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9550-BF67-4CED-B3CE-F6EBAABB58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20794-9E98-47F5-83CD-5B2657E3F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5320F-824B-4D8E-AA79-E3E1B14AA16E}"/>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15D17CA8-0699-41E4-A246-37BB6DB02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E25E4-E7CD-4199-8D49-14673290D5F7}"/>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73897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50B2-6005-42D3-B2FC-B9D1594F87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282FE-509B-4B65-BD27-0F1547A6B3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8141D-7704-4160-B2E5-B90168655FC9}"/>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20945200-0721-4561-95D7-BDBE45A8D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BE1E7-158C-45BC-81FA-10E041092E45}"/>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10393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EC049-7952-4F22-A31E-E39FE4F06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DC706-1D58-4849-9365-A14D2BED55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55E9A-81F3-4F0B-AEF1-996BCACD4280}"/>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ACF215CE-6673-4FE8-BEC5-F79E373F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A33DC-E5A6-4EB2-BB1A-8328264DE874}"/>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44978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6452-57A6-4531-9174-3C27EE9E6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F04CF-2BA6-4EA8-A9A2-F00E05FB12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18423-93F8-4FE3-B80A-EF70D8A050AB}"/>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0C205504-7C88-455D-B1B5-BB9AF442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5A416-C65C-4E38-B6A1-72C4A9B4F282}"/>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180167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D141-BEDC-4145-B43A-B675F7D1E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DEE2C-AE8A-4EC2-9E1A-C3043ABE0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683F0E-8BE9-4CA6-A2E0-EAEE69FF42D5}"/>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739DB209-8A79-4E2A-B31B-F41639307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C9451-1536-4046-8D29-B3FB4387A893}"/>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8928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3BB9-B08A-46D4-BB59-B90F8093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17655D-E0DB-4113-B6A4-86682C5269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FE358-27A9-434E-A635-AE39C2D8EE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0A1AE0-B5C8-4D6E-B193-D8D57270C905}"/>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6" name="Footer Placeholder 5">
            <a:extLst>
              <a:ext uri="{FF2B5EF4-FFF2-40B4-BE49-F238E27FC236}">
                <a16:creationId xmlns:a16="http://schemas.microsoft.com/office/drawing/2014/main" id="{CD79D97E-27EF-4AFA-BF7A-C141474B4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D281A-EFE7-4D19-B3BC-403522F624C3}"/>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42578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B67F-CA3D-4435-9CB5-4CF24A0156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17D959-453D-4CC1-853B-D5F215C9C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427A39-C2B9-4C5D-8500-09692FEA7E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9172D7-97E5-4ECF-9684-4F45A14C9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C74336-38D8-4B68-83F7-8A5965EC2F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242D3-F61A-4EAE-A2E6-CE4798F9921D}"/>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8" name="Footer Placeholder 7">
            <a:extLst>
              <a:ext uri="{FF2B5EF4-FFF2-40B4-BE49-F238E27FC236}">
                <a16:creationId xmlns:a16="http://schemas.microsoft.com/office/drawing/2014/main" id="{281FD73A-844D-440B-A1CA-8D582A1F3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88E0D-CD3F-4E96-8282-49E92E0E78E3}"/>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57848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38A8-429A-4B13-8B29-B7D881F92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24FA47-47A4-46E9-ACE2-03E18F56A064}"/>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4" name="Footer Placeholder 3">
            <a:extLst>
              <a:ext uri="{FF2B5EF4-FFF2-40B4-BE49-F238E27FC236}">
                <a16:creationId xmlns:a16="http://schemas.microsoft.com/office/drawing/2014/main" id="{FC8671CA-4F38-43D0-BF6D-EEB6FD3035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FF60E-CE55-4EE7-9952-8B719F7C5B6C}"/>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20238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8A0EB-26E8-4D0A-8922-2E3D06A92545}"/>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3" name="Footer Placeholder 2">
            <a:extLst>
              <a:ext uri="{FF2B5EF4-FFF2-40B4-BE49-F238E27FC236}">
                <a16:creationId xmlns:a16="http://schemas.microsoft.com/office/drawing/2014/main" id="{0C392B5A-62C4-4CEA-BED1-F20EC455D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06B37-6E26-4A43-90F2-7EB3A132D22F}"/>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86742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25DF-B360-4C72-8D4A-E0350E2D7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020B8E-E284-427C-A16F-28A7D957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B3CDE6-1CA9-44CD-A7B6-94EB9989C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CC8DFC-88E7-4EF2-9DDE-65EF7817552C}"/>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6" name="Footer Placeholder 5">
            <a:extLst>
              <a:ext uri="{FF2B5EF4-FFF2-40B4-BE49-F238E27FC236}">
                <a16:creationId xmlns:a16="http://schemas.microsoft.com/office/drawing/2014/main" id="{7F3474BB-210C-43F1-985F-2B05114C4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7CE6E-C63A-4814-AB19-3DCC44CC4FBF}"/>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327813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B93F-C361-4FA8-9785-250FCCEA7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D8A9A-8754-4E57-A135-5A528DB7D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5AEEF-E8E5-4B4D-AC47-C011FD0ED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4F0489-96F3-4C13-AEEB-FEEBD2EE0D6B}"/>
              </a:ext>
            </a:extLst>
          </p:cNvPr>
          <p:cNvSpPr>
            <a:spLocks noGrp="1"/>
          </p:cNvSpPr>
          <p:nvPr>
            <p:ph type="dt" sz="half" idx="10"/>
          </p:nvPr>
        </p:nvSpPr>
        <p:spPr/>
        <p:txBody>
          <a:bodyPr/>
          <a:lstStyle/>
          <a:p>
            <a:fld id="{C0DC3BF9-24B9-4EAE-B1FC-B38539BC0D0A}" type="datetimeFigureOut">
              <a:rPr lang="en-US" smtClean="0"/>
              <a:t>5/22/2024</a:t>
            </a:fld>
            <a:endParaRPr lang="en-US"/>
          </a:p>
        </p:txBody>
      </p:sp>
      <p:sp>
        <p:nvSpPr>
          <p:cNvPr id="6" name="Footer Placeholder 5">
            <a:extLst>
              <a:ext uri="{FF2B5EF4-FFF2-40B4-BE49-F238E27FC236}">
                <a16:creationId xmlns:a16="http://schemas.microsoft.com/office/drawing/2014/main" id="{B81C2427-71B7-4F59-B991-0DD2E9356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971BB-963A-43B5-8041-EE47F67F6E9E}"/>
              </a:ext>
            </a:extLst>
          </p:cNvPr>
          <p:cNvSpPr>
            <a:spLocks noGrp="1"/>
          </p:cNvSpPr>
          <p:nvPr>
            <p:ph type="sldNum" sz="quarter" idx="12"/>
          </p:nvPr>
        </p:nvSpPr>
        <p:spPr/>
        <p:txBody>
          <a:bodyPr/>
          <a:lstStyle/>
          <a:p>
            <a:fld id="{E7F3027D-82A7-4A5A-A12F-370690F1EAC9}" type="slidenum">
              <a:rPr lang="en-US" smtClean="0"/>
              <a:t>‹#›</a:t>
            </a:fld>
            <a:endParaRPr lang="en-US"/>
          </a:p>
        </p:txBody>
      </p:sp>
    </p:spTree>
    <p:extLst>
      <p:ext uri="{BB962C8B-B14F-4D97-AF65-F5344CB8AC3E}">
        <p14:creationId xmlns:p14="http://schemas.microsoft.com/office/powerpoint/2010/main" val="189293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CBA27-3C7F-42EF-9762-1E3EE87F5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1061DC-5F45-40F6-B7F2-5E9FBFD22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9B21C-F466-4C66-90FB-EAC54989B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C3BF9-24B9-4EAE-B1FC-B38539BC0D0A}" type="datetimeFigureOut">
              <a:rPr lang="en-US" smtClean="0"/>
              <a:t>5/22/2024</a:t>
            </a:fld>
            <a:endParaRPr lang="en-US"/>
          </a:p>
        </p:txBody>
      </p:sp>
      <p:sp>
        <p:nvSpPr>
          <p:cNvPr id="5" name="Footer Placeholder 4">
            <a:extLst>
              <a:ext uri="{FF2B5EF4-FFF2-40B4-BE49-F238E27FC236}">
                <a16:creationId xmlns:a16="http://schemas.microsoft.com/office/drawing/2014/main" id="{56A51574-4821-450C-8BFB-CAC692D1C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D56C30-BE3F-4B45-BA5C-A05BCB1FDA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027D-82A7-4A5A-A12F-370690F1EAC9}" type="slidenum">
              <a:rPr lang="en-US" smtClean="0"/>
              <a:t>‹#›</a:t>
            </a:fld>
            <a:endParaRPr lang="en-US"/>
          </a:p>
        </p:txBody>
      </p:sp>
    </p:spTree>
    <p:extLst>
      <p:ext uri="{BB962C8B-B14F-4D97-AF65-F5344CB8AC3E}">
        <p14:creationId xmlns:p14="http://schemas.microsoft.com/office/powerpoint/2010/main" val="208932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udp-protoco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112957" y="548759"/>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in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BDDD39D6-8AE6-4993-98F1-15CC0683E4D6}"/>
              </a:ext>
            </a:extLst>
          </p:cNvPr>
          <p:cNvSpPr>
            <a:spLocks noGrp="1"/>
          </p:cNvSpPr>
          <p:nvPr>
            <p:ph type="subTitle" idx="1"/>
          </p:nvPr>
        </p:nvSpPr>
        <p:spPr>
          <a:xfrm>
            <a:off x="581025" y="1327944"/>
            <a:ext cx="9144000" cy="1655762"/>
          </a:xfrm>
        </p:spPr>
        <p:txBody>
          <a:bodyPr>
            <a:no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Multiplexing and Demultiplexing services are provided in almost every protocol architecture ever designed.</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UDP and TCP perform the demultiplexing and multiplexing jobs by including two special fields in the segment headers: the source port number field and the destination port number field. </a:t>
            </a: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Multiplexing: </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Gathering data from multiple application processes of the sender, enveloping that data with a header, and sending them as a whole to the intended receiver is called multiplexing. </a:t>
            </a:r>
          </a:p>
          <a:p>
            <a:pPr marL="342900" indent="-34290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Demultiplexing:</a:t>
            </a:r>
            <a:r>
              <a:rPr lang="en-US" dirty="0">
                <a:latin typeface="Times New Roman" panose="02020603050405020304" pitchFamily="18" charset="0"/>
                <a:cs typeface="Times New Roman" panose="02020603050405020304" pitchFamily="18" charset="0"/>
              </a:rPr>
              <a:t>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Delivering received segments at the receiver side to the correct app layer processes is called demultiplexing. </a:t>
            </a:r>
          </a:p>
        </p:txBody>
      </p:sp>
    </p:spTree>
    <p:extLst>
      <p:ext uri="{BB962C8B-B14F-4D97-AF65-F5344CB8AC3E}">
        <p14:creationId xmlns:p14="http://schemas.microsoft.com/office/powerpoint/2010/main" val="381254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112957" y="548759"/>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in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6D9B15-905E-4D9E-8B9B-02408A826778}"/>
              </a:ext>
            </a:extLst>
          </p:cNvPr>
          <p:cNvPicPr>
            <a:picLocks noChangeAspect="1"/>
          </p:cNvPicPr>
          <p:nvPr/>
        </p:nvPicPr>
        <p:blipFill>
          <a:blip r:embed="rId2"/>
          <a:stretch>
            <a:fillRect/>
          </a:stretch>
        </p:blipFill>
        <p:spPr>
          <a:xfrm>
            <a:off x="1410412" y="1219054"/>
            <a:ext cx="9162338" cy="5090187"/>
          </a:xfrm>
          <a:prstGeom prst="rect">
            <a:avLst/>
          </a:prstGeom>
        </p:spPr>
      </p:pic>
    </p:spTree>
    <p:extLst>
      <p:ext uri="{BB962C8B-B14F-4D97-AF65-F5344CB8AC3E}">
        <p14:creationId xmlns:p14="http://schemas.microsoft.com/office/powerpoint/2010/main" val="4485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036757" y="250726"/>
            <a:ext cx="9459793" cy="1077218"/>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Multiplexing and Demultiplexing by Transport Layer in OSI Model</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8347A80-E62F-4283-9283-7D3305C72449}"/>
              </a:ext>
            </a:extLst>
          </p:cNvPr>
          <p:cNvPicPr>
            <a:picLocks noChangeAspect="1"/>
          </p:cNvPicPr>
          <p:nvPr/>
        </p:nvPicPr>
        <p:blipFill>
          <a:blip r:embed="rId2"/>
          <a:stretch>
            <a:fillRect/>
          </a:stretch>
        </p:blipFill>
        <p:spPr>
          <a:xfrm>
            <a:off x="2229582" y="1199150"/>
            <a:ext cx="7419243" cy="4459700"/>
          </a:xfrm>
          <a:prstGeom prst="rect">
            <a:avLst/>
          </a:prstGeom>
        </p:spPr>
      </p:pic>
    </p:spTree>
    <p:extLst>
      <p:ext uri="{BB962C8B-B14F-4D97-AF65-F5344CB8AC3E}">
        <p14:creationId xmlns:p14="http://schemas.microsoft.com/office/powerpoint/2010/main" val="296118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036757" y="250726"/>
            <a:ext cx="9459793" cy="1077218"/>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Types of Multiplexing and Demultiplexing at Transport Layer</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FBCFC9D-0C53-48EA-B79D-9DD1D4F627C6}"/>
              </a:ext>
            </a:extLst>
          </p:cNvPr>
          <p:cNvSpPr/>
          <p:nvPr/>
        </p:nvSpPr>
        <p:spPr>
          <a:xfrm>
            <a:off x="622419" y="1341438"/>
            <a:ext cx="10288468" cy="4893647"/>
          </a:xfrm>
          <a:prstGeom prst="rect">
            <a:avLst/>
          </a:prstGeom>
        </p:spPr>
        <p:txBody>
          <a:bodyPr wrap="square">
            <a:spAutoFit/>
          </a:bodyPr>
          <a:lstStyle/>
          <a:p>
            <a:pPr marL="342900" indent="-342900" algn="just" fontAlgn="base">
              <a:buFont typeface="Wingdings" panose="05000000000000000000" pitchFamily="2" charset="2"/>
              <a:buChar char="Ø"/>
            </a:pPr>
            <a:r>
              <a:rPr lang="en-US" sz="2400" b="1" i="0" dirty="0">
                <a:solidFill>
                  <a:srgbClr val="273239"/>
                </a:solidFill>
                <a:effectLst/>
                <a:latin typeface="Times New Roman" panose="02020603050405020304" pitchFamily="18" charset="0"/>
                <a:cs typeface="Times New Roman" panose="02020603050405020304" pitchFamily="18" charset="0"/>
              </a:rPr>
              <a:t>Connectionless Multiplexing and Demultiplexing</a:t>
            </a:r>
          </a:p>
          <a:p>
            <a:pPr algn="just" fontAlgn="base"/>
            <a:r>
              <a:rPr lang="en-US" sz="2400" dirty="0">
                <a:latin typeface="Times New Roman" panose="02020603050405020304" pitchFamily="18" charset="0"/>
                <a:cs typeface="Times New Roman" panose="02020603050405020304" pitchFamily="18" charset="0"/>
              </a:rPr>
              <a:t>Connection-oriented service involves the creation and termination of the connection for sending the data between two or more devices</a:t>
            </a:r>
            <a:r>
              <a:rPr lang="en-US" sz="2400" dirty="0"/>
              <a:t>.</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UDP (User Datagram Protocol)</a:t>
            </a:r>
            <a:r>
              <a:rPr lang="en-US" sz="2400" dirty="0">
                <a:latin typeface="Times New Roman" panose="02020603050405020304" pitchFamily="18" charset="0"/>
                <a:cs typeface="Times New Roman" panose="02020603050405020304" pitchFamily="18" charset="0"/>
              </a:rPr>
              <a:t> is a connectionless protocol that allows communication between two or more devices without establishing any connection. </a:t>
            </a:r>
            <a:endParaRPr lang="en-US" sz="2400" b="1" i="0" dirty="0">
              <a:effectLst/>
              <a:latin typeface="Times New Roman" panose="02020603050405020304" pitchFamily="18" charset="0"/>
              <a:cs typeface="Times New Roman" panose="02020603050405020304" pitchFamily="18" charset="0"/>
            </a:endParaRPr>
          </a:p>
          <a:p>
            <a:pPr algn="just" fontAlgn="base"/>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b="1" i="0" dirty="0">
                <a:solidFill>
                  <a:srgbClr val="273239"/>
                </a:solidFill>
                <a:effectLst/>
                <a:latin typeface="Times New Roman" panose="02020603050405020304" pitchFamily="18" charset="0"/>
                <a:cs typeface="Times New Roman" panose="02020603050405020304" pitchFamily="18" charset="0"/>
              </a:rPr>
              <a:t>Connection-Oriented Multiplexing and Demultiplexing</a:t>
            </a:r>
          </a:p>
          <a:p>
            <a:pPr algn="just" fontAlgn="base"/>
            <a:r>
              <a:rPr lang="en-US" sz="2400" dirty="0">
                <a:latin typeface="Times New Roman" panose="02020603050405020304" pitchFamily="18" charset="0"/>
                <a:cs typeface="Times New Roman" panose="02020603050405020304" pitchFamily="18" charset="0"/>
              </a:rPr>
              <a:t>In contrast, connectionless service does not require establishing any connection and termination process for transferring the data over a network.</a:t>
            </a:r>
          </a:p>
          <a:p>
            <a:pPr marL="342900" indent="-342900" algn="just" fontAlgn="base">
              <a:buFont typeface="Wingdings" panose="05000000000000000000" pitchFamily="2" charset="2"/>
              <a:buChar char="Ø"/>
            </a:pPr>
            <a:r>
              <a:rPr lang="en-US" sz="2400" u="sng" dirty="0">
                <a:latin typeface="Times New Roman" panose="02020603050405020304" pitchFamily="18" charset="0"/>
                <a:cs typeface="Times New Roman" panose="02020603050405020304" pitchFamily="18" charset="0"/>
              </a:rPr>
              <a:t>TCP (Transmission Control Protocol)</a:t>
            </a:r>
            <a:r>
              <a:rPr lang="en-US" sz="2400" dirty="0">
                <a:latin typeface="Times New Roman" panose="02020603050405020304" pitchFamily="18" charset="0"/>
                <a:cs typeface="Times New Roman" panose="02020603050405020304" pitchFamily="18" charset="0"/>
              </a:rPr>
              <a:t> is a connection-oriented protocol that allows communication between two or more computer devices by establishing connections in the same or different networks.</a:t>
            </a:r>
            <a:endParaRPr lang="en-US" sz="2400" b="1"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37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036757" y="250726"/>
            <a:ext cx="9459793" cy="584775"/>
          </a:xfrm>
          <a:prstGeom prst="rect">
            <a:avLst/>
          </a:prstGeom>
        </p:spPr>
        <p:txBody>
          <a:bodyPr wrap="square">
            <a:spAutoFit/>
          </a:bodyPr>
          <a:lstStyle/>
          <a:p>
            <a:r>
              <a:rPr lang="en-US" sz="3200" b="1" i="0" dirty="0">
                <a:solidFill>
                  <a:srgbClr val="FF0000"/>
                </a:solidFill>
                <a:effectLst/>
                <a:latin typeface="Nunito"/>
              </a:rPr>
              <a:t>How Multiplexing and Demultiplexing is done</a:t>
            </a:r>
            <a:endParaRPr lang="en-US" sz="3200" dirty="0">
              <a:solidFill>
                <a:srgbClr val="FF0000"/>
              </a:solidFill>
            </a:endParaRPr>
          </a:p>
        </p:txBody>
      </p:sp>
      <p:sp>
        <p:nvSpPr>
          <p:cNvPr id="6" name="Rectangle 5">
            <a:extLst>
              <a:ext uri="{FF2B5EF4-FFF2-40B4-BE49-F238E27FC236}">
                <a16:creationId xmlns:a16="http://schemas.microsoft.com/office/drawing/2014/main" id="{C793A552-3608-428C-BC5A-43EADD42ACFF}"/>
              </a:ext>
            </a:extLst>
          </p:cNvPr>
          <p:cNvSpPr/>
          <p:nvPr/>
        </p:nvSpPr>
        <p:spPr>
          <a:xfrm>
            <a:off x="666750" y="994886"/>
            <a:ext cx="10115550" cy="1569660"/>
          </a:xfrm>
          <a:prstGeom prst="rect">
            <a:avLst/>
          </a:prstGeom>
        </p:spPr>
        <p:txBody>
          <a:bodyPr wrap="square">
            <a:spAutoFit/>
          </a:bodyPr>
          <a:lstStyle/>
          <a:p>
            <a:pPr marL="285750" indent="-285750">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For sending data from an application on the sender side to an application at the destination side, the sender must know the IP address of the destination and port number of the application (at the destination side) to which he wants to transfer the data. Block diagram is shown below : </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08F90AB-410D-42A0-B44A-B1657D5BEA99}"/>
              </a:ext>
            </a:extLst>
          </p:cNvPr>
          <p:cNvPicPr>
            <a:picLocks noChangeAspect="1"/>
          </p:cNvPicPr>
          <p:nvPr/>
        </p:nvPicPr>
        <p:blipFill>
          <a:blip r:embed="rId2"/>
          <a:stretch>
            <a:fillRect/>
          </a:stretch>
        </p:blipFill>
        <p:spPr>
          <a:xfrm>
            <a:off x="1962150" y="2522987"/>
            <a:ext cx="7924800" cy="4305413"/>
          </a:xfrm>
          <a:prstGeom prst="rect">
            <a:avLst/>
          </a:prstGeom>
        </p:spPr>
      </p:pic>
    </p:spTree>
    <p:extLst>
      <p:ext uri="{BB962C8B-B14F-4D97-AF65-F5344CB8AC3E}">
        <p14:creationId xmlns:p14="http://schemas.microsoft.com/office/powerpoint/2010/main" val="8593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9522-F92F-4BCE-94E5-5484DE5624DA}"/>
              </a:ext>
            </a:extLst>
          </p:cNvPr>
          <p:cNvSpPr>
            <a:spLocks noGrp="1"/>
          </p:cNvSpPr>
          <p:nvPr>
            <p:ph type="ctrTitle"/>
          </p:nvPr>
        </p:nvSpPr>
        <p:spPr>
          <a:xfrm>
            <a:off x="504825" y="341313"/>
            <a:ext cx="9144000" cy="1973262"/>
          </a:xfrm>
        </p:spPr>
        <p:txBody>
          <a:bodyPr>
            <a:normAutofit/>
          </a:bodyPr>
          <a:lstStyle/>
          <a:p>
            <a:br>
              <a:rPr lang="en-US" b="1" dirty="0"/>
            </a:br>
            <a:endParaRPr lang="en-US" dirty="0"/>
          </a:p>
        </p:txBody>
      </p:sp>
      <p:sp>
        <p:nvSpPr>
          <p:cNvPr id="4" name="Rectangle 3">
            <a:extLst>
              <a:ext uri="{FF2B5EF4-FFF2-40B4-BE49-F238E27FC236}">
                <a16:creationId xmlns:a16="http://schemas.microsoft.com/office/drawing/2014/main" id="{4C6CC372-AF28-4694-9A9E-6C32225D2CD2}"/>
              </a:ext>
            </a:extLst>
          </p:cNvPr>
          <p:cNvSpPr/>
          <p:nvPr/>
        </p:nvSpPr>
        <p:spPr>
          <a:xfrm>
            <a:off x="1036757" y="250726"/>
            <a:ext cx="9459793" cy="584775"/>
          </a:xfrm>
          <a:prstGeom prst="rect">
            <a:avLst/>
          </a:prstGeom>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Example; </a:t>
            </a:r>
            <a:r>
              <a:rPr lang="en-US" sz="2400" b="1" dirty="0">
                <a:solidFill>
                  <a:srgbClr val="FF0000"/>
                </a:solidFill>
                <a:latin typeface="Times New Roman" panose="02020603050405020304" pitchFamily="18" charset="0"/>
                <a:cs typeface="Times New Roman" panose="02020603050405020304" pitchFamily="18" charset="0"/>
              </a:rPr>
              <a:t>Two messaging apps</a:t>
            </a:r>
          </a:p>
        </p:txBody>
      </p:sp>
      <p:pic>
        <p:nvPicPr>
          <p:cNvPr id="5" name="Picture 4">
            <a:extLst>
              <a:ext uri="{FF2B5EF4-FFF2-40B4-BE49-F238E27FC236}">
                <a16:creationId xmlns:a16="http://schemas.microsoft.com/office/drawing/2014/main" id="{FD053683-EE0D-4865-8CC9-4C68083B9B6B}"/>
              </a:ext>
            </a:extLst>
          </p:cNvPr>
          <p:cNvPicPr>
            <a:picLocks noChangeAspect="1"/>
          </p:cNvPicPr>
          <p:nvPr/>
        </p:nvPicPr>
        <p:blipFill>
          <a:blip r:embed="rId2"/>
          <a:stretch>
            <a:fillRect/>
          </a:stretch>
        </p:blipFill>
        <p:spPr>
          <a:xfrm>
            <a:off x="935994" y="759302"/>
            <a:ext cx="9661318" cy="5941827"/>
          </a:xfrm>
          <a:prstGeom prst="rect">
            <a:avLst/>
          </a:prstGeom>
        </p:spPr>
      </p:pic>
    </p:spTree>
    <p:extLst>
      <p:ext uri="{BB962C8B-B14F-4D97-AF65-F5344CB8AC3E}">
        <p14:creationId xmlns:p14="http://schemas.microsoft.com/office/powerpoint/2010/main" val="140919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314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Nunito</vt:lpstr>
      <vt:lpstr>Times New Roman</vt:lpstr>
      <vt:lpstr>Wingdings</vt:lpstr>
      <vt:lpstr>Office Theme</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9</cp:revision>
  <dcterms:created xsi:type="dcterms:W3CDTF">2024-05-22T03:47:29Z</dcterms:created>
  <dcterms:modified xsi:type="dcterms:W3CDTF">2024-05-22T08:20:05Z</dcterms:modified>
</cp:coreProperties>
</file>