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71" r:id="rId4"/>
    <p:sldId id="272" r:id="rId5"/>
    <p:sldId id="284" r:id="rId6"/>
    <p:sldId id="276" r:id="rId7"/>
    <p:sldId id="281" r:id="rId8"/>
    <p:sldId id="282" r:id="rId9"/>
    <p:sldId id="290" r:id="rId10"/>
    <p:sldId id="283" r:id="rId11"/>
    <p:sldId id="285" r:id="rId12"/>
    <p:sldId id="286" r:id="rId13"/>
    <p:sldId id="256" r:id="rId14"/>
    <p:sldId id="257"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0DC3BF9-24B9-4EAE-B1FC-B38539BC0D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DC3BF9-24B9-4EAE-B1FC-B38539BC0D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DC3BF9-24B9-4EAE-B1FC-B38539BC0D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0DC3BF9-24B9-4EAE-B1FC-B38539BC0D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0DC3BF9-24B9-4EAE-B1FC-B38539BC0D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0DC3BF9-24B9-4EAE-B1FC-B38539BC0D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0DC3BF9-24B9-4EAE-B1FC-B38539BC0D0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0DC3BF9-24B9-4EAE-B1FC-B38539BC0D0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C3BF9-24B9-4EAE-B1FC-B38539BC0D0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0DC3BF9-24B9-4EAE-B1FC-B38539BC0D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0DC3BF9-24B9-4EAE-B1FC-B38539BC0D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3027D-82A7-4A5A-A12F-370690F1EAC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C3BF9-24B9-4EAE-B1FC-B38539BC0D0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027D-82A7-4A5A-A12F-370690F1EAC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javatpoint.com/udp-protocol"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Duties of Transport Layer</a:t>
            </a:r>
            <a:endParaRPr lang="en-US" sz="4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524000" y="1590675"/>
            <a:ext cx="8740379" cy="2870404"/>
          </a:xfrm>
          <a:prstGeom prst="rect">
            <a:avLst/>
          </a:prstGeom>
        </p:spPr>
      </p:pic>
      <p:sp>
        <p:nvSpPr>
          <p:cNvPr id="3" name="Subtitle 2"/>
          <p:cNvSpPr>
            <a:spLocks noGrp="1"/>
          </p:cNvSpPr>
          <p:nvPr>
            <p:ph type="subTitle" idx="1"/>
          </p:nvPr>
        </p:nvSpPr>
        <p:spPr/>
        <p:txBody>
          <a:bodyPr/>
          <a:lstStyle/>
          <a:p>
            <a:r>
              <a:rPr lang="en-US"/>
              <a:t>   </a:t>
            </a:r>
            <a:endParaRPr lang="en-US"/>
          </a:p>
          <a:p>
            <a:endParaRPr lang="en-US"/>
          </a:p>
          <a:p>
            <a:endParaRPr lang="en-US"/>
          </a:p>
          <a:p>
            <a:endParaRPr lang="en-US"/>
          </a:p>
        </p:txBody>
      </p:sp>
      <p:pic>
        <p:nvPicPr>
          <p:cNvPr id="5" name="Picture 4"/>
          <p:cNvPicPr>
            <a:picLocks noChangeAspect="1"/>
          </p:cNvPicPr>
          <p:nvPr/>
        </p:nvPicPr>
        <p:blipFill>
          <a:blip r:embed="rId2"/>
          <a:stretch>
            <a:fillRect/>
          </a:stretch>
        </p:blipFill>
        <p:spPr>
          <a:xfrm>
            <a:off x="2949417" y="5114896"/>
            <a:ext cx="6121715" cy="11240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User Datagram Protocol (UDP)</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800100" y="1777932"/>
            <a:ext cx="4181475" cy="4045964"/>
          </a:xfrm>
          <a:prstGeom prst="rect">
            <a:avLst/>
          </a:prstGeom>
        </p:spPr>
      </p:pic>
      <p:pic>
        <p:nvPicPr>
          <p:cNvPr id="6" name="Picture 5"/>
          <p:cNvPicPr>
            <a:picLocks noChangeAspect="1"/>
          </p:cNvPicPr>
          <p:nvPr/>
        </p:nvPicPr>
        <p:blipFill>
          <a:blip r:embed="rId2"/>
          <a:stretch>
            <a:fillRect/>
          </a:stretch>
        </p:blipFill>
        <p:spPr>
          <a:xfrm>
            <a:off x="5705475" y="1728719"/>
            <a:ext cx="6039160" cy="2311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User Datagram Format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609725" y="2095431"/>
            <a:ext cx="8912565" cy="4046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112957" y="548759"/>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in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581025" y="1327944"/>
            <a:ext cx="9144000" cy="1655762"/>
          </a:xfrm>
        </p:spPr>
        <p:txBody>
          <a:bodyPr>
            <a:no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Multiplexing and Demultiplexing services are provided in almost every protocol architecture ever designed.</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UDP and TCP perform the demultiplexing and multiplexing jobs by including two special fields in the segment headers: the source port number field and the destination port number field. </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Multiplexing: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Gathering data from multiple application processes of the sender, enveloping that data with a header, and sending them as a whole to the intended receiver is called multiplexing. </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Demultiplexing:</a:t>
            </a:r>
            <a:r>
              <a:rPr lang="en-US" dirty="0">
                <a:latin typeface="Times New Roman" panose="02020603050405020304" pitchFamily="18" charset="0"/>
                <a:cs typeface="Times New Roman" panose="02020603050405020304" pitchFamily="18" charset="0"/>
              </a:rPr>
              <a:t>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Delivering received segments at the receiver side to the correct app layer processes is called demultiplexing.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112957" y="548759"/>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in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410412" y="1219054"/>
            <a:ext cx="9162338" cy="509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036757" y="250726"/>
            <a:ext cx="9459793" cy="1077218"/>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by Transport Layer in OSI Model</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229582" y="1199150"/>
            <a:ext cx="7419243" cy="4459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036757" y="250726"/>
            <a:ext cx="9459793" cy="1077218"/>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Types of Multiplexing and Demultiplexing at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2419" y="1341438"/>
            <a:ext cx="10288468" cy="5262979"/>
          </a:xfrm>
          <a:prstGeom prst="rect">
            <a:avLst/>
          </a:prstGeom>
        </p:spPr>
        <p:txBody>
          <a:bodyPr wrap="square">
            <a:spAutoFit/>
          </a:bodyPr>
          <a:lstStyle/>
          <a:p>
            <a:pPr marL="342900" indent="-342900" algn="just" fontAlgn="base">
              <a:buFont typeface="Wingdings" panose="05000000000000000000" pitchFamily="2" charset="2"/>
              <a:buChar char="Ø"/>
            </a:pPr>
            <a:r>
              <a:rPr lang="en-US" sz="2400" b="1" i="0" dirty="0">
                <a:solidFill>
                  <a:srgbClr val="273239"/>
                </a:solidFill>
                <a:effectLst/>
                <a:latin typeface="Times New Roman" panose="02020603050405020304" pitchFamily="18" charset="0"/>
                <a:cs typeface="Times New Roman" panose="02020603050405020304" pitchFamily="18" charset="0"/>
              </a:rPr>
              <a:t>Connectionless Multiplexing and Demultiplexing</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Connectionless service does not require establishing any connection and termination process for transferring the data over a network.</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hlinkClick r:id="rId1"/>
              </a:rPr>
              <a:t>UDP (User Datagram Protocol)</a:t>
            </a:r>
            <a:r>
              <a:rPr lang="en-US" sz="2400" dirty="0">
                <a:latin typeface="Times New Roman" panose="02020603050405020304" pitchFamily="18" charset="0"/>
                <a:cs typeface="Times New Roman" panose="02020603050405020304" pitchFamily="18" charset="0"/>
              </a:rPr>
              <a:t> is a connectionless protocol that allows communication between two or more devices without establishing any connection. </a:t>
            </a:r>
            <a:endParaRPr lang="en-US" sz="2400" b="1" i="0" dirty="0">
              <a:effectLst/>
              <a:latin typeface="Times New Roman" panose="02020603050405020304" pitchFamily="18" charset="0"/>
              <a:cs typeface="Times New Roman" panose="02020603050405020304" pitchFamily="18" charset="0"/>
            </a:endParaRPr>
          </a:p>
          <a:p>
            <a:pPr algn="just" fontAlgn="base"/>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b="1" i="0" dirty="0">
                <a:solidFill>
                  <a:srgbClr val="273239"/>
                </a:solidFill>
                <a:effectLst/>
                <a:latin typeface="Times New Roman" panose="02020603050405020304" pitchFamily="18" charset="0"/>
                <a:cs typeface="Times New Roman" panose="02020603050405020304" pitchFamily="18" charset="0"/>
              </a:rPr>
              <a:t>Connection-Oriented Multiplexing and Demultiplexing</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In contrast, Connection-oriented service involves the creation and termination of the connection for sending the data between two or more devices</a:t>
            </a:r>
            <a:r>
              <a:rPr lang="en-US" sz="2400" dirty="0"/>
              <a:t>.</a:t>
            </a:r>
            <a:endParaRPr lang="en-US" sz="2400" dirty="0"/>
          </a:p>
          <a:p>
            <a:pPr algn="just" fontAlgn="base"/>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u="sng" dirty="0">
                <a:latin typeface="Times New Roman" panose="02020603050405020304" pitchFamily="18" charset="0"/>
                <a:cs typeface="Times New Roman" panose="02020603050405020304" pitchFamily="18" charset="0"/>
              </a:rPr>
              <a:t>TCP (Transmission Control Protocol)</a:t>
            </a:r>
            <a:r>
              <a:rPr lang="en-US" sz="2400" dirty="0">
                <a:latin typeface="Times New Roman" panose="02020603050405020304" pitchFamily="18" charset="0"/>
                <a:cs typeface="Times New Roman" panose="02020603050405020304" pitchFamily="18" charset="0"/>
              </a:rPr>
              <a:t> is a connection-oriented protocol that allows communication between two or more computer devices by establishing connections in the same or different networks.</a:t>
            </a:r>
            <a:endParaRPr lang="en-US" sz="2400" b="1"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036757" y="250726"/>
            <a:ext cx="9459793" cy="584775"/>
          </a:xfrm>
          <a:prstGeom prst="rect">
            <a:avLst/>
          </a:prstGeom>
        </p:spPr>
        <p:txBody>
          <a:bodyPr wrap="square">
            <a:spAutoFit/>
          </a:bodyPr>
          <a:lstStyle/>
          <a:p>
            <a:r>
              <a:rPr lang="en-US" sz="3200" b="1" i="0" dirty="0">
                <a:solidFill>
                  <a:srgbClr val="FF0000"/>
                </a:solidFill>
                <a:effectLst/>
                <a:latin typeface="Nunito"/>
              </a:rPr>
              <a:t>How Multiplexing and Demultiplexing is done</a:t>
            </a:r>
            <a:endParaRPr lang="en-US" sz="3200" dirty="0">
              <a:solidFill>
                <a:srgbClr val="FF0000"/>
              </a:solidFill>
            </a:endParaRPr>
          </a:p>
        </p:txBody>
      </p:sp>
      <p:sp>
        <p:nvSpPr>
          <p:cNvPr id="6" name="Rectangle 5"/>
          <p:cNvSpPr/>
          <p:nvPr/>
        </p:nvSpPr>
        <p:spPr>
          <a:xfrm>
            <a:off x="666750" y="994886"/>
            <a:ext cx="10115550" cy="1569660"/>
          </a:xfrm>
          <a:prstGeom prst="rect">
            <a:avLst/>
          </a:prstGeom>
        </p:spPr>
        <p:txBody>
          <a:bodyPr wrap="square">
            <a:spAutoFit/>
          </a:bodyPr>
          <a:lstStyle/>
          <a:p>
            <a:pPr marL="285750" indent="-285750">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For sending data from an application on the sender side to an application at the destination side, the sender must know the IP address of the destination and port number of the application (at the destination side) to which he wants to transfer the data. Block diagram is shown below : </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962150" y="2522987"/>
            <a:ext cx="7924800" cy="43054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p:cNvSpPr/>
          <p:nvPr/>
        </p:nvSpPr>
        <p:spPr>
          <a:xfrm>
            <a:off x="1036757" y="250726"/>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Example; </a:t>
            </a:r>
            <a:r>
              <a:rPr lang="en-US" sz="2400" b="1" dirty="0">
                <a:solidFill>
                  <a:srgbClr val="FF0000"/>
                </a:solidFill>
                <a:latin typeface="Times New Roman" panose="02020603050405020304" pitchFamily="18" charset="0"/>
                <a:cs typeface="Times New Roman" panose="02020603050405020304" pitchFamily="18" charset="0"/>
              </a:rPr>
              <a:t>Two messaging apps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35994" y="759302"/>
            <a:ext cx="9661318" cy="59418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Process to Process Delivery</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787241" y="1600200"/>
            <a:ext cx="10023634" cy="4746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Types of data deliveries</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300618" y="1600200"/>
            <a:ext cx="9144000" cy="42228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Port Number</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457127" y="1885878"/>
            <a:ext cx="9077127" cy="4202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325" y="323579"/>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IP addresses versus Port numbers</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2362200" y="1609725"/>
            <a:ext cx="6638926" cy="49342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Socket address</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409825" y="1600200"/>
            <a:ext cx="7960995" cy="40825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Multiplexing and Demultiplexing</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314575" y="1682660"/>
            <a:ext cx="8010525" cy="48421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Connection Establishment</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247776" y="1663608"/>
            <a:ext cx="9039224" cy="4688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427038"/>
            <a:ext cx="9144000" cy="915987"/>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Connection termination</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762126" y="1428646"/>
            <a:ext cx="8648608" cy="50403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2185</Words>
  <Application>WPS Presentation</Application>
  <PresentationFormat>Widescreen</PresentationFormat>
  <Paragraphs>67</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Nunito</vt:lpstr>
      <vt:lpstr>Segoe Print</vt:lpstr>
      <vt:lpstr>Calibri</vt:lpstr>
      <vt:lpstr>Microsoft YaHei</vt:lpstr>
      <vt:lpstr>Arial Unicode MS</vt:lpstr>
      <vt:lpstr>Calibri Light</vt:lpstr>
      <vt:lpstr>Office Theme</vt:lpstr>
      <vt:lpstr>Duties of Transport Layer</vt:lpstr>
      <vt:lpstr>Process to Process Delivery</vt:lpstr>
      <vt:lpstr>Types of data deliveries</vt:lpstr>
      <vt:lpstr>Port Number</vt:lpstr>
      <vt:lpstr>IP addresses versus Port numbers</vt:lpstr>
      <vt:lpstr>Socket address</vt:lpstr>
      <vt:lpstr>Multiplexing and Demultiplexing</vt:lpstr>
      <vt:lpstr>Connection Establishment</vt:lpstr>
      <vt:lpstr>Connection termination</vt:lpstr>
      <vt:lpstr>User Datagram Protocol (UDP)</vt:lpstr>
      <vt:lpstr>User Datagram Format</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sanas</cp:lastModifiedBy>
  <cp:revision>15</cp:revision>
  <dcterms:created xsi:type="dcterms:W3CDTF">2024-05-22T03:47:00Z</dcterms:created>
  <dcterms:modified xsi:type="dcterms:W3CDTF">2024-06-11T20:29:22Z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AA937FDB825C482488EFC6B0C295F5EE_12</vt:lpwstr>
  </property>
  <property fmtid="{D5CDD505-2E9C-101B-9397-08002B2CF9AE}" pid="3" name="KSOProductBuildVer">
    <vt:lpwstr>1033-12.2.0.13472</vt:lpwstr>
  </property>
</Properties>
</file>