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1" roundtripDataSignature="AMtx7mgE0jA2IrpCgwjKlgp1Y5L1hE0y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Tahom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2" name="Google Shape;3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4" name="Google Shape;41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0" name="Google Shape;4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7" name="Google Shape;4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8" name="Google Shape;45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6" name="Google Shape;46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7" name="Google Shape;47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8" name="Google Shape;4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9" name="Google Shape;49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7" name="Google Shape;50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4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39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5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59" name="Google Shape;59;p45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60" name="Google Shape;60;p45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i="0" sz="3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5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i="0" sz="3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45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63" name="Google Shape;63;p45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i="0" sz="3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5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i="0" sz="3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65;p45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5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5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5"/>
          <p:cNvSpPr txBox="1"/>
          <p:nvPr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McGraw-Hill</a:t>
            </a:r>
            <a:endParaRPr/>
          </a:p>
        </p:txBody>
      </p:sp>
      <p:sp>
        <p:nvSpPr>
          <p:cNvPr id="69" name="Google Shape;69;p45"/>
          <p:cNvSpPr txBox="1"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McGraw-Hill Companies, Inc., 2000</a:t>
            </a:r>
            <a:endParaRPr/>
          </a:p>
        </p:txBody>
      </p:sp>
      <p:sp>
        <p:nvSpPr>
          <p:cNvPr id="70" name="Google Shape;70;p4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orouzan4e07_banner" id="85" name="Google Shape;8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143000" y="2514600"/>
            <a:ext cx="6858000" cy="240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Addressing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228600" y="1371600"/>
            <a:ext cx="8077200" cy="157003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IPv4 addressing, a block of  addresses can be defined as x.y.z.t /</a:t>
            </a:r>
            <a:r>
              <a:rPr b="1" i="1" lang="en-US" sz="2400">
                <a:solidFill>
                  <a:schemeClr val="dk1"/>
                </a:solidFill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which x.y.z.t defines one of the addresses and the /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defines the mask.</a:t>
            </a:r>
            <a:endParaRPr/>
          </a:p>
        </p:txBody>
      </p:sp>
      <p:grpSp>
        <p:nvGrpSpPr>
          <p:cNvPr id="225" name="Google Shape;225;p10"/>
          <p:cNvGrpSpPr/>
          <p:nvPr/>
        </p:nvGrpSpPr>
        <p:grpSpPr>
          <a:xfrm>
            <a:off x="457200" y="762000"/>
            <a:ext cx="1143000" cy="566737"/>
            <a:chOff x="1200" y="1248"/>
            <a:chExt cx="720" cy="357"/>
          </a:xfrm>
        </p:grpSpPr>
        <p:pic>
          <p:nvPicPr>
            <p:cNvPr id="226" name="Google Shape;22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0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  <p:sp>
        <p:nvSpPr>
          <p:cNvPr id="228" name="Google Shape;228;p10"/>
          <p:cNvSpPr txBox="1"/>
          <p:nvPr/>
        </p:nvSpPr>
        <p:spPr>
          <a:xfrm>
            <a:off x="304800" y="3200400"/>
            <a:ext cx="8077200" cy="411321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subnet mask or mask is a number that defines a range of IP addresses available within a network.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first address in the block can be found by setting the rightmost  32 − n bits to 0s.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last address in the block can be found by setting the rightmost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32 − n bits to 1s.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228600" y="1143000"/>
            <a:ext cx="8686800" cy="521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 of addresses is granted to a small organization. We know that one of the addresses is 205.16.37.39/28. What is the first address in the block?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binary representation of the given address 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11001101   00010000   00100101   00100111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set 32−28 rightmost bits to 0, we get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11001101    00010000    00100101   0010000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b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205.16.37.32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actually the block shown in Figure 19.3.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50" name="Google Shape;250;p12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12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2" name="Google Shape;252;p12"/>
          <p:cNvSpPr txBox="1"/>
          <p:nvPr/>
        </p:nvSpPr>
        <p:spPr>
          <a:xfrm>
            <a:off x="304800" y="381000"/>
            <a:ext cx="7591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 of 16 addresses granted to a small organization</a:t>
            </a:r>
            <a:endParaRPr/>
          </a:p>
        </p:txBody>
      </p:sp>
      <p:cxnSp>
        <p:nvCxnSpPr>
          <p:cNvPr id="253" name="Google Shape;253;p1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2057400"/>
            <a:ext cx="8235950" cy="234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228600" y="1143000"/>
            <a:ext cx="8686800" cy="436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last address for the block in Example 19.6.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binary representation of the given address 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11001101    00010000    00100101    00100111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set 32 − 28 rightmost bits to 1, we get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11001101 00010000 00100101 00101111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205.16.37.47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actually the block shown in Figure 19.3.</a:t>
            </a:r>
            <a:endParaRPr/>
          </a:p>
        </p:txBody>
      </p:sp>
      <p:sp>
        <p:nvSpPr>
          <p:cNvPr id="269" name="Google Shape;269;p13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4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14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5" name="Google Shape;285;p14"/>
          <p:cNvSpPr txBox="1"/>
          <p:nvPr/>
        </p:nvSpPr>
        <p:spPr>
          <a:xfrm>
            <a:off x="495300" y="2759075"/>
            <a:ext cx="8077200" cy="1554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addresses in the block can be found by using the formula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32−n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457200" y="1981200"/>
            <a:ext cx="1143000" cy="566737"/>
            <a:chOff x="1200" y="1248"/>
            <a:chExt cx="720" cy="357"/>
          </a:xfrm>
        </p:grpSpPr>
        <p:pic>
          <p:nvPicPr>
            <p:cNvPr id="287" name="Google Shape;28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14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228600" y="11430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number of addresses in Example 19.6.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19.8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228600" y="2057400"/>
            <a:ext cx="8686800" cy="1373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n is 28, which means that number</a:t>
            </a:r>
            <a:b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addresses is 2 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32−28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16.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2" name="Google Shape;312;p16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3" name="Google Shape;313;p16"/>
          <p:cNvSpPr txBox="1"/>
          <p:nvPr/>
        </p:nvSpPr>
        <p:spPr>
          <a:xfrm>
            <a:off x="304800" y="381000"/>
            <a:ext cx="7496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configuration for the block 205.16.37.32/28</a:t>
            </a:r>
            <a:endParaRPr/>
          </a:p>
        </p:txBody>
      </p:sp>
      <p:cxnSp>
        <p:nvCxnSpPr>
          <p:cNvPr id="314" name="Google Shape;314;p1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0"/>
            <a:ext cx="8016875" cy="22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7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17"/>
          <p:cNvCxnSpPr/>
          <p:nvPr/>
        </p:nvCxnSpPr>
        <p:spPr>
          <a:xfrm>
            <a:off x="458787" y="5410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1" name="Google Shape;331;p17"/>
          <p:cNvSpPr txBox="1"/>
          <p:nvPr/>
        </p:nvSpPr>
        <p:spPr>
          <a:xfrm>
            <a:off x="495300" y="2759075"/>
            <a:ext cx="8077200" cy="252888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address in a block is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 not assigned to any device;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as the network address that represents the organization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rest of the world.</a:t>
            </a:r>
            <a:endParaRPr/>
          </a:p>
        </p:txBody>
      </p:sp>
      <p:grpSp>
        <p:nvGrpSpPr>
          <p:cNvPr id="332" name="Google Shape;332;p17"/>
          <p:cNvGrpSpPr/>
          <p:nvPr/>
        </p:nvGrpSpPr>
        <p:grpSpPr>
          <a:xfrm>
            <a:off x="457200" y="1981200"/>
            <a:ext cx="1143000" cy="566737"/>
            <a:chOff x="1200" y="1248"/>
            <a:chExt cx="720" cy="357"/>
          </a:xfrm>
        </p:grpSpPr>
        <p:pic>
          <p:nvPicPr>
            <p:cNvPr id="333" name="Google Shape;33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17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41" name="Google Shape;341;p1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1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18"/>
          <p:cNvSpPr txBox="1"/>
          <p:nvPr/>
        </p:nvSpPr>
        <p:spPr>
          <a:xfrm>
            <a:off x="304800" y="381000"/>
            <a:ext cx="6269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19.5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levels of hierarchy in an IPv4 address</a:t>
            </a:r>
            <a:endParaRPr/>
          </a:p>
        </p:txBody>
      </p:sp>
      <p:cxnSp>
        <p:nvCxnSpPr>
          <p:cNvPr id="344" name="Google Shape;344;p1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45" name="Google Shape;3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62" y="2006600"/>
            <a:ext cx="5400675" cy="28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52" name="Google Shape;352;p1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4" name="Google Shape;354;p19"/>
          <p:cNvSpPr txBox="1"/>
          <p:nvPr/>
        </p:nvSpPr>
        <p:spPr>
          <a:xfrm>
            <a:off x="304800" y="381000"/>
            <a:ext cx="6054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19.6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frame in a character-oriented protocol</a:t>
            </a:r>
            <a:endParaRPr/>
          </a:p>
        </p:txBody>
      </p:sp>
      <p:cxnSp>
        <p:nvCxnSpPr>
          <p:cNvPr id="355" name="Google Shape;355;p1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56" name="Google Shape;3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95400"/>
            <a:ext cx="6804025" cy="19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/>
          <p:nvPr/>
        </p:nvSpPr>
        <p:spPr>
          <a:xfrm>
            <a:off x="457200" y="3733800"/>
            <a:ext cx="8077200" cy="18161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address in the block can be considered as a two-level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structure: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leftmost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 (prefix) define  the network;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rightmost 32 − n bits define  the host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28600" y="406400"/>
            <a:ext cx="45418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19-1   IPv4 ADDRESSES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04800" y="1600200"/>
            <a:ext cx="82296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IPv4 address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b="1" i="1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 that uniquely and universally defines the connection of a device (for example, a computer or a router) to the Internet.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04800" y="4267200"/>
            <a:ext cx="6705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</a:t>
            </a:r>
            <a:b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Classful Addressing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Address Translation (NAT)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81000" y="38100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0" y="2971800"/>
            <a:ext cx="7772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address space of IPv4 is 2</a:t>
            </a:r>
            <a:r>
              <a:rPr b="1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or      	4,294,967,296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64" name="Google Shape;364;p20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5" name="Google Shape;365;p2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6" name="Google Shape;366;p20"/>
          <p:cNvSpPr txBox="1"/>
          <p:nvPr/>
        </p:nvSpPr>
        <p:spPr>
          <a:xfrm>
            <a:off x="304800" y="381000"/>
            <a:ext cx="7262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19.7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and addresses in a subnetted network</a:t>
            </a:r>
            <a:endParaRPr/>
          </a:p>
        </p:txBody>
      </p:sp>
      <p:cxnSp>
        <p:nvCxnSpPr>
          <p:cNvPr id="367" name="Google Shape;367;p2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68" name="Google Shape;3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506537"/>
            <a:ext cx="5438775" cy="451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75" name="Google Shape;375;p2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6" name="Google Shape;376;p2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7" name="Google Shape;377;p21"/>
          <p:cNvSpPr txBox="1"/>
          <p:nvPr/>
        </p:nvSpPr>
        <p:spPr>
          <a:xfrm>
            <a:off x="304800" y="381000"/>
            <a:ext cx="6084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19.8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Three-level hierarchy in an IPv4 address</a:t>
            </a:r>
            <a:endParaRPr/>
          </a:p>
        </p:txBody>
      </p:sp>
      <p:cxnSp>
        <p:nvCxnSpPr>
          <p:cNvPr id="378" name="Google Shape;378;p2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79" name="Google Shape;3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2600325"/>
            <a:ext cx="8299450" cy="16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Google Shape;386;p2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28600" y="1143000"/>
            <a:ext cx="8686800" cy="521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ISP is granted a block of addresses starting with 190.100.0.0/16 (65,536 addresses). The ISP needs to distribute these addresses to three groups of customers as follows: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first group has 64 customers; each needs 256</a:t>
            </a:r>
            <a:b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addresses.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second group has 128 customers; each needs 128</a:t>
            </a:r>
            <a:b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addresses.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third group has 128 customers; each needs 64</a:t>
            </a:r>
            <a:b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addresses.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the subblocks and find out how many addresses are still available after these allocations.</a:t>
            </a:r>
            <a:endParaRPr/>
          </a:p>
        </p:txBody>
      </p:sp>
      <p:sp>
        <p:nvSpPr>
          <p:cNvPr id="394" name="Google Shape;394;p22"/>
          <p:cNvSpPr txBox="1"/>
          <p:nvPr/>
        </p:nvSpPr>
        <p:spPr>
          <a:xfrm>
            <a:off x="1143000" y="0"/>
            <a:ext cx="26908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19.10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228600" y="1143000"/>
            <a:ext cx="8686800" cy="946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19.9 shows the situation.</a:t>
            </a:r>
            <a:endParaRPr/>
          </a:p>
        </p:txBody>
      </p:sp>
      <p:sp>
        <p:nvSpPr>
          <p:cNvPr id="409" name="Google Shape;409;p23"/>
          <p:cNvSpPr txBox="1"/>
          <p:nvPr/>
        </p:nvSpPr>
        <p:spPr>
          <a:xfrm>
            <a:off x="1143000" y="0"/>
            <a:ext cx="47323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19.10 (continued)</a:t>
            </a:r>
            <a:endParaRPr/>
          </a:p>
        </p:txBody>
      </p:sp>
      <p:sp>
        <p:nvSpPr>
          <p:cNvPr id="410" name="Google Shape;410;p23"/>
          <p:cNvSpPr txBox="1"/>
          <p:nvPr/>
        </p:nvSpPr>
        <p:spPr>
          <a:xfrm>
            <a:off x="152400" y="2209800"/>
            <a:ext cx="8686800" cy="2227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group, each customer needs 256 addresses. This means that 8 (log2 256) bits are needed to define each host. The prefix length is then 32 − 8 = 24. The addresses are</a:t>
            </a:r>
            <a:endParaRPr/>
          </a:p>
        </p:txBody>
      </p:sp>
      <p:pic>
        <p:nvPicPr>
          <p:cNvPr id="411" name="Google Shape;4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775" y="4343400"/>
            <a:ext cx="6902450" cy="1871662"/>
          </a:xfrm>
          <a:prstGeom prst="rect">
            <a:avLst/>
          </a:prstGeom>
          <a:noFill/>
          <a:ln cap="flat" cmpd="thickThin" w="571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8" name="Google Shape;418;p24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1143000" y="0"/>
            <a:ext cx="47323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19.10 (continued)</a:t>
            </a:r>
            <a:endParaRPr/>
          </a:p>
        </p:txBody>
      </p:sp>
      <p:sp>
        <p:nvSpPr>
          <p:cNvPr id="426" name="Google Shape;426;p24"/>
          <p:cNvSpPr txBox="1"/>
          <p:nvPr/>
        </p:nvSpPr>
        <p:spPr>
          <a:xfrm>
            <a:off x="152400" y="1295400"/>
            <a:ext cx="8686800" cy="2227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2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group, each customer needs 128 addresses. This means that 7 (log2 128) bits are needed to define each host. The prefix length is then 32 − 7 = 25. The addresses are</a:t>
            </a:r>
            <a:endParaRPr/>
          </a:p>
        </p:txBody>
      </p:sp>
      <p:pic>
        <p:nvPicPr>
          <p:cNvPr id="427" name="Google Shape;4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5" y="3730625"/>
            <a:ext cx="6723062" cy="1908175"/>
          </a:xfrm>
          <a:prstGeom prst="rect">
            <a:avLst/>
          </a:prstGeom>
          <a:noFill/>
          <a:ln cap="flat" cmpd="thickThin" w="571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2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1143000" y="0"/>
            <a:ext cx="47323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19.10 (continued)</a:t>
            </a:r>
            <a:endParaRPr/>
          </a:p>
        </p:txBody>
      </p:sp>
      <p:sp>
        <p:nvSpPr>
          <p:cNvPr id="442" name="Google Shape;442;p25"/>
          <p:cNvSpPr txBox="1"/>
          <p:nvPr/>
        </p:nvSpPr>
        <p:spPr>
          <a:xfrm>
            <a:off x="152400" y="838200"/>
            <a:ext cx="8686800" cy="1800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group, each customer needs 64 addresses. This means that 6 (log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64) bits are needed to each host. The prefix length is then 32 − 6 = 26. The addresses are</a:t>
            </a:r>
            <a:endParaRPr/>
          </a:p>
        </p:txBody>
      </p:sp>
      <p:pic>
        <p:nvPicPr>
          <p:cNvPr id="443" name="Google Shape;4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843212"/>
            <a:ext cx="6831012" cy="1881187"/>
          </a:xfrm>
          <a:prstGeom prst="rect">
            <a:avLst/>
          </a:prstGeom>
          <a:noFill/>
          <a:ln cap="flat" cmpd="thickThin" w="571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44" name="Google Shape;444;p25"/>
          <p:cNvSpPr txBox="1"/>
          <p:nvPr/>
        </p:nvSpPr>
        <p:spPr>
          <a:xfrm>
            <a:off x="152400" y="4875212"/>
            <a:ext cx="8686800" cy="1373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granted addresses to the ISP: 65,536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allocated addresses by the ISP: 40,960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available addresses: 24,576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51" name="Google Shape;451;p26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26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3" name="Google Shape;453;p26"/>
          <p:cNvSpPr txBox="1"/>
          <p:nvPr/>
        </p:nvSpPr>
        <p:spPr>
          <a:xfrm>
            <a:off x="304800" y="381000"/>
            <a:ext cx="8113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19.9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address allocation and distribution by an ISP</a:t>
            </a:r>
            <a:endParaRPr/>
          </a:p>
        </p:txBody>
      </p:sp>
      <p:cxnSp>
        <p:nvCxnSpPr>
          <p:cNvPr id="454" name="Google Shape;454;p2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55" name="Google Shape;4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62" y="1524000"/>
            <a:ext cx="8428037" cy="41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1504950" y="2057400"/>
            <a:ext cx="489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19.3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for private networks</a:t>
            </a:r>
            <a:endParaRPr/>
          </a:p>
        </p:txBody>
      </p:sp>
      <p:pic>
        <p:nvPicPr>
          <p:cNvPr id="463" name="Google Shape;4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2590800"/>
            <a:ext cx="6434137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70" name="Google Shape;470;p2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2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2" name="Google Shape;472;p28"/>
          <p:cNvSpPr txBox="1"/>
          <p:nvPr/>
        </p:nvSpPr>
        <p:spPr>
          <a:xfrm>
            <a:off x="304800" y="381000"/>
            <a:ext cx="4398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19.10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NAT implementation</a:t>
            </a:r>
            <a:endParaRPr/>
          </a:p>
        </p:txBody>
      </p:sp>
      <p:cxnSp>
        <p:nvCxnSpPr>
          <p:cNvPr id="473" name="Google Shape;473;p2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74" name="Google Shape;4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17725"/>
            <a:ext cx="8729662" cy="22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81" name="Google Shape;481;p2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2" name="Google Shape;482;p2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3" name="Google Shape;483;p29"/>
          <p:cNvSpPr txBox="1"/>
          <p:nvPr/>
        </p:nvSpPr>
        <p:spPr>
          <a:xfrm>
            <a:off x="304800" y="381000"/>
            <a:ext cx="404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19.11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in a NAT</a:t>
            </a:r>
            <a:endParaRPr/>
          </a:p>
        </p:txBody>
      </p:sp>
      <p:cxnSp>
        <p:nvCxnSpPr>
          <p:cNvPr id="484" name="Google Shape;484;p2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85" name="Google Shape;4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162175"/>
            <a:ext cx="90138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07" name="Google Shape;107;p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" name="Google Shape;109;p3"/>
          <p:cNvSpPr txBox="1"/>
          <p:nvPr/>
        </p:nvSpPr>
        <p:spPr>
          <a:xfrm>
            <a:off x="0" y="381000"/>
            <a:ext cx="858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Dotted-decimal notation and binary notation for an IPv4 address</a:t>
            </a:r>
            <a:endParaRPr/>
          </a:p>
        </p:txBody>
      </p:sp>
      <p:cxnSp>
        <p:nvCxnSpPr>
          <p:cNvPr id="110" name="Google Shape;110;p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5" y="2533650"/>
            <a:ext cx="7650162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92" name="Google Shape;492;p30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3" name="Google Shape;493;p3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4" name="Google Shape;494;p30"/>
          <p:cNvSpPr txBox="1"/>
          <p:nvPr/>
        </p:nvSpPr>
        <p:spPr>
          <a:xfrm>
            <a:off x="304800" y="381000"/>
            <a:ext cx="4525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19.12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 address translation</a:t>
            </a:r>
            <a:endParaRPr/>
          </a:p>
        </p:txBody>
      </p:sp>
      <p:cxnSp>
        <p:nvCxnSpPr>
          <p:cNvPr id="495" name="Google Shape;495;p3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96" name="Google Shape;4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050" y="1363662"/>
            <a:ext cx="6051550" cy="46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3" name="Google Shape;503;p31"/>
          <p:cNvSpPr txBox="1"/>
          <p:nvPr/>
        </p:nvSpPr>
        <p:spPr>
          <a:xfrm>
            <a:off x="989012" y="1828800"/>
            <a:ext cx="4802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19.4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Five-column translation table</a:t>
            </a:r>
            <a:endParaRPr/>
          </a:p>
        </p:txBody>
      </p:sp>
      <p:pic>
        <p:nvPicPr>
          <p:cNvPr id="504" name="Google Shape;5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62" y="2244725"/>
            <a:ext cx="7659687" cy="236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511" name="Google Shape;511;p32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2" name="Google Shape;512;p32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3" name="Google Shape;513;p32"/>
          <p:cNvSpPr txBox="1"/>
          <p:nvPr/>
        </p:nvSpPr>
        <p:spPr>
          <a:xfrm>
            <a:off x="304800" y="381000"/>
            <a:ext cx="3762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19.13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ISP and NAT</a:t>
            </a:r>
            <a:endParaRPr/>
          </a:p>
        </p:txBody>
      </p:sp>
      <p:cxnSp>
        <p:nvCxnSpPr>
          <p:cNvPr id="514" name="Google Shape;514;p3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15" name="Google Shape;5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925" y="1317625"/>
            <a:ext cx="7102475" cy="40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28600" y="1143000"/>
            <a:ext cx="8686800" cy="946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following IPv4 addresses from binary notation to dotted-decimal notation.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19.1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362200"/>
            <a:ext cx="771525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228600" y="3581400"/>
            <a:ext cx="8686800" cy="1800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replace each group of 8 bits with its equivalent decimal number (see Appendix B) and add dots for separation.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5486400"/>
            <a:ext cx="3071812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228600" y="1143000"/>
            <a:ext cx="8686800" cy="946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following IPv4 addresses from dotted-decimal notation to binary notation.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19.2</a:t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09800"/>
            <a:ext cx="28702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228600" y="3276600"/>
            <a:ext cx="8686800" cy="1373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replace each decimal number with its binary equivalent (see Appendix B).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" y="4821237"/>
            <a:ext cx="7277100" cy="104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228600" y="9906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error, if any, in the following IPv4 addresses.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19.3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62" y="1447800"/>
            <a:ext cx="3602037" cy="2074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0" y="3657600"/>
            <a:ext cx="8686800" cy="26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must be no leading zero (045).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can be no more than four numbers.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number needs to be less than or equal to 255.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mixture of binary notation and dotted-decimal</a:t>
            </a:r>
            <a:b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notation is not allowed.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7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" name="Google Shape;180;p7"/>
          <p:cNvSpPr txBox="1"/>
          <p:nvPr/>
        </p:nvSpPr>
        <p:spPr>
          <a:xfrm>
            <a:off x="495300" y="2759075"/>
            <a:ext cx="8077200" cy="1554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classful addressing, the address space is divided into five classes: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D, and E.</a:t>
            </a:r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>
            <a:off x="457200" y="1981200"/>
            <a:ext cx="1143000" cy="566737"/>
            <a:chOff x="1200" y="1248"/>
            <a:chExt cx="720" cy="357"/>
          </a:xfrm>
        </p:grpSpPr>
        <p:pic>
          <p:nvPicPr>
            <p:cNvPr id="182" name="Google Shape;18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7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90" name="Google Shape;190;p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" name="Google Shape;192;p8"/>
          <p:cNvSpPr txBox="1"/>
          <p:nvPr/>
        </p:nvSpPr>
        <p:spPr>
          <a:xfrm>
            <a:off x="304800" y="381000"/>
            <a:ext cx="7829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19.2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classes in binary and dotted-decimal notation</a:t>
            </a:r>
            <a:endParaRPr/>
          </a:p>
        </p:txBody>
      </p:sp>
      <p:cxnSp>
        <p:nvCxnSpPr>
          <p:cNvPr id="193" name="Google Shape;193;p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33600"/>
            <a:ext cx="8226425" cy="285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19.</a:t>
            </a:r>
            <a:fld id="{00000000-1234-1234-1234-123412341234}" type="slidenum">
              <a:rPr b="1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228600" y="1143000"/>
            <a:ext cx="8686800" cy="2227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class of each address.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800" u="sng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0000001 00001011 00001011 11101111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800" u="sng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00001 10000011 00011011 11111111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800" u="sng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.23.120.8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800" u="sng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.5.15.111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19.4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152400" y="3657600"/>
            <a:ext cx="8686800" cy="26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first bit is 0. This is a class A address.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first 2 bits are 1; the third bit is 0. This is a class C</a:t>
            </a:r>
            <a:b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address.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first byte is 14; the class is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first byte is 252; the class is 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2000-01-15T04:50:39Z</dcterms:created>
  <dc:creator>Valued Gateway Client</dc:creator>
</cp:coreProperties>
</file>