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gfVF139DLjk+xWhCqwHtTvKk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 name="Google Shape;2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 name="Google Shape;3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1" name="Shape 11"/>
        <p:cNvGrpSpPr/>
        <p:nvPr/>
      </p:nvGrpSpPr>
      <p:grpSpPr>
        <a:xfrm>
          <a:off x="0" y="0"/>
          <a:ext cx="0" cy="0"/>
          <a:chOff x="0" y="0"/>
          <a:chExt cx="0" cy="0"/>
        </a:xfrm>
      </p:grpSpPr>
      <p:sp>
        <p:nvSpPr>
          <p:cNvPr id="12" name="Google Shape;12;p21"/>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0" name="Google Shape;50;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51" name="Google Shape;51;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52" name="Google Shape;52;p3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5" name="Google Shape;55;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folHlink"/>
              </a:buClr>
              <a:buSzPts val="1200"/>
              <a:buFont typeface="Noto Sans Symbols"/>
              <a:buNone/>
              <a:defRPr b="0" i="0" sz="2000" u="none" cap="none" strike="noStrike">
                <a:solidFill>
                  <a:schemeClr val="dk1"/>
                </a:solidFill>
                <a:latin typeface="Tahoma"/>
                <a:ea typeface="Tahoma"/>
                <a:cs typeface="Tahoma"/>
                <a:sym typeface="Tahoma"/>
              </a:defRPr>
            </a:lvl1pPr>
            <a:lvl2pPr indent="-228600" lvl="1" marL="914400" marR="0" rtl="0" algn="l">
              <a:spcBef>
                <a:spcPts val="360"/>
              </a:spcBef>
              <a:spcAft>
                <a:spcPts val="0"/>
              </a:spcAft>
              <a:buClr>
                <a:schemeClr val="hlink"/>
              </a:buClr>
              <a:buSzPts val="990"/>
              <a:buFont typeface="Noto Sans Symbols"/>
              <a:buNone/>
              <a:defRPr b="0" i="0" sz="1800" u="none" cap="none" strike="noStrike">
                <a:solidFill>
                  <a:schemeClr val="dk1"/>
                </a:solidFill>
                <a:latin typeface="Tahoma"/>
                <a:ea typeface="Tahoma"/>
                <a:cs typeface="Tahoma"/>
                <a:sym typeface="Tahoma"/>
              </a:defRPr>
            </a:lvl2pPr>
            <a:lvl3pPr indent="-228600" lvl="2" marL="1371600" marR="0" rtl="0" algn="l">
              <a:spcBef>
                <a:spcPts val="320"/>
              </a:spcBef>
              <a:spcAft>
                <a:spcPts val="0"/>
              </a:spcAft>
              <a:buClr>
                <a:schemeClr val="folHlink"/>
              </a:buClr>
              <a:buSzPts val="800"/>
              <a:buFont typeface="Noto Sans Symbols"/>
              <a:buNone/>
              <a:defRPr b="0" i="0" sz="1600" u="none" cap="none" strike="noStrike">
                <a:solidFill>
                  <a:schemeClr val="dk1"/>
                </a:solidFill>
                <a:latin typeface="Tahoma"/>
                <a:ea typeface="Tahoma"/>
                <a:cs typeface="Tahoma"/>
                <a:sym typeface="Tahoma"/>
              </a:defRPr>
            </a:lvl3pPr>
            <a:lvl4pPr indent="-228600" lvl="3" marL="1828800" marR="0" rtl="0" algn="l">
              <a:spcBef>
                <a:spcPts val="280"/>
              </a:spcBef>
              <a:spcAft>
                <a:spcPts val="0"/>
              </a:spcAft>
              <a:buClr>
                <a:schemeClr val="accent2"/>
              </a:buClr>
              <a:buSzPts val="770"/>
              <a:buFont typeface="Noto Sans Symbols"/>
              <a:buNone/>
              <a:defRPr b="0" i="0" sz="1400" u="none" cap="none" strike="noStrike">
                <a:solidFill>
                  <a:schemeClr val="dk1"/>
                </a:solidFill>
                <a:latin typeface="Tahoma"/>
                <a:ea typeface="Tahoma"/>
                <a:cs typeface="Tahoma"/>
                <a:sym typeface="Tahoma"/>
              </a:defRPr>
            </a:lvl4pPr>
            <a:lvl5pPr indent="-228600" lvl="4" marL="22860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5pPr>
            <a:lvl6pPr indent="-228600" lvl="5" marL="27432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6pPr>
            <a:lvl7pPr indent="-228600" lvl="6" marL="32004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7pPr>
            <a:lvl8pPr indent="-228600" lvl="7" marL="36576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8pPr>
            <a:lvl9pPr indent="-228600" lvl="8" marL="41148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9pPr>
          </a:lstStyle>
          <a:p/>
        </p:txBody>
      </p:sp>
      <p:sp>
        <p:nvSpPr>
          <p:cNvPr id="56" name="Google Shape;56;p3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33"/>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5" name="Google Shape;75;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6" name="Google Shape;76;p3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i="0" sz="140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9" name="Google Shape;19;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24"/>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 name="Google Shape;22;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3" name="Google Shape;23;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2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6" name="Google Shape;26;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7" name="Google Shape;27;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 name="Shape 28"/>
        <p:cNvGrpSpPr/>
        <p:nvPr/>
      </p:nvGrpSpPr>
      <p:grpSpPr>
        <a:xfrm>
          <a:off x="0" y="0"/>
          <a:ext cx="0" cy="0"/>
          <a:chOff x="0" y="0"/>
          <a:chExt cx="0" cy="0"/>
        </a:xfrm>
      </p:grpSpPr>
      <p:sp>
        <p:nvSpPr>
          <p:cNvPr id="29" name="Google Shape;29;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 name="Google Shape;30;p26"/>
          <p:cNvSpPr/>
          <p:nvPr>
            <p:ph idx="2" type="pic"/>
          </p:nvPr>
        </p:nvSpPr>
        <p:spPr>
          <a:xfrm>
            <a:off x="1792288" y="612775"/>
            <a:ext cx="5486400" cy="4114800"/>
          </a:xfrm>
          <a:prstGeom prst="rect">
            <a:avLst/>
          </a:prstGeom>
          <a:noFill/>
          <a:ln>
            <a:noFill/>
          </a:ln>
        </p:spPr>
      </p:sp>
      <p:sp>
        <p:nvSpPr>
          <p:cNvPr id="31" name="Google Shape;31;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32" name="Google Shape;32;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5" name="Google Shape;35;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6" name="Google Shape;36;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37" name="Google Shape;37;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3" name="Google Shape;43;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4" name="Google Shape;44;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5" name="Google Shape;45;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6" name="Google Shape;46;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7" name="Google Shape;47;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grpSp>
        <p:nvGrpSpPr>
          <p:cNvPr id="58" name="Google Shape;58;p32"/>
          <p:cNvGrpSpPr/>
          <p:nvPr/>
        </p:nvGrpSpPr>
        <p:grpSpPr>
          <a:xfrm>
            <a:off x="0" y="2438400"/>
            <a:ext cx="9009062" cy="1052512"/>
            <a:chOff x="0" y="1536"/>
            <a:chExt cx="5675" cy="663"/>
          </a:xfrm>
        </p:grpSpPr>
        <p:grpSp>
          <p:nvGrpSpPr>
            <p:cNvPr id="59" name="Google Shape;59;p32"/>
            <p:cNvGrpSpPr/>
            <p:nvPr/>
          </p:nvGrpSpPr>
          <p:grpSpPr>
            <a:xfrm>
              <a:off x="185" y="1604"/>
              <a:ext cx="449" cy="299"/>
              <a:chOff x="720" y="336"/>
              <a:chExt cx="624" cy="432"/>
            </a:xfrm>
          </p:grpSpPr>
          <p:sp>
            <p:nvSpPr>
              <p:cNvPr id="60" name="Google Shape;60;p32"/>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1" name="Google Shape;61;p3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grpSp>
          <p:nvGrpSpPr>
            <p:cNvPr id="62" name="Google Shape;62;p32"/>
            <p:cNvGrpSpPr/>
            <p:nvPr/>
          </p:nvGrpSpPr>
          <p:grpSpPr>
            <a:xfrm>
              <a:off x="263" y="1870"/>
              <a:ext cx="466" cy="299"/>
              <a:chOff x="912" y="2640"/>
              <a:chExt cx="672" cy="432"/>
            </a:xfrm>
          </p:grpSpPr>
          <p:sp>
            <p:nvSpPr>
              <p:cNvPr id="63" name="Google Shape;63;p32"/>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4" name="Google Shape;64;p32"/>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65" name="Google Shape;65;p3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6" name="Google Shape;66;p32"/>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67" name="Google Shape;67;p32"/>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68" name="Google Shape;68;p32"/>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McGraw-Hill</a:t>
            </a:r>
            <a:endParaRPr/>
          </a:p>
        </p:txBody>
      </p:sp>
      <p:sp>
        <p:nvSpPr>
          <p:cNvPr id="69" name="Google Shape;69;p32"/>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McGraw-Hill Companies, Inc., 2000</a:t>
            </a:r>
            <a:endParaRPr/>
          </a:p>
        </p:txBody>
      </p:sp>
      <p:sp>
        <p:nvSpPr>
          <p:cNvPr id="70" name="Google Shape;70;p3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baseline="-25000" i="1" sz="2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71" name="Google Shape;71;p3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72" name="Google Shape;72;p3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a:p>
        </p:txBody>
      </p:sp>
      <p:pic>
        <p:nvPicPr>
          <p:cNvPr descr="Forouzan4e07_banner" id="85" name="Google Shape;85;p1"/>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86" name="Google Shape;86;p1"/>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cap="none" strike="noStrike">
                <a:solidFill>
                  <a:schemeClr val="dk2"/>
                </a:solidFill>
                <a:latin typeface="Arial"/>
                <a:ea typeface="Arial"/>
                <a:cs typeface="Arial"/>
                <a:sym typeface="Arial"/>
              </a:rPr>
              <a:t>Chapter 3</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Data and Signals</a:t>
            </a:r>
            <a:endParaRPr/>
          </a:p>
        </p:txBody>
      </p:sp>
      <p:sp>
        <p:nvSpPr>
          <p:cNvPr id="87" name="Google Shape;87;p1"/>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198" name="Google Shape;198;p1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9" name="Google Shape;199;p1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00" name="Google Shape;200;p10"/>
          <p:cNvSpPr txBox="1"/>
          <p:nvPr/>
        </p:nvSpPr>
        <p:spPr>
          <a:xfrm>
            <a:off x="304800" y="381000"/>
            <a:ext cx="4575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3.27  </a:t>
            </a:r>
            <a:r>
              <a:rPr b="1" i="1" lang="en-US" sz="2000" u="none">
                <a:solidFill>
                  <a:schemeClr val="dk1"/>
                </a:solidFill>
                <a:latin typeface="Times New Roman"/>
                <a:ea typeface="Times New Roman"/>
                <a:cs typeface="Times New Roman"/>
                <a:sym typeface="Times New Roman"/>
              </a:rPr>
              <a:t>Decibels for Example 3.28</a:t>
            </a:r>
            <a:endParaRPr/>
          </a:p>
        </p:txBody>
      </p:sp>
      <p:cxnSp>
        <p:nvCxnSpPr>
          <p:cNvPr id="201" name="Google Shape;201;p10"/>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02" name="Google Shape;202;p10"/>
          <p:cNvPicPr preferRelativeResize="0"/>
          <p:nvPr/>
        </p:nvPicPr>
        <p:blipFill rotWithShape="1">
          <a:blip r:embed="rId3">
            <a:alphaModFix/>
          </a:blip>
          <a:srcRect b="0" l="0" r="0" t="0"/>
          <a:stretch/>
        </p:blipFill>
        <p:spPr>
          <a:xfrm>
            <a:off x="152400" y="2209800"/>
            <a:ext cx="8766175" cy="23383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09" name="Google Shape;209;p1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0" name="Google Shape;210;p1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11" name="Google Shape;211;p11"/>
          <p:cNvGrpSpPr/>
          <p:nvPr/>
        </p:nvGrpSpPr>
        <p:grpSpPr>
          <a:xfrm>
            <a:off x="490537" y="773112"/>
            <a:ext cx="738187" cy="474662"/>
            <a:chOff x="309" y="487"/>
            <a:chExt cx="465" cy="299"/>
          </a:xfrm>
        </p:grpSpPr>
        <p:sp>
          <p:nvSpPr>
            <p:cNvPr id="212" name="Google Shape;212;p1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3" name="Google Shape;213;p1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14" name="Google Shape;214;p1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5" name="Google Shape;215;p1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228600" y="1676400"/>
            <a:ext cx="8534400" cy="3109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loss in a cable is usually defined in decibels per kilometer (dB/km). If the signal at the beginning of a cable with −0.3 dB/km has a power of 2 mW, what is the power of the signal at 5 km?</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loss in the cable in decibels is 5 × (−0.3) = −1.5 dB. We can calculate the power as</a:t>
            </a:r>
            <a:endParaRPr/>
          </a:p>
        </p:txBody>
      </p:sp>
      <p:sp>
        <p:nvSpPr>
          <p:cNvPr id="219" name="Google Shape;219;p1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3.30</a:t>
            </a:r>
            <a:endParaRPr/>
          </a:p>
        </p:txBody>
      </p:sp>
      <p:pic>
        <p:nvPicPr>
          <p:cNvPr id="220" name="Google Shape;220;p11"/>
          <p:cNvPicPr preferRelativeResize="0"/>
          <p:nvPr/>
        </p:nvPicPr>
        <p:blipFill rotWithShape="1">
          <a:blip r:embed="rId3">
            <a:alphaModFix/>
          </a:blip>
          <a:srcRect b="0" l="0" r="0" t="0"/>
          <a:stretch/>
        </p:blipFill>
        <p:spPr>
          <a:xfrm>
            <a:off x="2560624" y="4343400"/>
            <a:ext cx="4362700" cy="189865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26" name="Google Shape;226;p1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Distortion</a:t>
            </a:r>
            <a:endParaRPr/>
          </a:p>
        </p:txBody>
      </p:sp>
      <p:sp>
        <p:nvSpPr>
          <p:cNvPr id="227" name="Google Shape;227;p12"/>
          <p:cNvSpPr txBox="1"/>
          <p:nvPr>
            <p:ph idx="1" type="body"/>
          </p:nvPr>
        </p:nvSpPr>
        <p:spPr>
          <a:xfrm>
            <a:off x="609600" y="1600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Means that the signal changes its form or shape</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Distortion occurs in </a:t>
            </a:r>
            <a:r>
              <a:rPr b="0" i="0" lang="en-US" sz="2800" u="none">
                <a:solidFill>
                  <a:schemeClr val="hlink"/>
                </a:solidFill>
                <a:latin typeface="Tahoma"/>
                <a:ea typeface="Tahoma"/>
                <a:cs typeface="Tahoma"/>
                <a:sym typeface="Tahoma"/>
              </a:rPr>
              <a:t>composite</a:t>
            </a:r>
            <a:r>
              <a:rPr b="0" i="0" lang="en-US" sz="2800" u="none">
                <a:solidFill>
                  <a:schemeClr val="dk1"/>
                </a:solidFill>
                <a:latin typeface="Tahoma"/>
                <a:ea typeface="Tahoma"/>
                <a:cs typeface="Tahoma"/>
                <a:sym typeface="Tahoma"/>
              </a:rPr>
              <a:t> signals</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Each frequency component has its own </a:t>
            </a:r>
            <a:r>
              <a:rPr b="0" i="0" lang="en-US" sz="2800" u="none">
                <a:solidFill>
                  <a:schemeClr val="hlink"/>
                </a:solidFill>
                <a:latin typeface="Tahoma"/>
                <a:ea typeface="Tahoma"/>
                <a:cs typeface="Tahoma"/>
                <a:sym typeface="Tahoma"/>
              </a:rPr>
              <a:t>propagation speed</a:t>
            </a:r>
            <a:r>
              <a:rPr b="0" i="0" lang="en-US" sz="2800" u="none">
                <a:solidFill>
                  <a:schemeClr val="dk1"/>
                </a:solidFill>
                <a:latin typeface="Tahoma"/>
                <a:ea typeface="Tahoma"/>
                <a:cs typeface="Tahoma"/>
                <a:sym typeface="Tahoma"/>
              </a:rPr>
              <a:t> traveling through a medium.</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different components therefore arrive with </a:t>
            </a:r>
            <a:r>
              <a:rPr b="0" i="0" lang="en-US" sz="2800" u="none">
                <a:solidFill>
                  <a:schemeClr val="hlink"/>
                </a:solidFill>
                <a:latin typeface="Tahoma"/>
                <a:ea typeface="Tahoma"/>
                <a:cs typeface="Tahoma"/>
                <a:sym typeface="Tahoma"/>
              </a:rPr>
              <a:t>different delays</a:t>
            </a:r>
            <a:r>
              <a:rPr b="0" i="0" lang="en-US" sz="2800" u="none">
                <a:solidFill>
                  <a:schemeClr val="dk1"/>
                </a:solidFill>
                <a:latin typeface="Tahoma"/>
                <a:ea typeface="Tahoma"/>
                <a:cs typeface="Tahoma"/>
                <a:sym typeface="Tahoma"/>
              </a:rPr>
              <a:t> at the receiver.</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That means that the signals have </a:t>
            </a:r>
            <a:r>
              <a:rPr b="0" i="0" lang="en-US" sz="2800" u="none">
                <a:solidFill>
                  <a:schemeClr val="hlink"/>
                </a:solidFill>
                <a:latin typeface="Tahoma"/>
                <a:ea typeface="Tahoma"/>
                <a:cs typeface="Tahoma"/>
                <a:sym typeface="Tahoma"/>
              </a:rPr>
              <a:t>different phases</a:t>
            </a:r>
            <a:r>
              <a:rPr b="0" i="0" lang="en-US" sz="2800" u="none">
                <a:solidFill>
                  <a:schemeClr val="dk1"/>
                </a:solidFill>
                <a:latin typeface="Tahoma"/>
                <a:ea typeface="Tahoma"/>
                <a:cs typeface="Tahoma"/>
                <a:sym typeface="Tahoma"/>
              </a:rPr>
              <a:t> at the receiver than they did at the source.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234" name="Google Shape;234;p1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35" name="Google Shape;235;p1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36" name="Google Shape;236;p13"/>
          <p:cNvSpPr txBox="1"/>
          <p:nvPr/>
        </p:nvSpPr>
        <p:spPr>
          <a:xfrm>
            <a:off x="304800" y="285750"/>
            <a:ext cx="3503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3.28  </a:t>
            </a:r>
            <a:r>
              <a:rPr b="1" i="1" lang="en-US" sz="3200" u="none">
                <a:solidFill>
                  <a:schemeClr val="dk1"/>
                </a:solidFill>
                <a:latin typeface="Times New Roman"/>
                <a:ea typeface="Times New Roman"/>
                <a:cs typeface="Times New Roman"/>
                <a:sym typeface="Times New Roman"/>
              </a:rPr>
              <a:t>Distortion</a:t>
            </a:r>
            <a:endParaRPr/>
          </a:p>
        </p:txBody>
      </p:sp>
      <p:cxnSp>
        <p:nvCxnSpPr>
          <p:cNvPr id="237" name="Google Shape;237;p13"/>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38" name="Google Shape;238;p13"/>
          <p:cNvPicPr preferRelativeResize="0"/>
          <p:nvPr/>
        </p:nvPicPr>
        <p:blipFill rotWithShape="1">
          <a:blip r:embed="rId3">
            <a:alphaModFix/>
          </a:blip>
          <a:srcRect b="0" l="0" r="0" t="0"/>
          <a:stretch/>
        </p:blipFill>
        <p:spPr>
          <a:xfrm>
            <a:off x="350837" y="1887537"/>
            <a:ext cx="8335962" cy="32178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44" name="Google Shape;244;p14"/>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Noise</a:t>
            </a:r>
            <a:endParaRPr/>
          </a:p>
        </p:txBody>
      </p:sp>
      <p:sp>
        <p:nvSpPr>
          <p:cNvPr id="245" name="Google Shape;245;p14"/>
          <p:cNvSpPr txBox="1"/>
          <p:nvPr>
            <p:ph idx="1" type="body"/>
          </p:nvPr>
        </p:nvSpPr>
        <p:spPr>
          <a:xfrm>
            <a:off x="533400" y="16764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There are different types of noise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hlink"/>
                </a:solidFill>
                <a:latin typeface="Tahoma"/>
                <a:ea typeface="Tahoma"/>
                <a:cs typeface="Tahoma"/>
                <a:sym typeface="Tahoma"/>
              </a:rPr>
              <a:t>Thermal</a:t>
            </a:r>
            <a:r>
              <a:rPr b="0" i="0" lang="en-US" sz="2800" u="none">
                <a:solidFill>
                  <a:schemeClr val="dk1"/>
                </a:solidFill>
                <a:latin typeface="Tahoma"/>
                <a:ea typeface="Tahoma"/>
                <a:cs typeface="Tahoma"/>
                <a:sym typeface="Tahoma"/>
              </a:rPr>
              <a:t> - random noise of electrons in the wire creates an extra signal</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hlink"/>
                </a:solidFill>
                <a:latin typeface="Tahoma"/>
                <a:ea typeface="Tahoma"/>
                <a:cs typeface="Tahoma"/>
                <a:sym typeface="Tahoma"/>
              </a:rPr>
              <a:t>Induced</a:t>
            </a:r>
            <a:r>
              <a:rPr b="0" i="0" lang="en-US" sz="2800" u="none">
                <a:solidFill>
                  <a:schemeClr val="dk1"/>
                </a:solidFill>
                <a:latin typeface="Tahoma"/>
                <a:ea typeface="Tahoma"/>
                <a:cs typeface="Tahoma"/>
                <a:sym typeface="Tahoma"/>
              </a:rPr>
              <a:t> - from motors and appliances, devices act are transmitter antenna and medium as receiving antenna.</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hlink"/>
                </a:solidFill>
                <a:latin typeface="Tahoma"/>
                <a:ea typeface="Tahoma"/>
                <a:cs typeface="Tahoma"/>
                <a:sym typeface="Tahoma"/>
              </a:rPr>
              <a:t>Crosstalk</a:t>
            </a:r>
            <a:r>
              <a:rPr b="0" i="0" lang="en-US" sz="2800" u="none">
                <a:solidFill>
                  <a:schemeClr val="dk1"/>
                </a:solidFill>
                <a:latin typeface="Tahoma"/>
                <a:ea typeface="Tahoma"/>
                <a:cs typeface="Tahoma"/>
                <a:sym typeface="Tahoma"/>
              </a:rPr>
              <a:t> - same as above but between two wires.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hlink"/>
                </a:solidFill>
                <a:latin typeface="Tahoma"/>
                <a:ea typeface="Tahoma"/>
                <a:cs typeface="Tahoma"/>
                <a:sym typeface="Tahoma"/>
              </a:rPr>
              <a:t>Impulse</a:t>
            </a:r>
            <a:r>
              <a:rPr b="0" i="0" lang="en-US" sz="2800" u="none">
                <a:solidFill>
                  <a:schemeClr val="dk1"/>
                </a:solidFill>
                <a:latin typeface="Tahoma"/>
                <a:ea typeface="Tahoma"/>
                <a:cs typeface="Tahoma"/>
                <a:sym typeface="Tahoma"/>
              </a:rPr>
              <a:t> - Spikes that result from power lines, lighning, etc.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252" name="Google Shape;252;p1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53" name="Google Shape;253;p1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54" name="Google Shape;254;p15"/>
          <p:cNvSpPr txBox="1"/>
          <p:nvPr/>
        </p:nvSpPr>
        <p:spPr>
          <a:xfrm>
            <a:off x="304800" y="285750"/>
            <a:ext cx="27574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3.29  </a:t>
            </a:r>
            <a:r>
              <a:rPr b="1" i="1" lang="en-US" sz="3200" u="none">
                <a:solidFill>
                  <a:schemeClr val="dk1"/>
                </a:solidFill>
                <a:latin typeface="Times New Roman"/>
                <a:ea typeface="Times New Roman"/>
                <a:cs typeface="Times New Roman"/>
                <a:sym typeface="Times New Roman"/>
              </a:rPr>
              <a:t>Noise</a:t>
            </a:r>
            <a:endParaRPr/>
          </a:p>
        </p:txBody>
      </p:sp>
      <p:cxnSp>
        <p:nvCxnSpPr>
          <p:cNvPr id="255" name="Google Shape;255;p1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6" name="Google Shape;256;p15"/>
          <p:cNvPicPr preferRelativeResize="0"/>
          <p:nvPr/>
        </p:nvPicPr>
        <p:blipFill rotWithShape="1">
          <a:blip r:embed="rId3">
            <a:alphaModFix/>
          </a:blip>
          <a:srcRect b="0" l="0" r="0" t="0"/>
          <a:stretch/>
        </p:blipFill>
        <p:spPr>
          <a:xfrm>
            <a:off x="742950" y="2408237"/>
            <a:ext cx="7486650" cy="2697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62" name="Google Shape;262;p16"/>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Signal to Noise Ratio (SNR)</a:t>
            </a:r>
            <a:endParaRPr/>
          </a:p>
        </p:txBody>
      </p:sp>
      <p:sp>
        <p:nvSpPr>
          <p:cNvPr id="263" name="Google Shape;263;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To measure the quality of a system the SNR is often used. It indicates the strength of the signal wrt the noise power in the system.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It is the ratio between two powers.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It is usually given in dB and referred to as SNR</a:t>
            </a:r>
            <a:r>
              <a:rPr b="0" baseline="-25000" i="0" lang="en-US" sz="3200" u="none">
                <a:solidFill>
                  <a:schemeClr val="dk1"/>
                </a:solidFill>
                <a:latin typeface="Tahoma"/>
                <a:ea typeface="Tahoma"/>
                <a:cs typeface="Tahoma"/>
                <a:sym typeface="Tahoma"/>
              </a:rPr>
              <a:t>dB.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70" name="Google Shape;270;p1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1" name="Google Shape;271;p1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72" name="Google Shape;272;p17"/>
          <p:cNvGrpSpPr/>
          <p:nvPr/>
        </p:nvGrpSpPr>
        <p:grpSpPr>
          <a:xfrm>
            <a:off x="490537" y="773112"/>
            <a:ext cx="738187" cy="474662"/>
            <a:chOff x="309" y="487"/>
            <a:chExt cx="465" cy="299"/>
          </a:xfrm>
        </p:grpSpPr>
        <p:sp>
          <p:nvSpPr>
            <p:cNvPr id="273" name="Google Shape;273;p1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4" name="Google Shape;274;p1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75" name="Google Shape;275;p1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6" name="Google Shape;276;p1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7" name="Google Shape;277;p1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8" name="Google Shape;278;p1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79" name="Google Shape;279;p17"/>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800" u="none">
                <a:solidFill>
                  <a:schemeClr val="dk1"/>
                </a:solidFill>
                <a:latin typeface="Times New Roman"/>
                <a:ea typeface="Times New Roman"/>
                <a:cs typeface="Times New Roman"/>
                <a:sym typeface="Times New Roman"/>
              </a:rPr>
              <a:t>dB </a:t>
            </a:r>
            <a:r>
              <a:rPr b="1" i="1" lang="en-US" sz="28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values of SNR and SNR</a:t>
            </a:r>
            <a:r>
              <a:rPr b="1" baseline="-25000" i="1" lang="en-US" sz="2800" u="none">
                <a:solidFill>
                  <a:schemeClr val="dk1"/>
                </a:solidFill>
                <a:latin typeface="Times New Roman"/>
                <a:ea typeface="Times New Roman"/>
                <a:cs typeface="Times New Roman"/>
                <a:sym typeface="Times New Roman"/>
              </a:rPr>
              <a:t>dB</a:t>
            </a:r>
            <a:r>
              <a:rPr b="1" i="1" lang="en-US" sz="2800" u="none">
                <a:solidFill>
                  <a:schemeClr val="dk1"/>
                </a:solidFill>
                <a:latin typeface="Times New Roman"/>
                <a:ea typeface="Times New Roman"/>
                <a:cs typeface="Times New Roman"/>
                <a:sym typeface="Times New Roman"/>
              </a:rPr>
              <a:t> can be calculated as follows:</a:t>
            </a:r>
            <a:endParaRPr/>
          </a:p>
        </p:txBody>
      </p:sp>
      <p:sp>
        <p:nvSpPr>
          <p:cNvPr id="280" name="Google Shape;280;p1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3.31</a:t>
            </a:r>
            <a:endParaRPr/>
          </a:p>
        </p:txBody>
      </p:sp>
      <p:pic>
        <p:nvPicPr>
          <p:cNvPr id="281" name="Google Shape;281;p17"/>
          <p:cNvPicPr preferRelativeResize="0"/>
          <p:nvPr/>
        </p:nvPicPr>
        <p:blipFill rotWithShape="1">
          <a:blip r:embed="rId3">
            <a:alphaModFix/>
          </a:blip>
          <a:srcRect b="0" l="0" r="0" t="0"/>
          <a:stretch/>
        </p:blipFill>
        <p:spPr>
          <a:xfrm>
            <a:off x="1876425" y="4357687"/>
            <a:ext cx="5391150" cy="1052512"/>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288" name="Google Shape;288;p1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89" name="Google Shape;289;p1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290" name="Google Shape;290;p18"/>
          <p:cNvGrpSpPr/>
          <p:nvPr/>
        </p:nvGrpSpPr>
        <p:grpSpPr>
          <a:xfrm>
            <a:off x="490537" y="773112"/>
            <a:ext cx="738187" cy="474662"/>
            <a:chOff x="309" y="487"/>
            <a:chExt cx="465" cy="299"/>
          </a:xfrm>
        </p:grpSpPr>
        <p:sp>
          <p:nvSpPr>
            <p:cNvPr id="291" name="Google Shape;291;p1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2" name="Google Shape;292;p1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293" name="Google Shape;293;p1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4" name="Google Shape;294;p1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5" name="Google Shape;295;p1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6" name="Google Shape;296;p18"/>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297" name="Google Shape;297;p18"/>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values of SNR and SNR</a:t>
            </a:r>
            <a:r>
              <a:rPr b="1" baseline="-25000" i="1" lang="en-US" sz="2800" u="none">
                <a:solidFill>
                  <a:schemeClr val="dk1"/>
                </a:solidFill>
                <a:latin typeface="Times New Roman"/>
                <a:ea typeface="Times New Roman"/>
                <a:cs typeface="Times New Roman"/>
                <a:sym typeface="Times New Roman"/>
              </a:rPr>
              <a:t>dB</a:t>
            </a:r>
            <a:r>
              <a:rPr b="1" i="1" lang="en-US" sz="2800" u="none">
                <a:solidFill>
                  <a:schemeClr val="dk1"/>
                </a:solidFill>
                <a:latin typeface="Times New Roman"/>
                <a:ea typeface="Times New Roman"/>
                <a:cs typeface="Times New Roman"/>
                <a:sym typeface="Times New Roman"/>
              </a:rPr>
              <a:t> for a noiseless channel are</a:t>
            </a:r>
            <a:endParaRPr/>
          </a:p>
        </p:txBody>
      </p:sp>
      <p:sp>
        <p:nvSpPr>
          <p:cNvPr id="298" name="Google Shape;298;p18"/>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3.32</a:t>
            </a:r>
            <a:endParaRPr/>
          </a:p>
        </p:txBody>
      </p:sp>
      <p:pic>
        <p:nvPicPr>
          <p:cNvPr id="299" name="Google Shape;299;p18"/>
          <p:cNvPicPr preferRelativeResize="0"/>
          <p:nvPr/>
        </p:nvPicPr>
        <p:blipFill rotWithShape="1">
          <a:blip r:embed="rId3">
            <a:alphaModFix/>
          </a:blip>
          <a:srcRect b="0" l="0" r="0" t="0"/>
          <a:stretch/>
        </p:blipFill>
        <p:spPr>
          <a:xfrm>
            <a:off x="2992437" y="2811462"/>
            <a:ext cx="3159125" cy="998537"/>
          </a:xfrm>
          <a:prstGeom prst="rect">
            <a:avLst/>
          </a:prstGeom>
          <a:noFill/>
          <a:ln cap="flat" cmpd="thinThick" w="57150">
            <a:solidFill>
              <a:srgbClr val="3366FF"/>
            </a:solidFill>
            <a:prstDash val="solid"/>
            <a:miter lim="800000"/>
            <a:headEnd len="sm" w="sm" type="none"/>
            <a:tailEnd len="sm" w="sm" type="none"/>
          </a:ln>
        </p:spPr>
      </p:pic>
      <p:sp>
        <p:nvSpPr>
          <p:cNvPr id="300" name="Google Shape;300;p18"/>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never achieve this ratio in real life; it is an ideal.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307" name="Google Shape;307;p19"/>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8" name="Google Shape;308;p19"/>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09" name="Google Shape;309;p19"/>
          <p:cNvSpPr txBox="1"/>
          <p:nvPr/>
        </p:nvSpPr>
        <p:spPr>
          <a:xfrm>
            <a:off x="304800" y="457200"/>
            <a:ext cx="6721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3.30  </a:t>
            </a:r>
            <a:r>
              <a:rPr b="1" i="1" lang="en-US" sz="2000" u="none">
                <a:solidFill>
                  <a:schemeClr val="dk1"/>
                </a:solidFill>
                <a:latin typeface="Times New Roman"/>
                <a:ea typeface="Times New Roman"/>
                <a:cs typeface="Times New Roman"/>
                <a:sym typeface="Times New Roman"/>
              </a:rPr>
              <a:t>Two cases of SNR: a high SNR and a low SNR</a:t>
            </a:r>
            <a:endParaRPr/>
          </a:p>
        </p:txBody>
      </p:sp>
      <p:cxnSp>
        <p:nvCxnSpPr>
          <p:cNvPr id="310" name="Google Shape;310;p1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11" name="Google Shape;311;p19"/>
          <p:cNvPicPr preferRelativeResize="0"/>
          <p:nvPr/>
        </p:nvPicPr>
        <p:blipFill rotWithShape="1">
          <a:blip r:embed="rId3">
            <a:alphaModFix/>
          </a:blip>
          <a:srcRect b="0" l="0" r="0" t="0"/>
          <a:stretch/>
        </p:blipFill>
        <p:spPr>
          <a:xfrm>
            <a:off x="404812" y="1406525"/>
            <a:ext cx="8281987" cy="476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a:p>
        </p:txBody>
      </p:sp>
      <p:sp>
        <p:nvSpPr>
          <p:cNvPr id="94" name="Google Shape;94;p2"/>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5" name="Google Shape;95;p2"/>
          <p:cNvSpPr txBox="1"/>
          <p:nvPr/>
        </p:nvSpPr>
        <p:spPr>
          <a:xfrm>
            <a:off x="228600" y="76200"/>
            <a:ext cx="70262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3-4   TRANSMISSION IMPAIRMENT</a:t>
            </a:r>
            <a:endParaRPr/>
          </a:p>
        </p:txBody>
      </p:sp>
      <p:sp>
        <p:nvSpPr>
          <p:cNvPr id="96" name="Google Shape;96;p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97" name="Google Shape;97;p2"/>
          <p:cNvSpPr txBox="1"/>
          <p:nvPr/>
        </p:nvSpPr>
        <p:spPr>
          <a:xfrm>
            <a:off x="76200" y="1203325"/>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b="1" i="1" lang="en-US" sz="2800" u="none">
                <a:solidFill>
                  <a:schemeClr val="hlink"/>
                </a:solidFill>
                <a:latin typeface="Times New Roman"/>
                <a:ea typeface="Times New Roman"/>
                <a:cs typeface="Times New Roman"/>
                <a:sym typeface="Times New Roman"/>
              </a:rPr>
              <a:t>attenuation</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distortion</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noise</a:t>
            </a:r>
            <a:r>
              <a:rPr b="1" i="1" lang="en-US" sz="2800" u="none">
                <a:solidFill>
                  <a:schemeClr val="dk1"/>
                </a:solidFill>
                <a:latin typeface="Times New Roman"/>
                <a:ea typeface="Times New Roman"/>
                <a:cs typeface="Times New Roman"/>
                <a:sym typeface="Times New Roman"/>
              </a:rPr>
              <a:t>.</a:t>
            </a:r>
            <a:endParaRPr/>
          </a:p>
        </p:txBody>
      </p:sp>
      <p:sp>
        <p:nvSpPr>
          <p:cNvPr id="98" name="Google Shape;98;p2"/>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Attenuation</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Distortion </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Noise</a:t>
            </a:r>
            <a:endParaRPr/>
          </a:p>
        </p:txBody>
      </p:sp>
      <p:sp>
        <p:nvSpPr>
          <p:cNvPr id="99" name="Google Shape;99;p2"/>
          <p:cNvSpPr txBox="1"/>
          <p:nvPr/>
        </p:nvSpPr>
        <p:spPr>
          <a:xfrm>
            <a:off x="163512" y="43434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106" name="Google Shape;106;p3"/>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7" name="Google Shape;107;p3"/>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8" name="Google Shape;108;p3"/>
          <p:cNvSpPr txBox="1"/>
          <p:nvPr/>
        </p:nvSpPr>
        <p:spPr>
          <a:xfrm>
            <a:off x="304800" y="762000"/>
            <a:ext cx="4110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3.25  </a:t>
            </a:r>
            <a:r>
              <a:rPr b="1" i="1" lang="en-US" sz="2000" u="none">
                <a:solidFill>
                  <a:schemeClr val="dk1"/>
                </a:solidFill>
                <a:latin typeface="Times New Roman"/>
                <a:ea typeface="Times New Roman"/>
                <a:cs typeface="Times New Roman"/>
                <a:sym typeface="Times New Roman"/>
              </a:rPr>
              <a:t>Causes of impairment</a:t>
            </a:r>
            <a:endParaRPr/>
          </a:p>
        </p:txBody>
      </p:sp>
      <p:cxnSp>
        <p:nvCxnSpPr>
          <p:cNvPr id="109" name="Google Shape;109;p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0" name="Google Shape;110;p3"/>
          <p:cNvPicPr preferRelativeResize="0"/>
          <p:nvPr/>
        </p:nvPicPr>
        <p:blipFill rotWithShape="1">
          <a:blip r:embed="rId3">
            <a:alphaModFix/>
          </a:blip>
          <a:srcRect b="0" l="0" r="0" t="0"/>
          <a:stretch/>
        </p:blipFill>
        <p:spPr>
          <a:xfrm>
            <a:off x="676275" y="2286000"/>
            <a:ext cx="7019925" cy="2217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16" name="Google Shape;116;p4"/>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Attenuation</a:t>
            </a:r>
            <a:endParaRPr/>
          </a:p>
        </p:txBody>
      </p:sp>
      <p:sp>
        <p:nvSpPr>
          <p:cNvPr id="117" name="Google Shape;117;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Means loss of energy -&gt; weaker signal</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When a signal travels through a medium it loses energy overcoming the resistance of the medium</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Amplifiers are used to compensate for this loss of energy by amplifying the signal.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23" name="Google Shape;123;p5"/>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Measurement of Attenuation</a:t>
            </a:r>
            <a:endParaRPr/>
          </a:p>
        </p:txBody>
      </p:sp>
      <p:sp>
        <p:nvSpPr>
          <p:cNvPr id="124" name="Google Shape;124;p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To show the loss or gain of energy the unit “decibel” is used.</a:t>
            </a:r>
            <a:endParaRPr/>
          </a:p>
          <a:p>
            <a:pPr indent="-342900" lvl="0" marL="342900" rtl="0" algn="ctr">
              <a:lnSpc>
                <a:spcPct val="100000"/>
              </a:lnSpc>
              <a:spcBef>
                <a:spcPts val="640"/>
              </a:spcBef>
              <a:spcAft>
                <a:spcPts val="0"/>
              </a:spcAft>
              <a:buSzPts val="1920"/>
              <a:buNone/>
            </a:pPr>
            <a:r>
              <a:t/>
            </a:r>
            <a:endParaRPr b="0" i="0" sz="3200" u="none">
              <a:solidFill>
                <a:schemeClr val="dk1"/>
              </a:solidFill>
              <a:latin typeface="Tahoma"/>
              <a:ea typeface="Tahoma"/>
              <a:cs typeface="Tahoma"/>
              <a:sym typeface="Tahoma"/>
            </a:endParaRPr>
          </a:p>
          <a:p>
            <a:pPr indent="-342900" lvl="0" marL="342900" rtl="0" algn="ctr">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dB = 10log</a:t>
            </a:r>
            <a:r>
              <a:rPr b="0" baseline="-25000" i="0" lang="en-US" sz="3200" u="none">
                <a:solidFill>
                  <a:schemeClr val="dk1"/>
                </a:solidFill>
                <a:latin typeface="Tahoma"/>
                <a:ea typeface="Tahoma"/>
                <a:cs typeface="Tahoma"/>
                <a:sym typeface="Tahoma"/>
              </a:rPr>
              <a:t>10</a:t>
            </a:r>
            <a:r>
              <a:rPr b="0" i="0" lang="en-US" sz="3200" u="none">
                <a:solidFill>
                  <a:schemeClr val="dk1"/>
                </a:solidFill>
                <a:latin typeface="Tahoma"/>
                <a:ea typeface="Tahoma"/>
                <a:cs typeface="Tahoma"/>
                <a:sym typeface="Tahoma"/>
              </a:rPr>
              <a:t>P</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/P</a:t>
            </a:r>
            <a:r>
              <a:rPr b="0" baseline="-25000" i="0" lang="en-US" sz="3200" u="none">
                <a:solidFill>
                  <a:schemeClr val="dk1"/>
                </a:solidFill>
                <a:latin typeface="Tahoma"/>
                <a:ea typeface="Tahoma"/>
                <a:cs typeface="Tahoma"/>
                <a:sym typeface="Tahoma"/>
              </a:rPr>
              <a:t>1</a:t>
            </a:r>
            <a:endParaRPr/>
          </a:p>
          <a:p>
            <a:pPr indent="-342900" lvl="0" marL="342900" rtl="0" algn="ctr">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P</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 input signal</a:t>
            </a:r>
            <a:endParaRPr/>
          </a:p>
          <a:p>
            <a:pPr indent="-342900" lvl="0" marL="342900" rtl="0" algn="ctr">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P</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 output signal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cxnSp>
        <p:nvCxnSpPr>
          <p:cNvPr id="131" name="Google Shape;131;p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2" name="Google Shape;132;p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3" name="Google Shape;133;p6"/>
          <p:cNvSpPr txBox="1"/>
          <p:nvPr/>
        </p:nvSpPr>
        <p:spPr>
          <a:xfrm>
            <a:off x="304800" y="381000"/>
            <a:ext cx="305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3.26  </a:t>
            </a:r>
            <a:r>
              <a:rPr b="1" i="1" lang="en-US" sz="2000" u="none">
                <a:solidFill>
                  <a:schemeClr val="dk1"/>
                </a:solidFill>
                <a:latin typeface="Times New Roman"/>
                <a:ea typeface="Times New Roman"/>
                <a:cs typeface="Times New Roman"/>
                <a:sym typeface="Times New Roman"/>
              </a:rPr>
              <a:t>Attenuation</a:t>
            </a:r>
            <a:endParaRPr/>
          </a:p>
        </p:txBody>
      </p:sp>
      <p:cxnSp>
        <p:nvCxnSpPr>
          <p:cNvPr id="134" name="Google Shape;134;p6"/>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5" name="Google Shape;135;p6"/>
          <p:cNvPicPr preferRelativeResize="0"/>
          <p:nvPr/>
        </p:nvPicPr>
        <p:blipFill rotWithShape="1">
          <a:blip r:embed="rId3">
            <a:alphaModFix/>
          </a:blip>
          <a:srcRect b="0" l="0" r="0" t="0"/>
          <a:stretch/>
        </p:blipFill>
        <p:spPr>
          <a:xfrm>
            <a:off x="584200" y="2068512"/>
            <a:ext cx="7797800" cy="29606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42" name="Google Shape;142;p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43" name="Google Shape;143;p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44" name="Google Shape;144;p7"/>
          <p:cNvGrpSpPr/>
          <p:nvPr/>
        </p:nvGrpSpPr>
        <p:grpSpPr>
          <a:xfrm>
            <a:off x="490537" y="773112"/>
            <a:ext cx="738187" cy="474662"/>
            <a:chOff x="309" y="487"/>
            <a:chExt cx="465" cy="299"/>
          </a:xfrm>
        </p:grpSpPr>
        <p:sp>
          <p:nvSpPr>
            <p:cNvPr id="145" name="Google Shape;145;p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46" name="Google Shape;146;p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47" name="Google Shape;147;p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48" name="Google Shape;148;p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49" name="Google Shape;149;p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0" name="Google Shape;150;p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51" name="Google Shape;151;p7"/>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is (1/2)P</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In this case, the attenuation (loss of power) can be calculated as</a:t>
            </a:r>
            <a:endParaRPr/>
          </a:p>
        </p:txBody>
      </p:sp>
      <p:sp>
        <p:nvSpPr>
          <p:cNvPr id="152" name="Google Shape;152;p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3.26</a:t>
            </a:r>
            <a:endParaRPr/>
          </a:p>
        </p:txBody>
      </p:sp>
      <p:sp>
        <p:nvSpPr>
          <p:cNvPr id="153" name="Google Shape;153;p7"/>
          <p:cNvSpPr txBox="1"/>
          <p:nvPr/>
        </p:nvSpPr>
        <p:spPr>
          <a:xfrm>
            <a:off x="152400" y="53022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loss of 3 dB (–3 dB) is equivalent to losing one-half the power.</a:t>
            </a:r>
            <a:endParaRPr/>
          </a:p>
        </p:txBody>
      </p:sp>
      <p:pic>
        <p:nvPicPr>
          <p:cNvPr id="154" name="Google Shape;154;p7"/>
          <p:cNvPicPr preferRelativeResize="0"/>
          <p:nvPr/>
        </p:nvPicPr>
        <p:blipFill rotWithShape="1">
          <a:blip r:embed="rId3">
            <a:alphaModFix/>
          </a:blip>
          <a:srcRect b="0" l="0" r="0" t="0"/>
          <a:stretch/>
        </p:blipFill>
        <p:spPr>
          <a:xfrm>
            <a:off x="958850" y="3919537"/>
            <a:ext cx="7226300" cy="7286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61" name="Google Shape;161;p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62" name="Google Shape;162;p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63" name="Google Shape;163;p8"/>
          <p:cNvGrpSpPr/>
          <p:nvPr/>
        </p:nvGrpSpPr>
        <p:grpSpPr>
          <a:xfrm>
            <a:off x="490537" y="773112"/>
            <a:ext cx="738187" cy="474662"/>
            <a:chOff x="309" y="487"/>
            <a:chExt cx="465" cy="299"/>
          </a:xfrm>
        </p:grpSpPr>
        <p:sp>
          <p:nvSpPr>
            <p:cNvPr id="164" name="Google Shape;164;p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65" name="Google Shape;165;p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66" name="Google Shape;166;p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67" name="Google Shape;167;p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68" name="Google Shape;168;p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69" name="Google Shape;169;p8"/>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70" name="Google Shape;170;p8"/>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 10P</a:t>
            </a:r>
            <a:r>
              <a:rPr b="1" baseline="-25000" i="1" lang="en-US" sz="2800" u="none">
                <a:solidFill>
                  <a:schemeClr val="dk1"/>
                </a:solidFill>
                <a:latin typeface="Times New Roman"/>
                <a:ea typeface="Times New Roman"/>
                <a:cs typeface="Times New Roman"/>
                <a:sym typeface="Times New Roman"/>
              </a:rPr>
              <a:t>1 </a:t>
            </a:r>
            <a:r>
              <a:rPr b="1" i="1" lang="en-US" sz="2800" u="none">
                <a:solidFill>
                  <a:schemeClr val="dk1"/>
                </a:solidFill>
                <a:latin typeface="Times New Roman"/>
                <a:ea typeface="Times New Roman"/>
                <a:cs typeface="Times New Roman"/>
                <a:sym typeface="Times New Roman"/>
              </a:rPr>
              <a:t>. In this case, the amplification (gain of power) can be calculated as</a:t>
            </a:r>
            <a:endParaRPr/>
          </a:p>
        </p:txBody>
      </p:sp>
      <p:sp>
        <p:nvSpPr>
          <p:cNvPr id="171" name="Google Shape;171;p8"/>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3.27</a:t>
            </a:r>
            <a:endParaRPr/>
          </a:p>
        </p:txBody>
      </p:sp>
      <p:pic>
        <p:nvPicPr>
          <p:cNvPr id="172" name="Google Shape;172;p8"/>
          <p:cNvPicPr preferRelativeResize="0"/>
          <p:nvPr/>
        </p:nvPicPr>
        <p:blipFill rotWithShape="1">
          <a:blip r:embed="rId3">
            <a:alphaModFix/>
          </a:blip>
          <a:srcRect b="0" l="0" r="0" t="0"/>
          <a:stretch/>
        </p:blipFill>
        <p:spPr>
          <a:xfrm>
            <a:off x="2867025" y="3352800"/>
            <a:ext cx="3409950" cy="819150"/>
          </a:xfrm>
          <a:prstGeom prst="rect">
            <a:avLst/>
          </a:prstGeom>
          <a:noFill/>
          <a:ln cap="flat" cmpd="thinThick" w="57150">
            <a:solidFill>
              <a:srgbClr val="3366FF"/>
            </a:solidFill>
            <a:prstDash val="solid"/>
            <a:miter lim="800000"/>
            <a:headEnd len="sm" w="sm" type="none"/>
            <a:tailEnd len="sm" w="sm" type="none"/>
          </a:ln>
        </p:spPr>
      </p:pic>
      <p:pic>
        <p:nvPicPr>
          <p:cNvPr id="173" name="Google Shape;173;p8"/>
          <p:cNvPicPr preferRelativeResize="0"/>
          <p:nvPr/>
        </p:nvPicPr>
        <p:blipFill rotWithShape="1">
          <a:blip r:embed="rId4">
            <a:alphaModFix/>
          </a:blip>
          <a:srcRect b="0" l="0" r="0" t="0"/>
          <a:stretch/>
        </p:blipFill>
        <p:spPr>
          <a:xfrm>
            <a:off x="2847975" y="4398962"/>
            <a:ext cx="3446462" cy="630237"/>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fld id="{00000000-1234-1234-1234-123412341234}" type="slidenum">
              <a:rPr b="1" i="0" lang="en-US" sz="2000" u="none">
                <a:solidFill>
                  <a:schemeClr val="dk1"/>
                </a:solidFill>
                <a:latin typeface="Arial"/>
                <a:ea typeface="Arial"/>
                <a:cs typeface="Arial"/>
                <a:sym typeface="Arial"/>
              </a:rPr>
              <a:t>‹#›</a:t>
            </a:fld>
            <a:endParaRPr/>
          </a:p>
        </p:txBody>
      </p:sp>
      <p:sp>
        <p:nvSpPr>
          <p:cNvPr id="180" name="Google Shape;180;p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1" name="Google Shape;181;p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nvGrpSpPr>
          <p:cNvPr id="182" name="Google Shape;182;p9"/>
          <p:cNvGrpSpPr/>
          <p:nvPr/>
        </p:nvGrpSpPr>
        <p:grpSpPr>
          <a:xfrm>
            <a:off x="490537" y="773112"/>
            <a:ext cx="738187" cy="474662"/>
            <a:chOff x="309" y="487"/>
            <a:chExt cx="465" cy="299"/>
          </a:xfrm>
        </p:grpSpPr>
        <p:sp>
          <p:nvSpPr>
            <p:cNvPr id="183" name="Google Shape;183;p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4" name="Google Shape;184;p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grpSp>
      <p:sp>
        <p:nvSpPr>
          <p:cNvPr id="185" name="Google Shape;185;p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6" name="Google Shape;186;p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7" name="Google Shape;187;p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8" name="Google Shape;188;p9"/>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baseline="-25000" i="1" sz="2800" u="none">
              <a:solidFill>
                <a:schemeClr val="dk1"/>
              </a:solidFill>
              <a:latin typeface="Times New Roman"/>
              <a:ea typeface="Times New Roman"/>
              <a:cs typeface="Times New Roman"/>
              <a:sym typeface="Times New Roman"/>
            </a:endParaRPr>
          </a:p>
        </p:txBody>
      </p:sp>
      <p:sp>
        <p:nvSpPr>
          <p:cNvPr id="189" name="Google Shape;189;p9"/>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endParaRPr/>
          </a:p>
        </p:txBody>
      </p:sp>
      <p:sp>
        <p:nvSpPr>
          <p:cNvPr id="190" name="Google Shape;190;p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3.28</a:t>
            </a:r>
            <a:endParaRPr/>
          </a:p>
        </p:txBody>
      </p:sp>
      <p:pic>
        <p:nvPicPr>
          <p:cNvPr id="191" name="Google Shape;191;p9"/>
          <p:cNvPicPr preferRelativeResize="0"/>
          <p:nvPr/>
        </p:nvPicPr>
        <p:blipFill rotWithShape="1">
          <a:blip r:embed="rId3">
            <a:alphaModFix/>
          </a:blip>
          <a:srcRect b="0" l="0" r="0" t="0"/>
          <a:stretch/>
        </p:blipFill>
        <p:spPr>
          <a:xfrm>
            <a:off x="2590800" y="4267200"/>
            <a:ext cx="3821112" cy="43180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