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33" r:id="rId4"/>
    <p:sldId id="334" r:id="rId5"/>
    <p:sldId id="258" r:id="rId6"/>
    <p:sldId id="259" r:id="rId7"/>
    <p:sldId id="257" r:id="rId8"/>
    <p:sldId id="260" r:id="rId9"/>
    <p:sldId id="261" r:id="rId10"/>
    <p:sldId id="323" r:id="rId11"/>
    <p:sldId id="332" r:id="rId1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F00"/>
    <a:srgbClr val="0066FF"/>
    <a:srgbClr val="99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5" autoAdjust="0"/>
  </p:normalViewPr>
  <p:slideViewPr>
    <p:cSldViewPr snapToGrid="0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26E2F478-2AE7-4A2B-9E1E-987473534F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6030E115-0A45-4B57-8381-3ECC4E1E5F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57439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538E653-BD7F-42D2-8900-B3C2803BA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735B1A1-49D1-42D4-86F4-FC6C2EF8D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0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3020DEB8-FB10-488B-8EE4-D123794D6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A1C899D1-AC77-4FAE-A72C-134554827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5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D8CFF2-09DD-4A17-A9A8-31E53EC0DE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CA08427-7F6F-489B-872D-575B507A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F644F-BF1A-40BD-BB9E-CB8B692C7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05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1FEB359-246B-4988-B1ED-8A29AAABCD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18237-0223-45F3-9908-CB344ADF4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41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5844ECC-0F77-4FD6-B6A5-5B1EE338A9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214D8-5BC0-46D9-BC2C-544831182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26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B138C4-1F42-4F4E-BA69-EABA32937C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20656-8D2A-4208-AA67-606D0F2B3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050F6A4-E039-429F-ACA0-DBF557EBCF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186AB-1DAB-4405-B5FD-58B47420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18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86D85A9-0895-4BB2-9F2B-D6DF48C466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92FB5-587D-4773-8F13-9C2660F56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4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4C01EE-451A-4C7E-8396-8CC735A8A2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D128E-20F5-4364-A969-BF96153B3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1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6C36D78D-DAE0-41E8-B462-6BB45C07BC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81130-CE7C-4E49-8B34-C987A06CE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8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F4C7C887-2D1F-42F0-9057-85C7420880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5EC07-84EF-44EB-A577-E3A44010D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0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60C320EC-F9B1-4F92-8958-D77EBD4F3F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97740-DA64-4993-9993-03E80B54CF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2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D42E436-59B6-4819-9FC8-4131CA7ACA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E17D8-7F5F-431E-879A-DDCFC99B8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xmlns="" id="{381DA71D-1745-468B-8285-369731328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xmlns="" id="{749C795E-7EA6-41BC-9915-4F374C397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xmlns="" id="{2B33969B-0F79-4EA4-8950-EBEABA072C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94FC5935-88DC-4652-BE12-6CF95CC396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CB18454-5EF0-4DB6-98F6-13B736CB5C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7888" y="2009775"/>
            <a:ext cx="7772400" cy="17811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(Cont.)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C02E2-AB9C-4284-8A21-665195DA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Two relations in BCNF with 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90230AD-AB0C-4C87-8C10-B23783787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7" y="1953491"/>
            <a:ext cx="8229600" cy="35031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112E7F-8C36-43E5-9E28-82155E26A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68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2420815"/>
            <a:ext cx="8229600" cy="1371600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</a:rPr>
              <a:t>Thanks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250776-72B7-4051-A030-0BC26B3487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18C049-F120-4024-AA53-18C6D803F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75086C-5177-41AB-8906-4118C42522F4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xmlns="" id="{ABBC73BB-FC07-412E-A9DF-AE20234F2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GB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Lecture - </a:t>
            </a:r>
            <a:r>
              <a:rPr lang="en-GB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Objectives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xmlns="" id="{6A112218-8C0E-49B5-AB6D-5BF9DEEB9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Boyce-</a:t>
            </a:r>
            <a:r>
              <a:rPr lang="en-US" altLang="en-US" sz="28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Codd</a:t>
            </a:r>
            <a:r>
              <a:rPr lang="en-US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 Form (BCNF)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4E555C5E-EBA1-4156-8218-48F255C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Boyce-Codd Normal Form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89A7F956-617E-4395-8351-AC00CDD1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1445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When a relation has more than one candidate key, anomalies may result even though that relation is in 3NF.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26C70E0-3998-4AC3-B3AC-A9C790C03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33193946-654F-4383-9C91-9F98CF6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 that is in 3NF but not in BCNF</a:t>
            </a:r>
          </a:p>
        </p:txBody>
      </p:sp>
      <p:graphicFrame>
        <p:nvGraphicFramePr>
          <p:cNvPr id="4216" name="Group 120">
            <a:extLst>
              <a:ext uri="{FF2B5EF4-FFF2-40B4-BE49-F238E27FC236}">
                <a16:creationId xmlns:a16="http://schemas.microsoft.com/office/drawing/2014/main" xmlns="" id="{80BE9E29-201A-49FA-81B9-5DCE847175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8329672"/>
              </p:ext>
            </p:extLst>
          </p:nvPr>
        </p:nvGraphicFramePr>
        <p:xfrm>
          <a:off x="1681767" y="2365369"/>
          <a:ext cx="5867400" cy="22733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1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SID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Major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Advisor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Maj_GPA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Mahler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Literature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Michener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Bach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2B56028-F77E-4FE4-BFAF-5316A97F7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92FB5-587D-4773-8F13-9C2660F56D4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203" y="508715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FD ?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033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33193946-654F-4383-9C91-9F98CF6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 that is in 3NF but not in BCNF</a:t>
            </a:r>
          </a:p>
        </p:txBody>
      </p:sp>
      <p:graphicFrame>
        <p:nvGraphicFramePr>
          <p:cNvPr id="4216" name="Group 120">
            <a:extLst>
              <a:ext uri="{FF2B5EF4-FFF2-40B4-BE49-F238E27FC236}">
                <a16:creationId xmlns:a16="http://schemas.microsoft.com/office/drawing/2014/main" xmlns="" id="{80BE9E29-201A-49FA-81B9-5DCE847175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1990146"/>
              </p:ext>
            </p:extLst>
          </p:nvPr>
        </p:nvGraphicFramePr>
        <p:xfrm>
          <a:off x="1295400" y="1695668"/>
          <a:ext cx="5867400" cy="22733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1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SID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Major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Advisor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Maj_GPA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Mahler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Literature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Michener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Bach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217" name="Group 121">
            <a:extLst>
              <a:ext uri="{FF2B5EF4-FFF2-40B4-BE49-F238E27FC236}">
                <a16:creationId xmlns:a16="http://schemas.microsoft.com/office/drawing/2014/main" xmlns="" id="{51FA17E5-8743-44E0-8C7C-5FBEB56257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8306687"/>
              </p:ext>
            </p:extLst>
          </p:nvPr>
        </p:nvGraphicFramePr>
        <p:xfrm>
          <a:off x="1295400" y="4811711"/>
          <a:ext cx="6172200" cy="365126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SID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Maj_GPA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21" name="Line 107">
            <a:extLst>
              <a:ext uri="{FF2B5EF4-FFF2-40B4-BE49-F238E27FC236}">
                <a16:creationId xmlns:a16="http://schemas.microsoft.com/office/drawing/2014/main" xmlns="" id="{0DD9F75E-E715-475B-9FD4-6186E732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322" name="Line 108">
            <a:extLst>
              <a:ext uri="{FF2B5EF4-FFF2-40B4-BE49-F238E27FC236}">
                <a16:creationId xmlns:a16="http://schemas.microsoft.com/office/drawing/2014/main" xmlns="" id="{9D126913-C56C-44C6-970C-3AAF1644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72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109">
            <a:extLst>
              <a:ext uri="{FF2B5EF4-FFF2-40B4-BE49-F238E27FC236}">
                <a16:creationId xmlns:a16="http://schemas.microsoft.com/office/drawing/2014/main" xmlns="" id="{8131E733-267D-481F-BB8F-1ADC7BB87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343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110">
            <a:extLst>
              <a:ext uri="{FF2B5EF4-FFF2-40B4-BE49-F238E27FC236}">
                <a16:creationId xmlns:a16="http://schemas.microsoft.com/office/drawing/2014/main" xmlns="" id="{3F1D4C13-FA05-45BD-A1A8-F9E93D545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343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112">
            <a:extLst>
              <a:ext uri="{FF2B5EF4-FFF2-40B4-BE49-F238E27FC236}">
                <a16:creationId xmlns:a16="http://schemas.microsoft.com/office/drawing/2014/main" xmlns="" id="{365270F7-B945-436D-A01F-8AD1049B2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Line 113">
            <a:extLst>
              <a:ext uri="{FF2B5EF4-FFF2-40B4-BE49-F238E27FC236}">
                <a16:creationId xmlns:a16="http://schemas.microsoft.com/office/drawing/2014/main" xmlns="" id="{FD93AFEF-0CD9-4A53-AB02-3638EF0B6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Line 114">
            <a:extLst>
              <a:ext uri="{FF2B5EF4-FFF2-40B4-BE49-F238E27FC236}">
                <a16:creationId xmlns:a16="http://schemas.microsoft.com/office/drawing/2014/main" xmlns="" id="{12477ED4-FDA3-4A23-A2CF-7944C422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Line 115">
            <a:extLst>
              <a:ext uri="{FF2B5EF4-FFF2-40B4-BE49-F238E27FC236}">
                <a16:creationId xmlns:a16="http://schemas.microsoft.com/office/drawing/2014/main" xmlns="" id="{B07C7D24-D64A-456E-812C-DEE75B067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81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Line 116">
            <a:extLst>
              <a:ext uri="{FF2B5EF4-FFF2-40B4-BE49-F238E27FC236}">
                <a16:creationId xmlns:a16="http://schemas.microsoft.com/office/drawing/2014/main" xmlns="" id="{BAC7ABF5-B6AC-467E-B55F-88261384D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Line 117">
            <a:extLst>
              <a:ext uri="{FF2B5EF4-FFF2-40B4-BE49-F238E27FC236}">
                <a16:creationId xmlns:a16="http://schemas.microsoft.com/office/drawing/2014/main" xmlns="" id="{92DDD55D-FDDC-4405-9AF5-7E1BC3587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2B56028-F77E-4FE4-BFAF-5316A97F7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92FB5-587D-4773-8F13-9C2660F56D4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39B1B7EE-72D1-4D60-B192-8CABB6B1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BDD397E-AB92-4256-8CAC-F3CA7EB0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600200"/>
            <a:ext cx="8229600" cy="4525963"/>
          </a:xfrm>
        </p:spPr>
        <p:txBody>
          <a:bodyPr/>
          <a:lstStyle/>
          <a:p>
            <a:pPr eaLnBrk="1" hangingPunct="1"/>
            <a:endParaRPr lang="en-US" altLang="en-US" sz="2000" dirty="0">
              <a:latin typeface="Book Antiqua" panose="0204060205030503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we replace advisor of Physics we need to update many rows.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we only want to add an advisor we have to leave empty fields.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student number 789 withdraw from school we lose information about the adviser.</a:t>
            </a:r>
          </a:p>
          <a:p>
            <a:pPr eaLnBrk="1" hangingPunct="1"/>
            <a:endParaRPr lang="en-US" altLang="en-US" sz="2000" dirty="0">
              <a:latin typeface="Book Antiqua" panose="020406020503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045B5C6-F235-4611-AE49-4BEE07E18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4E555C5E-EBA1-4156-8218-48F255C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Byce-Codd</a:t>
            </a:r>
            <a:r>
              <a:rPr lang="en-US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Normal Form</a:t>
            </a:r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89A7F956-617E-4395-8351-AC00CDD1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1445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When a relation has more than one candidate key, anomalies may result even though that relation is in 3NF. </a:t>
            </a: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each major student has one advisor and one GPA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	SID, Major </a:t>
            </a: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 Advisor, </a:t>
            </a:r>
            <a:r>
              <a:rPr lang="en-US" alt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Maj_GPA</a:t>
            </a: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Major is functionally </a:t>
            </a:r>
            <a:r>
              <a:rPr lang="en-US" alt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dependant</a:t>
            </a: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on Advisor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    		    	Advisor  Major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26C70E0-3998-4AC3-B3AC-A9C790C03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D3BC1E29-0A59-4949-B771-3CA191C8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Answer for such situation is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4EACB24-B2B6-426E-B90D-14ED6D3E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589818" cy="490450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Boyce-Codd NF</a:t>
            </a:r>
          </a:p>
          <a:p>
            <a:pPr marL="623888" lvl="1" indent="-388938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“A relation in which every determinant is a candidate key.”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+mn-ea"/>
            </a:endParaRPr>
          </a:p>
          <a:p>
            <a:pPr marL="755650" lvl="1" indent="-520700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effectLst/>
                <a:ea typeface="+mn-ea"/>
              </a:rPr>
              <a:t>Process</a:t>
            </a:r>
          </a:p>
          <a:p>
            <a:pPr marL="858838" lvl="2" indent="0" algn="just" eaLnBrk="1" hangingPunct="1"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1. The 3NF relation is modified so determinant in the </a:t>
            </a:r>
          </a:p>
          <a:p>
            <a:pPr marL="858838" lvl="2" indent="0" algn="just" eaLnBrk="1" hangingPunct="1"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    relation that is not a candidate key (Advisor)   </a:t>
            </a:r>
          </a:p>
          <a:p>
            <a:pPr marL="858838" lvl="2" indent="0" algn="just" eaLnBrk="1" hangingPunct="1"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    becomes component of the primary key of revised   </a:t>
            </a:r>
          </a:p>
          <a:p>
            <a:pPr marL="858838" lvl="2" indent="0" algn="just" eaLnBrk="1" hangingPunct="1"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    relation. The revised relation will also contain </a:t>
            </a:r>
          </a:p>
          <a:p>
            <a:pPr marL="858838" lvl="2" indent="0" algn="just" eaLnBrk="1" hangingPunct="1"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    dependent(Major) on non-primary key determinant.</a:t>
            </a:r>
          </a:p>
          <a:p>
            <a:pPr marL="914400" lvl="2" indent="0" eaLnBrk="1" hangingPunct="1">
              <a:lnSpc>
                <a:spcPct val="80000"/>
              </a:lnSpc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2. Decompose relation to eliminate the partial </a:t>
            </a:r>
          </a:p>
          <a:p>
            <a:pPr marL="914400" lvl="2" indent="0" eaLnBrk="1" hangingPunct="1">
              <a:lnSpc>
                <a:spcPct val="80000"/>
              </a:lnSpc>
              <a:buClr>
                <a:schemeClr val="tx1"/>
              </a:buClr>
              <a:buSzPct val="80000"/>
              <a:buNone/>
            </a:pP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    functional dependency </a:t>
            </a:r>
          </a:p>
          <a:p>
            <a:pPr marL="1752600" lvl="3" indent="-381000" eaLnBrk="1" hangingPunct="1">
              <a:lnSpc>
                <a:spcPct val="80000"/>
              </a:lnSpc>
              <a:buSzPct val="65000"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+mn-e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1B22E7-D02B-4887-82DE-9C5BC1EC3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Group 4">
            <a:extLst>
              <a:ext uri="{FF2B5EF4-FFF2-40B4-BE49-F238E27FC236}">
                <a16:creationId xmlns:a16="http://schemas.microsoft.com/office/drawing/2014/main" xmlns="" id="{65E509C6-928E-4B1C-9907-04F852C34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46508"/>
              </p:ext>
            </p:extLst>
          </p:nvPr>
        </p:nvGraphicFramePr>
        <p:xfrm>
          <a:off x="1219200" y="990600"/>
          <a:ext cx="6172200" cy="376238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Maj_GPA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374" name="Line 16">
            <a:extLst>
              <a:ext uri="{FF2B5EF4-FFF2-40B4-BE49-F238E27FC236}">
                <a16:creationId xmlns:a16="http://schemas.microsoft.com/office/drawing/2014/main" xmlns="" id="{ED918A84-9ACE-4333-B42C-6B19D6F2A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762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7">
            <a:extLst>
              <a:ext uri="{FF2B5EF4-FFF2-40B4-BE49-F238E27FC236}">
                <a16:creationId xmlns:a16="http://schemas.microsoft.com/office/drawing/2014/main" xmlns="" id="{8EE3CACB-44F0-49C9-85D5-9F13238E4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762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8">
            <a:extLst>
              <a:ext uri="{FF2B5EF4-FFF2-40B4-BE49-F238E27FC236}">
                <a16:creationId xmlns:a16="http://schemas.microsoft.com/office/drawing/2014/main" xmlns="" id="{C85AFE6B-2365-4E58-843A-8B147C6A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33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9">
            <a:extLst>
              <a:ext uri="{FF2B5EF4-FFF2-40B4-BE49-F238E27FC236}">
                <a16:creationId xmlns:a16="http://schemas.microsoft.com/office/drawing/2014/main" xmlns="" id="{5D32CAE9-ADFB-416F-B2B7-11F689A0C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33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20">
            <a:extLst>
              <a:ext uri="{FF2B5EF4-FFF2-40B4-BE49-F238E27FC236}">
                <a16:creationId xmlns:a16="http://schemas.microsoft.com/office/drawing/2014/main" xmlns="" id="{A9B4DE8B-EF73-4FC8-BFB8-F72018DA6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7620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21">
            <a:extLst>
              <a:ext uri="{FF2B5EF4-FFF2-40B4-BE49-F238E27FC236}">
                <a16:creationId xmlns:a16="http://schemas.microsoft.com/office/drawing/2014/main" xmlns="" id="{8AF7C618-1C65-4268-9FA6-BA4CEE9D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2">
            <a:extLst>
              <a:ext uri="{FF2B5EF4-FFF2-40B4-BE49-F238E27FC236}">
                <a16:creationId xmlns:a16="http://schemas.microsoft.com/office/drawing/2014/main" xmlns="" id="{85BF1257-FD24-46CB-BE6A-2122025A3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2288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3">
            <a:extLst>
              <a:ext uri="{FF2B5EF4-FFF2-40B4-BE49-F238E27FC236}">
                <a16:creationId xmlns:a16="http://schemas.microsoft.com/office/drawing/2014/main" xmlns="" id="{2DDB0879-8D50-4F08-AF65-9D94CBF92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371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4">
            <a:extLst>
              <a:ext uri="{FF2B5EF4-FFF2-40B4-BE49-F238E27FC236}">
                <a16:creationId xmlns:a16="http://schemas.microsoft.com/office/drawing/2014/main" xmlns="" id="{A87E1AAA-2535-4520-97B4-5392EDDE2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5">
            <a:extLst>
              <a:ext uri="{FF2B5EF4-FFF2-40B4-BE49-F238E27FC236}">
                <a16:creationId xmlns:a16="http://schemas.microsoft.com/office/drawing/2014/main" xmlns="" id="{87AB2122-88C0-4592-B493-D89163745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890" name="Group 26">
            <a:extLst>
              <a:ext uri="{FF2B5EF4-FFF2-40B4-BE49-F238E27FC236}">
                <a16:creationId xmlns:a16="http://schemas.microsoft.com/office/drawing/2014/main" xmlns="" id="{141659CB-85B5-472B-A934-B8CE8F888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60171"/>
              </p:ext>
            </p:extLst>
          </p:nvPr>
        </p:nvGraphicFramePr>
        <p:xfrm>
          <a:off x="1371600" y="2743200"/>
          <a:ext cx="6172200" cy="376238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Maj_GPA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396" name="Line 38">
            <a:extLst>
              <a:ext uri="{FF2B5EF4-FFF2-40B4-BE49-F238E27FC236}">
                <a16:creationId xmlns:a16="http://schemas.microsoft.com/office/drawing/2014/main" xmlns="" id="{A3ABD787-EA81-438F-A3AC-8C89EA74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146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39">
            <a:extLst>
              <a:ext uri="{FF2B5EF4-FFF2-40B4-BE49-F238E27FC236}">
                <a16:creationId xmlns:a16="http://schemas.microsoft.com/office/drawing/2014/main" xmlns="" id="{93EC5FEC-E530-470C-8DC2-A101CBA44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40">
            <a:extLst>
              <a:ext uri="{FF2B5EF4-FFF2-40B4-BE49-F238E27FC236}">
                <a16:creationId xmlns:a16="http://schemas.microsoft.com/office/drawing/2014/main" xmlns="" id="{38C43D73-F2DF-4FD4-851B-66720955B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41">
            <a:extLst>
              <a:ext uri="{FF2B5EF4-FFF2-40B4-BE49-F238E27FC236}">
                <a16:creationId xmlns:a16="http://schemas.microsoft.com/office/drawing/2014/main" xmlns="" id="{2032C043-AC91-4D9C-BFDB-2C7DFB515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42">
            <a:extLst>
              <a:ext uri="{FF2B5EF4-FFF2-40B4-BE49-F238E27FC236}">
                <a16:creationId xmlns:a16="http://schemas.microsoft.com/office/drawing/2014/main" xmlns="" id="{9F98F90D-F29F-4DC9-9D4F-28FDECCAD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146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43">
            <a:extLst>
              <a:ext uri="{FF2B5EF4-FFF2-40B4-BE49-F238E27FC236}">
                <a16:creationId xmlns:a16="http://schemas.microsoft.com/office/drawing/2014/main" xmlns="" id="{943E413E-A46C-4D82-A119-76DC3CD21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Line 44">
            <a:extLst>
              <a:ext uri="{FF2B5EF4-FFF2-40B4-BE49-F238E27FC236}">
                <a16:creationId xmlns:a16="http://schemas.microsoft.com/office/drawing/2014/main" xmlns="" id="{088602ED-ADF8-4BEC-A494-7A3FD2D29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74888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Line 45">
            <a:extLst>
              <a:ext uri="{FF2B5EF4-FFF2-40B4-BE49-F238E27FC236}">
                <a16:creationId xmlns:a16="http://schemas.microsoft.com/office/drawing/2014/main" xmlns="" id="{1EC574A2-0D66-4287-891A-A39E84541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24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46">
            <a:extLst>
              <a:ext uri="{FF2B5EF4-FFF2-40B4-BE49-F238E27FC236}">
                <a16:creationId xmlns:a16="http://schemas.microsoft.com/office/drawing/2014/main" xmlns="" id="{7FB7FE6F-025E-468D-926C-9FDB7121B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814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47">
            <a:extLst>
              <a:ext uri="{FF2B5EF4-FFF2-40B4-BE49-F238E27FC236}">
                <a16:creationId xmlns:a16="http://schemas.microsoft.com/office/drawing/2014/main" xmlns="" id="{08C5B583-E16A-49AE-9BC7-C2DFB49D8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xmlns="" id="{AB2112BB-23B1-469E-99A8-C3486124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5029200"/>
            <a:ext cx="149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dirty="0" err="1">
                <a:solidFill>
                  <a:srgbClr val="000000"/>
                </a:solidFill>
                <a:latin typeface="Arial" charset="0"/>
              </a:rPr>
              <a:t>Maj_GPA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xmlns="" id="{CDEC43BF-E56C-4D0C-86BE-2FDC0458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5029200"/>
            <a:ext cx="149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u="sng" dirty="0">
                <a:solidFill>
                  <a:srgbClr val="000000"/>
                </a:solidFill>
                <a:latin typeface="Arial" charset="0"/>
              </a:rPr>
              <a:t>Advisor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xmlns="" id="{BDCF6E09-A755-4831-A7BF-405BF937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149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u="sng" dirty="0">
                <a:solidFill>
                  <a:srgbClr val="000000"/>
                </a:solidFill>
                <a:latin typeface="Arial" charset="0"/>
              </a:rPr>
              <a:t>SID</a:t>
            </a:r>
          </a:p>
        </p:txBody>
      </p:sp>
      <p:sp>
        <p:nvSpPr>
          <p:cNvPr id="15409" name="Line 53">
            <a:extLst>
              <a:ext uri="{FF2B5EF4-FFF2-40B4-BE49-F238E27FC236}">
                <a16:creationId xmlns:a16="http://schemas.microsoft.com/office/drawing/2014/main" xmlns="" id="{BB5F47C8-2916-4E6C-A657-6C44F26A8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029200"/>
            <a:ext cx="4495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0" name="Line 54">
            <a:extLst>
              <a:ext uri="{FF2B5EF4-FFF2-40B4-BE49-F238E27FC236}">
                <a16:creationId xmlns:a16="http://schemas.microsoft.com/office/drawing/2014/main" xmlns="" id="{C3AB2A9F-F601-47EB-BEE0-31DD38512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334000"/>
            <a:ext cx="4495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" name="Line 55">
            <a:extLst>
              <a:ext uri="{FF2B5EF4-FFF2-40B4-BE49-F238E27FC236}">
                <a16:creationId xmlns:a16="http://schemas.microsoft.com/office/drawing/2014/main" xmlns="" id="{0BD60116-36FD-48B6-81B5-FC6FE9FF4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029200"/>
            <a:ext cx="0" cy="3048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2" name="Line 56">
            <a:extLst>
              <a:ext uri="{FF2B5EF4-FFF2-40B4-BE49-F238E27FC236}">
                <a16:creationId xmlns:a16="http://schemas.microsoft.com/office/drawing/2014/main" xmlns="" id="{AE4AD7FC-D0FF-4053-BBF5-AB00DC316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6800" y="50292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Line 57">
            <a:extLst>
              <a:ext uri="{FF2B5EF4-FFF2-40B4-BE49-F238E27FC236}">
                <a16:creationId xmlns:a16="http://schemas.microsoft.com/office/drawing/2014/main" xmlns="" id="{097750BD-38FC-49F9-AB2F-6EF556AB1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400" y="50292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4" name="Line 59">
            <a:extLst>
              <a:ext uri="{FF2B5EF4-FFF2-40B4-BE49-F238E27FC236}">
                <a16:creationId xmlns:a16="http://schemas.microsoft.com/office/drawing/2014/main" xmlns="" id="{C195C7B5-2807-4ADD-A505-F129A5CB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029200"/>
            <a:ext cx="0" cy="3048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5" name="Line 60">
            <a:extLst>
              <a:ext uri="{FF2B5EF4-FFF2-40B4-BE49-F238E27FC236}">
                <a16:creationId xmlns:a16="http://schemas.microsoft.com/office/drawing/2014/main" xmlns="" id="{C88805C4-5EE1-46F0-8F2D-036BE8F29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6" name="Line 61">
            <a:extLst>
              <a:ext uri="{FF2B5EF4-FFF2-40B4-BE49-F238E27FC236}">
                <a16:creationId xmlns:a16="http://schemas.microsoft.com/office/drawing/2014/main" xmlns="" id="{2170BAE5-5429-4F28-B54D-689AB7354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7" name="Line 62">
            <a:extLst>
              <a:ext uri="{FF2B5EF4-FFF2-40B4-BE49-F238E27FC236}">
                <a16:creationId xmlns:a16="http://schemas.microsoft.com/office/drawing/2014/main" xmlns="" id="{11A4AD1A-2076-4F72-BE23-6889F88B8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572000"/>
            <a:ext cx="1588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8" name="Line 64">
            <a:extLst>
              <a:ext uri="{FF2B5EF4-FFF2-40B4-BE49-F238E27FC236}">
                <a16:creationId xmlns:a16="http://schemas.microsoft.com/office/drawing/2014/main" xmlns="" id="{4B4511D1-66BD-4A2F-92E2-17ECA3676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1600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9" name="Line 65">
            <a:extLst>
              <a:ext uri="{FF2B5EF4-FFF2-40B4-BE49-F238E27FC236}">
                <a16:creationId xmlns:a16="http://schemas.microsoft.com/office/drawing/2014/main" xmlns="" id="{CDD9F84A-1C72-4CCA-8E73-414E531A1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72000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0" name="Line 66">
            <a:extLst>
              <a:ext uri="{FF2B5EF4-FFF2-40B4-BE49-F238E27FC236}">
                <a16:creationId xmlns:a16="http://schemas.microsoft.com/office/drawing/2014/main" xmlns="" id="{08F44B7A-A59F-476C-8593-72859CDAC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60888"/>
            <a:ext cx="236220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" name="Rectangle 118">
            <a:extLst>
              <a:ext uri="{FF2B5EF4-FFF2-40B4-BE49-F238E27FC236}">
                <a16:creationId xmlns:a16="http://schemas.microsoft.com/office/drawing/2014/main" xmlns="" id="{D26AEB89-EB37-4305-A071-50178A11C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9200"/>
            <a:ext cx="121920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Advisor</a:t>
            </a:r>
          </a:p>
        </p:txBody>
      </p:sp>
      <p:sp>
        <p:nvSpPr>
          <p:cNvPr id="15422" name="Rectangle 120">
            <a:extLst>
              <a:ext uri="{FF2B5EF4-FFF2-40B4-BE49-F238E27FC236}">
                <a16:creationId xmlns:a16="http://schemas.microsoft.com/office/drawing/2014/main" xmlns="" id="{04E62255-4490-4881-B960-7B3C5CDB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29200"/>
            <a:ext cx="121920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15423" name="Line 121">
            <a:extLst>
              <a:ext uri="{FF2B5EF4-FFF2-40B4-BE49-F238E27FC236}">
                <a16:creationId xmlns:a16="http://schemas.microsoft.com/office/drawing/2014/main" xmlns="" id="{B5355288-4E88-4427-AB28-8BE0C7567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572000"/>
            <a:ext cx="1588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4" name="Line 123">
            <a:extLst>
              <a:ext uri="{FF2B5EF4-FFF2-40B4-BE49-F238E27FC236}">
                <a16:creationId xmlns:a16="http://schemas.microsoft.com/office/drawing/2014/main" xmlns="" id="{8C4CD516-E9F7-4590-81D8-59A57E6C8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720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5" name="Line 124">
            <a:extLst>
              <a:ext uri="{FF2B5EF4-FFF2-40B4-BE49-F238E27FC236}">
                <a16:creationId xmlns:a16="http://schemas.microsoft.com/office/drawing/2014/main" xmlns="" id="{C8B8085E-48AE-4C79-847A-C79A3BB5F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72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6" name="Text Box 125">
            <a:extLst>
              <a:ext uri="{FF2B5EF4-FFF2-40B4-BE49-F238E27FC236}">
                <a16:creationId xmlns:a16="http://schemas.microsoft.com/office/drawing/2014/main" xmlns="" id="{7B98994C-1308-468A-B0BB-7FAEC213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41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3NF</a:t>
            </a:r>
          </a:p>
        </p:txBody>
      </p:sp>
      <p:sp>
        <p:nvSpPr>
          <p:cNvPr id="15427" name="Text Box 126">
            <a:extLst>
              <a:ext uri="{FF2B5EF4-FFF2-40B4-BE49-F238E27FC236}">
                <a16:creationId xmlns:a16="http://schemas.microsoft.com/office/drawing/2014/main" xmlns="" id="{1D74E490-97FE-4C8B-993B-6C58AF5E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92313"/>
            <a:ext cx="225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1: Revised Relation</a:t>
            </a:r>
          </a:p>
        </p:txBody>
      </p:sp>
      <p:sp>
        <p:nvSpPr>
          <p:cNvPr id="15428" name="Text Box 128">
            <a:extLst>
              <a:ext uri="{FF2B5EF4-FFF2-40B4-BE49-F238E27FC236}">
                <a16:creationId xmlns:a16="http://schemas.microsoft.com/office/drawing/2014/main" xmlns="" id="{36A02D82-2E3B-4D65-859B-42CA5C76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291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2: Two relations with BCNF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B57641-89C1-4BE7-9132-068C34950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4661</TotalTime>
  <Pages>9</Pages>
  <Words>309</Words>
  <Application>Microsoft Office PowerPoint</Application>
  <PresentationFormat>On-screen Show (4:3)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Tahoma</vt:lpstr>
      <vt:lpstr>Times New Roman</vt:lpstr>
      <vt:lpstr>Wingdings</vt:lpstr>
      <vt:lpstr>Textured</vt:lpstr>
      <vt:lpstr>Normalization (Cont.) </vt:lpstr>
      <vt:lpstr>Lecture - Objectives</vt:lpstr>
      <vt:lpstr>Boyce-Codd Normal Form</vt:lpstr>
      <vt:lpstr>Relation that is in 3NF but not in BCNF</vt:lpstr>
      <vt:lpstr>Relation that is in 3NF but not in BCNF</vt:lpstr>
      <vt:lpstr>Anomalies</vt:lpstr>
      <vt:lpstr>Byce-Codd Normal Form</vt:lpstr>
      <vt:lpstr>Answer for such situation is</vt:lpstr>
      <vt:lpstr>PowerPoint Presentation</vt:lpstr>
      <vt:lpstr>Two relations in BCNF with sample data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subject/>
  <dc:creator>Tariq</dc:creator>
  <cp:keywords/>
  <dc:description/>
  <cp:lastModifiedBy>Microsoft account</cp:lastModifiedBy>
  <cp:revision>455</cp:revision>
  <cp:lastPrinted>1998-01-19T09:29:56Z</cp:lastPrinted>
  <dcterms:created xsi:type="dcterms:W3CDTF">1998-01-19T10:00:26Z</dcterms:created>
  <dcterms:modified xsi:type="dcterms:W3CDTF">2022-11-30T05:49:36Z</dcterms:modified>
</cp:coreProperties>
</file>