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8288000" cy="10287000"/>
  <p:notesSz cx="6858000" cy="9144000"/>
  <p:embeddedFontLst>
    <p:embeddedFont>
      <p:font typeface="Arial Black" panose="020B0A04020102020204" charset="0"/>
      <p:bold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  <p:embeddedFont>
      <p:font typeface="Poppins" panose="00000500000000000000"/>
      <p:regular r:id="rId26"/>
    </p:embeddedFont>
    <p:embeddedFont>
      <p:font typeface="Archivo Black" panose="020B0A03020202020B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220957" y="4506120"/>
            <a:ext cx="9846085" cy="148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70"/>
              </a:lnSpc>
            </a:pPr>
            <a:r>
              <a:rPr lang="en-US" sz="8265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FA22-BCS-203</a:t>
            </a:r>
            <a:endParaRPr lang="en-US" sz="8265">
              <a:solidFill>
                <a:srgbClr val="004AAD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384062" y="2349600"/>
            <a:ext cx="9519877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sz="10000">
                <a:solidFill>
                  <a:srgbClr val="303642"/>
                </a:solidFill>
                <a:latin typeface="Lato Bold" panose="020F0502020204030203"/>
              </a:rPr>
              <a:t>PRESENTED BY</a:t>
            </a:r>
            <a:endParaRPr lang="en-US" sz="10000">
              <a:solidFill>
                <a:srgbClr val="303642"/>
              </a:solidFill>
              <a:latin typeface="Lato Bold" panose="020F05020202040302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80587" y="5776204"/>
            <a:ext cx="8526827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303642"/>
                </a:solidFill>
                <a:latin typeface="Poppins" panose="00000500000000000000"/>
              </a:rPr>
              <a:t>Sana Shaheen</a:t>
            </a:r>
            <a:endParaRPr lang="en-US" sz="5000">
              <a:solidFill>
                <a:srgbClr val="303642"/>
              </a:solidFill>
              <a:latin typeface="Poppins" panose="00000500000000000000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1624726" y="8997950"/>
            <a:ext cx="2514600" cy="260350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806450" y="454025"/>
            <a:ext cx="6990015" cy="8674100"/>
            <a:chOff x="0" y="0"/>
            <a:chExt cx="1840992" cy="22845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40992" cy="2284537"/>
            </a:xfrm>
            <a:custGeom>
              <a:avLst/>
              <a:gdLst/>
              <a:ahLst/>
              <a:cxnLst/>
              <a:rect l="l" t="t" r="r" b="b"/>
              <a:pathLst>
                <a:path w="1840992" h="2284537">
                  <a:moveTo>
                    <a:pt x="56486" y="0"/>
                  </a:moveTo>
                  <a:lnTo>
                    <a:pt x="1784506" y="0"/>
                  </a:lnTo>
                  <a:cubicBezTo>
                    <a:pt x="1799487" y="0"/>
                    <a:pt x="1813854" y="5951"/>
                    <a:pt x="1824447" y="16544"/>
                  </a:cubicBezTo>
                  <a:cubicBezTo>
                    <a:pt x="1835041" y="27138"/>
                    <a:pt x="1840992" y="41505"/>
                    <a:pt x="1840992" y="56486"/>
                  </a:cubicBezTo>
                  <a:lnTo>
                    <a:pt x="1840992" y="2228051"/>
                  </a:lnTo>
                  <a:cubicBezTo>
                    <a:pt x="1840992" y="2243032"/>
                    <a:pt x="1835041" y="2257399"/>
                    <a:pt x="1824447" y="2267992"/>
                  </a:cubicBezTo>
                  <a:cubicBezTo>
                    <a:pt x="1813854" y="2278586"/>
                    <a:pt x="1799487" y="2284537"/>
                    <a:pt x="1784506" y="2284537"/>
                  </a:cubicBezTo>
                  <a:lnTo>
                    <a:pt x="56486" y="2284537"/>
                  </a:lnTo>
                  <a:cubicBezTo>
                    <a:pt x="41505" y="2284537"/>
                    <a:pt x="27138" y="2278586"/>
                    <a:pt x="16544" y="2267992"/>
                  </a:cubicBezTo>
                  <a:cubicBezTo>
                    <a:pt x="5951" y="2257399"/>
                    <a:pt x="0" y="2243032"/>
                    <a:pt x="0" y="2228051"/>
                  </a:cubicBezTo>
                  <a:lnTo>
                    <a:pt x="0" y="56486"/>
                  </a:lnTo>
                  <a:cubicBezTo>
                    <a:pt x="0" y="41505"/>
                    <a:pt x="5951" y="27138"/>
                    <a:pt x="16544" y="16544"/>
                  </a:cubicBezTo>
                  <a:cubicBezTo>
                    <a:pt x="27138" y="5951"/>
                    <a:pt x="41505" y="0"/>
                    <a:pt x="56486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840992" cy="2332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6862333" y="4210291"/>
            <a:ext cx="1868266" cy="186826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7188133" y="4430549"/>
            <a:ext cx="1427750" cy="142775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55575"/>
              <a:ext cx="7112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730598" y="1810225"/>
            <a:ext cx="6720343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SYNTAX</a:t>
            </a:r>
            <a:endParaRPr lang="en-US" sz="6000">
              <a:solidFill>
                <a:srgbClr val="004AAD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63176" y="2168911"/>
            <a:ext cx="6276564" cy="1435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303642"/>
                </a:solidFill>
                <a:latin typeface="Arial Black" panose="020B0A04020102020204" charset="0"/>
                <a:cs typeface="Arial Black" panose="020B0A04020102020204" charset="0"/>
              </a:rPr>
              <a:t>ORACLE UPDATE VIEW</a:t>
            </a:r>
            <a:endParaRPr lang="en-US" sz="4000">
              <a:solidFill>
                <a:srgbClr val="303642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503084" y="3170844"/>
            <a:ext cx="5327796" cy="452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Arial Black" panose="020B0A04020102020204" charset="0"/>
                <a:cs typeface="Arial Black" panose="020B0A04020102020204" charset="0"/>
              </a:rPr>
              <a:t>In Oracle, the </a:t>
            </a:r>
            <a:r>
              <a:rPr lang="en-US" sz="3600">
                <a:solidFill>
                  <a:srgbClr val="303642"/>
                </a:solidFill>
                <a:latin typeface="Arial Black" panose="020B0A04020102020204" charset="0"/>
                <a:cs typeface="Arial Black" panose="020B0A04020102020204" charset="0"/>
              </a:rPr>
              <a:t>CREATE OR REPLACE VIEW</a:t>
            </a:r>
            <a:r>
              <a:rPr lang="en-US" sz="3600">
                <a:solidFill>
                  <a:srgbClr val="FFFFFF"/>
                </a:solidFill>
                <a:latin typeface="Arial Black" panose="020B0A04020102020204" charset="0"/>
                <a:cs typeface="Arial Black" panose="020B0A04020102020204" charset="0"/>
              </a:rPr>
              <a:t> statement is used to modify the definition of an Oracle VIEW without dropping it.</a:t>
            </a:r>
            <a:endParaRPr lang="en-US" sz="3600">
              <a:solidFill>
                <a:srgbClr val="FFFFFF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615883" y="3266580"/>
            <a:ext cx="9128394" cy="5085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10"/>
              </a:lnSpc>
            </a:pPr>
            <a:r>
              <a:rPr lang="en-US" sz="472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CREATE OR REPLACE VIEW </a:t>
            </a:r>
            <a:r>
              <a:rPr lang="en-US" sz="4720">
                <a:solidFill>
                  <a:srgbClr val="303642"/>
                </a:solidFill>
                <a:latin typeface="Arial Black" panose="020B0A04020102020204" charset="0"/>
                <a:cs typeface="Arial Black" panose="020B0A04020102020204" charset="0"/>
              </a:rPr>
              <a:t>view_name</a:t>
            </a:r>
            <a:r>
              <a:rPr lang="en-US" sz="472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 AS  </a:t>
            </a:r>
            <a:endParaRPr lang="en-US" sz="4720">
              <a:solidFill>
                <a:srgbClr val="004AAD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lnSpc>
                <a:spcPts val="6610"/>
              </a:lnSpc>
            </a:pPr>
            <a:r>
              <a:rPr lang="en-US" sz="472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  SELECT</a:t>
            </a:r>
            <a:r>
              <a:rPr lang="en-US" sz="4720">
                <a:solidFill>
                  <a:srgbClr val="303642"/>
                </a:solidFill>
                <a:latin typeface="Arial Black" panose="020B0A04020102020204" charset="0"/>
                <a:cs typeface="Arial Black" panose="020B0A04020102020204" charset="0"/>
              </a:rPr>
              <a:t> columns</a:t>
            </a:r>
            <a:r>
              <a:rPr lang="en-US" sz="472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  </a:t>
            </a:r>
            <a:endParaRPr lang="en-US" sz="4720">
              <a:solidFill>
                <a:srgbClr val="004AAD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lnSpc>
                <a:spcPts val="6610"/>
              </a:lnSpc>
            </a:pPr>
            <a:r>
              <a:rPr lang="en-US" sz="472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  FROM </a:t>
            </a:r>
            <a:r>
              <a:rPr lang="en-US" sz="4720">
                <a:solidFill>
                  <a:srgbClr val="303642"/>
                </a:solidFill>
                <a:latin typeface="Arial Black" panose="020B0A04020102020204" charset="0"/>
                <a:cs typeface="Arial Black" panose="020B0A04020102020204" charset="0"/>
              </a:rPr>
              <a:t>table  </a:t>
            </a:r>
            <a:endParaRPr lang="en-US" sz="4720">
              <a:solidFill>
                <a:srgbClr val="303642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lnSpc>
                <a:spcPts val="6610"/>
              </a:lnSpc>
            </a:pPr>
            <a:r>
              <a:rPr lang="en-US" sz="472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  WHERE </a:t>
            </a:r>
            <a:r>
              <a:rPr lang="en-US" sz="4720">
                <a:solidFill>
                  <a:srgbClr val="303642"/>
                </a:solidFill>
                <a:latin typeface="Arial Black" panose="020B0A04020102020204" charset="0"/>
                <a:cs typeface="Arial Black" panose="020B0A04020102020204" charset="0"/>
              </a:rPr>
              <a:t>conditions;  </a:t>
            </a:r>
            <a:endParaRPr lang="en-US" sz="4720">
              <a:solidFill>
                <a:srgbClr val="303642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lnSpc>
                <a:spcPts val="6610"/>
              </a:lnSpc>
              <a:spcBef>
                <a:spcPct val="0"/>
              </a:spcBef>
            </a:pPr>
            <a:endParaRPr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28044" y="2347513"/>
            <a:ext cx="15520770" cy="6910787"/>
          </a:xfrm>
          <a:custGeom>
            <a:avLst/>
            <a:gdLst/>
            <a:ahLst/>
            <a:cxnLst/>
            <a:rect l="l" t="t" r="r" b="b"/>
            <a:pathLst>
              <a:path w="15520770" h="6910787">
                <a:moveTo>
                  <a:pt x="0" y="0"/>
                </a:moveTo>
                <a:lnTo>
                  <a:pt x="15520770" y="0"/>
                </a:lnTo>
                <a:lnTo>
                  <a:pt x="15520770" y="6910787"/>
                </a:lnTo>
                <a:lnTo>
                  <a:pt x="0" y="691078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250" r="-733" b="-31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59022" y="904875"/>
            <a:ext cx="7809200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COMPLEX VIEW</a:t>
            </a:r>
            <a:endParaRPr lang="en-US" sz="6000">
              <a:solidFill>
                <a:srgbClr val="004AAD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18123" y="3115893"/>
            <a:ext cx="13251753" cy="5306100"/>
          </a:xfrm>
          <a:custGeom>
            <a:avLst/>
            <a:gdLst/>
            <a:ahLst/>
            <a:cxnLst/>
            <a:rect l="l" t="t" r="r" b="b"/>
            <a:pathLst>
              <a:path w="13251753" h="5306100">
                <a:moveTo>
                  <a:pt x="0" y="0"/>
                </a:moveTo>
                <a:lnTo>
                  <a:pt x="13251754" y="0"/>
                </a:lnTo>
                <a:lnTo>
                  <a:pt x="13251754" y="5306100"/>
                </a:lnTo>
                <a:lnTo>
                  <a:pt x="0" y="53061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875" r="-1101" b="-1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37173" y="1500379"/>
            <a:ext cx="15943605" cy="897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COMPLEX VIEW ON TWO TABLES</a:t>
            </a:r>
            <a:endParaRPr lang="en-US" sz="5000">
              <a:solidFill>
                <a:srgbClr val="004AAD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1624726" y="8997950"/>
            <a:ext cx="2514600" cy="260350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911993" y="806450"/>
            <a:ext cx="6990015" cy="8674100"/>
            <a:chOff x="0" y="0"/>
            <a:chExt cx="1840992" cy="22845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40992" cy="2284537"/>
            </a:xfrm>
            <a:custGeom>
              <a:avLst/>
              <a:gdLst/>
              <a:ahLst/>
              <a:cxnLst/>
              <a:rect l="l" t="t" r="r" b="b"/>
              <a:pathLst>
                <a:path w="1840992" h="2284537">
                  <a:moveTo>
                    <a:pt x="56486" y="0"/>
                  </a:moveTo>
                  <a:lnTo>
                    <a:pt x="1784506" y="0"/>
                  </a:lnTo>
                  <a:cubicBezTo>
                    <a:pt x="1799487" y="0"/>
                    <a:pt x="1813854" y="5951"/>
                    <a:pt x="1824447" y="16544"/>
                  </a:cubicBezTo>
                  <a:cubicBezTo>
                    <a:pt x="1835041" y="27138"/>
                    <a:pt x="1840992" y="41505"/>
                    <a:pt x="1840992" y="56486"/>
                  </a:cubicBezTo>
                  <a:lnTo>
                    <a:pt x="1840992" y="2228051"/>
                  </a:lnTo>
                  <a:cubicBezTo>
                    <a:pt x="1840992" y="2243032"/>
                    <a:pt x="1835041" y="2257399"/>
                    <a:pt x="1824447" y="2267992"/>
                  </a:cubicBezTo>
                  <a:cubicBezTo>
                    <a:pt x="1813854" y="2278586"/>
                    <a:pt x="1799487" y="2284537"/>
                    <a:pt x="1784506" y="2284537"/>
                  </a:cubicBezTo>
                  <a:lnTo>
                    <a:pt x="56486" y="2284537"/>
                  </a:lnTo>
                  <a:cubicBezTo>
                    <a:pt x="41505" y="2284537"/>
                    <a:pt x="27138" y="2278586"/>
                    <a:pt x="16544" y="2267992"/>
                  </a:cubicBezTo>
                  <a:cubicBezTo>
                    <a:pt x="5951" y="2257399"/>
                    <a:pt x="0" y="2243032"/>
                    <a:pt x="0" y="2228051"/>
                  </a:cubicBezTo>
                  <a:lnTo>
                    <a:pt x="0" y="56486"/>
                  </a:lnTo>
                  <a:cubicBezTo>
                    <a:pt x="0" y="41505"/>
                    <a:pt x="5951" y="27138"/>
                    <a:pt x="16544" y="16544"/>
                  </a:cubicBezTo>
                  <a:cubicBezTo>
                    <a:pt x="27138" y="5951"/>
                    <a:pt x="41505" y="0"/>
                    <a:pt x="56486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840992" cy="2332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6862333" y="4210291"/>
            <a:ext cx="1868266" cy="186826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7188133" y="4430549"/>
            <a:ext cx="1427750" cy="142775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55575"/>
              <a:ext cx="7112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054448" y="2678081"/>
            <a:ext cx="6720343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SYNTAX</a:t>
            </a:r>
            <a:endParaRPr lang="en-US" sz="6000">
              <a:solidFill>
                <a:srgbClr val="004AAD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68718" y="2528878"/>
            <a:ext cx="6276564" cy="1435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303642"/>
                </a:solidFill>
                <a:latin typeface="Arial Black" panose="020B0A04020102020204" charset="0"/>
                <a:cs typeface="Arial Black" panose="020B0A04020102020204" charset="0"/>
              </a:rPr>
              <a:t>ORACLE DROP VIEW</a:t>
            </a:r>
            <a:endParaRPr lang="en-US" sz="4000">
              <a:solidFill>
                <a:srgbClr val="303642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lnSpc>
                <a:spcPts val="5600"/>
              </a:lnSpc>
            </a:pPr>
            <a:endParaRPr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534537" y="3808271"/>
            <a:ext cx="5327796" cy="258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Arial Black" panose="020B0A04020102020204" charset="0"/>
                <a:cs typeface="Arial Black" panose="020B0A04020102020204" charset="0"/>
              </a:rPr>
              <a:t>The </a:t>
            </a:r>
            <a:r>
              <a:rPr lang="en-US" sz="3600">
                <a:solidFill>
                  <a:srgbClr val="303642"/>
                </a:solidFill>
                <a:latin typeface="Arial Black" panose="020B0A04020102020204" charset="0"/>
                <a:cs typeface="Arial Black" panose="020B0A04020102020204" charset="0"/>
              </a:rPr>
              <a:t>DROP VIEW</a:t>
            </a:r>
            <a:r>
              <a:rPr lang="en-US" sz="3600">
                <a:solidFill>
                  <a:srgbClr val="FFFFFF"/>
                </a:solidFill>
                <a:latin typeface="Arial Black" panose="020B0A04020102020204" charset="0"/>
                <a:cs typeface="Arial Black" panose="020B0A04020102020204" charset="0"/>
              </a:rPr>
              <a:t> statement is used to remove or delete the VIEW completely.</a:t>
            </a:r>
            <a:endParaRPr lang="en-US" sz="3600">
              <a:solidFill>
                <a:srgbClr val="FFFFFF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054448" y="4586473"/>
            <a:ext cx="9669387" cy="179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4A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VIEW </a:t>
            </a:r>
            <a:r>
              <a:rPr lang="en-US" sz="5000">
                <a:solidFill>
                  <a:srgbClr val="3036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view_name;</a:t>
            </a:r>
            <a:r>
              <a:rPr lang="en-US" sz="5000">
                <a:solidFill>
                  <a:srgbClr val="004A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5000">
              <a:solidFill>
                <a:srgbClr val="004A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7000"/>
              </a:lnSpc>
              <a:spcBef>
                <a:spcPct val="0"/>
              </a:spcBef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63189" y="1455434"/>
            <a:ext cx="14581806" cy="8255116"/>
          </a:xfrm>
          <a:custGeom>
            <a:avLst/>
            <a:gdLst/>
            <a:ahLst/>
            <a:cxnLst/>
            <a:rect l="l" t="t" r="r" b="b"/>
            <a:pathLst>
              <a:path w="14581806" h="8255116">
                <a:moveTo>
                  <a:pt x="0" y="0"/>
                </a:moveTo>
                <a:lnTo>
                  <a:pt x="14581806" y="0"/>
                </a:lnTo>
                <a:lnTo>
                  <a:pt x="14581806" y="8255115"/>
                </a:lnTo>
                <a:lnTo>
                  <a:pt x="0" y="825511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8516" t="-24613" b="-172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00021" y="657324"/>
            <a:ext cx="12644974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ADVANTAGES OF VIEWS</a:t>
            </a:r>
            <a:endParaRPr lang="en-US" sz="6000">
              <a:solidFill>
                <a:srgbClr val="004AAD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6224" y="0"/>
            <a:ext cx="18620448" cy="10488306"/>
          </a:xfrm>
          <a:custGeom>
            <a:avLst/>
            <a:gdLst/>
            <a:ahLst/>
            <a:cxnLst/>
            <a:rect l="l" t="t" r="r" b="b"/>
            <a:pathLst>
              <a:path w="18620448" h="10488306">
                <a:moveTo>
                  <a:pt x="0" y="0"/>
                </a:moveTo>
                <a:lnTo>
                  <a:pt x="18620448" y="0"/>
                </a:lnTo>
                <a:lnTo>
                  <a:pt x="18620448" y="10488306"/>
                </a:lnTo>
                <a:lnTo>
                  <a:pt x="0" y="1048830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063" r="-2063" b="-398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52400" y="-277495"/>
            <a:ext cx="17946370" cy="137344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55"/>
              </a:lnSpc>
            </a:pPr>
          </a:p>
          <a:p>
            <a:pPr algn="ctr">
              <a:lnSpc>
                <a:spcPts val="5355"/>
              </a:lnSpc>
            </a:pPr>
            <a:r>
              <a:rPr lang="en-US" sz="3825">
                <a:solidFill>
                  <a:srgbClr val="FFFFFF"/>
                </a:solidFill>
                <a:latin typeface="Archivo Black" panose="020B0A03020202020B04"/>
              </a:rPr>
              <a:t>OFFICIALLY MY </a:t>
            </a:r>
            <a:r>
              <a:rPr lang="en-US" sz="3825">
                <a:solidFill>
                  <a:srgbClr val="FFFFFF"/>
                </a:solidFill>
                <a:latin typeface="Archivo Black" panose="020B0A03020202020B04"/>
              </a:rPr>
              <a:t>PRESENTATION HAS ENDED!!!!</a:t>
            </a:r>
            <a:endParaRPr lang="en-US" sz="3825">
              <a:solidFill>
                <a:srgbClr val="FFFFFF"/>
              </a:solidFill>
              <a:latin typeface="Archivo Black" panose="020B0A03020202020B04"/>
            </a:endParaRPr>
          </a:p>
          <a:p>
            <a:pPr algn="l">
              <a:lnSpc>
                <a:spcPts val="5355"/>
              </a:lnSpc>
            </a:pPr>
          </a:p>
          <a:p>
            <a:pPr algn="l">
              <a:lnSpc>
                <a:spcPts val="5355"/>
              </a:lnSpc>
            </a:pPr>
          </a:p>
          <a:p>
            <a:pPr algn="l">
              <a:lnSpc>
                <a:spcPts val="5355"/>
              </a:lnSpc>
            </a:pPr>
          </a:p>
          <a:p>
            <a:pPr algn="l">
              <a:lnSpc>
                <a:spcPts val="5355"/>
              </a:lnSpc>
            </a:pPr>
          </a:p>
          <a:p>
            <a:pPr algn="l">
              <a:lnSpc>
                <a:spcPts val="5355"/>
              </a:lnSpc>
            </a:pPr>
          </a:p>
          <a:p>
            <a:pPr algn="l">
              <a:lnSpc>
                <a:spcPts val="5355"/>
              </a:lnSpc>
            </a:pPr>
          </a:p>
          <a:p>
            <a:pPr algn="l">
              <a:lnSpc>
                <a:spcPts val="5355"/>
              </a:lnSpc>
            </a:pPr>
          </a:p>
          <a:p>
            <a:pPr algn="l">
              <a:lnSpc>
                <a:spcPts val="5355"/>
              </a:lnSpc>
            </a:pPr>
          </a:p>
          <a:p>
            <a:pPr algn="l">
              <a:lnSpc>
                <a:spcPts val="5355"/>
              </a:lnSpc>
            </a:pPr>
          </a:p>
          <a:p>
            <a:pPr algn="ctr">
              <a:lnSpc>
                <a:spcPts val="5355"/>
              </a:lnSpc>
            </a:pPr>
            <a:endParaRPr lang="en-US" sz="3825">
              <a:solidFill>
                <a:srgbClr val="FFFFFF"/>
              </a:solidFill>
              <a:latin typeface="Archivo Black" panose="020B0A03020202020B04"/>
            </a:endParaRPr>
          </a:p>
          <a:p>
            <a:pPr algn="ctr">
              <a:lnSpc>
                <a:spcPts val="5355"/>
              </a:lnSpc>
            </a:pPr>
            <a:endParaRPr lang="en-US" sz="3825">
              <a:solidFill>
                <a:srgbClr val="FFFFFF"/>
              </a:solidFill>
              <a:latin typeface="Archivo Black" panose="020B0A03020202020B04"/>
            </a:endParaRPr>
          </a:p>
          <a:p>
            <a:pPr algn="ctr">
              <a:lnSpc>
                <a:spcPts val="5355"/>
              </a:lnSpc>
            </a:pPr>
            <a:r>
              <a:rPr lang="en-US" sz="3825">
                <a:solidFill>
                  <a:srgbClr val="FFFFFF"/>
                </a:solidFill>
                <a:latin typeface="Archivo Black" panose="020B0A03020202020B04"/>
              </a:rPr>
              <a:t>ANY QUESTIONS??IF NOT JUST CLAP</a:t>
            </a:r>
            <a:endParaRPr lang="en-US" sz="3825">
              <a:solidFill>
                <a:srgbClr val="FFFFFF"/>
              </a:solidFill>
              <a:latin typeface="Archivo Black" panose="020B0A03020202020B04"/>
            </a:endParaRPr>
          </a:p>
          <a:p>
            <a:pPr algn="ctr">
              <a:lnSpc>
                <a:spcPts val="5355"/>
              </a:lnSpc>
            </a:pPr>
            <a:r>
              <a:rPr lang="en-US" sz="3825">
                <a:solidFill>
                  <a:srgbClr val="FFFFFF"/>
                </a:solidFill>
                <a:latin typeface="Archivo Black" panose="020B0A03020202020B04"/>
              </a:rPr>
              <a:t>IF THERE IS, THEN ASK THE TEACHER                   </a:t>
            </a:r>
            <a:endParaRPr lang="en-US" sz="3825">
              <a:solidFill>
                <a:srgbClr val="FFFFFF"/>
              </a:solidFill>
              <a:latin typeface="Archivo Black" panose="020B0A03020202020B04"/>
            </a:endParaRPr>
          </a:p>
          <a:p>
            <a:pPr algn="ctr">
              <a:lnSpc>
                <a:spcPts val="5355"/>
              </a:lnSpc>
            </a:pPr>
            <a:r>
              <a:rPr lang="en-US" sz="3825">
                <a:solidFill>
                  <a:srgbClr val="FFFFFF"/>
                </a:solidFill>
                <a:latin typeface="Archivo Black" panose="020B0A03020202020B04"/>
              </a:rPr>
              <a:t>                                   </a:t>
            </a:r>
            <a:r>
              <a:rPr lang="en-US" sz="3825">
                <a:solidFill>
                  <a:srgbClr val="FFFFFF"/>
                </a:solidFill>
                <a:latin typeface="Archivo Black" panose="020B0A03020202020B04"/>
                <a:sym typeface="+mn-ea"/>
              </a:rPr>
              <a:t> 									</a:t>
            </a:r>
            <a:r>
              <a:rPr lang="en-US" sz="3825">
                <a:solidFill>
                  <a:srgbClr val="FFFFFF"/>
                </a:solidFill>
                <a:latin typeface="Archivo Black" panose="020B0A03020202020B04"/>
              </a:rPr>
              <a:t>                                             </a:t>
            </a:r>
            <a:endParaRPr lang="en-US" sz="3825">
              <a:solidFill>
                <a:srgbClr val="FFFFFF"/>
              </a:solidFill>
              <a:latin typeface="Archivo Black" panose="020B0A03020202020B04"/>
            </a:endParaRPr>
          </a:p>
          <a:p>
            <a:pPr marL="3657600" lvl="8" indent="457200" algn="ctr">
              <a:lnSpc>
                <a:spcPts val="5355"/>
              </a:lnSpc>
            </a:pPr>
            <a:r>
              <a:rPr lang="en-US" sz="3825">
                <a:solidFill>
                  <a:srgbClr val="FFFFFF"/>
                </a:solidFill>
                <a:latin typeface="Archivo Black" panose="020B0A03020202020B04"/>
              </a:rPr>
              <a:t>                                                        </a:t>
            </a:r>
            <a:endParaRPr lang="en-US" sz="3825">
              <a:solidFill>
                <a:srgbClr val="FFFFFF"/>
              </a:solidFill>
              <a:latin typeface="Archivo Black" panose="020B0A03020202020B04"/>
            </a:endParaRPr>
          </a:p>
          <a:p>
            <a:pPr algn="ctr">
              <a:lnSpc>
                <a:spcPts val="5355"/>
              </a:lnSpc>
            </a:pPr>
          </a:p>
          <a:p>
            <a:pPr algn="ctr">
              <a:lnSpc>
                <a:spcPts val="5355"/>
              </a:lnSpc>
            </a:pPr>
          </a:p>
          <a:p>
            <a:pPr algn="l">
              <a:lnSpc>
                <a:spcPts val="5355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8997950"/>
            <a:ext cx="2514600" cy="260350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895350"/>
            <a:ext cx="11783712" cy="1256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ORACLE VIEW</a:t>
            </a:r>
            <a:endParaRPr lang="en-US" sz="7000">
              <a:solidFill>
                <a:srgbClr val="004AAD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2251" y="1984375"/>
            <a:ext cx="16002000" cy="1307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10"/>
              </a:lnSpc>
            </a:pPr>
          </a:p>
          <a:p>
            <a:pPr marL="788035" lvl="1" indent="-393700" algn="l">
              <a:lnSpc>
                <a:spcPts val="5110"/>
              </a:lnSpc>
              <a:buFont typeface="Arial" panose="020B0604020202020204"/>
              <a:buChar char="•"/>
            </a:pPr>
            <a:r>
              <a:rPr lang="en-US" sz="3650">
                <a:solidFill>
                  <a:srgbClr val="303642"/>
                </a:solidFill>
                <a:latin typeface="Poppins" panose="00000500000000000000"/>
              </a:rPr>
              <a:t>In Oracle, the view is a virtual table </a:t>
            </a:r>
            <a:r>
              <a:rPr lang="en-US" sz="3650">
                <a:solidFill>
                  <a:srgbClr val="303642"/>
                </a:solidFill>
                <a:latin typeface="Poppins" panose="00000500000000000000"/>
              </a:rPr>
              <a:t>that does not physically exist. </a:t>
            </a:r>
            <a:r>
              <a:rPr lang="en-US" sz="3650">
                <a:solidFill>
                  <a:srgbClr val="303642"/>
                </a:solidFill>
                <a:latin typeface="Poppins" panose="00000500000000000000"/>
              </a:rPr>
              <a:t>.</a:t>
            </a:r>
            <a:endParaRPr lang="en-US" sz="3650">
              <a:solidFill>
                <a:srgbClr val="303642"/>
              </a:solidFill>
              <a:latin typeface="Poppins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2251" y="3187065"/>
            <a:ext cx="16417944" cy="1307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10"/>
              </a:lnSpc>
            </a:pPr>
          </a:p>
          <a:p>
            <a:pPr marL="788035" lvl="1" indent="-393700" algn="l">
              <a:lnSpc>
                <a:spcPts val="5110"/>
              </a:lnSpc>
              <a:buFont typeface="Arial" panose="020B0604020202020204"/>
              <a:buChar char="•"/>
            </a:pPr>
            <a:r>
              <a:rPr lang="en-US" sz="3650">
                <a:solidFill>
                  <a:srgbClr val="303642"/>
                </a:solidFill>
                <a:latin typeface="Poppins" panose="00000500000000000000"/>
              </a:rPr>
              <a:t>It is stored in an Oracle data dictionary and do not store any data. </a:t>
            </a:r>
            <a:endParaRPr lang="en-US" sz="3650">
              <a:solidFill>
                <a:srgbClr val="303642"/>
              </a:solidFill>
              <a:latin typeface="Poppins" panose="000005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2251" y="4389755"/>
            <a:ext cx="16683497" cy="2574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0"/>
              </a:lnSpc>
            </a:pPr>
          </a:p>
          <a:p>
            <a:pPr marL="781685" lvl="1" indent="-390525" algn="l">
              <a:lnSpc>
                <a:spcPts val="5070"/>
              </a:lnSpc>
              <a:buFont typeface="Arial" panose="020B0604020202020204"/>
              <a:buChar char="•"/>
            </a:pPr>
            <a:r>
              <a:rPr lang="en-US" sz="3620">
                <a:solidFill>
                  <a:srgbClr val="303642"/>
                </a:solidFill>
                <a:latin typeface="Poppins" panose="00000500000000000000"/>
              </a:rPr>
              <a:t>It can be executed when called.</a:t>
            </a:r>
            <a:endParaRPr lang="en-US" sz="3620">
              <a:solidFill>
                <a:srgbClr val="303642"/>
              </a:solidFill>
              <a:latin typeface="Poppins" panose="00000500000000000000"/>
            </a:endParaRPr>
          </a:p>
          <a:p>
            <a:pPr algn="l">
              <a:lnSpc>
                <a:spcPts val="5070"/>
              </a:lnSpc>
            </a:pPr>
          </a:p>
          <a:p>
            <a:pPr marL="781685" lvl="1" indent="-390525" algn="l">
              <a:lnSpc>
                <a:spcPts val="5070"/>
              </a:lnSpc>
              <a:buFont typeface="Arial" panose="020B0604020202020204"/>
              <a:buChar char="•"/>
            </a:pPr>
            <a:r>
              <a:rPr lang="en-US" sz="3620">
                <a:solidFill>
                  <a:srgbClr val="303642"/>
                </a:solidFill>
                <a:latin typeface="Poppins" panose="00000500000000000000"/>
              </a:rPr>
              <a:t> A view is created by a query joining one or more tables.</a:t>
            </a:r>
            <a:endParaRPr lang="en-US" sz="3620">
              <a:solidFill>
                <a:srgbClr val="303642"/>
              </a:solidFill>
              <a:latin typeface="Poppins" panose="00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07828" y="0"/>
            <a:ext cx="13549407" cy="10287000"/>
          </a:xfrm>
          <a:custGeom>
            <a:avLst/>
            <a:gdLst/>
            <a:ahLst/>
            <a:cxnLst/>
            <a:rect l="l" t="t" r="r" b="b"/>
            <a:pathLst>
              <a:path w="13549407" h="10287000">
                <a:moveTo>
                  <a:pt x="0" y="0"/>
                </a:moveTo>
                <a:lnTo>
                  <a:pt x="13549407" y="0"/>
                </a:lnTo>
                <a:lnTo>
                  <a:pt x="135494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7458" r="-3428" b="-1044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74114" y="567682"/>
            <a:ext cx="13463406" cy="9719318"/>
          </a:xfrm>
          <a:custGeom>
            <a:avLst/>
            <a:gdLst/>
            <a:ahLst/>
            <a:cxnLst/>
            <a:rect l="l" t="t" r="r" b="b"/>
            <a:pathLst>
              <a:path w="13463406" h="9719318">
                <a:moveTo>
                  <a:pt x="0" y="0"/>
                </a:moveTo>
                <a:lnTo>
                  <a:pt x="13463406" y="0"/>
                </a:lnTo>
                <a:lnTo>
                  <a:pt x="13463406" y="9719318"/>
                </a:lnTo>
                <a:lnTo>
                  <a:pt x="0" y="971931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669" r="-1013" b="-467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1624726" y="8997950"/>
            <a:ext cx="2514600" cy="260350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806450" y="806450"/>
            <a:ext cx="6990015" cy="8674100"/>
            <a:chOff x="0" y="0"/>
            <a:chExt cx="1840992" cy="22845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40992" cy="2284537"/>
            </a:xfrm>
            <a:custGeom>
              <a:avLst/>
              <a:gdLst/>
              <a:ahLst/>
              <a:cxnLst/>
              <a:rect l="l" t="t" r="r" b="b"/>
              <a:pathLst>
                <a:path w="1840992" h="2284537">
                  <a:moveTo>
                    <a:pt x="56486" y="0"/>
                  </a:moveTo>
                  <a:lnTo>
                    <a:pt x="1784506" y="0"/>
                  </a:lnTo>
                  <a:cubicBezTo>
                    <a:pt x="1799487" y="0"/>
                    <a:pt x="1813854" y="5951"/>
                    <a:pt x="1824447" y="16544"/>
                  </a:cubicBezTo>
                  <a:cubicBezTo>
                    <a:pt x="1835041" y="27138"/>
                    <a:pt x="1840992" y="41505"/>
                    <a:pt x="1840992" y="56486"/>
                  </a:cubicBezTo>
                  <a:lnTo>
                    <a:pt x="1840992" y="2228051"/>
                  </a:lnTo>
                  <a:cubicBezTo>
                    <a:pt x="1840992" y="2243032"/>
                    <a:pt x="1835041" y="2257399"/>
                    <a:pt x="1824447" y="2267992"/>
                  </a:cubicBezTo>
                  <a:cubicBezTo>
                    <a:pt x="1813854" y="2278586"/>
                    <a:pt x="1799487" y="2284537"/>
                    <a:pt x="1784506" y="2284537"/>
                  </a:cubicBezTo>
                  <a:lnTo>
                    <a:pt x="56486" y="2284537"/>
                  </a:lnTo>
                  <a:cubicBezTo>
                    <a:pt x="41505" y="2284537"/>
                    <a:pt x="27138" y="2278586"/>
                    <a:pt x="16544" y="2267992"/>
                  </a:cubicBezTo>
                  <a:cubicBezTo>
                    <a:pt x="5951" y="2257399"/>
                    <a:pt x="0" y="2243032"/>
                    <a:pt x="0" y="2228051"/>
                  </a:cubicBezTo>
                  <a:lnTo>
                    <a:pt x="0" y="56486"/>
                  </a:lnTo>
                  <a:cubicBezTo>
                    <a:pt x="0" y="41505"/>
                    <a:pt x="5951" y="27138"/>
                    <a:pt x="16544" y="16544"/>
                  </a:cubicBezTo>
                  <a:cubicBezTo>
                    <a:pt x="27138" y="5951"/>
                    <a:pt x="41505" y="0"/>
                    <a:pt x="56486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840992" cy="2332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6862333" y="4210291"/>
            <a:ext cx="1868266" cy="186826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7202684" y="4549719"/>
            <a:ext cx="1187562" cy="118756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55575"/>
              <a:ext cx="7112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730598" y="2248291"/>
            <a:ext cx="6720343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SYNTAX</a:t>
            </a:r>
            <a:endParaRPr lang="en-US" sz="6000">
              <a:solidFill>
                <a:srgbClr val="004AAD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168869" y="3162603"/>
            <a:ext cx="4265178" cy="323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Arial Black" panose="020B0A04020102020204" charset="0"/>
                <a:cs typeface="Arial Black" panose="020B0A04020102020204" charset="0"/>
              </a:rPr>
              <a:t>ORACLE CREATE </a:t>
            </a:r>
            <a:endParaRPr lang="en-US" sz="6000">
              <a:solidFill>
                <a:srgbClr val="FFFFFF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Arial Black" panose="020B0A04020102020204" charset="0"/>
                <a:cs typeface="Arial Black" panose="020B0A04020102020204" charset="0"/>
              </a:rPr>
              <a:t>VIEW</a:t>
            </a:r>
            <a:endParaRPr lang="en-US" sz="6000">
              <a:solidFill>
                <a:srgbClr val="FFFFFF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730598" y="3467806"/>
            <a:ext cx="8528702" cy="395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75"/>
              </a:lnSpc>
            </a:pPr>
            <a:r>
              <a:rPr lang="en-US" sz="441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CREATE VIEW</a:t>
            </a:r>
            <a:r>
              <a:rPr lang="en-US" sz="4410">
                <a:solidFill>
                  <a:srgbClr val="303642"/>
                </a:solidFill>
                <a:latin typeface="Arial Black" panose="020B0A04020102020204" charset="0"/>
                <a:cs typeface="Arial Black" panose="020B0A04020102020204" charset="0"/>
              </a:rPr>
              <a:t> view_name </a:t>
            </a:r>
            <a:r>
              <a:rPr lang="en-US" sz="441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AS </a:t>
            </a:r>
            <a:r>
              <a:rPr lang="en-US" sz="4410">
                <a:solidFill>
                  <a:srgbClr val="303642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sz="441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SELECT </a:t>
            </a:r>
            <a:r>
              <a:rPr lang="en-US" sz="4410">
                <a:solidFill>
                  <a:srgbClr val="303642"/>
                </a:solidFill>
                <a:latin typeface="Arial Black" panose="020B0A04020102020204" charset="0"/>
                <a:cs typeface="Arial Black" panose="020B0A04020102020204" charset="0"/>
              </a:rPr>
              <a:t>columns </a:t>
            </a:r>
            <a:endParaRPr lang="en-US" sz="4410">
              <a:solidFill>
                <a:srgbClr val="303642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lnSpc>
                <a:spcPts val="6175"/>
              </a:lnSpc>
            </a:pPr>
            <a:r>
              <a:rPr lang="en-US" sz="441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FROM</a:t>
            </a:r>
            <a:r>
              <a:rPr lang="en-US" sz="4410">
                <a:solidFill>
                  <a:srgbClr val="303642"/>
                </a:solidFill>
                <a:latin typeface="Arial Black" panose="020B0A04020102020204" charset="0"/>
                <a:cs typeface="Arial Black" panose="020B0A04020102020204" charset="0"/>
              </a:rPr>
              <a:t> tables </a:t>
            </a:r>
            <a:endParaRPr lang="en-US" sz="4410">
              <a:solidFill>
                <a:srgbClr val="303642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lnSpc>
                <a:spcPts val="6175"/>
              </a:lnSpc>
            </a:pPr>
            <a:r>
              <a:rPr lang="en-US" sz="441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WHERE </a:t>
            </a:r>
            <a:r>
              <a:rPr lang="en-US" sz="4410">
                <a:solidFill>
                  <a:srgbClr val="303642"/>
                </a:solidFill>
                <a:latin typeface="Arial Black" panose="020B0A04020102020204" charset="0"/>
                <a:cs typeface="Arial Black" panose="020B0A04020102020204" charset="0"/>
              </a:rPr>
              <a:t>conditions;  </a:t>
            </a:r>
            <a:endParaRPr lang="en-US" sz="4410">
              <a:solidFill>
                <a:srgbClr val="303642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lnSpc>
                <a:spcPts val="6175"/>
              </a:lnSpc>
              <a:spcBef>
                <a:spcPct val="0"/>
              </a:spcBef>
            </a:pPr>
            <a:endParaRPr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47866" y="1022703"/>
            <a:ext cx="13392269" cy="8241594"/>
          </a:xfrm>
          <a:custGeom>
            <a:avLst/>
            <a:gdLst/>
            <a:ahLst/>
            <a:cxnLst/>
            <a:rect l="l" t="t" r="r" b="b"/>
            <a:pathLst>
              <a:path w="13392269" h="8241594">
                <a:moveTo>
                  <a:pt x="0" y="0"/>
                </a:moveTo>
                <a:lnTo>
                  <a:pt x="13392268" y="0"/>
                </a:lnTo>
                <a:lnTo>
                  <a:pt x="13392268" y="8241594"/>
                </a:lnTo>
                <a:lnTo>
                  <a:pt x="0" y="824159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5309" r="-3450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31081" y="5033740"/>
            <a:ext cx="8430670" cy="4224560"/>
          </a:xfrm>
          <a:custGeom>
            <a:avLst/>
            <a:gdLst/>
            <a:ahLst/>
            <a:cxnLst/>
            <a:rect l="l" t="t" r="r" b="b"/>
            <a:pathLst>
              <a:path w="8430670" h="4224560">
                <a:moveTo>
                  <a:pt x="0" y="0"/>
                </a:moveTo>
                <a:lnTo>
                  <a:pt x="8430670" y="0"/>
                </a:lnTo>
                <a:lnTo>
                  <a:pt x="8430670" y="4224560"/>
                </a:lnTo>
                <a:lnTo>
                  <a:pt x="0" y="422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69" r="-16942" b="-66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9392" y="5411346"/>
            <a:ext cx="7670967" cy="3469348"/>
          </a:xfrm>
          <a:custGeom>
            <a:avLst/>
            <a:gdLst/>
            <a:ahLst/>
            <a:cxnLst/>
            <a:rect l="l" t="t" r="r" b="b"/>
            <a:pathLst>
              <a:path w="7670967" h="3469348">
                <a:moveTo>
                  <a:pt x="0" y="0"/>
                </a:moveTo>
                <a:lnTo>
                  <a:pt x="7670967" y="0"/>
                </a:lnTo>
                <a:lnTo>
                  <a:pt x="7670967" y="3469348"/>
                </a:lnTo>
                <a:lnTo>
                  <a:pt x="0" y="34693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593" r="-3553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31081" y="969762"/>
            <a:ext cx="11783712" cy="897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MATERIALIZED VIEW</a:t>
            </a:r>
            <a:endParaRPr lang="en-US" sz="5000">
              <a:solidFill>
                <a:srgbClr val="004AAD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35028" y="2052414"/>
            <a:ext cx="17025331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l">
              <a:lnSpc>
                <a:spcPts val="6300"/>
              </a:lnSpc>
              <a:buFont typeface="Arial" panose="020B0604020202020204"/>
              <a:buChar char="•"/>
            </a:pPr>
            <a:r>
              <a:rPr lang="en-US" sz="4500">
                <a:solidFill>
                  <a:srgbClr val="303642"/>
                </a:solidFill>
                <a:latin typeface="Poppins" panose="00000500000000000000"/>
              </a:rPr>
              <a:t>Like a physical table that stores query output or intermediate results</a:t>
            </a:r>
            <a:endParaRPr lang="en-US" sz="4500">
              <a:solidFill>
                <a:srgbClr val="303642"/>
              </a:solidFill>
              <a:latin typeface="Poppins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35028" y="3881215"/>
            <a:ext cx="16417944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l">
              <a:lnSpc>
                <a:spcPts val="6300"/>
              </a:lnSpc>
              <a:buFont typeface="Arial" panose="020B0604020202020204"/>
              <a:buChar char="•"/>
            </a:pPr>
            <a:r>
              <a:rPr lang="en-US" sz="4500">
                <a:solidFill>
                  <a:srgbClr val="303642"/>
                </a:solidFill>
                <a:latin typeface="Poppins" panose="00000500000000000000"/>
              </a:rPr>
              <a:t>Holds data</a:t>
            </a:r>
            <a:endParaRPr lang="en-US" sz="4500">
              <a:solidFill>
                <a:srgbClr val="303642"/>
              </a:solidFill>
              <a:latin typeface="Poppins" panose="000005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79519" y="1028700"/>
            <a:ext cx="15379781" cy="8001934"/>
          </a:xfrm>
          <a:custGeom>
            <a:avLst/>
            <a:gdLst/>
            <a:ahLst/>
            <a:cxnLst/>
            <a:rect l="l" t="t" r="r" b="b"/>
            <a:pathLst>
              <a:path w="15379781" h="8001934">
                <a:moveTo>
                  <a:pt x="0" y="0"/>
                </a:moveTo>
                <a:lnTo>
                  <a:pt x="15379781" y="0"/>
                </a:lnTo>
                <a:lnTo>
                  <a:pt x="15379781" y="8001934"/>
                </a:lnTo>
                <a:lnTo>
                  <a:pt x="0" y="800193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844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543" y="1742347"/>
            <a:ext cx="16529877" cy="8544653"/>
          </a:xfrm>
          <a:custGeom>
            <a:avLst/>
            <a:gdLst/>
            <a:ahLst/>
            <a:cxnLst/>
            <a:rect l="l" t="t" r="r" b="b"/>
            <a:pathLst>
              <a:path w="16529877" h="8544653">
                <a:moveTo>
                  <a:pt x="0" y="0"/>
                </a:moveTo>
                <a:lnTo>
                  <a:pt x="16529877" y="0"/>
                </a:lnTo>
                <a:lnTo>
                  <a:pt x="16529877" y="8544653"/>
                </a:lnTo>
                <a:lnTo>
                  <a:pt x="0" y="85446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1275" b="-206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783829" y="364910"/>
            <a:ext cx="6720343" cy="125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55"/>
              </a:lnSpc>
            </a:pPr>
            <a:r>
              <a:rPr lang="en-US" sz="6970">
                <a:solidFill>
                  <a:srgbClr val="004AAD"/>
                </a:solidFill>
                <a:latin typeface="Arial Black" panose="020B0A04020102020204" charset="0"/>
                <a:cs typeface="Arial Black" panose="020B0A04020102020204" charset="0"/>
              </a:rPr>
              <a:t>SIMPLE VIEW</a:t>
            </a:r>
            <a:endParaRPr lang="en-US" sz="6970">
              <a:solidFill>
                <a:srgbClr val="004AAD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WPS Presentation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SimSun</vt:lpstr>
      <vt:lpstr>Wingdings</vt:lpstr>
      <vt:lpstr>Arial Black</vt:lpstr>
      <vt:lpstr>Lato Bold</vt:lpstr>
      <vt:lpstr>Calibri</vt:lpstr>
      <vt:lpstr>Poppins</vt:lpstr>
      <vt:lpstr>Arial</vt:lpstr>
      <vt:lpstr>League Spartan</vt:lpstr>
      <vt:lpstr>Segoe Print</vt:lpstr>
      <vt:lpstr>Poppins Bold</vt:lpstr>
      <vt:lpstr>Archivo Black</vt:lpstr>
      <vt:lpstr>Microsoft YaHei</vt:lpstr>
      <vt:lpstr>Arial Unicode MS</vt:lpstr>
      <vt:lpstr>Arial Narrow</vt:lpstr>
      <vt:lpstr>Arial Rounded MT Bold</vt:lpstr>
      <vt:lpstr>Bahnschrift Light</vt:lpstr>
      <vt:lpstr>Bahnschrift Light Condensed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</dc:title>
  <dc:creator/>
  <cp:lastModifiedBy>sanas</cp:lastModifiedBy>
  <cp:revision>3</cp:revision>
  <dcterms:created xsi:type="dcterms:W3CDTF">2006-08-16T00:00:00Z</dcterms:created>
  <dcterms:modified xsi:type="dcterms:W3CDTF">2024-05-29T11:15:42Z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5991A4C254654CE2AD4D3DFCD169D995_12</vt:lpwstr>
  </property>
  <property fmtid="{D5CDD505-2E9C-101B-9397-08002B2CF9AE}" pid="3" name="KSOProductBuildVer">
    <vt:lpwstr>1033-12.2.0.13472</vt:lpwstr>
  </property>
</Properties>
</file>