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
  </p:handoutMasterIdLst>
  <p:sldIdLst>
    <p:sldId id="257" r:id="rId3"/>
    <p:sldId id="345" r:id="rId5"/>
    <p:sldId id="346" r:id="rId6"/>
    <p:sldId id="319" r:id="rId7"/>
    <p:sldId id="344" r:id="rId8"/>
    <p:sldId id="343" r:id="rId9"/>
    <p:sldId id="329" r:id="rId10"/>
    <p:sldId id="331" r:id="rId11"/>
    <p:sldId id="342" r:id="rId12"/>
    <p:sldId id="336" r:id="rId13"/>
    <p:sldId id="337" r:id="rId14"/>
  </p:sldIdLst>
  <p:sldSz cx="9144000" cy="6858000" type="screen4x3"/>
  <p:notesSz cx="6858000" cy="9144000"/>
  <p:kinsoku lang="zh-CN" invalStChars="、。，．・：；？！゛゜ヽヾゝゞ々ー’”）〕］｝〉》」』】°‰′″℃￠％ぁぃぅぇぉっゃゅょゎァィゥェォッャュョヮヵヶ!%),.:;?]}｡｣､･ｧｨｩｪｫｬｭｮｯｰﾞﾟ" invalEndChars="‘“（〔［｛〈《「『【￥＄$([\{｢￡"/>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2FDB2607-1784-4EEB-B798-7EB5836EED8A}">
        <p14:showMediaCtrls xmlns:p14="http://schemas.microsoft.com/office/powerpoint/2010/main" val="1"/>
      </p:ext>
    </p:extLst>
  </p:showPr>
  <p:clrMru>
    <a:srgbClr val="000000"/>
    <a:srgbClr val="FF0000"/>
    <a:srgbClr val="0066FF"/>
    <a:srgbClr val="99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0"/>
    <p:restoredTop sz="94575"/>
  </p:normalViewPr>
  <p:slideViewPr>
    <p:cSldViewPr snapToGrid="0" showGuides="1">
      <p:cViewPr varScale="1">
        <p:scale>
          <a:sx n="73" d="100"/>
          <a:sy n="73" d="100"/>
        </p:scale>
        <p:origin x="1074" y="96"/>
      </p:cViewPr>
      <p:guideLst>
        <p:guide orient="horz" pos="2160"/>
        <p:guide pos="286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ln>
          <a:effectLst/>
        </p:spPr>
        <p:txBody>
          <a:bodyPr vert="horz" wrap="square" lIns="90488" tIns="44450" rIns="90488" bIns="4445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Arial" panose="020B0604020202020204" pitchFamily="34" charset="0"/>
              </a:rPr>
              <a:t>Click to edit Master notes styles</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Arial" panose="020B0604020202020204" pitchFamily="34" charset="0"/>
              </a:rPr>
              <a:t>Second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Arial" panose="020B0604020202020204" pitchFamily="34" charset="0"/>
              </a:rPr>
              <a:t>Third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Arial" panose="020B0604020202020204" pitchFamily="34" charset="0"/>
              </a:rPr>
              <a:t>Fourth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Arial" panose="020B0604020202020204" pitchFamily="34" charset="0"/>
              </a:rPr>
              <a:t>Fifth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Arial" panose="020B0604020202020204" pitchFamily="34" charset="0"/>
            </a:endParaRPr>
          </a:p>
        </p:txBody>
      </p:sp>
      <p:sp>
        <p:nvSpPr>
          <p:cNvPr id="3075" name="Rectangle 3"/>
          <p:cNvSpPr>
            <a:spLocks noTextEdit="1"/>
          </p:cNvSpPr>
          <p:nvPr>
            <p:ph type="sldImg" idx="2"/>
          </p:nvPr>
        </p:nvSpPr>
        <p:spPr>
          <a:xfrm>
            <a:off x="1149350" y="692150"/>
            <a:ext cx="4559300" cy="3416300"/>
          </a:xfrm>
          <a:prstGeom prst="rect">
            <a:avLst/>
          </a:prstGeom>
          <a:noFill/>
          <a:ln w="12700" cap="flat" cmpd="sng">
            <a:solidFill>
              <a:schemeClr val="tx1"/>
            </a:solidFill>
            <a:prstDash val="solid"/>
            <a:miter/>
            <a:headEnd type="none" w="med" len="med"/>
            <a:tailEnd type="none" w="med" len="med"/>
          </a:ln>
        </p:spPr>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TextEdit="1"/>
          </p:cNvSpPr>
          <p:nvPr>
            <p:ph type="sldImg"/>
          </p:nvPr>
        </p:nvSpPr>
        <p:spPr>
          <a:xfrm>
            <a:off x="1150938" y="692150"/>
            <a:ext cx="4556125" cy="3416300"/>
          </a:xfrm>
          <a:ln/>
        </p:spPr>
      </p:sp>
      <p:sp>
        <p:nvSpPr>
          <p:cNvPr id="5123" name="Rectangle 3"/>
          <p:cNvSpPr>
            <a:spLocks noGrp="1"/>
          </p:cNvSpPr>
          <p:nvPr>
            <p:ph type="body" idx="1"/>
          </p:nvPr>
        </p:nvSpPr>
        <p:spPr>
          <a:ln w="9525"/>
        </p:spPr>
        <p:txBody>
          <a:bodyPr wrap="square" lIns="90488" tIns="44450" rIns="90488" bIns="44450" anchor="t" anchorCtr="0"/>
          <a:p>
            <a:pPr lvl="0"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TextEdit="1"/>
          </p:cNvSpPr>
          <p:nvPr>
            <p:ph type="sldImg"/>
          </p:nvPr>
        </p:nvSpPr>
        <p:spPr>
          <a:xfrm>
            <a:off x="1150938" y="692150"/>
            <a:ext cx="4556125" cy="3416300"/>
          </a:xfrm>
          <a:ln/>
        </p:spPr>
      </p:sp>
      <p:sp>
        <p:nvSpPr>
          <p:cNvPr id="9219" name="Rectangle 3"/>
          <p:cNvSpPr>
            <a:spLocks noGrp="1"/>
          </p:cNvSpPr>
          <p:nvPr>
            <p:ph type="body" idx="1"/>
          </p:nvPr>
        </p:nvSpPr>
        <p:spPr>
          <a:ln w="9525"/>
        </p:spPr>
        <p:txBody>
          <a:bodyPr wrap="square" lIns="90488" tIns="44450" rIns="90488" bIns="44450" anchor="t" anchorCtr="0"/>
          <a:p>
            <a:pPr lvl="0" eaLnBrk="1" hangingPunct="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TextEdit="1"/>
          </p:cNvSpPr>
          <p:nvPr>
            <p:ph type="sldImg"/>
          </p:nvPr>
        </p:nvSpPr>
        <p:spPr>
          <a:xfrm>
            <a:off x="1150938" y="692150"/>
            <a:ext cx="4556125" cy="3416300"/>
          </a:xfrm>
          <a:ln/>
        </p:spPr>
      </p:sp>
      <p:sp>
        <p:nvSpPr>
          <p:cNvPr id="15363" name="Rectangle 3"/>
          <p:cNvSpPr>
            <a:spLocks noGrp="1"/>
          </p:cNvSpPr>
          <p:nvPr>
            <p:ph type="body" idx="1"/>
          </p:nvPr>
        </p:nvSpPr>
        <p:spPr>
          <a:xfrm>
            <a:off x="947738" y="4332288"/>
            <a:ext cx="4975225" cy="4117975"/>
          </a:xfrm>
          <a:ln w="9525"/>
        </p:spPr>
        <p:txBody>
          <a:bodyPr wrap="square" lIns="90488" tIns="44450" rIns="90488" bIns="44450" anchor="t" anchorCtr="0"/>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TextEdit="1"/>
          </p:cNvSpPr>
          <p:nvPr>
            <p:ph type="sldImg"/>
          </p:nvPr>
        </p:nvSpPr>
        <p:spPr>
          <a:xfrm>
            <a:off x="1150938" y="692150"/>
            <a:ext cx="4556125" cy="3416300"/>
          </a:xfrm>
          <a:ln/>
        </p:spPr>
      </p:sp>
      <p:sp>
        <p:nvSpPr>
          <p:cNvPr id="18435" name="Rectangle 3"/>
          <p:cNvSpPr>
            <a:spLocks noGrp="1"/>
          </p:cNvSpPr>
          <p:nvPr>
            <p:ph type="body" idx="1"/>
          </p:nvPr>
        </p:nvSpPr>
        <p:spPr>
          <a:ln w="9525"/>
        </p:spPr>
        <p:txBody>
          <a:bodyPr wrap="square" lIns="90488" tIns="44450" rIns="90488" bIns="44450" anchor="t" anchorCtr="0"/>
          <a:p>
            <a:pPr lvl="0"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hlink"/>
            </a:gs>
            <a:gs pos="100000">
              <a:schemeClr val="tx2"/>
            </a:gs>
          </a:gsLst>
          <a:lin ang="5400000" scaled="1"/>
          <a:tileRect/>
        </a:gra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endParaRPr lang="en-US"/>
          </a:p>
        </p:txBody>
      </p:sp>
      <p:sp>
        <p:nvSpPr>
          <p:cNvPr id="149507" name="Rectangle 3"/>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r>
              <a:rPr lang="en-US"/>
              <a:t>Click to edit Master subtitle style</a:t>
            </a:r>
            <a:endParaRPr lang="en-US"/>
          </a:p>
        </p:txBody>
      </p:sp>
      <p:sp>
        <p:nvSpPr>
          <p:cNvPr id="6" name="Rectangle 4"/>
          <p:cNvSpPr>
            <a:spLocks noGrp="1" noChangeArrowheads="1"/>
          </p:cNvSpPr>
          <p:nvPr>
            <p:ph type="dt" sz="quarter" idx="2"/>
          </p:nvPr>
        </p:nvSpPr>
        <p:spPr bwMode="auto">
          <a:xfrm>
            <a:off x="457200" y="6245225"/>
            <a:ext cx="2133600" cy="476250"/>
          </a:xfrm>
          <a:prstGeom prst="rect">
            <a:avLst/>
          </a:prstGeom>
          <a:ln>
            <a:miter lim="800000"/>
          </a:ln>
        </p:spPr>
        <p:txBody>
          <a:bodyPr vert="horz" wrap="square" lIns="91440" tIns="45720" rIns="91440" bIns="45720" numCol="1" anchor="b" anchorCtr="0" compatLnSpc="1"/>
          <a:lstStyle>
            <a:lvl1pPr algn="l" eaLnBrk="1" hangingPunct="1">
              <a:defRPr sz="1400">
                <a:effectLst>
                  <a:outerShdw blurRad="38100" dist="38100" dir="2700000" algn="tl">
                    <a:srgbClr val="000000"/>
                  </a:outerShdw>
                </a:effectLst>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Arial" panose="020B0604020202020204" pitchFamily="34" charset="0"/>
            </a:endParaRPr>
          </a:p>
        </p:txBody>
      </p:sp>
      <p:sp>
        <p:nvSpPr>
          <p:cNvPr id="7" name="Rectangle 5"/>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b" anchorCtr="0" compatLnSpc="1"/>
          <a:lstStyle>
            <a:lvl1pPr algn="ctr" eaLnBrk="1" hangingPunct="1">
              <a:defRPr sz="140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rPr>
              <a:t>Database Systems , CIIT</a:t>
            </a:r>
            <a:endParaRPr kumimoji="0" 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p:txBody>
      </p:sp>
      <p:sp>
        <p:nvSpPr>
          <p:cNvPr id="8" name="Rectangle 6"/>
          <p:cNvSpPr>
            <a:spLocks noGrp="1" noChangeArrowheads="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84361D9D-C3B1-4459-BAE5-2C791C21D3CD}" type="slidenum">
              <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rPr>
            </a:fld>
            <a:endPar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Slide Number Placeholder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CFB959F-A4A1-4D06-9955-B92948A8D57D}" type="slidenum">
              <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rPr>
            </a:fld>
            <a:endPar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Slide Number Placeholder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CFB959F-A4A1-4D06-9955-B92948A8D57D}" type="slidenum">
              <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rPr>
            </a:fld>
            <a:endPar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Slide Number Placeholder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CFB959F-A4A1-4D06-9955-B92948A8D57D}" type="slidenum">
              <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rPr>
            </a:fld>
            <a:endPar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Slide Number Placeholder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CFB959F-A4A1-4D06-9955-B92948A8D57D}" type="slidenum">
              <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rPr>
            </a:fld>
            <a:endPar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Slide Number Placeholder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CFB959F-A4A1-4D06-9955-B92948A8D57D}" type="slidenum">
              <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rPr>
            </a:fld>
            <a:endPar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Slide Number Placeholder 6"/>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CFB959F-A4A1-4D06-9955-B92948A8D57D}" type="slidenum">
              <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rPr>
            </a:fld>
            <a:endPar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CFB959F-A4A1-4D06-9955-B92948A8D57D}" type="slidenum">
              <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rPr>
            </a:fld>
            <a:endPar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CFB959F-A4A1-4D06-9955-B92948A8D57D}" type="slidenum">
              <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rPr>
            </a:fld>
            <a:endPar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Slide Number Placeholder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CFB959F-A4A1-4D06-9955-B92948A8D57D}" type="slidenum">
              <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rPr>
            </a:fld>
            <a:endPar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1"/>
              </a:buClr>
              <a:buSzPct val="65000"/>
              <a:buFont typeface="Wingdings" panose="05000000000000000000" pitchFamily="2" charset="2"/>
              <a:buNone/>
              <a:defRPr/>
            </a:pPr>
            <a:endPar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Slide Number Placeholder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CFB959F-A4A1-4D06-9955-B92948A8D57D}" type="slidenum">
              <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rPr>
            </a:fld>
            <a:endPar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hlink"/>
            </a:gs>
            <a:gs pos="100000">
              <a:schemeClr val="tx2"/>
            </a:gs>
          </a:gsLst>
          <a:lin ang="5400000" scaled="1"/>
          <a:tileRect/>
        </a:gradFill>
        <a:effectLst/>
      </p:bgPr>
    </p:bg>
    <p:spTree>
      <p:nvGrpSpPr>
        <p:cNvPr id="1" name=""/>
        <p:cNvGrpSpPr/>
        <p:nvPr/>
      </p:nvGrpSpPr>
      <p:grpSpPr/>
      <p:sp>
        <p:nvSpPr>
          <p:cNvPr id="148482" name="Rectangle 2"/>
          <p:cNvSpPr>
            <a:spLocks noGrp="1" noChangeArrowheads="1"/>
          </p:cNvSpPr>
          <p:nvPr>
            <p:ph type="title"/>
          </p:nvPr>
        </p:nvSpPr>
        <p:spPr bwMode="auto">
          <a:xfrm>
            <a:off x="457200" y="381000"/>
            <a:ext cx="8229600" cy="1371600"/>
          </a:xfrm>
          <a:prstGeom prst="rect">
            <a:avLst/>
          </a:prstGeom>
          <a:noFill/>
          <a:ln w="9525">
            <a:noFill/>
            <a:miter lim="800000"/>
          </a:ln>
          <a:effectLst/>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148483" name="Rectangle 3"/>
          <p:cNvSpPr>
            <a:spLocks noGrp="1" noChangeArrowheads="1"/>
          </p:cNvSpPr>
          <p:nvPr>
            <p:ph type="body" idx="1"/>
          </p:nvPr>
        </p:nvSpPr>
        <p:spPr bwMode="auto">
          <a:xfrm>
            <a:off x="457200" y="1981200"/>
            <a:ext cx="8229600" cy="4114800"/>
          </a:xfrm>
          <a:prstGeom prst="rect">
            <a:avLst/>
          </a:prstGeom>
          <a:noFill/>
          <a:ln w="9525">
            <a:noFill/>
            <a:miter lim="800000"/>
          </a:ln>
          <a:effectLst/>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48486"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400" smtClean="0">
                <a:solidFill>
                  <a:srgbClr val="000000"/>
                </a:solidFill>
                <a:effectLst>
                  <a:outerShdw blurRad="38100" dist="38100" dir="2700000" algn="tl">
                    <a:srgbClr val="FFFFFF"/>
                  </a:outerShdw>
                </a:effectLst>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CFB959F-A4A1-4D06-9955-B92948A8D57D}" type="slidenum">
              <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rPr>
            </a:fld>
            <a:endPar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p:txBody>
      </p:sp>
      <p:sp>
        <p:nvSpPr>
          <p:cNvPr id="148488" name="Rectangle 8"/>
          <p:cNvSpPr>
            <a:spLocks noChangeArrowheads="1"/>
          </p:cNvSpPr>
          <p:nvPr/>
        </p:nvSpPr>
        <p:spPr bwMode="auto">
          <a:xfrm>
            <a:off x="3276600" y="6229350"/>
            <a:ext cx="2895600" cy="476250"/>
          </a:xfrm>
          <a:prstGeom prst="rect">
            <a:avLst/>
          </a:prstGeom>
          <a:noFill/>
          <a:ln w="9525">
            <a:noFill/>
            <a:miter lim="800000"/>
          </a:ln>
          <a:effec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lr>
          <a:schemeClr val="bg1"/>
        </a:buClr>
        <a:buSzPct val="65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bg1"/>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bg1"/>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bg1"/>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bg1"/>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bg1"/>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bg1"/>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txBox="1">
            <a:spLocks noGrp="1"/>
          </p:cNvSpPr>
          <p:nvPr>
            <p:ph type="sldNum" sz="quarter" idx="10"/>
          </p:nvPr>
        </p:nvSpPr>
        <p:spPr bwMode="auto">
          <a:ln/>
        </p:spPr>
        <p:txBody>
          <a:bodyPr vert="horz" wrap="square" lIns="91440" tIns="45720" rIns="91440" bIns="45720" numCol="1" anchor="b" anchorCtr="0" compatLnSpc="1"/>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77104C4F-18A3-4EDE-9A23-9069E80D04B7}" type="slidenum">
              <a:rPr kumimoji="0" lang="en-US" altLang="en-US" sz="1400" b="0"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rPr>
            </a:fld>
            <a:endParaRPr kumimoji="0" lang="en-US" altLang="en-US" sz="1400" b="0"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p:txBody>
      </p:sp>
      <p:sp>
        <p:nvSpPr>
          <p:cNvPr id="5122" name="Rectangle 1026"/>
          <p:cNvSpPr>
            <a:spLocks noGrp="1" noChangeArrowheads="1"/>
          </p:cNvSpPr>
          <p:nvPr>
            <p:ph type="title"/>
          </p:nvPr>
        </p:nvSpPr>
        <p:spPr/>
        <p:txBody>
          <a:bodyPr vert="horz" wrap="square" lIns="90488" tIns="44450" rIns="90488" bIns="4445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j-lt"/>
                <a:ea typeface="+mj-ea"/>
                <a:cs typeface="+mj-cs"/>
              </a:rPr>
              <a:t>Objectives</a:t>
            </a:r>
            <a:endParaRPr kumimoji="0" lang="en-US" sz="44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j-lt"/>
              <a:ea typeface="+mj-ea"/>
              <a:cs typeface="+mj-cs"/>
            </a:endParaRPr>
          </a:p>
        </p:txBody>
      </p:sp>
      <p:sp>
        <p:nvSpPr>
          <p:cNvPr id="5123" name="Rectangle 1027"/>
          <p:cNvSpPr>
            <a:spLocks noGrp="1" noChangeArrowheads="1"/>
          </p:cNvSpPr>
          <p:nvPr>
            <p:ph idx="1"/>
          </p:nvPr>
        </p:nvSpPr>
        <p:spPr>
          <a:xfrm>
            <a:off x="381000" y="1600200"/>
            <a:ext cx="8472488" cy="4727575"/>
          </a:xfrm>
        </p:spPr>
        <p:txBody>
          <a:bodyPr vert="horz" wrap="square" lIns="90488" tIns="44450" rIns="90488" bIns="4445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bg1"/>
              </a:buClr>
              <a:buSzPct val="65000"/>
              <a:buFont typeface="Wingdings" panose="05000000000000000000" pitchFamily="2" charset="2"/>
              <a:buChar char="n"/>
              <a:defRPr/>
            </a:pPr>
            <a:r>
              <a:rPr kumimoji="0" 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Components of  the database environment</a:t>
            </a:r>
            <a:endParaRPr kumimoji="0" 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bg1"/>
              </a:buClr>
              <a:buSzPct val="65000"/>
              <a:buFont typeface="Wingdings" panose="05000000000000000000" pitchFamily="2" charset="2"/>
              <a:buNone/>
              <a:defRPr/>
            </a:pPr>
            <a:endParaRPr kumimoji="0" 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bg1"/>
              </a:buClr>
              <a:buSzPct val="65000"/>
              <a:buFont typeface="Wingdings" panose="05000000000000000000" pitchFamily="2" charset="2"/>
              <a:buChar char="n"/>
              <a:defRPr/>
            </a:pPr>
            <a:r>
              <a:rPr kumimoji="0" 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Database users</a:t>
            </a:r>
            <a:endParaRPr kumimoji="0" 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bg1"/>
              </a:buClr>
              <a:buSzPct val="65000"/>
              <a:buFont typeface="Wingdings" panose="05000000000000000000" pitchFamily="2" charset="2"/>
              <a:buChar char="n"/>
              <a:defRPr/>
            </a:pPr>
            <a:endParaRPr kumimoji="0" 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bg1"/>
              </a:buClr>
              <a:buSzPct val="65000"/>
              <a:buFont typeface="Wingdings" panose="05000000000000000000" pitchFamily="2" charset="2"/>
              <a:buChar char="n"/>
              <a:defRPr/>
            </a:pPr>
            <a:r>
              <a:rPr kumimoji="0" lang="en-US" altLang="en-US" sz="2800" b="0" i="0" u="none" strike="noStrike" kern="0" cap="none" spc="0" normalizeH="0" baseline="0" noProof="0" dirty="0">
                <a:ln>
                  <a:noFill/>
                </a:ln>
                <a:solidFill>
                  <a:srgbClr val="000000"/>
                </a:solidFill>
                <a:effectLst>
                  <a:outerShdw blurRad="38100" dist="38100" dir="2700000" algn="tl">
                    <a:srgbClr val="FFFFFF"/>
                  </a:outerShdw>
                </a:effectLst>
                <a:uLnTx/>
                <a:uFillTx/>
                <a:latin typeface="+mn-lt"/>
                <a:ea typeface="+mn-ea"/>
                <a:cs typeface="+mn-cs"/>
              </a:rPr>
              <a:t>Functions of </a:t>
            </a:r>
            <a:r>
              <a:rPr kumimoji="0" lang="en-US" alt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DBA</a:t>
            </a:r>
            <a:endParaRPr kumimoji="0" lang="en-US" alt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bg1"/>
              </a:buClr>
              <a:buSzPct val="65000"/>
              <a:buFont typeface="Wingdings" panose="05000000000000000000" pitchFamily="2" charset="2"/>
              <a:buChar char="n"/>
              <a:defRPr/>
            </a:pPr>
            <a:endParaRPr kumimoji="0" lang="en-US" altLang="en-US" sz="2800" b="0" i="0" u="none" strike="noStrike" kern="0" cap="none" spc="0" normalizeH="0" baseline="0" noProof="0" dirty="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bg1"/>
              </a:buClr>
              <a:buSzPct val="65000"/>
              <a:buFont typeface="Wingdings" panose="05000000000000000000" pitchFamily="2" charset="2"/>
              <a:buChar char="n"/>
              <a:defRPr/>
            </a:pPr>
            <a:r>
              <a:rPr kumimoji="0" lang="en-US" alt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Roles </a:t>
            </a:r>
            <a:r>
              <a:rPr kumimoji="0" lang="en-US" altLang="en-US" sz="2800" b="0" i="0" u="none" strike="noStrike" kern="0" cap="none" spc="0" normalizeH="0" baseline="0" noProof="0" dirty="0">
                <a:ln>
                  <a:noFill/>
                </a:ln>
                <a:solidFill>
                  <a:srgbClr val="000000"/>
                </a:solidFill>
                <a:effectLst>
                  <a:outerShdw blurRad="38100" dist="38100" dir="2700000" algn="tl">
                    <a:srgbClr val="FFFFFF"/>
                  </a:outerShdw>
                </a:effectLst>
                <a:uLnTx/>
                <a:uFillTx/>
                <a:latin typeface="+mn-lt"/>
                <a:ea typeface="+mn-ea"/>
                <a:cs typeface="+mn-cs"/>
              </a:rPr>
              <a:t>in the Database </a:t>
            </a:r>
            <a:r>
              <a:rPr kumimoji="0" lang="en-US" alt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Environment</a:t>
            </a:r>
            <a:endParaRPr kumimoji="0" lang="en-US" alt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0"/>
              </a:spcAft>
              <a:buClr>
                <a:schemeClr val="bg1"/>
              </a:buClr>
              <a:buSzPct val="65000"/>
              <a:buFont typeface="Wingdings" panose="05000000000000000000" pitchFamily="2" charset="2"/>
              <a:buNone/>
              <a:defRPr/>
            </a:pPr>
            <a:endParaRPr kumimoji="0" lang="en-US" sz="2800" b="0" i="0" u="none" strike="noStrike" kern="0" cap="none" spc="0" normalizeH="0" baseline="0" noProof="0" dirty="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bg1"/>
              </a:buClr>
              <a:buSzPct val="65000"/>
              <a:buFont typeface="Wingdings" panose="05000000000000000000" pitchFamily="2" charset="2"/>
              <a:buChar char="n"/>
              <a:defRPr/>
            </a:pPr>
            <a:r>
              <a:rPr kumimoji="0" 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Some common terms</a:t>
            </a:r>
            <a:endParaRPr kumimoji="0" 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bg1"/>
              </a:buClr>
              <a:buSzPct val="65000"/>
              <a:buFont typeface="Wingdings" panose="05000000000000000000" pitchFamily="2" charset="2"/>
              <a:buChar char="n"/>
              <a:defRPr/>
            </a:pPr>
            <a:endParaRPr kumimoji="0" 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bg1"/>
              </a:buClr>
              <a:buSzPct val="65000"/>
              <a:buFont typeface="Wingdings" panose="05000000000000000000" pitchFamily="2" charset="2"/>
              <a:buChar char="n"/>
              <a:defRPr/>
            </a:pPr>
            <a:endParaRPr kumimoji="0" 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bg1"/>
              </a:buClr>
              <a:buSzPct val="65000"/>
              <a:buFont typeface="Wingdings" panose="05000000000000000000" pitchFamily="2" charset="2"/>
              <a:buNone/>
              <a:defRPr/>
            </a:pPr>
            <a:endParaRPr kumimoji="0" 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charRg st="0" end="40"/>
                                            </p:txEl>
                                          </p:spTgt>
                                        </p:tgtEl>
                                        <p:attrNameLst>
                                          <p:attrName>style.visibility</p:attrName>
                                        </p:attrNameLst>
                                      </p:cBhvr>
                                      <p:to>
                                        <p:strVal val="visible"/>
                                      </p:to>
                                    </p:set>
                                  </p:childTnLst>
                                  <p:subTnLst>
                                    <p:animClr clrSpc="rgb" dir="cw">
                                      <p:cBhvr override="childStyle">
                                        <p:cTn dur="1" fill="hold" display="0" masterRel="nextClick" afterEffect="1"/>
                                        <p:tgtEl>
                                          <p:spTgt spid="5123">
                                            <p:txEl>
                                              <p:charRg st="0" end="40"/>
                                            </p:txEl>
                                          </p:spTgt>
                                        </p:tgtEl>
                                        <p:attrNameLst>
                                          <p:attrName>ppt_c</p:attrName>
                                        </p:attrNameLst>
                                      </p:cBhvr>
                                      <p:to>
                                        <a:schemeClr val="accent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charRg st="41" end="56"/>
                                            </p:txEl>
                                          </p:spTgt>
                                        </p:tgtEl>
                                        <p:attrNameLst>
                                          <p:attrName>style.visibility</p:attrName>
                                        </p:attrNameLst>
                                      </p:cBhvr>
                                      <p:to>
                                        <p:strVal val="visible"/>
                                      </p:to>
                                    </p:set>
                                  </p:childTnLst>
                                  <p:subTnLst>
                                    <p:animClr clrSpc="rgb" dir="cw">
                                      <p:cBhvr override="childStyle">
                                        <p:cTn dur="1" fill="hold" display="0" masterRel="nextClick" afterEffect="1"/>
                                        <p:tgtEl>
                                          <p:spTgt spid="5123">
                                            <p:txEl>
                                              <p:charRg st="41" end="56"/>
                                            </p:txEl>
                                          </p:spTgt>
                                        </p:tgtEl>
                                        <p:attrNameLst>
                                          <p:attrName>ppt_c</p:attrName>
                                        </p:attrNameLst>
                                      </p:cBhvr>
                                      <p:to>
                                        <a:schemeClr val="accent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charRg st="57" end="74"/>
                                            </p:txEl>
                                          </p:spTgt>
                                        </p:tgtEl>
                                        <p:attrNameLst>
                                          <p:attrName>style.visibility</p:attrName>
                                        </p:attrNameLst>
                                      </p:cBhvr>
                                      <p:to>
                                        <p:strVal val="visible"/>
                                      </p:to>
                                    </p:set>
                                  </p:childTnLst>
                                  <p:subTnLst>
                                    <p:animClr clrSpc="rgb" dir="cw">
                                      <p:cBhvr override="childStyle">
                                        <p:cTn dur="1" fill="hold" display="0" masterRel="nextClick" afterEffect="1"/>
                                        <p:tgtEl>
                                          <p:spTgt spid="5123">
                                            <p:txEl>
                                              <p:charRg st="57" end="74"/>
                                            </p:txEl>
                                          </p:spTgt>
                                        </p:tgtEl>
                                        <p:attrNameLst>
                                          <p:attrName>ppt_c</p:attrName>
                                        </p:attrNameLst>
                                      </p:cBhvr>
                                      <p:to>
                                        <a:schemeClr val="accent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charRg st="75" end="109"/>
                                            </p:txEl>
                                          </p:spTgt>
                                        </p:tgtEl>
                                        <p:attrNameLst>
                                          <p:attrName>style.visibility</p:attrName>
                                        </p:attrNameLst>
                                      </p:cBhvr>
                                      <p:to>
                                        <p:strVal val="visible"/>
                                      </p:to>
                                    </p:set>
                                  </p:childTnLst>
                                  <p:subTnLst>
                                    <p:animClr clrSpc="rgb" dir="cw">
                                      <p:cBhvr override="childStyle">
                                        <p:cTn dur="1" fill="hold" display="0" masterRel="nextClick" afterEffect="1"/>
                                        <p:tgtEl>
                                          <p:spTgt spid="5123">
                                            <p:txEl>
                                              <p:charRg st="75" end="109"/>
                                            </p:txEl>
                                          </p:spTgt>
                                        </p:tgtEl>
                                        <p:attrNameLst>
                                          <p:attrName>ppt_c</p:attrName>
                                        </p:attrNameLst>
                                      </p:cBhvr>
                                      <p:to>
                                        <a:schemeClr val="accent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charRg st="110" end="128"/>
                                            </p:txEl>
                                          </p:spTgt>
                                        </p:tgtEl>
                                        <p:attrNameLst>
                                          <p:attrName>style.visibility</p:attrName>
                                        </p:attrNameLst>
                                      </p:cBhvr>
                                      <p:to>
                                        <p:strVal val="visible"/>
                                      </p:to>
                                    </p:set>
                                  </p:childTnLst>
                                  <p:subTnLst>
                                    <p:animClr clrSpc="rgb" dir="cw">
                                      <p:cBhvr override="childStyle">
                                        <p:cTn dur="1" fill="hold" display="0" masterRel="nextClick" afterEffect="1"/>
                                        <p:tgtEl>
                                          <p:spTgt spid="5123">
                                            <p:txEl>
                                              <p:charRg st="110" end="128"/>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Footer Placeholder 4"/>
          <p:cNvSpPr txBox="1">
            <a:spLocks noGrp="1"/>
          </p:cNvSpPr>
          <p:nvPr>
            <p:ph type="ftr" sz="quarter"/>
          </p:nvPr>
        </p:nvSpPr>
        <p:spPr>
          <a:xfrm>
            <a:off x="3124200" y="6245225"/>
            <a:ext cx="2895600" cy="476250"/>
          </a:xfrm>
          <a:prstGeom prst="rect">
            <a:avLst/>
          </a:prstGeom>
          <a:noFill/>
          <a:ln w="9525">
            <a:noFill/>
          </a:ln>
        </p:spPr>
        <p:txBody>
          <a:bodyPr/>
          <a:lstStyle/>
          <a:p>
            <a:pPr marL="0" indent="0" algn="r" eaLnBrk="1" hangingPunct="1">
              <a:spcBef>
                <a:spcPct val="0"/>
              </a:spcBef>
              <a:buClrTx/>
              <a:buSzTx/>
              <a:buFontTx/>
              <a:buNone/>
            </a:pPr>
            <a:r>
              <a:rPr lang="en-US" altLang="ja-JP" sz="1800" dirty="0">
                <a:effectLst/>
                <a:ea typeface="MS PGothic" panose="020B0600070205080204" pitchFamily="34" charset="-128"/>
              </a:rPr>
              <a:t>© Virtual University of Pakistan</a:t>
            </a:r>
            <a:endParaRPr lang="en-US" altLang="en-US" sz="1800" dirty="0">
              <a:effectLst/>
            </a:endParaRPr>
          </a:p>
        </p:txBody>
      </p:sp>
      <p:sp>
        <p:nvSpPr>
          <p:cNvPr id="24578" name="Rectangle 2"/>
          <p:cNvSpPr>
            <a:spLocks noGrp="1" noChangeArrowheads="1"/>
          </p:cNvSpPr>
          <p:nvPr>
            <p:ph type="title"/>
          </p:nvPr>
        </p:nvSpPr>
        <p:spPr>
          <a:xfrm>
            <a:off x="0" y="228600"/>
            <a:ext cx="88392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88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 </a:t>
            </a:r>
            <a:r>
              <a:rPr kumimoji="0" lang="en-US" sz="4400" b="1" i="0" u="none" strike="noStrike" kern="0" cap="none" spc="0" normalizeH="0" baseline="0" noProof="0" dirty="0">
                <a:ln>
                  <a:noFill/>
                </a:ln>
                <a:solidFill>
                  <a:srgbClr val="000000"/>
                </a:solidFill>
                <a:effectLst/>
                <a:uLnTx/>
                <a:uFillTx/>
                <a:latin typeface="+mj-lt"/>
                <a:ea typeface="+mj-ea"/>
                <a:cs typeface="+mj-cs"/>
              </a:rPr>
              <a:t>Common Terms </a:t>
            </a:r>
            <a:endParaRPr kumimoji="0" lang="en-US" sz="4400" b="1" i="0" u="none" strike="noStrike" kern="0" cap="none" spc="0" normalizeH="0" baseline="0" noProof="0" dirty="0">
              <a:ln>
                <a:noFill/>
              </a:ln>
              <a:solidFill>
                <a:srgbClr val="000000"/>
              </a:solidFill>
              <a:effectLst/>
              <a:uLnTx/>
              <a:uFillTx/>
              <a:latin typeface="+mj-lt"/>
              <a:ea typeface="+mj-ea"/>
              <a:cs typeface="+mj-cs"/>
            </a:endParaRPr>
          </a:p>
        </p:txBody>
      </p:sp>
      <p:sp>
        <p:nvSpPr>
          <p:cNvPr id="24579" name="Rectangle 3"/>
          <p:cNvSpPr>
            <a:spLocks noGrp="1" noChangeArrowheads="1"/>
          </p:cNvSpPr>
          <p:nvPr>
            <p:ph idx="1"/>
          </p:nvPr>
        </p:nvSpPr>
        <p:spPr>
          <a:xfrm>
            <a:off x="533400" y="1481138"/>
            <a:ext cx="7767638" cy="48434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65000"/>
              <a:buFont typeface="Wingdings" panose="05000000000000000000" pitchFamily="2" charset="2"/>
              <a:buChar char="n"/>
              <a:defRPr/>
            </a:pPr>
            <a:r>
              <a:rPr kumimoji="0" lang="en-US" sz="3200" b="1" i="0" u="none" strike="noStrike" kern="0" cap="none" spc="0" normalizeH="0" baseline="0" noProof="0" dirty="0">
                <a:ln>
                  <a:noFill/>
                </a:ln>
                <a:solidFill>
                  <a:srgbClr val="000000"/>
                </a:solidFill>
                <a:effectLst/>
                <a:uLnTx/>
                <a:uFillTx/>
                <a:latin typeface="+mn-lt"/>
                <a:ea typeface="+mn-ea"/>
                <a:cs typeface="+mn-cs"/>
              </a:rPr>
              <a:t>Data:</a:t>
            </a:r>
            <a:r>
              <a:rPr kumimoji="0" lang="en-US" sz="3200" b="0" i="0" u="none" strike="noStrike" kern="0" cap="none" spc="0" normalizeH="0" baseline="0" noProof="0" dirty="0">
                <a:ln>
                  <a:noFill/>
                </a:ln>
                <a:solidFill>
                  <a:srgbClr val="000000"/>
                </a:solidFill>
                <a:effectLst/>
                <a:uLnTx/>
                <a:uFillTx/>
                <a:latin typeface="+mn-lt"/>
                <a:ea typeface="+mn-ea"/>
                <a:cs typeface="+mn-cs"/>
              </a:rPr>
              <a:t> Facts concerning things, such as people, objects, or events </a:t>
            </a:r>
            <a:endParaRPr kumimoji="0" lang="en-US" sz="32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65000"/>
              <a:buFont typeface="Wingdings" panose="05000000000000000000" pitchFamily="2" charset="2"/>
              <a:buChar char="n"/>
              <a:defRPr/>
            </a:pPr>
            <a:r>
              <a:rPr kumimoji="0" lang="en-US" sz="3200" b="1" i="0" u="none" strike="noStrike" kern="0" cap="none" spc="0" normalizeH="0" baseline="0" noProof="0" dirty="0" smtClean="0">
                <a:ln>
                  <a:noFill/>
                </a:ln>
                <a:solidFill>
                  <a:srgbClr val="000000"/>
                </a:solidFill>
                <a:effectLst/>
                <a:uLnTx/>
                <a:uFillTx/>
                <a:latin typeface="+mn-lt"/>
                <a:ea typeface="+mn-ea"/>
                <a:cs typeface="+mn-cs"/>
              </a:rPr>
              <a:t>Information:</a:t>
            </a:r>
            <a:r>
              <a:rPr kumimoji="0" lang="en-US" sz="3200" b="0" i="0" u="none" strike="noStrike" kern="0" cap="none" spc="0" normalizeH="0" baseline="0" noProof="0" dirty="0" smtClean="0">
                <a:ln>
                  <a:noFill/>
                </a:ln>
                <a:solidFill>
                  <a:srgbClr val="000000"/>
                </a:solidFill>
                <a:effectLst/>
                <a:uLnTx/>
                <a:uFillTx/>
                <a:latin typeface="+mn-lt"/>
                <a:ea typeface="+mn-ea"/>
                <a:cs typeface="+mn-cs"/>
              </a:rPr>
              <a:t> Data that have been processed and presented in a form suitable for human interpretation</a:t>
            </a:r>
            <a:endParaRPr kumimoji="0" lang="en-US" sz="32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65000"/>
              <a:buFont typeface="Wingdings" panose="05000000000000000000" pitchFamily="2" charset="2"/>
              <a:buChar char="n"/>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 </a:t>
            </a:r>
            <a:r>
              <a:rPr kumimoji="0" lang="en-US" sz="3200" b="1"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Metadata</a:t>
            </a:r>
            <a:r>
              <a:rPr kumimoji="0" lang="en-US" sz="32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 data that describes the properties and context of user data  including data types, field sizes, allowable</a:t>
            </a:r>
            <a:r>
              <a:rPr kumimoji="0" lang="en-US" sz="3200" b="1" i="0" u="none" strike="noStrike" kern="0" cap="none" spc="0" normalizeH="0" baseline="0" noProof="0" dirty="0" smtClean="0">
                <a:ln>
                  <a:noFill/>
                </a:ln>
                <a:solidFill>
                  <a:srgbClr val="990000"/>
                </a:solidFill>
                <a:effectLst>
                  <a:outerShdw blurRad="38100" dist="38100" dir="2700000" algn="tl">
                    <a:srgbClr val="000000"/>
                  </a:outerShdw>
                </a:effectLst>
                <a:uLnTx/>
                <a:uFillTx/>
                <a:latin typeface="Book Antiqua" panose="02040602050305030304" pitchFamily="18" charset="0"/>
                <a:ea typeface="+mn-ea"/>
                <a:cs typeface="+mn-cs"/>
              </a:rPr>
              <a:t> </a:t>
            </a:r>
            <a:r>
              <a:rPr kumimoji="0" lang="en-US" sz="32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values</a:t>
            </a:r>
            <a:endParaRPr kumimoji="0" lang="en-US" sz="32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65000"/>
              <a:buFont typeface="Wingdings" panose="05000000000000000000" pitchFamily="2" charset="2"/>
              <a:buChar char="n"/>
              <a:defRPr/>
            </a:pPr>
            <a:endParaRPr kumimoji="0" lang="en-US" sz="3200" b="0"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65000"/>
              <a:buFont typeface="Wingdings" panose="05000000000000000000" pitchFamily="2" charset="2"/>
              <a:buChar char="n"/>
              <a:defRPr/>
            </a:pPr>
            <a:endParaRPr kumimoji="0" lang="en-US" sz="3200" b="0" i="0" u="none" strike="noStrike" kern="0" cap="none" spc="0" normalizeH="0" baseline="0" noProof="0" dirty="0">
              <a:ln>
                <a:noFill/>
              </a:ln>
              <a:solidFill>
                <a:srgbClr val="00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FFFF00"/>
              </a:buClr>
              <a:buSzPct val="65000"/>
              <a:buFont typeface="Wingdings" panose="05000000000000000000" pitchFamily="2" charset="2"/>
              <a:buChar char="n"/>
              <a:defRPr/>
            </a:pPr>
            <a:endParaRPr kumimoji="0" lang="en-US" sz="3200" b="0"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4579">
                                            <p:txEl>
                                              <p:charRg st="0" end="67"/>
                                            </p:txEl>
                                          </p:spTgt>
                                        </p:tgtEl>
                                        <p:attrNameLst>
                                          <p:attrName>style.visibility</p:attrName>
                                        </p:attrNameLst>
                                      </p:cBhvr>
                                      <p:to>
                                        <p:strVal val="visible"/>
                                      </p:to>
                                    </p:set>
                                    <p:animEffect transition="in" filter="wipe(left)">
                                      <p:cBhvr>
                                        <p:cTn id="11" dur="500"/>
                                        <p:tgtEl>
                                          <p:spTgt spid="24579">
                                            <p:txEl>
                                              <p:charRg st="0" end="6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4579">
                                            <p:txEl>
                                              <p:charRg st="67" end="168"/>
                                            </p:txEl>
                                          </p:spTgt>
                                        </p:tgtEl>
                                        <p:attrNameLst>
                                          <p:attrName>style.visibility</p:attrName>
                                        </p:attrNameLst>
                                      </p:cBhvr>
                                      <p:to>
                                        <p:strVal val="visible"/>
                                      </p:to>
                                    </p:set>
                                    <p:animEffect transition="in" filter="wipe(left)">
                                      <p:cBhvr>
                                        <p:cTn id="16" dur="500"/>
                                        <p:tgtEl>
                                          <p:spTgt spid="24579">
                                            <p:txEl>
                                              <p:charRg st="67" end="16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4579">
                                            <p:txEl>
                                              <p:charRg st="168" end="292"/>
                                            </p:txEl>
                                          </p:spTgt>
                                        </p:tgtEl>
                                        <p:attrNameLst>
                                          <p:attrName>style.visibility</p:attrName>
                                        </p:attrNameLst>
                                      </p:cBhvr>
                                      <p:to>
                                        <p:strVal val="visible"/>
                                      </p:to>
                                    </p:set>
                                    <p:animEffect transition="in" filter="wipe(left)">
                                      <p:cBhvr>
                                        <p:cTn id="21" dur="500"/>
                                        <p:tgtEl>
                                          <p:spTgt spid="24579">
                                            <p:txEl>
                                              <p:charRg st="168" end="2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1"/>
          <p:cNvSpPr txBox="1">
            <a:spLocks noGrp="1"/>
          </p:cNvSpPr>
          <p:nvPr>
            <p:ph type="sldNum" sz="quarter" idx="10"/>
          </p:nvPr>
        </p:nvSpPr>
        <p:spPr bwMode="auto">
          <a:ln/>
        </p:spPr>
        <p:txBody>
          <a:bodyPr vert="horz" wrap="square" lIns="91440" tIns="45720" rIns="91440" bIns="45720" numCol="1" anchor="b" anchorCtr="0" compatLnSpc="1"/>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999D16DA-8E05-40EF-9367-350E5764603E}" type="slidenum">
              <a:rPr kumimoji="0" lang="en-US" altLang="en-US" sz="1400" b="0"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rPr>
            </a:fld>
            <a:endParaRPr kumimoji="0" lang="en-US" altLang="en-US" sz="1400" b="0"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p:txBody>
      </p:sp>
      <p:sp>
        <p:nvSpPr>
          <p:cNvPr id="38916" name="Text Box 2052"/>
          <p:cNvSpPr txBox="1"/>
          <p:nvPr/>
        </p:nvSpPr>
        <p:spPr>
          <a:xfrm>
            <a:off x="838200" y="4832350"/>
            <a:ext cx="7772400" cy="11874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bg1"/>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bg1"/>
              </a:buClr>
              <a:buSzPct val="65000"/>
              <a:buFont typeface="Wingdings" panose="05000000000000000000" pitchFamily="2" charset="2"/>
              <a:buChar char="n"/>
              <a:defRPr sz="2800">
                <a:solidFill>
                  <a:schemeClr val="tx1"/>
                </a:solidFill>
                <a:effectLst/>
                <a:latin typeface="+mn-lt"/>
                <a:cs typeface="+mn-cs"/>
              </a:defRPr>
            </a:lvl2pPr>
            <a:lvl3pPr marL="1143000" indent="-228600" algn="l" rtl="0" eaLnBrk="0" fontAlgn="base" hangingPunct="0">
              <a:spcBef>
                <a:spcPct val="20000"/>
              </a:spcBef>
              <a:spcAft>
                <a:spcPct val="0"/>
              </a:spcAft>
              <a:buClr>
                <a:schemeClr val="bg1"/>
              </a:buClr>
              <a:buSzPct val="65000"/>
              <a:buFont typeface="Wingdings" panose="05000000000000000000" pitchFamily="2" charset="2"/>
              <a:buChar char="n"/>
              <a:defRPr sz="2400">
                <a:solidFill>
                  <a:schemeClr val="tx1"/>
                </a:solidFill>
                <a:effectLst/>
                <a:latin typeface="+mn-lt"/>
                <a:cs typeface="+mn-cs"/>
              </a:defRPr>
            </a:lvl3pPr>
            <a:lvl4pPr marL="16002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effectLst/>
                <a:latin typeface="+mn-lt"/>
                <a:cs typeface="+mn-cs"/>
              </a:defRPr>
            </a:lvl4pPr>
            <a:lvl5pPr marL="20574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effectLst/>
                <a:latin typeface="+mn-lt"/>
                <a:cs typeface="+mn-cs"/>
              </a:defRPr>
            </a:lvl5pPr>
          </a:lstStyle>
          <a:p>
            <a:pPr marL="0" lvl="0" indent="0" algn="ctr">
              <a:spcBef>
                <a:spcPct val="0"/>
              </a:spcBef>
              <a:buClrTx/>
              <a:buSzTx/>
              <a:buFontTx/>
              <a:buNone/>
            </a:pPr>
            <a:r>
              <a:rPr lang="en-US" altLang="en-US" sz="2400" b="1" dirty="0">
                <a:solidFill>
                  <a:srgbClr val="990000"/>
                </a:solidFill>
                <a:latin typeface="Book Antiqua" panose="02040602050305030304" pitchFamily="18" charset="0"/>
              </a:rPr>
              <a:t>Descriptions of the properties or characteristics of the data, including data types, field sizes, allowable values, and data context</a:t>
            </a:r>
            <a:endParaRPr lang="en-US" altLang="en-US" sz="2400" b="1" dirty="0">
              <a:solidFill>
                <a:srgbClr val="990000"/>
              </a:solidFill>
              <a:latin typeface="Book Antiqua" panose="02040602050305030304" pitchFamily="18" charset="0"/>
            </a:endParaRPr>
          </a:p>
        </p:txBody>
      </p:sp>
      <p:pic>
        <p:nvPicPr>
          <p:cNvPr id="17412" name="Picture 2058" descr="CAP1"/>
          <p:cNvPicPr>
            <a:picLocks noChangeAspect="1"/>
          </p:cNvPicPr>
          <p:nvPr/>
        </p:nvPicPr>
        <p:blipFill>
          <a:blip r:embed="rId1"/>
          <a:stretch>
            <a:fillRect/>
          </a:stretch>
        </p:blipFill>
        <p:spPr>
          <a:xfrm>
            <a:off x="990600" y="685800"/>
            <a:ext cx="7543800" cy="37338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horizontal)">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400" b="1" i="0" u="none" strike="noStrike" kern="0" cap="none" spc="0" normalizeH="0" baseline="0" noProof="0" dirty="0" smtClean="0">
                <a:ln>
                  <a:noFill/>
                </a:ln>
                <a:solidFill>
                  <a:srgbClr val="000000"/>
                </a:solidFill>
                <a:effectLst>
                  <a:outerShdw blurRad="38100" dist="38100" dir="2700000" algn="tl">
                    <a:srgbClr val="000000"/>
                  </a:outerShdw>
                </a:effectLst>
                <a:uLnTx/>
                <a:uFillTx/>
                <a:latin typeface="+mj-lt"/>
                <a:ea typeface="+mj-ea"/>
                <a:cs typeface="+mj-cs"/>
              </a:rPr>
              <a:t>Components of the Database Environment</a:t>
            </a:r>
            <a:br>
              <a:rPr kumimoji="0" lang="en-US" altLang="en-US" sz="4400" b="1" i="0" u="none" strike="noStrike" kern="0" cap="none" spc="0" normalizeH="0" baseline="0" noProof="0" dirty="0" smtClean="0">
                <a:ln>
                  <a:noFill/>
                </a:ln>
                <a:solidFill>
                  <a:srgbClr val="000000"/>
                </a:solidFill>
                <a:effectLst>
                  <a:outerShdw blurRad="38100" dist="38100" dir="2700000" algn="tl">
                    <a:srgbClr val="000000"/>
                  </a:outerShdw>
                </a:effectLst>
                <a:uLnTx/>
                <a:uFillTx/>
                <a:latin typeface="+mj-lt"/>
                <a:ea typeface="+mj-ea"/>
                <a:cs typeface="+mj-cs"/>
              </a:rPr>
            </a:br>
            <a:endParaRPr kumimoji="0" 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pic>
        <p:nvPicPr>
          <p:cNvPr id="6147" name="Content Placeholder 4"/>
          <p:cNvPicPr>
            <a:picLocks noGrp="1" noChangeAspect="1"/>
          </p:cNvPicPr>
          <p:nvPr>
            <p:ph idx="1"/>
          </p:nvPr>
        </p:nvPicPr>
        <p:blipFill>
          <a:blip r:embed="rId1"/>
          <a:stretch>
            <a:fillRect/>
          </a:stretch>
        </p:blipFill>
        <p:spPr>
          <a:xfrm>
            <a:off x="1770063" y="2730500"/>
            <a:ext cx="5849937" cy="1393825"/>
          </a:xfrm>
          <a:ln/>
        </p:spPr>
      </p:pic>
      <p:sp>
        <p:nvSpPr>
          <p:cNvPr id="4" name="Slide Number Placeholder 3"/>
          <p:cNvSpPr txBox="1">
            <a:spLocks noGrp="1"/>
          </p:cNvSpPr>
          <p:nvPr>
            <p:ph type="sldNum" sz="quarter" idx="10"/>
          </p:nvPr>
        </p:nvSpPr>
        <p:spPr bwMode="auto">
          <a:ln/>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44E5F51-B9D3-4587-BE30-62E4FB5DFC2D}" type="slidenum">
              <a:rPr kumimoji="0" lang="en-US" altLang="en-US" sz="1400" b="0"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rPr>
            </a:fld>
            <a:endPar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400" b="1" i="0" u="none" strike="noStrike" kern="0" cap="none" spc="0" normalizeH="0" baseline="0" noProof="0" dirty="0">
                <a:ln>
                  <a:noFill/>
                </a:ln>
                <a:solidFill>
                  <a:srgbClr val="000000"/>
                </a:solidFill>
                <a:effectLst>
                  <a:outerShdw blurRad="38100" dist="38100" dir="2700000" algn="tl">
                    <a:srgbClr val="000000"/>
                  </a:outerShdw>
                </a:effectLst>
                <a:uLnTx/>
                <a:uFillTx/>
                <a:latin typeface="+mj-lt"/>
                <a:ea typeface="+mj-ea"/>
                <a:cs typeface="+mj-cs"/>
              </a:rPr>
              <a:t>Components of the Database Environment</a:t>
            </a:r>
            <a:br>
              <a:rPr kumimoji="0" lang="en-US" altLang="en-US" sz="4400" b="1" i="0" u="none" strike="noStrike" kern="0" cap="none" spc="0" normalizeH="0" baseline="0" noProof="0" dirty="0">
                <a:ln>
                  <a:noFill/>
                </a:ln>
                <a:solidFill>
                  <a:srgbClr val="000000"/>
                </a:solidFill>
                <a:effectLst>
                  <a:outerShdw blurRad="38100" dist="38100" dir="2700000" algn="tl">
                    <a:srgbClr val="000000"/>
                  </a:outerShdw>
                </a:effectLst>
                <a:uLnTx/>
                <a:uFillTx/>
                <a:latin typeface="+mj-lt"/>
                <a:ea typeface="+mj-ea"/>
                <a:cs typeface="+mj-cs"/>
              </a:rPr>
            </a:br>
            <a:endParaRPr kumimoji="0" 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pic>
        <p:nvPicPr>
          <p:cNvPr id="7171" name="Content Placeholder 4"/>
          <p:cNvPicPr>
            <a:picLocks noGrp="1" noChangeAspect="1"/>
          </p:cNvPicPr>
          <p:nvPr>
            <p:ph idx="1"/>
          </p:nvPr>
        </p:nvPicPr>
        <p:blipFill>
          <a:blip r:embed="rId1"/>
          <a:stretch>
            <a:fillRect/>
          </a:stretch>
        </p:blipFill>
        <p:spPr>
          <a:xfrm>
            <a:off x="731838" y="1543050"/>
            <a:ext cx="7816850" cy="4702175"/>
          </a:xfrm>
          <a:ln/>
        </p:spPr>
      </p:pic>
      <p:sp>
        <p:nvSpPr>
          <p:cNvPr id="4" name="Slide Number Placeholder 3"/>
          <p:cNvSpPr txBox="1">
            <a:spLocks noGrp="1"/>
          </p:cNvSpPr>
          <p:nvPr>
            <p:ph type="sldNum" sz="quarter" idx="10"/>
          </p:nvPr>
        </p:nvSpPr>
        <p:spPr bwMode="auto">
          <a:ln/>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44E5F51-B9D3-4587-BE30-62E4FB5DFC2D}" type="slidenum">
              <a:rPr kumimoji="0" lang="en-US" altLang="en-US" sz="1400" b="0"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rPr>
            </a:fld>
            <a:endParaRPr kumimoji="0" lang="en-US" altLang="en-US" sz="1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txBox="1">
            <a:spLocks noGrp="1"/>
          </p:cNvSpPr>
          <p:nvPr>
            <p:ph type="sldNum" sz="quarter" idx="10"/>
          </p:nvPr>
        </p:nvSpPr>
        <p:spPr bwMode="auto">
          <a:ln/>
        </p:spPr>
        <p:txBody>
          <a:bodyPr vert="horz" wrap="square" lIns="91440" tIns="45720" rIns="91440" bIns="45720" numCol="1" anchor="b" anchorCtr="0" compatLnSpc="1"/>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820F8E99-8A95-410D-9E61-D2FF5E5F6CDF}" type="slidenum">
              <a:rPr kumimoji="0" lang="en-US" altLang="en-US" sz="1400" b="0"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rPr>
            </a:fld>
            <a:endParaRPr kumimoji="0" lang="en-US" altLang="en-US" sz="1400" b="0"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p:txBody>
      </p:sp>
      <p:sp>
        <p:nvSpPr>
          <p:cNvPr id="185346" name="Rectangle 2"/>
          <p:cNvSpPr>
            <a:spLocks noGrp="1" noChangeArrowheads="1"/>
          </p:cNvSpPr>
          <p:nvPr>
            <p:ph type="title"/>
          </p:nvPr>
        </p:nvSpPr>
        <p:spPr>
          <a:xfrm>
            <a:off x="687388" y="152400"/>
            <a:ext cx="7769225" cy="1128713"/>
          </a:xfrm>
        </p:spPr>
        <p:txBody>
          <a:bodyPr vert="horz" wrap="square" lIns="90488" tIns="44450" rIns="90488" bIns="4445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j-lt"/>
                <a:ea typeface="+mj-ea"/>
                <a:cs typeface="+mj-cs"/>
              </a:rPr>
              <a:t>Components of the </a:t>
            </a:r>
            <a:br>
              <a:rPr kumimoji="0" lang="en-US" sz="4400" b="1"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j-lt"/>
                <a:ea typeface="+mj-ea"/>
                <a:cs typeface="+mj-cs"/>
              </a:rPr>
            </a:br>
            <a:r>
              <a:rPr kumimoji="0" lang="en-US" sz="4400" b="1"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j-lt"/>
                <a:ea typeface="+mj-ea"/>
                <a:cs typeface="+mj-cs"/>
              </a:rPr>
              <a:t>Database Environment</a:t>
            </a:r>
            <a:endParaRPr kumimoji="0" lang="en-US" sz="4400" b="1"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j-lt"/>
              <a:ea typeface="+mj-ea"/>
              <a:cs typeface="+mj-cs"/>
            </a:endParaRPr>
          </a:p>
        </p:txBody>
      </p:sp>
      <p:sp>
        <p:nvSpPr>
          <p:cNvPr id="185347" name="Rectangle 3"/>
          <p:cNvSpPr>
            <a:spLocks noGrp="1" noChangeArrowheads="1"/>
          </p:cNvSpPr>
          <p:nvPr>
            <p:ph idx="1"/>
          </p:nvPr>
        </p:nvSpPr>
        <p:spPr>
          <a:xfrm>
            <a:off x="461963" y="1633538"/>
            <a:ext cx="8377238" cy="4648200"/>
          </a:xfrm>
        </p:spPr>
        <p:txBody>
          <a:bodyPr vert="horz" wrap="square" lIns="90488" tIns="44450" rIns="90488" bIns="4445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bg1"/>
              </a:buClr>
              <a:buSzPct val="65000"/>
              <a:buFont typeface="Wingdings" panose="05000000000000000000" pitchFamily="2" charset="2"/>
              <a:buChar char="n"/>
              <a:defRPr/>
            </a:pPr>
            <a:r>
              <a:rPr kumimoji="0" lang="en-US" sz="2500" b="1"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CASE Tools</a:t>
            </a:r>
            <a:r>
              <a:rPr kumimoji="0" lang="en-US" sz="24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a:t>
            </a:r>
            <a:r>
              <a:rPr kumimoji="0" lang="en-US" sz="25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computer-aided software engineering</a:t>
            </a:r>
            <a:endParaRPr kumimoji="0" lang="en-US" sz="25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bg1"/>
              </a:buClr>
              <a:buSzPct val="65000"/>
              <a:buFont typeface="Courier New" panose="02070309020205020404" pitchFamily="49" charset="0"/>
              <a:buChar char="o"/>
              <a:defRPr/>
            </a:pPr>
            <a:r>
              <a:rPr kumimoji="0" lang="en-US" sz="25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Software tools that provide automated support for some portion of the systems development process.</a:t>
            </a:r>
            <a:endParaRPr kumimoji="0" lang="en-US" sz="25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bg1"/>
              </a:buClr>
              <a:buSzPct val="65000"/>
              <a:buFont typeface="Courier New" panose="02070309020205020404" pitchFamily="49" charset="0"/>
              <a:buChar char="o"/>
              <a:defRPr/>
            </a:pPr>
            <a:r>
              <a:rPr kumimoji="0" lang="en-US" sz="25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Are automated tools to design database and application programs. </a:t>
            </a:r>
            <a:endParaRPr kumimoji="0" lang="en-US" sz="25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bg1"/>
              </a:buClr>
              <a:buSzPct val="65000"/>
              <a:buFont typeface="Courier New" panose="02070309020205020404" pitchFamily="49" charset="0"/>
              <a:buChar char="o"/>
              <a:defRPr/>
            </a:pPr>
            <a:r>
              <a:rPr kumimoji="0" lang="en-US" sz="25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These tools help with creation of data models </a:t>
            </a:r>
            <a:endParaRPr kumimoji="0" lang="en-US" sz="25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bg1"/>
              </a:buClr>
              <a:buSzPct val="65000"/>
              <a:buFont typeface="Wingdings" panose="05000000000000000000" pitchFamily="2" charset="2"/>
              <a:buChar char="n"/>
              <a:defRPr/>
            </a:pPr>
            <a:endParaRPr kumimoji="0" lang="en-US" sz="2500" b="1"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bg1"/>
              </a:buClr>
              <a:buSzPct val="65000"/>
              <a:buFont typeface="Wingdings" panose="05000000000000000000" pitchFamily="2" charset="2"/>
              <a:buChar char="n"/>
              <a:defRPr/>
            </a:pPr>
            <a:r>
              <a:rPr kumimoji="0" lang="en-US" sz="2500" b="1"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Repository</a:t>
            </a:r>
            <a:r>
              <a:rPr kumimoji="0" lang="en-US" sz="24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a:t>
            </a:r>
            <a:r>
              <a:rPr kumimoji="0" lang="en-US" sz="25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centralized storehouse of metadata</a:t>
            </a:r>
            <a:endParaRPr kumimoji="0" lang="en-US" sz="25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bg1"/>
              </a:buClr>
              <a:buSzPct val="65000"/>
              <a:buFont typeface="Wingdings" panose="05000000000000000000" pitchFamily="2" charset="2"/>
              <a:buChar char="n"/>
              <a:defRPr/>
            </a:pPr>
            <a:endParaRPr kumimoji="0" lang="en-US" sz="2500" b="1"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bg1"/>
              </a:buClr>
              <a:buSzPct val="65000"/>
              <a:buFont typeface="Wingdings" panose="05000000000000000000" pitchFamily="2" charset="2"/>
              <a:buChar char="n"/>
              <a:defRPr/>
            </a:pPr>
            <a:r>
              <a:rPr kumimoji="0" lang="en-US" sz="2500" b="1"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Database Management System (DBMS) </a:t>
            </a:r>
            <a:r>
              <a:rPr kumimoji="0" lang="en-US" sz="24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a:t>
            </a:r>
            <a:r>
              <a:rPr kumimoji="0" lang="en-US" sz="25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software for managing the database</a:t>
            </a:r>
            <a:endParaRPr kumimoji="0" lang="en-US" sz="25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bg1"/>
              </a:buClr>
              <a:buSzPct val="65000"/>
              <a:buFont typeface="Wingdings" panose="05000000000000000000" pitchFamily="2" charset="2"/>
              <a:buChar char="n"/>
              <a:defRPr/>
            </a:pPr>
            <a:endParaRPr kumimoji="0" lang="en-US" sz="2500" b="1"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bg1"/>
              </a:buClr>
              <a:buSzPct val="65000"/>
              <a:buFont typeface="Wingdings" panose="05000000000000000000" pitchFamily="2" charset="2"/>
              <a:buChar char="n"/>
              <a:defRPr/>
            </a:pPr>
            <a:r>
              <a:rPr kumimoji="0" lang="en-US" sz="2500" b="1"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Database</a:t>
            </a:r>
            <a:r>
              <a:rPr kumimoji="0" lang="en-US" sz="24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a:t>
            </a:r>
            <a:r>
              <a:rPr kumimoji="0" lang="en-US" sz="25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storehouse of the data</a:t>
            </a:r>
            <a:endParaRPr kumimoji="0" lang="en-US" sz="25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47">
                                            <p:txEl>
                                              <p:charRg st="0" end="47"/>
                                            </p:txEl>
                                          </p:spTgt>
                                        </p:tgtEl>
                                        <p:attrNameLst>
                                          <p:attrName>style.visibility</p:attrName>
                                        </p:attrNameLst>
                                      </p:cBhvr>
                                      <p:to>
                                        <p:strVal val="visible"/>
                                      </p:to>
                                    </p:set>
                                  </p:childTnLst>
                                  <p:subTnLst>
                                    <p:animClr clrSpc="rgb" dir="cw">
                                      <p:cBhvr override="childStyle">
                                        <p:cTn dur="1" fill="hold" display="0" masterRel="nextClick" afterEffect="1"/>
                                        <p:tgtEl>
                                          <p:spTgt spid="185347">
                                            <p:txEl>
                                              <p:charRg st="0" end="47"/>
                                            </p:txEl>
                                          </p:spTgt>
                                        </p:tgtEl>
                                        <p:attrNameLst>
                                          <p:attrName>ppt_c</p:attrName>
                                        </p:attrNameLst>
                                      </p:cBhvr>
                                      <p:to>
                                        <a:schemeClr val="accent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347">
                                            <p:txEl>
                                              <p:charRg st="47" end="146"/>
                                            </p:txEl>
                                          </p:spTgt>
                                        </p:tgtEl>
                                        <p:attrNameLst>
                                          <p:attrName>style.visibility</p:attrName>
                                        </p:attrNameLst>
                                      </p:cBhvr>
                                      <p:to>
                                        <p:strVal val="visible"/>
                                      </p:to>
                                    </p:set>
                                  </p:childTnLst>
                                  <p:subTnLst>
                                    <p:animClr clrSpc="rgb" dir="cw">
                                      <p:cBhvr override="childStyle">
                                        <p:cTn dur="1" fill="hold" display="0" masterRel="nextClick" afterEffect="1"/>
                                        <p:tgtEl>
                                          <p:spTgt spid="185347">
                                            <p:txEl>
                                              <p:charRg st="47" end="146"/>
                                            </p:txEl>
                                          </p:spTgt>
                                        </p:tgtEl>
                                        <p:attrNameLst>
                                          <p:attrName>ppt_c</p:attrName>
                                        </p:attrNameLst>
                                      </p:cBhvr>
                                      <p:to>
                                        <a:schemeClr val="accent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5347">
                                            <p:txEl>
                                              <p:charRg st="146" end="212"/>
                                            </p:txEl>
                                          </p:spTgt>
                                        </p:tgtEl>
                                        <p:attrNameLst>
                                          <p:attrName>style.visibility</p:attrName>
                                        </p:attrNameLst>
                                      </p:cBhvr>
                                      <p:to>
                                        <p:strVal val="visible"/>
                                      </p:to>
                                    </p:set>
                                  </p:childTnLst>
                                  <p:subTnLst>
                                    <p:animClr clrSpc="rgb" dir="cw">
                                      <p:cBhvr override="childStyle">
                                        <p:cTn dur="1" fill="hold" display="0" masterRel="nextClick" afterEffect="1"/>
                                        <p:tgtEl>
                                          <p:spTgt spid="185347">
                                            <p:txEl>
                                              <p:charRg st="146" end="212"/>
                                            </p:txEl>
                                          </p:spTgt>
                                        </p:tgtEl>
                                        <p:attrNameLst>
                                          <p:attrName>ppt_c</p:attrName>
                                        </p:attrNameLst>
                                      </p:cBhvr>
                                      <p:to>
                                        <a:schemeClr val="accent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5347">
                                            <p:txEl>
                                              <p:charRg st="212" end="259"/>
                                            </p:txEl>
                                          </p:spTgt>
                                        </p:tgtEl>
                                        <p:attrNameLst>
                                          <p:attrName>style.visibility</p:attrName>
                                        </p:attrNameLst>
                                      </p:cBhvr>
                                      <p:to>
                                        <p:strVal val="visible"/>
                                      </p:to>
                                    </p:set>
                                  </p:childTnLst>
                                  <p:subTnLst>
                                    <p:animClr clrSpc="rgb" dir="cw">
                                      <p:cBhvr override="childStyle">
                                        <p:cTn dur="1" fill="hold" display="0" masterRel="nextClick" afterEffect="1"/>
                                        <p:tgtEl>
                                          <p:spTgt spid="185347">
                                            <p:txEl>
                                              <p:charRg st="212" end="259"/>
                                            </p:txEl>
                                          </p:spTgt>
                                        </p:tgtEl>
                                        <p:attrNameLst>
                                          <p:attrName>ppt_c</p:attrName>
                                        </p:attrNameLst>
                                      </p:cBhvr>
                                      <p:to>
                                        <a:schemeClr val="accent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5347">
                                            <p:txEl>
                                              <p:charRg st="260" end="306"/>
                                            </p:txEl>
                                          </p:spTgt>
                                        </p:tgtEl>
                                        <p:attrNameLst>
                                          <p:attrName>style.visibility</p:attrName>
                                        </p:attrNameLst>
                                      </p:cBhvr>
                                      <p:to>
                                        <p:strVal val="visible"/>
                                      </p:to>
                                    </p:set>
                                  </p:childTnLst>
                                  <p:subTnLst>
                                    <p:animClr clrSpc="rgb" dir="cw">
                                      <p:cBhvr override="childStyle">
                                        <p:cTn dur="1" fill="hold" display="0" masterRel="nextClick" afterEffect="1"/>
                                        <p:tgtEl>
                                          <p:spTgt spid="185347">
                                            <p:txEl>
                                              <p:charRg st="260" end="306"/>
                                            </p:txEl>
                                          </p:spTgt>
                                        </p:tgtEl>
                                        <p:attrNameLst>
                                          <p:attrName>ppt_c</p:attrName>
                                        </p:attrNameLst>
                                      </p:cBhvr>
                                      <p:to>
                                        <a:schemeClr val="accent1"/>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5347">
                                            <p:txEl>
                                              <p:charRg st="307" end="377"/>
                                            </p:txEl>
                                          </p:spTgt>
                                        </p:tgtEl>
                                        <p:attrNameLst>
                                          <p:attrName>style.visibility</p:attrName>
                                        </p:attrNameLst>
                                      </p:cBhvr>
                                      <p:to>
                                        <p:strVal val="visible"/>
                                      </p:to>
                                    </p:set>
                                  </p:childTnLst>
                                  <p:subTnLst>
                                    <p:animClr clrSpc="rgb" dir="cw">
                                      <p:cBhvr override="childStyle">
                                        <p:cTn dur="1" fill="hold" display="0" masterRel="nextClick" afterEffect="1"/>
                                        <p:tgtEl>
                                          <p:spTgt spid="185347">
                                            <p:txEl>
                                              <p:charRg st="307" end="377"/>
                                            </p:txEl>
                                          </p:spTgt>
                                        </p:tgtEl>
                                        <p:attrNameLst>
                                          <p:attrName>ppt_c</p:attrName>
                                        </p:attrNameLst>
                                      </p:cBhvr>
                                      <p:to>
                                        <a:schemeClr val="accent1"/>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5347">
                                            <p:txEl>
                                              <p:charRg st="378" end="410"/>
                                            </p:txEl>
                                          </p:spTgt>
                                        </p:tgtEl>
                                        <p:attrNameLst>
                                          <p:attrName>style.visibility</p:attrName>
                                        </p:attrNameLst>
                                      </p:cBhvr>
                                      <p:to>
                                        <p:strVal val="visible"/>
                                      </p:to>
                                    </p:set>
                                  </p:childTnLst>
                                  <p:subTnLst>
                                    <p:animClr clrSpc="rgb" dir="cw">
                                      <p:cBhvr override="childStyle">
                                        <p:cTn dur="1" fill="hold" display="0" masterRel="nextClick" afterEffect="1"/>
                                        <p:tgtEl>
                                          <p:spTgt spid="185347">
                                            <p:txEl>
                                              <p:charRg st="378" end="410"/>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508000"/>
            <a:ext cx="8229600" cy="5588000"/>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bg1"/>
              </a:buClr>
              <a:buSzPct val="65000"/>
              <a:buFont typeface="Wingdings" panose="05000000000000000000" pitchFamily="2" charset="2"/>
              <a:buChar char="n"/>
              <a:defRPr/>
            </a:pPr>
            <a:r>
              <a:rPr kumimoji="0" lang="en-US" sz="3200" b="1"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Application Programs</a:t>
            </a:r>
            <a:r>
              <a:rPr kumimoji="0" 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a:t>
            </a:r>
            <a:r>
              <a:rPr kumimoji="0" lang="en-US" sz="32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software using the data</a:t>
            </a:r>
            <a:endParaRPr kumimoji="0" lang="en-US" sz="32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bg1"/>
              </a:buClr>
              <a:buSzPct val="65000"/>
              <a:buFont typeface="Wingdings" panose="05000000000000000000" pitchFamily="2" charset="2"/>
              <a:buChar char="n"/>
              <a:defRPr/>
            </a:pPr>
            <a:r>
              <a:rPr kumimoji="0" lang="en-US" sz="3200" b="1"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User Interface</a:t>
            </a:r>
            <a:r>
              <a:rPr kumimoji="0" 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a:t>
            </a:r>
            <a:r>
              <a:rPr kumimoji="0" lang="en-US" sz="32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text and graphical displays to users</a:t>
            </a:r>
            <a:endParaRPr kumimoji="0" lang="en-US" sz="32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bg1"/>
              </a:buClr>
              <a:buSzPct val="65000"/>
              <a:buFont typeface="Wingdings" panose="05000000000000000000" pitchFamily="2" charset="2"/>
              <a:buChar char="n"/>
              <a:defRPr/>
            </a:pPr>
            <a:endParaRPr kumimoji="0" lang="en-US" sz="3200" b="1"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bg1"/>
              </a:buClr>
              <a:buSzPct val="65000"/>
              <a:buFont typeface="Wingdings" panose="05000000000000000000" pitchFamily="2" charset="2"/>
              <a:buChar char="n"/>
              <a:defRPr/>
            </a:pPr>
            <a:r>
              <a:rPr kumimoji="0" lang="en-US" sz="3200" b="1"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Data Administrators:</a:t>
            </a:r>
            <a:r>
              <a:rPr kumimoji="0" lang="en-US" sz="32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 are persons who  are responsible for the overall management of data resources in an organization.</a:t>
            </a:r>
            <a:endParaRPr kumimoji="0" lang="en-US" sz="32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bg1"/>
              </a:buClr>
              <a:buSzPct val="65000"/>
              <a:buFont typeface="Wingdings" panose="05000000000000000000" pitchFamily="2" charset="2"/>
              <a:buChar char="n"/>
              <a:defRPr/>
            </a:pPr>
            <a:r>
              <a:rPr kumimoji="0" lang="en-US" sz="3200" b="1"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Database Administrators</a:t>
            </a:r>
            <a:r>
              <a:rPr kumimoji="0" 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a:t>
            </a:r>
            <a:r>
              <a:rPr kumimoji="0" lang="en-US" sz="32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personnel responsible for physical database design and for managing technical issues in the database environment.</a:t>
            </a:r>
            <a:endParaRPr kumimoji="0" lang="en-US" sz="32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1"/>
              </a:buClr>
              <a:buSzPct val="65000"/>
              <a:buFont typeface="Wingdings" panose="05000000000000000000" pitchFamily="2" charset="2"/>
              <a:buChar char="n"/>
              <a:defRPr/>
            </a:pPr>
            <a:endParaRPr kumimoji="0" 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 name="Slide Number Placeholder 3"/>
          <p:cNvSpPr txBox="1">
            <a:spLocks noGrp="1"/>
          </p:cNvSpPr>
          <p:nvPr>
            <p:ph type="sldNum" sz="quarter" idx="10"/>
          </p:nvPr>
        </p:nvSpPr>
        <p:spPr bwMode="auto">
          <a:ln/>
        </p:spPr>
        <p:txBody>
          <a:bodyPr vert="horz" wrap="square" lIns="91440" tIns="45720" rIns="91440" bIns="45720" numCol="1" anchor="b" anchorCtr="0" compatLnSpc="1"/>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88FD119A-93EB-48C4-97C0-5DBDD023DEB2}" type="slidenum">
              <a:rPr kumimoji="0" lang="en-US" altLang="en-US" sz="1400" b="0"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rPr>
            </a:fld>
            <a:endParaRPr kumimoji="0" lang="en-US" altLang="en-US" sz="1400" b="0"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333375"/>
            <a:ext cx="8229600" cy="5762625"/>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bg1"/>
              </a:buClr>
              <a:buSzPct val="65000"/>
              <a:buFont typeface="Wingdings" panose="05000000000000000000" pitchFamily="2" charset="2"/>
              <a:buChar char="n"/>
              <a:defRPr/>
            </a:pPr>
            <a:r>
              <a:rPr kumimoji="0" lang="en-US" sz="3200" b="1"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System Developers</a:t>
            </a:r>
            <a:r>
              <a:rPr kumimoji="0" 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 are </a:t>
            </a:r>
            <a:r>
              <a:rPr kumimoji="0" lang="en-US" sz="32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persons who design new application programs. System developers often use CASE tools for system requirements analysis and program design.</a:t>
            </a:r>
            <a:endParaRPr kumimoji="0" lang="en-US" sz="32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bg1"/>
              </a:buClr>
              <a:buSzPct val="65000"/>
              <a:buFont typeface="Wingdings" panose="05000000000000000000" pitchFamily="2" charset="2"/>
              <a:buNone/>
              <a:defRPr/>
            </a:pPr>
            <a:r>
              <a:rPr kumimoji="0" lang="en-US" sz="32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 </a:t>
            </a:r>
            <a:endParaRPr kumimoji="0" lang="en-US" sz="32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bg1"/>
              </a:buClr>
              <a:buSzPct val="65000"/>
              <a:buFont typeface="Wingdings" panose="05000000000000000000" pitchFamily="2" charset="2"/>
              <a:buChar char="n"/>
              <a:defRPr/>
            </a:pPr>
            <a:r>
              <a:rPr kumimoji="0" lang="en-US" sz="32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 </a:t>
            </a:r>
            <a:r>
              <a:rPr kumimoji="0" lang="en-US" sz="3200" b="1"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End Users</a:t>
            </a:r>
            <a:endParaRPr kumimoji="0" lang="en-US" sz="2800" b="1"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bg1"/>
              </a:buClr>
              <a:buSzPct val="65000"/>
              <a:buFont typeface="Courier New" panose="02070309020205020404" pitchFamily="49" charset="0"/>
              <a:buChar char="o"/>
              <a:defRPr/>
            </a:pPr>
            <a:r>
              <a:rPr kumimoji="0" 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are persons who add, delete and modify data in the database and who request or receive information from it.  </a:t>
            </a:r>
            <a:endParaRPr kumimoji="0" 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bg1"/>
              </a:buClr>
              <a:buSzPct val="65000"/>
              <a:buFont typeface="Courier New" panose="02070309020205020404" pitchFamily="49" charset="0"/>
              <a:buChar char="o"/>
              <a:defRPr/>
            </a:pPr>
            <a:r>
              <a:rPr kumimoji="0" 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All user interactions with the database must be routed through the DBMS.</a:t>
            </a:r>
            <a:endParaRPr kumimoji="0" 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bg1"/>
              </a:buClr>
              <a:buSzPct val="65000"/>
              <a:buFont typeface="Courier New" panose="02070309020205020404" pitchFamily="49" charset="0"/>
              <a:buChar char="o"/>
              <a:defRPr/>
            </a:pPr>
            <a:r>
              <a:rPr kumimoji="0" 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people who use the applications and databases</a:t>
            </a:r>
            <a:endParaRPr kumimoji="0" lang="en-US" sz="2800" b="0" i="0" u="none" strike="noStrike" kern="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1"/>
              </a:buClr>
              <a:buSzPct val="65000"/>
              <a:buFont typeface="Wingdings" panose="05000000000000000000" pitchFamily="2" charset="2"/>
              <a:buChar char="n"/>
              <a:defRPr/>
            </a:pPr>
            <a:endParaRPr kumimoji="0" 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 name="Slide Number Placeholder 3"/>
          <p:cNvSpPr txBox="1">
            <a:spLocks noGrp="1"/>
          </p:cNvSpPr>
          <p:nvPr>
            <p:ph type="sldNum" sz="quarter" idx="10"/>
          </p:nvPr>
        </p:nvSpPr>
        <p:spPr bwMode="auto">
          <a:ln/>
        </p:spPr>
        <p:txBody>
          <a:bodyPr vert="horz" wrap="square" lIns="91440" tIns="45720" rIns="91440" bIns="45720" numCol="1" anchor="b" anchorCtr="0" compatLnSpc="1"/>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5059D832-B046-449B-88A1-84A6930218DA}" type="slidenum">
              <a:rPr kumimoji="0" lang="en-US" altLang="en-US" sz="1400" b="0"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rPr>
            </a:fld>
            <a:endParaRPr kumimoji="0" lang="en-US" altLang="en-US" sz="1400" b="0"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Footer Placeholder 4"/>
          <p:cNvSpPr txBox="1">
            <a:spLocks noGrp="1"/>
          </p:cNvSpPr>
          <p:nvPr>
            <p:ph type="ftr" sz="quarter"/>
          </p:nvPr>
        </p:nvSpPr>
        <p:spPr>
          <a:xfrm>
            <a:off x="3124200" y="6245225"/>
            <a:ext cx="2895600" cy="476250"/>
          </a:xfrm>
          <a:prstGeom prst="rect">
            <a:avLst/>
          </a:prstGeom>
          <a:noFill/>
          <a:ln w="9525">
            <a:noFill/>
          </a:ln>
        </p:spPr>
        <p:txBody>
          <a:bodyPr/>
          <a:lstStyle/>
          <a:p>
            <a:pPr marL="0" indent="0" algn="r" eaLnBrk="1" hangingPunct="1">
              <a:spcBef>
                <a:spcPct val="0"/>
              </a:spcBef>
              <a:buClrTx/>
              <a:buSzTx/>
              <a:buFontTx/>
              <a:buNone/>
            </a:pPr>
            <a:r>
              <a:rPr lang="en-US" altLang="ja-JP" sz="1800" dirty="0">
                <a:effectLst/>
                <a:ea typeface="MS PGothic" panose="020B0600070205080204" pitchFamily="34" charset="-128"/>
              </a:rPr>
              <a:t>© Virtual University of Pakistan</a:t>
            </a:r>
            <a:endParaRPr lang="en-US" altLang="en-US" sz="1800" dirty="0">
              <a:effectLst/>
            </a:endParaRPr>
          </a:p>
        </p:txBody>
      </p:sp>
      <p:sp>
        <p:nvSpPr>
          <p:cNvPr id="12291" name="Rectangle 2"/>
          <p:cNvSpPr>
            <a:spLocks noGrp="1"/>
          </p:cNvSpPr>
          <p:nvPr>
            <p:ph type="title"/>
          </p:nvPr>
        </p:nvSpPr>
        <p:spPr>
          <a:xfrm>
            <a:off x="0" y="457200"/>
            <a:ext cx="8991600" cy="1143000"/>
          </a:xfrm>
          <a:ln/>
        </p:spPr>
        <p:txBody>
          <a:bodyPr vert="horz" wrap="square" lIns="91440" tIns="45720" rIns="91440" bIns="45720" anchor="ctr" anchorCtr="0"/>
          <a:p>
            <a:pPr algn="l"/>
            <a:r>
              <a:rPr lang="en-US" altLang="en-US" b="1" dirty="0">
                <a:solidFill>
                  <a:srgbClr val="000000"/>
                </a:solidFill>
                <a:effectLst/>
              </a:rPr>
              <a:t>Database Users:</a:t>
            </a:r>
            <a:endParaRPr lang="en-US" altLang="en-US" b="1" dirty="0">
              <a:solidFill>
                <a:srgbClr val="000000"/>
              </a:solidFill>
              <a:effectLst/>
            </a:endParaRPr>
          </a:p>
        </p:txBody>
      </p:sp>
      <p:sp>
        <p:nvSpPr>
          <p:cNvPr id="12292" name="Rectangle 3"/>
          <p:cNvSpPr>
            <a:spLocks noGrp="1"/>
          </p:cNvSpPr>
          <p:nvPr>
            <p:ph idx="1"/>
          </p:nvPr>
        </p:nvSpPr>
        <p:spPr>
          <a:xfrm>
            <a:off x="200025" y="1585913"/>
            <a:ext cx="8686800" cy="3505200"/>
          </a:xfrm>
          <a:ln/>
        </p:spPr>
        <p:txBody>
          <a:bodyPr vert="horz" wrap="square" lIns="91440" tIns="45720" rIns="91440" bIns="45720" anchor="t" anchorCtr="0"/>
          <a:lstStyle/>
          <a:p>
            <a:pPr>
              <a:buClrTx/>
            </a:pPr>
            <a:r>
              <a:rPr lang="en-US" altLang="en-US" sz="2000" dirty="0">
                <a:solidFill>
                  <a:srgbClr val="000000"/>
                </a:solidFill>
                <a:effectLst/>
              </a:rPr>
              <a:t>Application Programmers</a:t>
            </a:r>
            <a:r>
              <a:rPr lang="en-US" altLang="en-US" sz="1200" dirty="0">
                <a:solidFill>
                  <a:srgbClr val="000000"/>
                </a:solidFill>
                <a:effectLst/>
              </a:rPr>
              <a:t>Application Programmers also known as Back-End Developers, are computer professional users who are responsible for developing the application programs (C, C++, Java, PHP, Python, etc.) or the user interface so that other users can use these applications to interact with the database.</a:t>
            </a:r>
            <a:endParaRPr lang="en-US" altLang="en-US" sz="3600" dirty="0">
              <a:solidFill>
                <a:srgbClr val="000000"/>
              </a:solidFill>
              <a:effectLst/>
            </a:endParaRPr>
          </a:p>
          <a:p>
            <a:pPr>
              <a:buClrTx/>
            </a:pPr>
            <a:r>
              <a:rPr lang="en-US" altLang="en-US" sz="3600" dirty="0">
                <a:solidFill>
                  <a:srgbClr val="000000"/>
                </a:solidFill>
                <a:effectLst/>
              </a:rPr>
              <a:t>End Users</a:t>
            </a:r>
            <a:endParaRPr lang="en-US" altLang="en-US" sz="3600" dirty="0">
              <a:solidFill>
                <a:srgbClr val="000000"/>
              </a:solidFill>
              <a:effectLst/>
            </a:endParaRPr>
          </a:p>
          <a:p>
            <a:pPr lvl="1">
              <a:buClrTx/>
            </a:pPr>
            <a:r>
              <a:rPr lang="en-US" altLang="en-US" sz="3200" dirty="0">
                <a:solidFill>
                  <a:srgbClr val="000000"/>
                </a:solidFill>
                <a:effectLst/>
              </a:rPr>
              <a:t>Naïve</a:t>
            </a:r>
            <a:r>
              <a:rPr lang="en-US" altLang="en-US" sz="1200" dirty="0">
                <a:solidFill>
                  <a:srgbClr val="000000"/>
                </a:solidFill>
                <a:effectLst/>
                <a:latin typeface="Arial" panose="020B0604020202020204" pitchFamily="34" charset="0"/>
                <a:cs typeface="Arial" panose="020B0604020202020204" pitchFamily="34" charset="0"/>
              </a:rPr>
              <a:t>Who are Naive Users / Parametric Users? Naive users also known as Parametric End users, don't have any knowledge of DBMS but still frequently use the database applications to get the desired results.</a:t>
            </a:r>
            <a:endParaRPr lang="en-US" altLang="en-US" sz="1200" dirty="0">
              <a:solidFill>
                <a:srgbClr val="000000"/>
              </a:solidFill>
              <a:effectLst/>
              <a:latin typeface="Arial" panose="020B0604020202020204" pitchFamily="34" charset="0"/>
              <a:cs typeface="Arial" panose="020B0604020202020204" pitchFamily="34" charset="0"/>
            </a:endParaRPr>
          </a:p>
          <a:p>
            <a:pPr lvl="1">
              <a:buClrTx/>
            </a:pPr>
            <a:r>
              <a:rPr lang="en-US" altLang="en-US" sz="3200" dirty="0">
                <a:solidFill>
                  <a:srgbClr val="000000"/>
                </a:solidFill>
                <a:effectLst/>
              </a:rPr>
              <a:t>Sophisticated </a:t>
            </a:r>
            <a:r>
              <a:rPr lang="en-US" altLang="en-US" sz="1200" dirty="0">
                <a:solidFill>
                  <a:srgbClr val="000000"/>
                </a:solidFill>
                <a:effectLst/>
                <a:latin typeface="Arial" panose="020B0604020202020204" pitchFamily="34" charset="0"/>
                <a:cs typeface="Arial" panose="020B0604020202020204" pitchFamily="34" charset="0"/>
              </a:rPr>
              <a:t>Who are Sophisticated Users? Sophisticated users are the type of database users in DBMS who know DBMS (DDL &amp; DML commands) and are familiar with the database. Sophisticated users can be business analysts, engineers, scientists, system analysts, etc.</a:t>
            </a:r>
            <a:endParaRPr lang="en-US" altLang="en-US" sz="3200" dirty="0">
              <a:solidFill>
                <a:srgbClr val="000000"/>
              </a:solidFill>
              <a:effectLst/>
            </a:endParaRPr>
          </a:p>
          <a:p>
            <a:pPr>
              <a:buClrTx/>
            </a:pPr>
            <a:r>
              <a:rPr lang="en-US" altLang="en-US" sz="3600" dirty="0">
                <a:solidFill>
                  <a:srgbClr val="000000"/>
                </a:solidFill>
                <a:effectLst/>
              </a:rPr>
              <a:t>Database Administrator (DBA)</a:t>
            </a:r>
            <a:endParaRPr lang="en-US" altLang="en-US" sz="3600" dirty="0">
              <a:solidFill>
                <a:srgbClr val="000000"/>
              </a:solidFill>
              <a:effectLst/>
            </a:endParaRPr>
          </a:p>
          <a:p>
            <a:pPr>
              <a:buClrTx/>
              <a:buFontTx/>
              <a:buNone/>
            </a:pPr>
            <a:r>
              <a:rPr lang="en-US" altLang="en-US" sz="3600" dirty="0">
                <a:solidFill>
                  <a:srgbClr val="000000"/>
                </a:solidFill>
                <a:effectLst/>
              </a:rPr>
              <a:t>	A person who has central control over data and programs that access this data</a:t>
            </a:r>
            <a:endParaRPr lang="en-US" altLang="en-US" sz="3600" dirty="0">
              <a:solidFill>
                <a:srgbClr val="000000"/>
              </a:solidFill>
              <a:effectLst/>
            </a:endParaRPr>
          </a:p>
          <a:p>
            <a:pPr lvl="1">
              <a:buClrTx/>
              <a:buNone/>
            </a:pPr>
            <a:endParaRPr lang="en-US" altLang="en-US" sz="3200" dirty="0">
              <a:solidFill>
                <a:srgbClr val="000000"/>
              </a:soli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Footer Placeholder 2"/>
          <p:cNvSpPr txBox="1">
            <a:spLocks noGrp="1"/>
          </p:cNvSpPr>
          <p:nvPr>
            <p:ph type="ftr" sz="quarter"/>
          </p:nvPr>
        </p:nvSpPr>
        <p:spPr>
          <a:xfrm>
            <a:off x="3124200" y="6245225"/>
            <a:ext cx="2895600" cy="476250"/>
          </a:xfrm>
          <a:prstGeom prst="rect">
            <a:avLst/>
          </a:prstGeom>
          <a:noFill/>
          <a:ln w="9525">
            <a:noFill/>
          </a:ln>
        </p:spPr>
        <p:txBody>
          <a:bodyPr/>
          <a:lstStyle/>
          <a:p>
            <a:pPr marL="0" indent="0" algn="r" eaLnBrk="1" hangingPunct="1">
              <a:spcBef>
                <a:spcPct val="0"/>
              </a:spcBef>
              <a:buClrTx/>
              <a:buSzTx/>
              <a:buFontTx/>
              <a:buNone/>
            </a:pPr>
            <a:r>
              <a:rPr lang="en-US" altLang="ja-JP" sz="1800" dirty="0">
                <a:effectLst/>
                <a:ea typeface="MS PGothic" panose="020B0600070205080204" pitchFamily="34" charset="-128"/>
              </a:rPr>
              <a:t>© Virtual University of Pakistan</a:t>
            </a:r>
            <a:endParaRPr lang="en-US" altLang="en-US" sz="1800" dirty="0">
              <a:effectLst/>
            </a:endParaRPr>
          </a:p>
        </p:txBody>
      </p:sp>
      <p:sp>
        <p:nvSpPr>
          <p:cNvPr id="13315" name="Rectangle 2"/>
          <p:cNvSpPr/>
          <p:nvPr/>
        </p:nvSpPr>
        <p:spPr>
          <a:xfrm>
            <a:off x="0" y="457200"/>
            <a:ext cx="89916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Clr>
                <a:schemeClr val="bg1"/>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bg1"/>
              </a:buClr>
              <a:buSzPct val="65000"/>
              <a:buFont typeface="Wingdings" panose="05000000000000000000" pitchFamily="2" charset="2"/>
              <a:buChar char="n"/>
              <a:defRPr sz="2800">
                <a:solidFill>
                  <a:schemeClr val="tx1"/>
                </a:solidFill>
                <a:effectLst/>
                <a:latin typeface="+mn-lt"/>
                <a:cs typeface="+mn-cs"/>
              </a:defRPr>
            </a:lvl2pPr>
            <a:lvl3pPr marL="1143000" indent="-228600" algn="l" rtl="0" eaLnBrk="0" fontAlgn="base" hangingPunct="0">
              <a:spcBef>
                <a:spcPct val="20000"/>
              </a:spcBef>
              <a:spcAft>
                <a:spcPct val="0"/>
              </a:spcAft>
              <a:buClr>
                <a:schemeClr val="bg1"/>
              </a:buClr>
              <a:buSzPct val="65000"/>
              <a:buFont typeface="Wingdings" panose="05000000000000000000" pitchFamily="2" charset="2"/>
              <a:buChar char="n"/>
              <a:defRPr sz="2400">
                <a:solidFill>
                  <a:schemeClr val="tx1"/>
                </a:solidFill>
                <a:effectLst/>
                <a:latin typeface="+mn-lt"/>
                <a:cs typeface="+mn-cs"/>
              </a:defRPr>
            </a:lvl3pPr>
            <a:lvl4pPr marL="16002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effectLst/>
                <a:latin typeface="+mn-lt"/>
                <a:cs typeface="+mn-cs"/>
              </a:defRPr>
            </a:lvl4pPr>
            <a:lvl5pPr marL="20574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effectLst/>
                <a:latin typeface="+mn-lt"/>
                <a:cs typeface="+mn-cs"/>
              </a:defRPr>
            </a:lvl5pPr>
          </a:lstStyle>
          <a:p>
            <a:pPr marL="0" lvl="0" indent="0" eaLnBrk="1" hangingPunct="1">
              <a:spcBef>
                <a:spcPct val="0"/>
              </a:spcBef>
              <a:buClrTx/>
              <a:buSzTx/>
              <a:buFontTx/>
              <a:buNone/>
            </a:pPr>
            <a:endParaRPr lang="en-US" altLang="en-US" sz="4400" dirty="0">
              <a:solidFill>
                <a:srgbClr val="000000"/>
              </a:solidFill>
            </a:endParaRPr>
          </a:p>
        </p:txBody>
      </p:sp>
      <p:sp>
        <p:nvSpPr>
          <p:cNvPr id="13316" name="Rectangle 3"/>
          <p:cNvSpPr/>
          <p:nvPr/>
        </p:nvSpPr>
        <p:spPr>
          <a:xfrm>
            <a:off x="261938" y="1490663"/>
            <a:ext cx="8686800" cy="4648200"/>
          </a:xfrm>
          <a:prstGeom prst="rect">
            <a:avLst/>
          </a:prstGeom>
          <a:noFill/>
          <a:ln w="12700">
            <a:noFill/>
          </a:ln>
        </p:spPr>
        <p:txBody>
          <a:bodyPr/>
          <a:lstStyle>
            <a:lvl1pPr marL="342900" indent="-342900" algn="l" rtl="0" eaLnBrk="0" fontAlgn="base" hangingPunct="0">
              <a:spcBef>
                <a:spcPct val="20000"/>
              </a:spcBef>
              <a:spcAft>
                <a:spcPct val="0"/>
              </a:spcAft>
              <a:buClr>
                <a:schemeClr val="bg1"/>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bg1"/>
              </a:buClr>
              <a:buSzPct val="65000"/>
              <a:buFont typeface="Wingdings" panose="05000000000000000000" pitchFamily="2" charset="2"/>
              <a:buChar char="n"/>
              <a:defRPr sz="2800">
                <a:solidFill>
                  <a:schemeClr val="tx1"/>
                </a:solidFill>
                <a:effectLst/>
                <a:latin typeface="+mn-lt"/>
                <a:cs typeface="+mn-cs"/>
              </a:defRPr>
            </a:lvl2pPr>
            <a:lvl3pPr marL="1143000" indent="-228600" algn="l" rtl="0" eaLnBrk="0" fontAlgn="base" hangingPunct="0">
              <a:spcBef>
                <a:spcPct val="20000"/>
              </a:spcBef>
              <a:spcAft>
                <a:spcPct val="0"/>
              </a:spcAft>
              <a:buClr>
                <a:schemeClr val="bg1"/>
              </a:buClr>
              <a:buSzPct val="65000"/>
              <a:buFont typeface="Wingdings" panose="05000000000000000000" pitchFamily="2" charset="2"/>
              <a:buChar char="n"/>
              <a:defRPr sz="2400">
                <a:solidFill>
                  <a:schemeClr val="tx1"/>
                </a:solidFill>
                <a:effectLst/>
                <a:latin typeface="+mn-lt"/>
                <a:cs typeface="+mn-cs"/>
              </a:defRPr>
            </a:lvl3pPr>
            <a:lvl4pPr marL="16002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effectLst/>
                <a:latin typeface="+mn-lt"/>
                <a:cs typeface="+mn-cs"/>
              </a:defRPr>
            </a:lvl4pPr>
            <a:lvl5pPr marL="20574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effectLst/>
                <a:latin typeface="+mn-lt"/>
                <a:cs typeface="+mn-cs"/>
              </a:defRPr>
            </a:lvl5pPr>
          </a:lstStyle>
          <a:p>
            <a:pPr marL="342900" lvl="0" indent="-342900" eaLnBrk="1" hangingPunct="1">
              <a:buClrTx/>
              <a:buSzTx/>
              <a:buFontTx/>
              <a:buNone/>
            </a:pPr>
            <a:r>
              <a:rPr lang="en-US" altLang="en-US" sz="3600" b="1" dirty="0">
                <a:solidFill>
                  <a:srgbClr val="000000"/>
                </a:solidFill>
              </a:rPr>
              <a:t>Functions of DBA are:</a:t>
            </a:r>
            <a:endParaRPr lang="en-US" altLang="en-US" sz="3600" b="1" dirty="0">
              <a:solidFill>
                <a:srgbClr val="000000"/>
              </a:solidFill>
            </a:endParaRPr>
          </a:p>
          <a:p>
            <a:pPr marL="342900" lvl="0" indent="-342900" eaLnBrk="1" hangingPunct="1">
              <a:buClrTx/>
              <a:buSzTx/>
              <a:buFont typeface="Wingdings" panose="05000000000000000000" pitchFamily="2" charset="2"/>
              <a:buChar char="w"/>
            </a:pPr>
            <a:r>
              <a:rPr lang="en-US" altLang="en-US" sz="3600" dirty="0">
                <a:solidFill>
                  <a:srgbClr val="000000"/>
                </a:solidFill>
              </a:rPr>
              <a:t>Schema definition</a:t>
            </a:r>
            <a:endParaRPr lang="en-US" altLang="en-US" sz="3600" dirty="0">
              <a:solidFill>
                <a:srgbClr val="000000"/>
              </a:solidFill>
            </a:endParaRPr>
          </a:p>
          <a:p>
            <a:pPr marL="342900" lvl="0" indent="-342900" eaLnBrk="1" hangingPunct="1">
              <a:buClrTx/>
              <a:buSzTx/>
              <a:buFont typeface="Wingdings" panose="05000000000000000000" pitchFamily="2" charset="2"/>
              <a:buChar char="w"/>
            </a:pPr>
            <a:r>
              <a:rPr lang="en-US" altLang="en-US" sz="3600" dirty="0">
                <a:solidFill>
                  <a:srgbClr val="000000"/>
                </a:solidFill>
              </a:rPr>
              <a:t>Granting data access</a:t>
            </a:r>
            <a:endParaRPr lang="en-US" altLang="en-US" sz="3600" dirty="0">
              <a:solidFill>
                <a:srgbClr val="000000"/>
              </a:solidFill>
            </a:endParaRPr>
          </a:p>
          <a:p>
            <a:pPr marL="342900" lvl="0" indent="-342900" eaLnBrk="1" hangingPunct="1">
              <a:buClr>
                <a:srgbClr val="000000"/>
              </a:buClr>
              <a:buSzTx/>
              <a:buFont typeface="Wingdings" panose="05000000000000000000" pitchFamily="2" charset="2"/>
              <a:buChar char="w"/>
            </a:pPr>
            <a:r>
              <a:rPr lang="en-US" altLang="en-US" sz="3600" dirty="0">
                <a:solidFill>
                  <a:srgbClr val="000000"/>
                </a:solidFill>
              </a:rPr>
              <a:t>Routine Maintenance</a:t>
            </a:r>
            <a:endParaRPr lang="en-US" altLang="en-US" sz="3600" dirty="0">
              <a:solidFill>
                <a:srgbClr val="000000"/>
              </a:solidFill>
            </a:endParaRPr>
          </a:p>
          <a:p>
            <a:pPr marL="342900" lvl="0" indent="-342900" eaLnBrk="1" hangingPunct="1">
              <a:buClr>
                <a:srgbClr val="000000"/>
              </a:buClr>
              <a:buSzTx/>
              <a:buFont typeface="Wingdings" panose="05000000000000000000" pitchFamily="2" charset="2"/>
              <a:buChar char="w"/>
            </a:pPr>
            <a:r>
              <a:rPr lang="en-US" altLang="en-US" sz="3600" dirty="0">
                <a:solidFill>
                  <a:srgbClr val="000000"/>
                </a:solidFill>
              </a:rPr>
              <a:t>Backups</a:t>
            </a:r>
            <a:endParaRPr lang="en-US" altLang="en-US" sz="3600" dirty="0">
              <a:solidFill>
                <a:srgbClr val="000000"/>
              </a:solidFill>
            </a:endParaRPr>
          </a:p>
          <a:p>
            <a:pPr marL="342900" lvl="0" indent="-342900" eaLnBrk="1" hangingPunct="1">
              <a:buClrTx/>
              <a:buSzTx/>
              <a:buFont typeface="Wingdings" panose="05000000000000000000" pitchFamily="2" charset="2"/>
              <a:buChar char="w"/>
            </a:pPr>
            <a:endParaRPr lang="en-US" altLang="en-US" sz="360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p:nvPr/>
        </p:nvSpPr>
        <p:spPr>
          <a:xfrm>
            <a:off x="6858000" y="6172200"/>
            <a:ext cx="1905000" cy="457200"/>
          </a:xfrm>
          <a:prstGeom prst="rect">
            <a:avLst/>
          </a:prstGeom>
          <a:noFill/>
          <a:ln w="12700">
            <a:noFill/>
          </a:ln>
        </p:spPr>
        <p:txBody>
          <a:bodyPr wrap="none" lIns="90488" tIns="44450" rIns="90488" bIns="44450" anchor="ctr" anchorCtr="0"/>
          <a:lstStyle>
            <a:lvl1pPr marL="342900" indent="-342900" algn="l" rtl="0" eaLnBrk="0" fontAlgn="base" hangingPunct="0">
              <a:spcBef>
                <a:spcPct val="20000"/>
              </a:spcBef>
              <a:spcAft>
                <a:spcPct val="0"/>
              </a:spcAft>
              <a:buClr>
                <a:schemeClr val="bg1"/>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bg1"/>
              </a:buClr>
              <a:buSzPct val="65000"/>
              <a:buFont typeface="Wingdings" panose="05000000000000000000" pitchFamily="2" charset="2"/>
              <a:buChar char="n"/>
              <a:defRPr sz="2800">
                <a:solidFill>
                  <a:schemeClr val="tx1"/>
                </a:solidFill>
                <a:effectLst/>
                <a:latin typeface="+mn-lt"/>
                <a:cs typeface="+mn-cs"/>
              </a:defRPr>
            </a:lvl2pPr>
            <a:lvl3pPr marL="1143000" indent="-228600" algn="l" rtl="0" eaLnBrk="0" fontAlgn="base" hangingPunct="0">
              <a:spcBef>
                <a:spcPct val="20000"/>
              </a:spcBef>
              <a:spcAft>
                <a:spcPct val="0"/>
              </a:spcAft>
              <a:buClr>
                <a:schemeClr val="bg1"/>
              </a:buClr>
              <a:buSzPct val="65000"/>
              <a:buFont typeface="Wingdings" panose="05000000000000000000" pitchFamily="2" charset="2"/>
              <a:buChar char="n"/>
              <a:defRPr sz="2400">
                <a:solidFill>
                  <a:schemeClr val="tx1"/>
                </a:solidFill>
                <a:effectLst/>
                <a:latin typeface="+mn-lt"/>
                <a:cs typeface="+mn-cs"/>
              </a:defRPr>
            </a:lvl3pPr>
            <a:lvl4pPr marL="16002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effectLst/>
                <a:latin typeface="+mn-lt"/>
                <a:cs typeface="+mn-cs"/>
              </a:defRPr>
            </a:lvl4pPr>
            <a:lvl5pPr marL="20574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effectLst/>
                <a:latin typeface="+mn-lt"/>
                <a:cs typeface="+mn-cs"/>
              </a:defRPr>
            </a:lvl5pPr>
          </a:lstStyle>
          <a:p>
            <a:pPr marL="0" lvl="0" indent="0" algn="r" eaLnBrk="1" hangingPunct="1">
              <a:spcBef>
                <a:spcPct val="0"/>
              </a:spcBef>
              <a:buClrTx/>
              <a:buSzTx/>
              <a:buFontTx/>
              <a:buNone/>
            </a:pPr>
            <a:r>
              <a:rPr lang="en-US" altLang="en-US" sz="1400" dirty="0"/>
              <a:t>19</a:t>
            </a:r>
            <a:endParaRPr lang="en-US" altLang="en-US" sz="1400" dirty="0"/>
          </a:p>
        </p:txBody>
      </p:sp>
      <p:sp>
        <p:nvSpPr>
          <p:cNvPr id="14339" name="Rectangle 3"/>
          <p:cNvSpPr>
            <a:spLocks noGrp="1"/>
          </p:cNvSpPr>
          <p:nvPr>
            <p:ph type="title"/>
          </p:nvPr>
        </p:nvSpPr>
        <p:spPr>
          <a:ln/>
        </p:spPr>
        <p:txBody>
          <a:bodyPr vert="horz" wrap="square" lIns="91440" tIns="45720" rIns="91440" bIns="45720" anchor="ctr" anchorCtr="0"/>
          <a:p>
            <a:r>
              <a:rPr lang="en-US" altLang="en-US" b="1" dirty="0">
                <a:solidFill>
                  <a:srgbClr val="000000"/>
                </a:solidFill>
                <a:effectLst/>
              </a:rPr>
              <a:t>Roles in the Database Environment</a:t>
            </a:r>
            <a:endParaRPr lang="en-US" altLang="en-US" b="1" dirty="0">
              <a:solidFill>
                <a:srgbClr val="000000"/>
              </a:solidFill>
              <a:effectLst/>
            </a:endParaRPr>
          </a:p>
        </p:txBody>
      </p:sp>
      <p:sp>
        <p:nvSpPr>
          <p:cNvPr id="14340" name="Rectangle 4"/>
          <p:cNvSpPr>
            <a:spLocks noGrp="1"/>
          </p:cNvSpPr>
          <p:nvPr>
            <p:ph idx="1"/>
          </p:nvPr>
        </p:nvSpPr>
        <p:spPr>
          <a:xfrm>
            <a:off x="457200" y="1981200"/>
            <a:ext cx="8557895" cy="4114800"/>
          </a:xfrm>
          <a:ln/>
        </p:spPr>
        <p:txBody>
          <a:bodyPr vert="horz" wrap="square" lIns="91440" tIns="45720" rIns="91440" bIns="45720" anchor="t" anchorCtr="0"/>
          <a:lstStyle/>
          <a:p>
            <a:pPr algn="just"/>
            <a:r>
              <a:rPr lang="en-US" altLang="en-US" sz="2400" b="1" dirty="0">
                <a:solidFill>
                  <a:srgbClr val="000000"/>
                </a:solidFill>
                <a:effectLst/>
                <a:latin typeface="Times New Roman" panose="02020603050405020304" pitchFamily="18" charset="0"/>
                <a:cs typeface="Times New Roman" panose="02020603050405020304" pitchFamily="18" charset="0"/>
              </a:rPr>
              <a:t>Data Administrator</a:t>
            </a:r>
            <a:r>
              <a:rPr lang="en-US" altLang="en-US" sz="2400" dirty="0">
                <a:solidFill>
                  <a:srgbClr val="000000"/>
                </a:solidFill>
                <a:effectLst/>
                <a:latin typeface="Times New Roman" panose="02020603050405020304" pitchFamily="18" charset="0"/>
                <a:cs typeface="Times New Roman" panose="02020603050405020304" pitchFamily="18" charset="0"/>
              </a:rPr>
              <a:t> (</a:t>
            </a:r>
            <a:r>
              <a:rPr lang="en-US" altLang="en-US" sz="2400" b="1" dirty="0">
                <a:solidFill>
                  <a:srgbClr val="000000"/>
                </a:solidFill>
                <a:effectLst/>
                <a:latin typeface="Times New Roman" panose="02020603050405020304" pitchFamily="18" charset="0"/>
                <a:cs typeface="Times New Roman" panose="02020603050405020304" pitchFamily="18" charset="0"/>
              </a:rPr>
              <a:t>DA</a:t>
            </a:r>
            <a:r>
              <a:rPr lang="en-US" altLang="en-US" sz="2400" dirty="0">
                <a:solidFill>
                  <a:srgbClr val="000000"/>
                </a:solidFill>
                <a:effectLst/>
                <a:latin typeface="Times New Roman" panose="02020603050405020304" pitchFamily="18" charset="0"/>
                <a:cs typeface="Times New Roman" panose="02020603050405020304" pitchFamily="18" charset="0"/>
              </a:rPr>
              <a:t>)</a:t>
            </a:r>
            <a:r>
              <a:rPr lang="en-US" altLang="en-US" sz="1800" dirty="0">
                <a:solidFill>
                  <a:srgbClr val="000000"/>
                </a:solidFill>
                <a:effectLst/>
                <a:latin typeface="Times New Roman" panose="02020603050405020304" pitchFamily="18" charset="0"/>
                <a:cs typeface="Times New Roman" panose="02020603050405020304" pitchFamily="18" charset="0"/>
              </a:rPr>
              <a:t>A data administrator (DA) is an identified individual person in the organisation who has central responsibility of controlling data.</a:t>
            </a:r>
            <a:r>
              <a:rPr lang="en-US" altLang="en-US" sz="2400" dirty="0">
                <a:solidFill>
                  <a:srgbClr val="000000"/>
                </a:solidFill>
                <a:effectLst/>
                <a:latin typeface="Times New Roman" panose="02020603050405020304" pitchFamily="18" charset="0"/>
                <a:cs typeface="Times New Roman" panose="02020603050405020304" pitchFamily="18" charset="0"/>
              </a:rPr>
              <a:t> </a:t>
            </a:r>
            <a:endParaRPr lang="en-US" altLang="en-US" sz="2400" dirty="0">
              <a:solidFill>
                <a:srgbClr val="000000"/>
              </a:solidFill>
              <a:effectLst/>
              <a:latin typeface="Times New Roman" panose="02020603050405020304" pitchFamily="18" charset="0"/>
              <a:cs typeface="Times New Roman" panose="02020603050405020304" pitchFamily="18" charset="0"/>
            </a:endParaRPr>
          </a:p>
          <a:p>
            <a:r>
              <a:rPr lang="en-US" altLang="en-US" sz="2400" b="1" dirty="0">
                <a:solidFill>
                  <a:srgbClr val="000000"/>
                </a:solidFill>
                <a:effectLst/>
                <a:latin typeface="Times New Roman" panose="02020603050405020304" pitchFamily="18" charset="0"/>
                <a:cs typeface="Times New Roman" panose="02020603050405020304" pitchFamily="18" charset="0"/>
              </a:rPr>
              <a:t>Database Administrator (DBA)</a:t>
            </a:r>
            <a:r>
              <a:rPr lang="en-US" altLang="en-US" sz="2400" dirty="0">
                <a:solidFill>
                  <a:srgbClr val="000000"/>
                </a:solidFill>
                <a:effectLst/>
                <a:latin typeface="Times New Roman" panose="02020603050405020304" pitchFamily="18" charset="0"/>
                <a:cs typeface="Times New Roman" panose="02020603050405020304" pitchFamily="18" charset="0"/>
              </a:rPr>
              <a:t> </a:t>
            </a:r>
            <a:r>
              <a:rPr lang="en-US" altLang="en-US" sz="1800" dirty="0">
                <a:solidFill>
                  <a:srgbClr val="000000"/>
                </a:solidFill>
                <a:effectLst/>
                <a:latin typeface="Times New Roman" panose="02020603050405020304" pitchFamily="18" charset="0"/>
                <a:cs typeface="Times New Roman" panose="02020603050405020304" pitchFamily="18" charset="0"/>
              </a:rPr>
              <a:t>A database administrator, or DBA, is responsible for maintaining, securing, and operating databases and also ensures that data is correctly stored and retrieved.In addition, DBAs often work with developers to design and implement new features and troubleshoot any issues.</a:t>
            </a:r>
            <a:endParaRPr lang="en-US" altLang="en-US" sz="1800" b="1" dirty="0">
              <a:solidFill>
                <a:srgbClr val="000000"/>
              </a:solidFill>
              <a:effectLst/>
              <a:latin typeface="Times New Roman" panose="02020603050405020304" pitchFamily="18" charset="0"/>
              <a:cs typeface="Times New Roman" panose="02020603050405020304" pitchFamily="18" charset="0"/>
            </a:endParaRPr>
          </a:p>
          <a:p>
            <a:r>
              <a:rPr lang="en-US" altLang="en-US" sz="2400" b="1" dirty="0">
                <a:solidFill>
                  <a:srgbClr val="000000"/>
                </a:solidFill>
                <a:effectLst/>
                <a:latin typeface="Times New Roman" panose="02020603050405020304" pitchFamily="18" charset="0"/>
                <a:cs typeface="Times New Roman" panose="02020603050405020304" pitchFamily="18" charset="0"/>
              </a:rPr>
              <a:t>Database Designers</a:t>
            </a:r>
            <a:r>
              <a:rPr lang="en-US" altLang="en-US" sz="1800" dirty="0">
                <a:solidFill>
                  <a:srgbClr val="000000"/>
                </a:solidFill>
                <a:effectLst/>
                <a:latin typeface="Times New Roman" panose="02020603050405020304" pitchFamily="18" charset="0"/>
                <a:cs typeface="Times New Roman" panose="02020603050405020304" pitchFamily="18" charset="0"/>
              </a:rPr>
              <a:t> Database designers are responsible for defining application requirements that include outlining the database entities, defining relationships between those entities, and modeling the actual database tables, views, and other objects.</a:t>
            </a:r>
            <a:endParaRPr lang="en-US" altLang="en-US" sz="2400" b="1" dirty="0">
              <a:solidFill>
                <a:srgbClr val="000000"/>
              </a:solidFill>
              <a:effectLst/>
              <a:latin typeface="Times New Roman" panose="02020603050405020304" pitchFamily="18" charset="0"/>
              <a:cs typeface="Times New Roman" panose="02020603050405020304" pitchFamily="18" charset="0"/>
            </a:endParaRPr>
          </a:p>
          <a:p>
            <a:r>
              <a:rPr lang="en-US" altLang="en-US" sz="2400" b="1" dirty="0">
                <a:solidFill>
                  <a:srgbClr val="000000"/>
                </a:solidFill>
                <a:effectLst/>
                <a:latin typeface="Times New Roman" panose="02020603050405020304" pitchFamily="18" charset="0"/>
                <a:cs typeface="Times New Roman" panose="02020603050405020304" pitchFamily="18" charset="0"/>
              </a:rPr>
              <a:t>Application Programmers</a:t>
            </a:r>
            <a:endParaRPr lang="en-US" altLang="en-US" sz="2400" b="1" dirty="0">
              <a:solidFill>
                <a:srgbClr val="000000"/>
              </a:solidFill>
              <a:effectLst/>
              <a:latin typeface="Times New Roman" panose="02020603050405020304" pitchFamily="18" charset="0"/>
              <a:cs typeface="Times New Roman" panose="02020603050405020304" pitchFamily="18" charset="0"/>
            </a:endParaRPr>
          </a:p>
          <a:p>
            <a:r>
              <a:rPr lang="en-US" altLang="en-US" sz="2400" b="1" dirty="0">
                <a:solidFill>
                  <a:srgbClr val="000000"/>
                </a:solidFill>
                <a:effectLst/>
                <a:latin typeface="Times New Roman" panose="02020603050405020304" pitchFamily="18" charset="0"/>
                <a:cs typeface="Times New Roman" panose="02020603050405020304" pitchFamily="18" charset="0"/>
              </a:rPr>
              <a:t>End Users (native and sophisticated)</a:t>
            </a:r>
            <a:endParaRPr lang="en-US" altLang="en-US" sz="2400" b="1"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transition>
    <p:wipe dir="d"/>
  </p:transition>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990000"/>
          </a:solidFill>
          <a:prstDash val="solid"/>
          <a:round/>
          <a:headEnd type="none" w="med" len="med"/>
          <a:tailEnd type="none" w="med" len="med"/>
        </a:ln>
      </a:spPr>
      <a:bodyPr vert="horz" wrap="non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anose="020B0604030504040204" pitchFamily="34" charset="0"/>
            <a:cs typeface="Arial" panose="020B0604020202020204" pitchFamily="34" charset="0"/>
          </a:defRPr>
        </a:defPPr>
      </a:lstStyle>
    </a:spDef>
    <a:lnDef>
      <a:spPr bwMode="auto">
        <a:xfrm>
          <a:off x="0" y="0"/>
          <a:ext cx="1" cy="1"/>
        </a:xfrm>
        <a:custGeom>
          <a:avLst/>
          <a:gdLst/>
          <a:ahLst/>
          <a:cxnLst/>
          <a:rect l="0" t="0" r="0" b="0"/>
          <a:pathLst/>
        </a:custGeom>
        <a:noFill/>
        <a:ln w="25400" cap="flat" cmpd="sng" algn="ctr">
          <a:solidFill>
            <a:srgbClr val="990000"/>
          </a:solidFill>
          <a:prstDash val="solid"/>
          <a:round/>
          <a:headEnd type="none" w="med" len="med"/>
          <a:tailEnd type="none" w="med" len="med"/>
        </a:ln>
      </a:spPr>
      <a:bodyPr vert="horz" wrap="non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anose="020B0604030504040204" pitchFamily="34" charset="0"/>
            <a:cs typeface="Arial" panose="020B0604020202020204" pitchFamily="34"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3719</Words>
  <Application>WPS Presentation</Application>
  <PresentationFormat>On-screen Show (4:3)</PresentationFormat>
  <Paragraphs>105</Paragraphs>
  <Slides>11</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Tahoma</vt:lpstr>
      <vt:lpstr>Times New Roman</vt:lpstr>
      <vt:lpstr>Courier New</vt:lpstr>
      <vt:lpstr>MS PGothic</vt:lpstr>
      <vt:lpstr>Book Antiqua</vt:lpstr>
      <vt:lpstr>Microsoft YaHei</vt:lpstr>
      <vt:lpstr>Arial Unicode MS</vt:lpstr>
      <vt:lpstr>Textured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ages>9</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Database Environment</dc:title>
  <dc:creator>Michel Mitri</dc:creator>
  <cp:lastModifiedBy>sanas</cp:lastModifiedBy>
  <cp:revision>330</cp:revision>
  <cp:lastPrinted>1998-01-19T09:29:56Z</cp:lastPrinted>
  <dcterms:created xsi:type="dcterms:W3CDTF">1998-01-19T10:00:26Z</dcterms:created>
  <dcterms:modified xsi:type="dcterms:W3CDTF">2024-06-03T06:51:00Z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0D2D6F0482E940CE91602193DA312A10_12</vt:lpwstr>
  </property>
  <property fmtid="{D5CDD505-2E9C-101B-9397-08002B2CF9AE}" pid="3" name="KSOProductBuildVer">
    <vt:lpwstr>1033-12.2.0.13472</vt:lpwstr>
  </property>
</Properties>
</file>