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398" r:id="rId5"/>
    <p:sldId id="315" r:id="rId6"/>
    <p:sldId id="316" r:id="rId7"/>
    <p:sldId id="318" r:id="rId8"/>
    <p:sldId id="319" r:id="rId9"/>
    <p:sldId id="322" r:id="rId10"/>
    <p:sldId id="323" r:id="rId11"/>
    <p:sldId id="324" r:id="rId12"/>
    <p:sldId id="399" r:id="rId13"/>
    <p:sldId id="400" r:id="rId14"/>
    <p:sldId id="401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6"/>
    <p:restoredTop sz="90929"/>
  </p:normalViewPr>
  <p:slideViewPr>
    <p:cSldViewPr showGuides="1">
      <p:cViewPr varScale="1">
        <p:scale>
          <a:sx n="70" d="100"/>
          <a:sy n="70" d="100"/>
        </p:scale>
        <p:origin x="5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947738" y="4332288"/>
            <a:ext cx="4975225" cy="41179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0" y="6553200"/>
            <a:ext cx="632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Database Systems 6e / Rob &amp; Coronel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en-US" altLang="en-US" dirty="0"/>
              <a:t>2- </a:t>
            </a: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488" tIns="44450" rIns="90488" bIns="4445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/>
          <p:nvPr/>
        </p:nvSpPr>
        <p:spPr>
          <a:xfrm>
            <a:off x="1588" y="1371600"/>
            <a:ext cx="8024812" cy="0"/>
          </a:xfrm>
          <a:prstGeom prst="line">
            <a:avLst/>
          </a:prstGeom>
          <a:ln w="508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1035050" y="1676400"/>
            <a:ext cx="7727950" cy="41148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4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4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1</a:t>
            </a:r>
            <a:endParaRPr lang="en-US" altLang="en-US" sz="1400" dirty="0"/>
          </a:p>
        </p:txBody>
      </p:sp>
      <p:sp>
        <p:nvSpPr>
          <p:cNvPr id="3075" name="Line 3"/>
          <p:cNvSpPr/>
          <p:nvPr/>
        </p:nvSpPr>
        <p:spPr>
          <a:xfrm>
            <a:off x="1588" y="3429000"/>
            <a:ext cx="8024812" cy="0"/>
          </a:xfrm>
          <a:prstGeom prst="line">
            <a:avLst/>
          </a:prstGeom>
          <a:ln w="508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6" name="Rectangle 4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7772400" cy="1143000"/>
          </a:xfrm>
          <a:ln/>
        </p:spPr>
        <p:txBody>
          <a:bodyPr vert="horz" wrap="square" lIns="90488" tIns="44450" rIns="90488" bIns="44450" anchor="b" anchorCtr="0"/>
          <a:p>
            <a:pPr>
              <a:buClrTx/>
              <a:buSzTx/>
              <a:buFontTx/>
            </a:pPr>
            <a:r>
              <a:rPr lang="en-US" altLang="en-US" b="1" i="1" dirty="0">
                <a:latin typeface="CG Times" charset="0"/>
              </a:rPr>
              <a:t>Database Architecture </a:t>
            </a:r>
            <a:endParaRPr lang="en-US" altLang="en-US" b="1" i="1" dirty="0">
              <a:latin typeface="CG Times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b" anchorCtr="0"/>
          <a:p>
            <a:r>
              <a:rPr lang="en-US" altLang="en-US" dirty="0"/>
              <a:t>Data Abstraction</a:t>
            </a:r>
            <a:endParaRPr lang="en-US" altLang="en-US" dirty="0"/>
          </a:p>
        </p:txBody>
      </p:sp>
      <p:sp>
        <p:nvSpPr>
          <p:cNvPr id="13315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4800600"/>
          </a:xfrm>
          <a:ln/>
        </p:spPr>
        <p:txBody>
          <a:bodyPr vert="horz" wrap="square" lIns="90488" tIns="44450" rIns="90488" bIns="44450" anchor="t" anchorCtr="0"/>
          <a:p>
            <a:pPr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en-US" altLang="en-US" dirty="0"/>
              <a:t>Process of hiding irrelevant details from user is called </a:t>
            </a:r>
            <a:r>
              <a:rPr lang="en-US" altLang="en-US" b="1" dirty="0"/>
              <a:t>data abstraction</a:t>
            </a:r>
            <a:r>
              <a:rPr lang="en-US" altLang="en-US" dirty="0"/>
              <a:t>. </a:t>
            </a:r>
            <a:endParaRPr lang="en-US" altLang="en-US" dirty="0"/>
          </a:p>
          <a:p>
            <a:pPr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altLang="en-US" dirty="0"/>
          </a:p>
          <a:p>
            <a:pPr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en-US" altLang="en-US" b="1" dirty="0"/>
              <a:t>Three levels</a:t>
            </a:r>
            <a:r>
              <a:rPr lang="en-US" altLang="en-US" dirty="0"/>
              <a:t> of </a:t>
            </a:r>
            <a:r>
              <a:rPr lang="en-US" altLang="en-US" b="1" dirty="0"/>
              <a:t>abstraction</a:t>
            </a:r>
            <a:r>
              <a:rPr lang="en-US" altLang="en-US" dirty="0"/>
              <a:t> are as follows: </a:t>
            </a:r>
            <a:endParaRPr lang="en-US" altLang="en-US" dirty="0"/>
          </a:p>
          <a:p>
            <a:pPr lvl="1">
              <a:buClr>
                <a:schemeClr val="tx1"/>
              </a:buClr>
              <a:buSzPct val="100000"/>
              <a:buFontTx/>
            </a:pPr>
            <a:r>
              <a:rPr lang="en-US" altLang="en-US" dirty="0"/>
              <a:t>Physical </a:t>
            </a:r>
            <a:r>
              <a:rPr lang="en-US" altLang="en-US" b="1" dirty="0"/>
              <a:t>level</a:t>
            </a:r>
            <a:r>
              <a:rPr lang="en-US" altLang="en-US" dirty="0"/>
              <a:t>:</a:t>
            </a:r>
            <a:endParaRPr lang="en-US" altLang="en-US" dirty="0"/>
          </a:p>
          <a:p>
            <a:pPr lvl="1">
              <a:buClr>
                <a:schemeClr val="tx1"/>
              </a:buClr>
              <a:buSzPct val="100000"/>
              <a:buFontTx/>
              <a:buNone/>
            </a:pPr>
            <a:r>
              <a:rPr lang="en-US" altLang="en-US" dirty="0"/>
              <a:t>	The lowest </a:t>
            </a:r>
            <a:r>
              <a:rPr lang="en-US" altLang="en-US" b="1" dirty="0"/>
              <a:t>level</a:t>
            </a:r>
            <a:r>
              <a:rPr lang="en-US" altLang="en-US" dirty="0"/>
              <a:t> of </a:t>
            </a:r>
            <a:r>
              <a:rPr lang="en-US" altLang="en-US" b="1" dirty="0"/>
              <a:t>abstraction</a:t>
            </a:r>
            <a:r>
              <a:rPr lang="en-US" altLang="en-US" dirty="0"/>
              <a:t> describes how </a:t>
            </a:r>
            <a:r>
              <a:rPr lang="en-US" altLang="en-US" b="1" dirty="0"/>
              <a:t>data</a:t>
            </a:r>
            <a:r>
              <a:rPr lang="en-US" altLang="en-US" dirty="0"/>
              <a:t> are stored.</a:t>
            </a:r>
            <a:endParaRPr lang="en-US" altLang="en-US" dirty="0"/>
          </a:p>
          <a:p>
            <a:pPr lvl="1">
              <a:buClr>
                <a:schemeClr val="tx1"/>
              </a:buClr>
              <a:buSzPct val="100000"/>
              <a:buFontTx/>
            </a:pPr>
            <a:endParaRPr lang="en-US" altLang="en-US" dirty="0"/>
          </a:p>
          <a:p>
            <a:pPr lvl="1">
              <a:buClr>
                <a:schemeClr val="tx1"/>
              </a:buClr>
              <a:buSzPct val="100000"/>
              <a:buFontTx/>
              <a:buNone/>
            </a:pPr>
            <a:endParaRPr lang="en-US" altLang="en-US" dirty="0"/>
          </a:p>
          <a:p>
            <a:pPr marL="0" inden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13316" name="Footer Placeholder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13317" name="Slide Number Placeholder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2- </a:t>
            </a:r>
            <a:fld id="{9A0DB2DC-4C9A-4742-B13C-FB6460FD3503}" type="slidenum">
              <a:rPr lang="en-US" altLang="en-US" sz="2400" dirty="0"/>
            </a:fld>
            <a:endParaRPr lang="en-US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b" anchorCtr="0"/>
          <a:p>
            <a:endParaRPr lang="en-US" altLang="en-US" dirty="0"/>
          </a:p>
        </p:txBody>
      </p:sp>
      <p:sp>
        <p:nvSpPr>
          <p:cNvPr id="14339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4724400"/>
          </a:xfrm>
          <a:ln/>
        </p:spPr>
        <p:txBody>
          <a:bodyPr vert="horz" wrap="square" lIns="90488" tIns="44450" rIns="90488" bIns="44450" anchor="t" anchorCtr="0"/>
          <a:p>
            <a:pPr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en-US" altLang="en-US" b="1" dirty="0"/>
              <a:t>Logical</a:t>
            </a:r>
            <a:r>
              <a:rPr lang="en-US" altLang="en-US" dirty="0"/>
              <a:t> </a:t>
            </a:r>
            <a:r>
              <a:rPr lang="en-US" altLang="en-US" b="1" dirty="0"/>
              <a:t>level</a:t>
            </a:r>
            <a:r>
              <a:rPr lang="en-US" altLang="en-US" dirty="0"/>
              <a:t>: </a:t>
            </a:r>
            <a:endParaRPr lang="en-US" altLang="en-US" dirty="0"/>
          </a:p>
          <a:p>
            <a:pPr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	The next higher </a:t>
            </a:r>
            <a:r>
              <a:rPr lang="en-US" altLang="en-US" b="1" dirty="0"/>
              <a:t>level</a:t>
            </a:r>
            <a:r>
              <a:rPr lang="en-US" altLang="en-US" dirty="0"/>
              <a:t> of </a:t>
            </a:r>
            <a:r>
              <a:rPr lang="en-US" altLang="en-US" b="1" dirty="0"/>
              <a:t>abstraction</a:t>
            </a:r>
            <a:r>
              <a:rPr lang="en-US" altLang="en-US" dirty="0"/>
              <a:t>, describes what </a:t>
            </a:r>
            <a:r>
              <a:rPr lang="en-US" altLang="en-US" b="1" dirty="0"/>
              <a:t>data</a:t>
            </a:r>
            <a:r>
              <a:rPr lang="en-US" altLang="en-US" dirty="0"/>
              <a:t> are stored in database and what relationship among those </a:t>
            </a:r>
            <a:r>
              <a:rPr lang="en-US" altLang="en-US" b="1" dirty="0"/>
              <a:t>data. </a:t>
            </a:r>
            <a:r>
              <a:rPr lang="en-US" altLang="en-US" sz="2400" dirty="0"/>
              <a:t>This is</a:t>
            </a:r>
            <a:r>
              <a:rPr lang="en-US" altLang="en-US" b="1" dirty="0"/>
              <a:t> </a:t>
            </a:r>
            <a:r>
              <a:rPr lang="en-US" altLang="en-US" sz="2400" dirty="0"/>
              <a:t>middle level of 3-level </a:t>
            </a:r>
            <a:r>
              <a:rPr lang="en-US" altLang="en-US" sz="2400" b="1" dirty="0"/>
              <a:t>data abstraction</a:t>
            </a:r>
            <a:r>
              <a:rPr lang="en-US" altLang="en-US" sz="2400" dirty="0"/>
              <a:t> architecture.</a:t>
            </a:r>
            <a:endParaRPr lang="en-US" altLang="en-US" sz="2400" dirty="0"/>
          </a:p>
          <a:p>
            <a:pPr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en-US" altLang="en-US" b="1" dirty="0"/>
              <a:t>View level</a:t>
            </a:r>
            <a:r>
              <a:rPr lang="en-US" altLang="en-US" dirty="0"/>
              <a:t>: </a:t>
            </a:r>
            <a:endParaRPr lang="en-US" altLang="en-US" dirty="0"/>
          </a:p>
          <a:p>
            <a:pPr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dirty="0"/>
              <a:t>	Highest level of data abstraction. This level describes the user interaction with database system.</a:t>
            </a:r>
            <a:endParaRPr lang="en-US" altLang="en-US" dirty="0"/>
          </a:p>
          <a:p>
            <a:pPr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altLang="en-US" b="1" dirty="0"/>
          </a:p>
          <a:p>
            <a:pPr lvl="1">
              <a:buClr>
                <a:schemeClr val="tx1"/>
              </a:buClr>
              <a:buSzPct val="100000"/>
              <a:buFontTx/>
            </a:pPr>
            <a:endParaRPr lang="en-US" altLang="en-US" dirty="0"/>
          </a:p>
        </p:txBody>
      </p:sp>
      <p:sp>
        <p:nvSpPr>
          <p:cNvPr id="14340" name="Footer Placeholder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14341" name="Slide Number Placeholder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2- </a:t>
            </a:r>
            <a:fld id="{9A0DB2DC-4C9A-4742-B13C-FB6460FD3503}" type="slidenum">
              <a:rPr lang="en-US" altLang="en-US" sz="2400" dirty="0"/>
            </a:fld>
            <a:endParaRPr lang="en-US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Footer Placeholder 5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ea typeface="+mn-ea"/>
                <a:cs typeface="+mn-cs"/>
              </a:rPr>
              <a:t>Database Systems 6e / Rob &amp; Coronel</a:t>
            </a:r>
            <a:endParaRPr lang="en-US" altLang="en-US" sz="2400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363" name="Slide Number Placeholder 6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2- </a:t>
            </a:r>
            <a:fld id="{9A0DB2DC-4C9A-4742-B13C-FB6460FD3503}" type="slidenum">
              <a:rPr lang="en-US" altLang="en-US" sz="2400" dirty="0">
                <a:latin typeface="Arial" panose="020B0604020202020204" pitchFamily="34" charset="0"/>
              </a:rPr>
            </a:fld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b" anchorCtr="0"/>
          <a:p>
            <a:pPr eaLnBrk="1" hangingPunct="1"/>
            <a:r>
              <a:rPr lang="en-US" altLang="en-US" dirty="0"/>
              <a:t>Data Abstraction Levels</a:t>
            </a:r>
            <a:endParaRPr lang="en-US" altLang="en-US" dirty="0"/>
          </a:p>
        </p:txBody>
      </p:sp>
      <p:pic>
        <p:nvPicPr>
          <p:cNvPr id="15365" name="Picture 9" descr="Fig02-10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304800" y="1524000"/>
            <a:ext cx="8610600" cy="4572000"/>
          </a:xfr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b" anchorCtr="0"/>
          <a:p>
            <a:pPr eaLnBrk="1" hangingPunct="1"/>
            <a:r>
              <a:rPr lang="en-GB" altLang="zh-CN" b="1" dirty="0">
                <a:latin typeface="Times" charset="0"/>
                <a:ea typeface="SimSun" panose="02010600030101010101" pitchFamily="2" charset="-122"/>
              </a:rPr>
              <a:t>Lecture - Objectives</a:t>
            </a:r>
            <a:endParaRPr lang="en-GB" altLang="zh-CN" b="1" dirty="0">
              <a:solidFill>
                <a:schemeClr val="tx1"/>
              </a:solidFill>
              <a:latin typeface="Times" charset="0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14800"/>
          </a:xfrm>
          <a:ln/>
        </p:spPr>
        <p:txBody>
          <a:bodyPr vert="horz" wrap="square" lIns="90488" tIns="44450" rIns="90488" bIns="44450" anchor="t" anchorCtr="0"/>
          <a:p>
            <a:pPr eaLnBrk="1" hangingPunct="1">
              <a:lnSpc>
                <a:spcPct val="120000"/>
              </a:lnSpc>
            </a:pPr>
            <a:r>
              <a:rPr lang="en-GB" altLang="zh-CN" sz="2700" b="1" dirty="0">
                <a:latin typeface="Times" charset="0"/>
                <a:ea typeface="SimSun" panose="02010600030101010101" pitchFamily="2" charset="-122"/>
              </a:rPr>
              <a:t>Purpose of three-level database architecture.</a:t>
            </a:r>
            <a:endParaRPr lang="en-GB" altLang="zh-CN" sz="2700" b="1" dirty="0">
              <a:latin typeface="Times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GB" altLang="zh-CN" sz="2700" b="1" dirty="0">
                <a:latin typeface="Times" charset="0"/>
                <a:ea typeface="SimSun" panose="02010600030101010101" pitchFamily="2" charset="-122"/>
              </a:rPr>
              <a:t>Contents of external, conceptual, and internal levels.</a:t>
            </a:r>
            <a:endParaRPr lang="en-GB" altLang="zh-CN" sz="2700" b="1" dirty="0">
              <a:latin typeface="Times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GB" altLang="zh-CN" sz="2700" b="1" dirty="0">
                <a:latin typeface="Times" charset="0"/>
                <a:ea typeface="SimSun" panose="02010600030101010101" pitchFamily="2" charset="-122"/>
              </a:rPr>
              <a:t>Data Independence: logical and physical data independence.</a:t>
            </a:r>
            <a:endParaRPr lang="en-GB" altLang="zh-CN" sz="2700" b="1" dirty="0">
              <a:latin typeface="Times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GB" altLang="zh-CN" sz="2700" b="1" dirty="0">
                <a:latin typeface="Times" charset="0"/>
                <a:ea typeface="SimSun" panose="02010600030101010101" pitchFamily="2" charset="-122"/>
              </a:rPr>
              <a:t>Distinction between DDL and DML.</a:t>
            </a:r>
            <a:endParaRPr lang="en-GB" altLang="zh-CN" sz="2700" b="1" dirty="0">
              <a:latin typeface="Times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GB" altLang="zh-CN" sz="2700" b="1" dirty="0">
                <a:latin typeface="Times" charset="0"/>
                <a:ea typeface="SimSun" panose="02010600030101010101" pitchFamily="2" charset="-122"/>
              </a:rPr>
              <a:t>A classification of data models.</a:t>
            </a:r>
            <a:endParaRPr lang="en-GB" altLang="zh-CN" sz="2700" b="1" dirty="0">
              <a:latin typeface="Times" charset="0"/>
              <a:ea typeface="SimSun" panose="02010600030101010101" pitchFamily="2" charset="-122"/>
            </a:endParaRPr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GB" altLang="zh-CN" sz="2400" dirty="0">
                <a:ea typeface="SimSun" panose="02010600030101010101" pitchFamily="2" charset="-122"/>
              </a:rPr>
            </a:fld>
            <a:endParaRPr lang="en-GB" altLang="zh-CN" sz="2400" dirty="0">
              <a:ea typeface="SimSun" panose="02010600030101010101" pitchFamily="2" charset="-122"/>
            </a:endParaRPr>
          </a:p>
        </p:txBody>
      </p:sp>
      <p:sp>
        <p:nvSpPr>
          <p:cNvPr id="5125" name="Text Box 4"/>
          <p:cNvSpPr txBox="1"/>
          <p:nvPr/>
        </p:nvSpPr>
        <p:spPr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4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200" dirty="0">
                <a:ea typeface="SimSun" panose="02010600030101010101" pitchFamily="2" charset="-122"/>
              </a:rPr>
              <a:t>© Pearson Education Limited 1995, 2005</a:t>
            </a:r>
            <a:endParaRPr lang="en-GB" altLang="zh-CN" sz="1200" dirty="0">
              <a:ea typeface="SimSun" panose="02010600030101010101" pitchFamily="2" charset="-122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0" y="1889125"/>
            <a:ext cx="539750" cy="2428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>
              <a:buNone/>
            </a:pP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0" y="266700"/>
            <a:ext cx="9126855" cy="1104900"/>
          </a:xfrm>
          <a:ln/>
        </p:spPr>
        <p:txBody>
          <a:bodyPr vert="horz" wrap="square" lIns="90488" tIns="44450" rIns="90488" bIns="44450" anchor="b" anchorCtr="0"/>
          <a:p>
            <a:r>
              <a:rPr lang="en-US" altLang="en-US" b="1" i="1" dirty="0">
                <a:latin typeface="Arial Black" panose="020B0A04020102020204" charset="0"/>
                <a:cs typeface="Arial Black" panose="020B0A04020102020204" charset="0"/>
              </a:rPr>
              <a:t>Objectives of Three-Level Architecture</a:t>
            </a:r>
            <a:endParaRPr lang="en-US" altLang="en-US" b="1" i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5236" name="Rectangle 4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88" tIns="44450" rIns="90488" bIns="44450" anchor="t" anchorCtr="0"/>
          <a:p>
            <a:r>
              <a:rPr lang="en-US" altLang="en-US" sz="2400" b="1" dirty="0">
                <a:latin typeface="Arial Black" panose="020B0A04020102020204" charset="0"/>
                <a:cs typeface="Arial Black" panose="020B0A04020102020204" charset="0"/>
              </a:rPr>
              <a:t>All users should be able to access same data. </a:t>
            </a:r>
            <a:endParaRPr lang="en-US" altLang="en-US" sz="2400" b="1" dirty="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400" b="1" dirty="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400" b="1" dirty="0">
                <a:latin typeface="Arial Black" panose="020B0A04020102020204" charset="0"/>
                <a:cs typeface="Arial Black" panose="020B0A04020102020204" charset="0"/>
              </a:rPr>
              <a:t>Each user may require a different view of the data held in DB</a:t>
            </a:r>
            <a:endParaRPr lang="en-US" altLang="en-US" sz="2400" b="1" dirty="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400" b="1" dirty="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400" b="1" dirty="0">
                <a:latin typeface="Arial Black" panose="020B0A04020102020204" charset="0"/>
                <a:cs typeface="Arial Black" panose="020B0A04020102020204" charset="0"/>
              </a:rPr>
              <a:t>A user's view is immune to changes made in other views.</a:t>
            </a:r>
            <a:endParaRPr lang="en-US" altLang="en-US" sz="2400" b="1" dirty="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400" b="1" dirty="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400" b="1" dirty="0">
                <a:latin typeface="Arial Black" panose="020B0A04020102020204" charset="0"/>
                <a:cs typeface="Arial Black" panose="020B0A04020102020204" charset="0"/>
              </a:rPr>
              <a:t>Users should not need to know physical database storage details.</a:t>
            </a:r>
            <a:endParaRPr lang="en-US" altLang="en-US" sz="2400" b="1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charRg st="4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charRg st="111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charRg st="168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381000" y="266700"/>
            <a:ext cx="8403590" cy="1104900"/>
          </a:xfrm>
          <a:ln/>
        </p:spPr>
        <p:txBody>
          <a:bodyPr vert="horz" wrap="square" lIns="90488" tIns="44450" rIns="90488" bIns="44450" anchor="b" anchorCtr="0"/>
          <a:p>
            <a:r>
              <a:rPr lang="en-US" altLang="en-US" b="1" i="1" dirty="0">
                <a:latin typeface="Arial Black" panose="020B0A04020102020204" charset="0"/>
                <a:cs typeface="Arial Black" panose="020B0A04020102020204" charset="0"/>
              </a:rPr>
              <a:t>Objectives of  Three-Level Architecture Proposed by </a:t>
            </a:r>
            <a:r>
              <a:rPr lang="en-US" altLang="en-US" sz="2400" b="1" dirty="0">
                <a:latin typeface="Arial Black" panose="020B0A04020102020204" charset="0"/>
                <a:cs typeface="Arial Black" panose="020B0A04020102020204" charset="0"/>
              </a:rPr>
              <a:t>ANSI-SPARC</a:t>
            </a:r>
            <a:r>
              <a:rPr lang="en-US" altLang="en-US" sz="24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altLang="en-US" sz="2400" b="1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6260" name="Rectangle 4"/>
          <p:cNvSpPr>
            <a:spLocks noGrp="1"/>
          </p:cNvSpPr>
          <p:nvPr>
            <p:ph idx="1"/>
          </p:nvPr>
        </p:nvSpPr>
        <p:spPr>
          <a:xfrm>
            <a:off x="381000" y="1600200"/>
            <a:ext cx="8178165" cy="3809365"/>
          </a:xfrm>
          <a:ln/>
        </p:spPr>
        <p:txBody>
          <a:bodyPr vert="horz" wrap="square" lIns="90488" tIns="44450" rIns="90488" bIns="44450" anchor="t" anchorCtr="0"/>
          <a:p>
            <a:r>
              <a:rPr lang="en-US" altLang="en-US" sz="2200" b="1" dirty="0">
                <a:latin typeface="Arial Black" panose="020B0A04020102020204" charset="0"/>
                <a:cs typeface="Arial Black" panose="020B0A04020102020204" charset="0"/>
              </a:rPr>
              <a:t>DBA should be able to change conceptual structure of database without affecting all users.</a:t>
            </a:r>
            <a:endParaRPr lang="en-US" altLang="en-US" sz="2200" b="1" dirty="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200" b="1" dirty="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200" b="1" dirty="0">
                <a:latin typeface="Arial Black" panose="020B0A04020102020204" charset="0"/>
                <a:cs typeface="Arial Black" panose="020B0A04020102020204" charset="0"/>
              </a:rPr>
              <a:t>DBA should be able to change database storage structures without affecting the users' views.</a:t>
            </a:r>
            <a:endParaRPr lang="en-US" altLang="en-US" sz="2200" b="1" dirty="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200" b="1" dirty="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200" b="1" dirty="0">
                <a:latin typeface="Arial Black" panose="020B0A04020102020204" charset="0"/>
                <a:cs typeface="Arial Black" panose="020B0A04020102020204" charset="0"/>
              </a:rPr>
              <a:t>Internal structure of database should be unaffected by changes to physical aspects of storage.</a:t>
            </a:r>
            <a:endParaRPr lang="en-US" altLang="en-US" sz="2200" b="1" dirty="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200" b="1" dirty="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200" b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172" name="Text Box 5"/>
          <p:cNvSpPr txBox="1"/>
          <p:nvPr/>
        </p:nvSpPr>
        <p:spPr>
          <a:xfrm>
            <a:off x="669925" y="5222875"/>
            <a:ext cx="7391400" cy="12001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4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ANSI-SPARC ( American National Standards Institute</a:t>
            </a:r>
            <a:endParaRPr lang="en-US" altLang="en-US" sz="2400" b="1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Standards Planning and Requirements Committee)</a:t>
            </a:r>
            <a:endParaRPr lang="en-US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charRg st="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charRg st="92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charRg st="186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230505" y="304800"/>
            <a:ext cx="9337675" cy="1104900"/>
          </a:xfrm>
          <a:ln/>
        </p:spPr>
        <p:txBody>
          <a:bodyPr vert="horz" wrap="square" lIns="90488" tIns="44450" rIns="90488" bIns="44450" anchor="b" anchorCtr="0"/>
          <a:p>
            <a:r>
              <a:rPr lang="en-US" altLang="en-US" b="1" i="1" dirty="0">
                <a:latin typeface="Arial Black" panose="020B0A04020102020204" charset="0"/>
                <a:cs typeface="Arial Black" panose="020B0A04020102020204" charset="0"/>
              </a:rPr>
              <a:t>ANSI-SPARC Three-level Architecture</a:t>
            </a:r>
            <a:endParaRPr lang="en-US" altLang="en-US" b="1" i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8308" name="Rectangle 4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88" tIns="44450" rIns="90488" bIns="44450" anchor="t" anchorCtr="0"/>
          <a:p>
            <a:r>
              <a:rPr lang="en-US" altLang="en-US" sz="2400" b="1" dirty="0">
                <a:latin typeface="Arial Black" panose="020B0A04020102020204" charset="0"/>
                <a:cs typeface="Arial Black" panose="020B0A04020102020204" charset="0"/>
              </a:rPr>
              <a:t>External Level</a:t>
            </a:r>
            <a:endParaRPr lang="en-US" altLang="en-US" sz="2400" b="1" dirty="0">
              <a:latin typeface="Arial Black" panose="020B0A04020102020204" charset="0"/>
              <a:cs typeface="Arial Black" panose="020B0A04020102020204" charset="0"/>
            </a:endParaRPr>
          </a:p>
          <a:p>
            <a:pPr lvl="1">
              <a:buSzPct val="75000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Users' view of the database. Describes that part of database that is relevant to a particular user.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SzPct val="75000"/>
            </a:pPr>
            <a:endParaRPr lang="en-US" altLang="en-US" sz="2400" b="1" dirty="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400" b="1" dirty="0">
                <a:latin typeface="Arial Black" panose="020B0A04020102020204" charset="0"/>
                <a:cs typeface="Arial Black" panose="020B0A04020102020204" charset="0"/>
              </a:rPr>
              <a:t>Conceptual Level</a:t>
            </a:r>
            <a:endParaRPr lang="en-US" altLang="en-US" sz="2400" b="1" dirty="0">
              <a:latin typeface="Arial Black" panose="020B0A04020102020204" charset="0"/>
              <a:cs typeface="Arial Black" panose="020B0A04020102020204" charset="0"/>
            </a:endParaRPr>
          </a:p>
          <a:p>
            <a:pPr lvl="1">
              <a:buSzPct val="75000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Community view of the database.  Describes what data is stored in database and relationships among the data.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SzPct val="75000"/>
            </a:pP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charRg st="1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charRg st="116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charRg st="133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381000" y="266700"/>
            <a:ext cx="9337040" cy="1104900"/>
          </a:xfrm>
          <a:ln/>
        </p:spPr>
        <p:txBody>
          <a:bodyPr vert="horz" wrap="square" lIns="90488" tIns="44450" rIns="90488" bIns="44450" anchor="b" anchorCtr="0"/>
          <a:p>
            <a:r>
              <a:rPr lang="en-US" altLang="en-US" b="1" i="1" dirty="0">
                <a:latin typeface="Arial Black" panose="020B0A04020102020204" charset="0"/>
                <a:cs typeface="Arial Black" panose="020B0A04020102020204" charset="0"/>
                <a:sym typeface="+mn-ea"/>
              </a:rPr>
              <a:t>ANSI-SPARC Three-level Architecture</a:t>
            </a:r>
            <a:endParaRPr lang="en-US" altLang="en-US" b="1" i="1" dirty="0">
              <a:latin typeface="CG Times" charset="0"/>
            </a:endParaRPr>
          </a:p>
        </p:txBody>
      </p:sp>
      <p:sp>
        <p:nvSpPr>
          <p:cNvPr id="99332" name="Rectangle 4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88" tIns="44450" rIns="90488" bIns="44450" anchor="t" anchorCtr="0"/>
          <a:p>
            <a:r>
              <a:rPr lang="en-US" altLang="en-US" sz="2400" b="1" dirty="0">
                <a:latin typeface="Arial Black" panose="020B0A04020102020204" charset="0"/>
                <a:cs typeface="Arial Black" panose="020B0A04020102020204" charset="0"/>
              </a:rPr>
              <a:t>Internal Level</a:t>
            </a:r>
            <a:endParaRPr lang="en-US" altLang="en-US" sz="2400" b="1" dirty="0">
              <a:latin typeface="Arial Black" panose="020B0A04020102020204" charset="0"/>
              <a:cs typeface="Arial Black" panose="020B0A04020102020204" charset="0"/>
            </a:endParaRPr>
          </a:p>
          <a:p>
            <a:pPr lvl="1">
              <a:buSzPct val="75000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Physical representation of the database on the computer.  Describes how the data is stored in the database.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charRg st="15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b" anchorCtr="0"/>
          <a:p>
            <a:r>
              <a:rPr lang="en-US" altLang="en-US" b="1" i="1" dirty="0">
                <a:latin typeface="Arial Black" panose="020B0A04020102020204" charset="0"/>
                <a:cs typeface="Arial Black" panose="020B0A04020102020204" charset="0"/>
              </a:rPr>
              <a:t>Data Independence</a:t>
            </a:r>
            <a:endParaRPr lang="en-US" altLang="en-US" b="1" i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2404" name="Rectangle 4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88" tIns="44450" rIns="90488" bIns="44450" anchor="t" anchorCtr="0"/>
          <a:p>
            <a:r>
              <a:rPr lang="en-US" altLang="en-US" sz="2400" b="1" dirty="0">
                <a:latin typeface="Arial Black" panose="020B0A04020102020204" charset="0"/>
                <a:cs typeface="Arial Black" panose="020B0A04020102020204" charset="0"/>
              </a:rPr>
              <a:t>Logical Data Independence</a:t>
            </a:r>
            <a:endParaRPr lang="en-US" altLang="en-US" sz="2400" b="1" dirty="0">
              <a:latin typeface="Arial Black" panose="020B0A04020102020204" charset="0"/>
              <a:cs typeface="Arial Black" panose="020B0A04020102020204" charset="0"/>
            </a:endParaRPr>
          </a:p>
          <a:p>
            <a:pPr lvl="1">
              <a:buSzPct val="75000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Refers to immunity of external schemas to changes in conceptual schema.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SzPct val="75000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Conceptual schema changes e.g. addition/removal of entities.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SzPct val="75000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Should not require changes to external schema or rewrites of application programs.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charRg st="26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charRg st="98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charRg st="159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b" anchorCtr="0"/>
          <a:p>
            <a:r>
              <a:rPr lang="en-US" altLang="en-US" b="1" i="1" dirty="0">
                <a:latin typeface="Arial Black" panose="020B0A04020102020204" charset="0"/>
                <a:cs typeface="Arial Black" panose="020B0A04020102020204" charset="0"/>
              </a:rPr>
              <a:t>Data Independence</a:t>
            </a:r>
            <a:endParaRPr lang="en-US" altLang="en-US" b="1" i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3428" name="Rectangle 4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88" tIns="44450" rIns="90488" bIns="44450" anchor="t" anchorCtr="0"/>
          <a:p>
            <a:r>
              <a:rPr lang="en-US" altLang="en-US" sz="2400" b="1" dirty="0">
                <a:latin typeface="Arial Black" panose="020B0A04020102020204" charset="0"/>
                <a:cs typeface="Arial Black" panose="020B0A04020102020204" charset="0"/>
              </a:rPr>
              <a:t>Physical Data Independence</a:t>
            </a:r>
            <a:endParaRPr lang="en-US" altLang="en-US" sz="2400" b="1" dirty="0">
              <a:latin typeface="Arial Black" panose="020B0A04020102020204" charset="0"/>
              <a:cs typeface="Arial Black" panose="020B0A04020102020204" charset="0"/>
            </a:endParaRPr>
          </a:p>
          <a:p>
            <a:pPr lvl="1">
              <a:buSzPct val="75000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Refers to immunity of conceptual schema to changes in the internal schema.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SzPct val="75000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Internal schema changes e.g. using different file organizations, storage structures/devices.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SzPct val="75000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Should not require change to conceptual or external schemas.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charRg st="2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charRg st="102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charRg st="195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b" anchorCtr="0"/>
          <a:p>
            <a:r>
              <a:rPr lang="en-US" altLang="en-US" b="1" i="1" dirty="0">
                <a:latin typeface="Times" charset="0"/>
              </a:rPr>
              <a:t>Data Independence and the ANSI-SPARC Three-level Architecture</a:t>
            </a:r>
            <a:endParaRPr lang="en-US" altLang="en-US" b="1" i="1" dirty="0">
              <a:latin typeface="Times" charset="0"/>
            </a:endParaRPr>
          </a:p>
        </p:txBody>
      </p:sp>
      <p:pic>
        <p:nvPicPr>
          <p:cNvPr id="12291" name="Picture 4"/>
          <p:cNvPicPr/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79500" y="1676400"/>
            <a:ext cx="7639050" cy="4114800"/>
          </a:xfr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bs">
  <a:themeElements>
    <a:clrScheme name="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introdbs.pp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rodbs.pp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.pp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0000FF"/>
    </a:dk2>
    <a:lt2>
      <a:srgbClr val="FFFF00"/>
    </a:lt2>
    <a:accent1>
      <a:srgbClr val="FF6633"/>
    </a:accent1>
    <a:accent2>
      <a:srgbClr val="FF00FF"/>
    </a:accent2>
    <a:accent3>
      <a:srgbClr val="AAAAFF"/>
    </a:accent3>
    <a:accent4>
      <a:srgbClr val="DADADA"/>
    </a:accent4>
    <a:accent5>
      <a:srgbClr val="FFB8AD"/>
    </a:accent5>
    <a:accent6>
      <a:srgbClr val="E700E7"/>
    </a:accent6>
    <a:hlink>
      <a:srgbClr val="FF0000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C:\introdbs.pps.ppt</Template>
  <TotalTime>0</TotalTime>
  <Words>2614</Words>
  <Application>WPS Presentation</Application>
  <PresentationFormat>On-screen Show (4:3)</PresentationFormat>
  <Paragraphs>97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Monotype Sorts</vt:lpstr>
      <vt:lpstr>Wingdings</vt:lpstr>
      <vt:lpstr>CG Times</vt:lpstr>
      <vt:lpstr>Segoe Print</vt:lpstr>
      <vt:lpstr>Times</vt:lpstr>
      <vt:lpstr>Microsoft YaHei</vt:lpstr>
      <vt:lpstr>Arial Unicode MS</vt:lpstr>
      <vt:lpstr>Arial Black</vt:lpstr>
      <vt:lpstr>introdbs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Thomas Connolly and Carolyn Begg</dc:creator>
  <dc:description>Transparencies for Chapter 1 of textbook
Database Systems: A Practical Approach to Design, Implementation and Management</dc:description>
  <dc:subject>Database Systems</dc:subject>
  <cp:lastModifiedBy>sanas</cp:lastModifiedBy>
  <cp:revision>68</cp:revision>
  <cp:lastPrinted>1998-07-28T10:53:48Z</cp:lastPrinted>
  <dcterms:created xsi:type="dcterms:W3CDTF">1996-12-09T10:09:10Z</dcterms:created>
  <dcterms:modified xsi:type="dcterms:W3CDTF">2024-06-03T06:39:54Z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0327641105304DCCAE9B6B3F81B0577A_12</vt:lpwstr>
  </property>
  <property fmtid="{D5CDD505-2E9C-101B-9397-08002B2CF9AE}" pid="3" name="KSOProductBuildVer">
    <vt:lpwstr>1033-12.2.0.13472</vt:lpwstr>
  </property>
</Properties>
</file>