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57" r:id="rId4"/>
    <p:sldId id="258" r:id="rId5"/>
    <p:sldId id="28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1" r:id="rId28"/>
    <p:sldId id="294" r:id="rId29"/>
    <p:sldId id="296" r:id="rId30"/>
    <p:sldId id="289" r:id="rId31"/>
    <p:sldId id="297" r:id="rId3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FFFF00"/>
    <a:srgbClr val="0066FF"/>
    <a:srgbClr val="990000"/>
    <a:srgbClr val="00CCFF"/>
    <a:srgbClr val="00FF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75" autoAdjust="0"/>
  </p:normalViewPr>
  <p:slideViewPr>
    <p:cSldViewPr>
      <p:cViewPr>
        <p:scale>
          <a:sx n="100" d="100"/>
          <a:sy n="100" d="100"/>
        </p:scale>
        <p:origin x="-294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2F55D-7DE6-4C9A-BDDB-B6E156A640ED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71DB-1EAA-4B33-B7E6-A09895667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DCA65-930A-419C-A280-EAB9F6D93A6D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913E7-479F-44B3-B613-8D85A3CF2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CAD0-ED59-494C-A612-C63177EB5FF9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07D30-4B41-4263-BA10-12DF46CB7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9663-F094-4EB5-A63C-7631D1356267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7FB5-79DB-4DD9-8D53-9E9B85C09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048D-2590-4DD7-88F8-7388DAF38DAD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6AB7C-878F-4260-AC6C-A6B1A2DB0D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2AC09-F84E-4E41-8607-8BE48A935569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37E49-2D71-417B-B22D-3D4E22A1B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AB8F-048E-40BE-9C63-F32851BCC3B4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C63-9249-4A87-8B24-B13C8F8C6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5463-FDC2-49D7-845B-4863EBB581BC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8BE2-59A0-4DA6-B2B9-A5D950E2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1F417-DB43-4D73-A606-24CF125162AF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85021-47D1-4669-8ACE-0E2AF9D0B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7942C-68A6-4301-815E-A0AE14167F9C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303F-DB55-4C8C-9C3B-F40737DFB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B0348-40BD-4B02-906E-71B3A339D915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E6C3-DB0F-4E6A-A8FD-A2441BBD2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A9C4DDF-56C5-4D73-AC68-63EA540E51D6}" type="datetimeFigureOut">
              <a:rPr lang="en-US"/>
              <a:pPr>
                <a:defRPr/>
              </a:pPr>
              <a:t>3/10/2017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FD8520C-ACC1-472A-9004-8C4A18E42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40" name="Text Box 7"/>
          <p:cNvSpPr txBox="1">
            <a:spLocks noChangeArrowheads="1"/>
          </p:cNvSpPr>
          <p:nvPr userDrawn="1"/>
        </p:nvSpPr>
        <p:spPr bwMode="auto">
          <a:xfrm>
            <a:off x="441325" y="6262688"/>
            <a:ext cx="1177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Chapter 3</a:t>
            </a:r>
          </a:p>
        </p:txBody>
      </p:sp>
      <p:sp>
        <p:nvSpPr>
          <p:cNvPr id="14" name="Rectangle 5"/>
          <p:cNvSpPr txBox="1">
            <a:spLocks noGrp="1" noChangeArrowheads="1"/>
          </p:cNvSpPr>
          <p:nvPr userDrawn="1"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2013 Pearson Education, Inc.  Publishing as Prentice Hall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67" r:id="rId4"/>
    <p:sldLayoutId id="2147483973" r:id="rId5"/>
    <p:sldLayoutId id="2147483968" r:id="rId6"/>
    <p:sldLayoutId id="2147483974" r:id="rId7"/>
    <p:sldLayoutId id="2147483975" r:id="rId8"/>
    <p:sldLayoutId id="2147483976" r:id="rId9"/>
    <p:sldLayoutId id="2147483969" r:id="rId10"/>
    <p:sldLayoutId id="21474839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Chapter 3:</a:t>
            </a:r>
            <a:b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Enhanced E-R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3985C-20DE-420A-A78D-DD1E6F84A0E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315200" cy="1752600"/>
          </a:xfrm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200" b="1" i="1" smtClean="0">
                <a:solidFill>
                  <a:srgbClr val="0070C0"/>
                </a:solidFill>
                <a:cs typeface="Times New Roman" pitchFamily="18" charset="0"/>
              </a:rPr>
              <a:t>Modern Database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AFE63-304D-47CF-8C80-D919F600F07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057400" y="152400"/>
            <a:ext cx="517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3-4 Example of generalization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6463" y="685800"/>
            <a:ext cx="790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a) Three entity types: CAR, TRUCK, and MOTORCYCLE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066800" y="5334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All these types of vehicles have common attributes</a:t>
            </a:r>
          </a:p>
        </p:txBody>
      </p:sp>
      <p:pic>
        <p:nvPicPr>
          <p:cNvPr id="19462" name="Picture 6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8121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616B0B-B65F-421D-880E-2D7B8ECE5E78}" type="slidenum">
              <a:rPr lang="en-US" sz="1200">
                <a:solidFill>
                  <a:srgbClr val="D38E27"/>
                </a:solidFill>
              </a:rPr>
              <a:pPr algn="r"/>
              <a:t>10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BFF5-1C85-462A-9058-A4C2B4A80BE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118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3-4 Example of generalization (cont.)</a:t>
            </a:r>
          </a:p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070725" y="2562225"/>
            <a:ext cx="1692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So we put the shared attributes in a supertype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65125" y="5791200"/>
            <a:ext cx="8140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Note: no subtype for motorcycle, since it has no unique attributes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1295400" y="685800"/>
            <a:ext cx="574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b) Generalization to VEHICLE supertype </a:t>
            </a:r>
          </a:p>
        </p:txBody>
      </p:sp>
      <p:pic>
        <p:nvPicPr>
          <p:cNvPr id="20487" name="Picture 7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58674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76A67A1-E3D7-459E-84B0-14D94C74B1F2}" type="slidenum">
              <a:rPr lang="en-US" sz="1200">
                <a:solidFill>
                  <a:srgbClr val="D38E27"/>
                </a:solidFill>
              </a:rPr>
              <a:pPr algn="r"/>
              <a:t>11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Nonam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01738"/>
            <a:ext cx="44958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864D5-4700-4B63-A7AA-84A82E142EB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362200" y="0"/>
            <a:ext cx="510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3-5 Example of specialization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276600" y="6096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 a) Entity type PART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1296988" y="2863850"/>
            <a:ext cx="7085012" cy="1101725"/>
            <a:chOff x="817" y="1804"/>
            <a:chExt cx="4463" cy="694"/>
          </a:xfrm>
        </p:grpSpPr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3456" y="1804"/>
              <a:ext cx="182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</a:rPr>
                <a:t>Only applies to manufactured parts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817" y="2304"/>
              <a:ext cx="1393" cy="194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H="1">
              <a:off x="2256" y="2064"/>
              <a:ext cx="1200" cy="28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1295400" y="4038600"/>
            <a:ext cx="7542213" cy="762000"/>
            <a:chOff x="816" y="2544"/>
            <a:chExt cx="4751" cy="480"/>
          </a:xfrm>
        </p:grpSpPr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3456" y="2688"/>
              <a:ext cx="21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</a:rPr>
                <a:t>Applies only to purchased parts</a:t>
              </a:r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816" y="2544"/>
              <a:ext cx="2160" cy="48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4"/>
            <p:cNvSpPr>
              <a:spLocks noChangeShapeType="1"/>
            </p:cNvSpPr>
            <p:nvPr/>
          </p:nvSpPr>
          <p:spPr bwMode="auto">
            <a:xfrm flipH="1">
              <a:off x="2976" y="2784"/>
              <a:ext cx="480" cy="0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12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999083-8BF8-4907-A267-B6591B23452C}" type="slidenum">
              <a:rPr lang="en-US" sz="1200">
                <a:solidFill>
                  <a:srgbClr val="D38E27"/>
                </a:solidFill>
              </a:rPr>
              <a:pPr algn="r"/>
              <a:t>12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Nona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6858000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2CD87-D1A6-48A5-96A0-28AE9E03692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891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b) Specialization to MANUFACTURED PART and PURCHASED PART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200400" y="5564188"/>
            <a:ext cx="5688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990000"/>
                </a:solidFill>
                <a:latin typeface="Times New Roman" pitchFamily="18" charset="0"/>
              </a:rPr>
              <a:t>Note: multivalued composite attribute was replaced by an associative entity relationship to another entity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Created 2 subtypes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1905000" y="76200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3-5 Example of specialization (cont.)</a:t>
            </a:r>
          </a:p>
        </p:txBody>
      </p:sp>
      <p:sp>
        <p:nvSpPr>
          <p:cNvPr id="2253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09254AB-2421-48F5-BB4F-28C51BA6A62E}" type="slidenum">
              <a:rPr lang="en-US" sz="1200">
                <a:solidFill>
                  <a:srgbClr val="D38E27"/>
                </a:solidFill>
              </a:rPr>
              <a:pPr algn="r"/>
              <a:t>13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Constraints in Supertype/SUBTYPE RELATIONSHIPS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991600" cy="3352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4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Completeness Constraints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Whether an instance of a supertype </a:t>
            </a:r>
            <a:r>
              <a:rPr lang="en-US" sz="4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must</a:t>
            </a: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also be a member of at least one subtype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Total Specialization Rule: Yes (double line)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Specialization Rule: No (single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2725F-3705-47A2-82E1-7E04202E317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371600" y="990600"/>
            <a:ext cx="686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Figure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3-6 Examples of completeness constraints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895600" y="1443335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a) Total specialization rule</a:t>
            </a:r>
          </a:p>
        </p:txBody>
      </p:sp>
      <p:pic>
        <p:nvPicPr>
          <p:cNvPr id="24580" name="Picture 5" descr="Nona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904999"/>
            <a:ext cx="7924799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ADFD5E1-4015-4613-985B-56CABA650263}" type="slidenum">
              <a:rPr lang="en-US" sz="1200">
                <a:solidFill>
                  <a:srgbClr val="D38E27"/>
                </a:solidFill>
              </a:rPr>
              <a:pPr algn="r"/>
              <a:t>15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01F44-AB59-4C16-94C2-56DA567B2CF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3916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b) Partial specialization rule</a:t>
            </a:r>
          </a:p>
        </p:txBody>
      </p:sp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914400" y="76200"/>
            <a:ext cx="781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3-6 Examples of completeness constraints (cont.)</a:t>
            </a:r>
          </a:p>
        </p:txBody>
      </p:sp>
      <p:pic>
        <p:nvPicPr>
          <p:cNvPr id="25605" name="Picture 5" descr="Nona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6705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E1E9517-08D0-43CD-BD38-5004DBC8CA73}" type="slidenum">
              <a:rPr lang="en-US" sz="1200">
                <a:solidFill>
                  <a:srgbClr val="D38E27"/>
                </a:solidFill>
              </a:rPr>
              <a:pPr algn="r"/>
              <a:t>16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4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Disjointness Constraints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 Whether an instance of a supertype may </a:t>
            </a:r>
            <a:r>
              <a:rPr lang="en-US" sz="36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simultaneously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be a member of two (or more) subtypes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 Rule: An instance of the supertype can be only ONE of the subtypes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Overlap Rule: An instance of the supertype could be more than one of the subtypes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436A0-618B-4B38-B032-E5A5090D631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Constraints in Supertype/SUBTYPE RELATIONSHIPS</a:t>
            </a:r>
          </a:p>
        </p:txBody>
      </p:sp>
      <p:sp>
        <p:nvSpPr>
          <p:cNvPr id="26629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F2D3591-7B09-4CF6-A083-52C586EE9F44}" type="slidenum">
              <a:rPr lang="en-US" sz="1200">
                <a:solidFill>
                  <a:srgbClr val="D38E27"/>
                </a:solidFill>
              </a:rPr>
              <a:pPr algn="r"/>
              <a:t>17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B826D-9A4A-4D23-ACA2-62951774F42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05200" y="609600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 a) Disjoint rule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19200" y="0"/>
            <a:ext cx="657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3-7 Examples of disjointness constraints</a:t>
            </a:r>
          </a:p>
        </p:txBody>
      </p:sp>
      <p:pic>
        <p:nvPicPr>
          <p:cNvPr id="27653" name="Picture 8" descr="Nonam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001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486DEC1-454C-485B-9A7E-CDC5546572D1}" type="slidenum">
              <a:rPr lang="en-US" sz="1200">
                <a:solidFill>
                  <a:srgbClr val="D38E27"/>
                </a:solidFill>
              </a:rPr>
              <a:pPr algn="r"/>
              <a:t>18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7A33E-3142-4B4E-AF1B-60390E73A51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733800" y="838200"/>
            <a:ext cx="220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b) Overlap rule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838200" y="381000"/>
            <a:ext cx="752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Figure 3-7 Examples of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disjointness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constraints (cont.)</a:t>
            </a:r>
          </a:p>
        </p:txBody>
      </p:sp>
      <p:pic>
        <p:nvPicPr>
          <p:cNvPr id="28677" name="Picture 8" descr="Nonam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931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AA13584-95EE-425D-A891-633582192D31}" type="slidenum">
              <a:rPr lang="en-US" sz="1200">
                <a:solidFill>
                  <a:srgbClr val="D38E27"/>
                </a:solidFill>
              </a:rPr>
              <a:pPr algn="r"/>
              <a:t>19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use of supertype/subtype relationships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use of specialization and generalization techniques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Specify completeness and disjointness constraints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Develop supertype/subtype hierarchies for realistic business situations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Develop entity clusters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universal (packaged) data model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Describe special features of data modeling project using packaged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D9DFE-7A5D-4E2C-948A-A88F882966D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991600" cy="45259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Discriminator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An attribute of the supertype whose values determine the target subtype(s)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Disjoint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a </a:t>
            </a:r>
            <a:r>
              <a:rPr lang="en-US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with alternative values to indicate the possible subtypes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Overlapping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– a </a:t>
            </a:r>
            <a:r>
              <a:rPr lang="en-US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 whose subparts pertain to different subtypes. Each subpart contains a Boolean value to indicate whether or not the instance belongs to the associated subtype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A968D-EB67-4551-95C4-F598E107F7C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Constraints in Supertype/SUBTYPE RELATIONSHIPS</a:t>
            </a:r>
          </a:p>
        </p:txBody>
      </p:sp>
      <p:sp>
        <p:nvSpPr>
          <p:cNvPr id="29701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FCCE4C-1D29-4948-AAF6-681DFF753EDB}" type="slidenum">
              <a:rPr lang="en-US" sz="1200">
                <a:solidFill>
                  <a:srgbClr val="D38E27"/>
                </a:solidFill>
              </a:rPr>
              <a:pPr algn="r"/>
              <a:t>20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64DD7-316B-489B-90D3-EEC2DD29B03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663" y="381000"/>
            <a:ext cx="8618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3-8 Introducing a subtype discriminator (</a:t>
            </a:r>
            <a:r>
              <a:rPr lang="en-US" sz="2800" b="1" i="1">
                <a:solidFill>
                  <a:srgbClr val="000000"/>
                </a:solidFill>
                <a:latin typeface="Arial" charset="0"/>
              </a:rPr>
              <a:t>disjoint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 rule)</a:t>
            </a:r>
          </a:p>
        </p:txBody>
      </p:sp>
      <p:pic>
        <p:nvPicPr>
          <p:cNvPr id="30724" name="Picture 11" descr="Nonam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A62249-4735-4750-ACB3-20446C796245}" type="slidenum">
              <a:rPr lang="en-US" sz="1200">
                <a:solidFill>
                  <a:srgbClr val="D38E27"/>
                </a:solidFill>
              </a:rPr>
              <a:pPr algn="r"/>
              <a:t>21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3C32C-F326-4DD1-B0EB-AAA9EFDD28C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36675" y="242888"/>
            <a:ext cx="674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3-9 Subtype discriminator (</a:t>
            </a:r>
            <a:r>
              <a:rPr lang="en-US" sz="2800" b="1" i="1">
                <a:solidFill>
                  <a:srgbClr val="000000"/>
                </a:solidFill>
                <a:latin typeface="Arial" charset="0"/>
              </a:rPr>
              <a:t>overlap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 rule)</a:t>
            </a:r>
          </a:p>
        </p:txBody>
      </p:sp>
      <p:pic>
        <p:nvPicPr>
          <p:cNvPr id="31748" name="Picture 8" descr="Noname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87400"/>
            <a:ext cx="70866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27AE42-A23E-4912-9A35-F15B4316B0EC}" type="slidenum">
              <a:rPr lang="en-US" sz="1200">
                <a:solidFill>
                  <a:srgbClr val="D38E27"/>
                </a:solidFill>
              </a:rPr>
              <a:pPr algn="r"/>
              <a:t>22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B6E35A-2F70-4204-98CA-798D8300517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942975" y="152400"/>
            <a:ext cx="735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3-10 Example of supertype/subtype hierarchy </a:t>
            </a:r>
          </a:p>
        </p:txBody>
      </p:sp>
      <p:pic>
        <p:nvPicPr>
          <p:cNvPr id="32772" name="Picture 4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85800"/>
            <a:ext cx="7010400" cy="535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F75611-ABD8-4A3C-A60A-AF45951EBC00}" type="slidenum">
              <a:rPr lang="en-US" sz="1200">
                <a:solidFill>
                  <a:srgbClr val="D38E27"/>
                </a:solidFill>
              </a:rPr>
              <a:pPr algn="r"/>
              <a:t>23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086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Clusters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5259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EER diagrams are difficult to read when there are too many entities and relationships.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Group entities and relationships into </a:t>
            </a:r>
            <a:r>
              <a:rPr lang="en-US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clusters.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cluster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Set of one or more entity types and associated relationships grouped into a single abstract entity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A45DB-CD81-4C32-AEB5-5E9DF0CDD71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BB195-EA6B-4B2F-AB42-59CC83FE116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3-13a  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Possible entity clusters for Pine Valley Furniture in Microsoft Visio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1828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Related groups of entities could become clusters</a:t>
            </a:r>
          </a:p>
        </p:txBody>
      </p:sp>
      <p:pic>
        <p:nvPicPr>
          <p:cNvPr id="34821" name="Picture 5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7513" y="152400"/>
            <a:ext cx="481488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2063" y="904875"/>
            <a:ext cx="643413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9F8EC-1347-48B0-9B74-AA5700FC9EFE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20750" y="381000"/>
            <a:ext cx="677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3-13b EER diagram of PVF entity clusters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371600" y="4495800"/>
            <a:ext cx="219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More readable, isn’t it?</a:t>
            </a:r>
          </a:p>
        </p:txBody>
      </p:sp>
      <p:sp>
        <p:nvSpPr>
          <p:cNvPr id="3584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99886F7-6B56-4D55-8A7A-41D8366173E4}" type="slidenum">
              <a:rPr lang="en-US" sz="1200">
                <a:solidFill>
                  <a:srgbClr val="D38E27"/>
                </a:solidFill>
              </a:rPr>
              <a:pPr algn="r"/>
              <a:t>26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77E4E-E353-4E8F-A786-B046D8CA9E23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20750" y="381000"/>
            <a:ext cx="555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3-14 Manufacturing entity cluster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14600" y="541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Times New Roman" pitchFamily="18" charset="0"/>
              </a:rPr>
              <a:t>Detail for a single cluster</a:t>
            </a:r>
          </a:p>
        </p:txBody>
      </p:sp>
      <p:pic>
        <p:nvPicPr>
          <p:cNvPr id="36869" name="Picture 5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696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F706AE4-DF7F-4744-869A-6F1211663E3C}" type="slidenum">
              <a:rPr lang="en-US" sz="1200">
                <a:solidFill>
                  <a:srgbClr val="D38E27"/>
                </a:solidFill>
              </a:rPr>
              <a:pPr algn="r"/>
              <a:t>27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Packaged Data Models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Predefined data models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Could be universal or industry-specific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Universal data model = a generic or template data model that can be reused as a starting point for a data modeling project (also called a “pattern”)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06DDC-E563-4871-B423-CA2B51559D7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Advantages of Packaged Data Models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proven model components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Save time and cost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Less likelihood of data model errors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Easier to evolve and modify over time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Aid in requirements determination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Easier to read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Supertype/subtype hierarchies promote reuse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 relationships enhance model flexibility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Vendor-supplied data model fosters integration with vendor’s applications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Universal models support inter-organizational systems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8CB46-0D7F-459B-ABD9-A6FE985A592A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Supertypes and Subtypes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Enhanced ER model: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extends original ER model with new modeling constructs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Subtype: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subgrouping of the entities in an entity type that has attributes distinct from those in other subgroupings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Supertype: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generic entity type that has a relationship with one or more subtypes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 Inheritance: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entities inherit values of all attributes of the supertype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instance of a subtype is also an instance of the supertype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52ACC-6C7C-4350-A260-22862AC4185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00570-20E6-4306-9088-63B65608823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239000" y="2057400"/>
            <a:ext cx="1905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990000"/>
                </a:solidFill>
                <a:latin typeface="Times New Roman" pitchFamily="18" charset="0"/>
              </a:rPr>
              <a:t>Packaged data models are generic models that can be customized for a particular organization’s business rules.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92150" y="160338"/>
            <a:ext cx="7766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3-15 PARTY, PARTY ROLE, and ROLE TYPE in a universal data model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267200" y="10668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(a) Basic PARTY universal data model</a:t>
            </a:r>
          </a:p>
        </p:txBody>
      </p:sp>
      <p:sp>
        <p:nvSpPr>
          <p:cNvPr id="3994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6BB0B02-73C5-4868-BC92-3F9803B53B78}" type="slidenum">
              <a:rPr lang="en-US" sz="1200">
                <a:solidFill>
                  <a:srgbClr val="D38E27"/>
                </a:solidFill>
              </a:rPr>
              <a:pPr algn="r"/>
              <a:t>30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F5E44-7057-4607-99DF-471817326AE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92150" y="76200"/>
            <a:ext cx="7766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3-15 PARTY, PARTY ROLE, and ROLE TYPE in a universal data model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590800" y="1143000"/>
            <a:ext cx="418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(b) PARTY supertype/subtype hierarchy</a:t>
            </a:r>
          </a:p>
        </p:txBody>
      </p:sp>
      <p:pic>
        <p:nvPicPr>
          <p:cNvPr id="40965" name="Picture 7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76400"/>
            <a:ext cx="60198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AA3C407-2A83-481A-902E-CC3CA1E913BC}" type="slidenum">
              <a:rPr lang="en-US" sz="1200">
                <a:solidFill>
                  <a:srgbClr val="D38E27"/>
                </a:solidFill>
              </a:rPr>
              <a:pPr algn="r"/>
              <a:t>31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38200"/>
            <a:ext cx="6858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42379-A028-4FB0-B228-B6FB0805043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898525" y="304800"/>
            <a:ext cx="653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Figure 3-1 Basic notation for supertype/subtype notation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1524000" y="1219200"/>
            <a:ext cx="1219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a) EER            notation</a:t>
            </a:r>
          </a:p>
        </p:txBody>
      </p:sp>
      <p:sp>
        <p:nvSpPr>
          <p:cNvPr id="1331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421B72-9308-4821-9FCF-2427F41D63F5}" type="slidenum">
              <a:rPr lang="en-US" sz="1200">
                <a:solidFill>
                  <a:srgbClr val="D38E27"/>
                </a:solidFill>
              </a:rPr>
              <a:pPr algn="r"/>
              <a:t>4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838200"/>
            <a:ext cx="81137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9A708-6D41-41CE-A947-1B7D6CBF62E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Different modeling tools may have different notation for the same modeling constructs.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801688" y="1447800"/>
            <a:ext cx="1524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rgbClr val="000000"/>
                </a:solidFill>
              </a:rPr>
              <a:t>b) Microsoft Visio Notation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898525" y="304800"/>
            <a:ext cx="7366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Figure 3-1 Basic notation for supertype/subtype notation (cont.)</a:t>
            </a:r>
          </a:p>
        </p:txBody>
      </p:sp>
      <p:sp>
        <p:nvSpPr>
          <p:cNvPr id="1434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42B4FB-14E5-4938-838E-92E4A26412EE}" type="slidenum">
              <a:rPr lang="en-US" sz="1200">
                <a:solidFill>
                  <a:srgbClr val="D38E27"/>
                </a:solidFill>
              </a:rPr>
              <a:pPr algn="r"/>
              <a:t>5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Nonam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784860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C7E6-BE6F-4546-9B42-DC93D6C1CE32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23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3-2  Employee supertype with three subtypes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791200" y="1066800"/>
            <a:ext cx="2682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All employee subtypes will have employee number, name, address, and date hired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232525" y="3048000"/>
            <a:ext cx="2682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Each employee subtype will also have its own attributes</a:t>
            </a:r>
          </a:p>
        </p:txBody>
      </p:sp>
      <p:sp>
        <p:nvSpPr>
          <p:cNvPr id="15367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9A54609-E353-4951-8B29-148AB3806999}" type="slidenum">
              <a:rPr lang="en-US" sz="1200">
                <a:solidFill>
                  <a:srgbClr val="D38E27"/>
                </a:solidFill>
              </a:rPr>
              <a:pPr algn="r"/>
              <a:t>6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and Subtypes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at the </a:t>
            </a:r>
            <a:r>
              <a:rPr lang="en-US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level indicate that all subtypes will participate in the relationship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instances of a </a:t>
            </a:r>
            <a:r>
              <a:rPr lang="en-US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may participate in a relationship unique to that subtype.  In this situation, the relationship is shown at the subtype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D2FFE-423E-4F03-BBB9-1B1906431AC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3788" y="762000"/>
            <a:ext cx="6983412" cy="5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B0350-D44F-4519-86C5-4147B863399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236538"/>
            <a:ext cx="7788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Arial" charset="0"/>
              </a:rPr>
              <a:t>Figure 3-3 Supertype/subtype relationships in a hospital</a:t>
            </a:r>
          </a:p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1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A04557A-82D6-4CA2-A71F-D69522E7FCE4}" type="slidenum">
              <a:rPr lang="en-US" sz="1200">
                <a:solidFill>
                  <a:srgbClr val="D38E27"/>
                </a:solidFill>
              </a:rPr>
              <a:pPr algn="r"/>
              <a:t>8</a:t>
            </a:fld>
            <a:endParaRPr lang="en-US" sz="1200">
              <a:solidFill>
                <a:srgbClr val="D38E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 and Specialization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4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Generalization: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The process of defining a more general entity type from a set of more specialized entity types. BOTTOM-UP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4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Specialization: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The process of defining one or more subtypes of the supertype and forming supertype/subtype relationships. TOP-DOWN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5752D-2E6E-4356-A23D-C59D4A853B6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6626</TotalTime>
  <Pages>9</Pages>
  <Words>941</Words>
  <Application>Microsoft Office PowerPoint</Application>
  <PresentationFormat>On-screen Show (4:3)</PresentationFormat>
  <Paragraphs>152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Trek</vt:lpstr>
      <vt:lpstr>Chapter 3: The Enhanced E-R Model</vt:lpstr>
      <vt:lpstr>Objectives</vt:lpstr>
      <vt:lpstr>Supertypes and Subtypes</vt:lpstr>
      <vt:lpstr>Slide 4</vt:lpstr>
      <vt:lpstr>Slide 5</vt:lpstr>
      <vt:lpstr>Slide 6</vt:lpstr>
      <vt:lpstr>Relationships and Subtypes</vt:lpstr>
      <vt:lpstr>Slide 8</vt:lpstr>
      <vt:lpstr>Generalization and Specialization</vt:lpstr>
      <vt:lpstr>Slide 10</vt:lpstr>
      <vt:lpstr>Slide 11</vt:lpstr>
      <vt:lpstr>Slide 12</vt:lpstr>
      <vt:lpstr>Slide 13</vt:lpstr>
      <vt:lpstr>Constraints in Supertype/SUBTYPE RELATIONSHIPS</vt:lpstr>
      <vt:lpstr>Slide 15</vt:lpstr>
      <vt:lpstr>Slide 16</vt:lpstr>
      <vt:lpstr>Constraints in Supertype/SUBTYPE RELATIONSHIPS</vt:lpstr>
      <vt:lpstr>Slide 18</vt:lpstr>
      <vt:lpstr>Slide 19</vt:lpstr>
      <vt:lpstr>Constraints in Supertype/SUBTYPE RELATIONSHIPS</vt:lpstr>
      <vt:lpstr>Slide 21</vt:lpstr>
      <vt:lpstr>Slide 22</vt:lpstr>
      <vt:lpstr>Slide 23</vt:lpstr>
      <vt:lpstr>Entity Clusters</vt:lpstr>
      <vt:lpstr>Slide 25</vt:lpstr>
      <vt:lpstr>Slide 26</vt:lpstr>
      <vt:lpstr>Slide 27</vt:lpstr>
      <vt:lpstr>Packaged Data Models</vt:lpstr>
      <vt:lpstr>Advantages of Packaged Data Models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Enhanced ER Model and Business Rules</dc:title>
  <dc:creator>Michel Mitri</dc:creator>
  <cp:lastModifiedBy>Chahat128</cp:lastModifiedBy>
  <cp:revision>415</cp:revision>
  <cp:lastPrinted>1998-01-19T09:29:56Z</cp:lastPrinted>
  <dcterms:created xsi:type="dcterms:W3CDTF">1998-01-19T10:00:26Z</dcterms:created>
  <dcterms:modified xsi:type="dcterms:W3CDTF">2017-03-10T19:31:32Z</dcterms:modified>
</cp:coreProperties>
</file>