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5" autoAdjust="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7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80255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1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8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1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4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0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6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32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5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4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0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3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2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8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8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3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7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FBA4-88EE-47A6-BAE9-205E1DDDB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4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760C6-A7CD-4382-9263-3443A7C7C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27EC2-1E30-482D-8842-41D99F1FE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9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0776-72B7-4051-A030-0BC26B348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B3E68-FE29-4A83-8EFB-79BFC86FE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4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19048-DF82-498D-9E6B-0F10B7FFF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4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FAD4E-7B9F-4D6A-88E3-882C4BA48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905CF-14EC-4E77-A798-7591CEF2F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7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DA0B-B171-4E4A-80C1-4CD1EADE5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779-8CA5-4052-AA70-115741903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BA657-5D83-4EF9-8689-753C3979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8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B9D8EA-DB23-4EC6-9E96-5404EF89A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084B653-F89D-46BB-890B-0C92DC9A312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888" y="2009775"/>
            <a:ext cx="7772400" cy="17811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ER/EER Diagrams 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into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Relations</a:t>
            </a:r>
            <a:endPara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CBFAE3E-CA65-4EB0-9576-374E82B30CD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ER Diagrams into Relations (cont.)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4025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Binary Relationships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 Primary key on the one side becomes a foreign key on the many side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 Create a </a:t>
            </a:r>
            <a:r>
              <a:rPr lang="en-US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 relation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with the primary keys of the two entities as its primary key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One-to-One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 Primary key on the mandatory side becomes a foreign key on the optional side</a:t>
            </a:r>
          </a:p>
        </p:txBody>
      </p:sp>
    </p:spTree>
    <p:extLst>
      <p:ext uri="{BB962C8B-B14F-4D97-AF65-F5344CB8AC3E}">
        <p14:creationId xmlns:p14="http://schemas.microsoft.com/office/powerpoint/2010/main" val="319234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C2C6CB-3179-48E9-B233-8D85F3F27A3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3011" name="Picture 6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192213"/>
            <a:ext cx="777398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090613" y="185738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5-12 Example of mapping a 1:M relationship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1635125" y="771525"/>
            <a:ext cx="649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Relationship between customers and orders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3465513" y="2205038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 the mandatory one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65200" y="2905125"/>
            <a:ext cx="7766050" cy="3149600"/>
            <a:chOff x="608" y="1902"/>
            <a:chExt cx="4892" cy="1984"/>
          </a:xfrm>
        </p:grpSpPr>
        <p:sp>
          <p:nvSpPr>
            <p:cNvPr id="43018" name="Text Box 7"/>
            <p:cNvSpPr txBox="1">
              <a:spLocks noChangeArrowheads="1"/>
            </p:cNvSpPr>
            <p:nvPr/>
          </p:nvSpPr>
          <p:spPr bwMode="auto">
            <a:xfrm>
              <a:off x="1068" y="1902"/>
              <a:ext cx="24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b) Mapping the relationship</a:t>
              </a:r>
            </a:p>
          </p:txBody>
        </p:sp>
        <p:pic>
          <p:nvPicPr>
            <p:cNvPr id="43019" name="Picture 8" descr="CAP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2181"/>
              <a:ext cx="4892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940425" y="4740275"/>
            <a:ext cx="2797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Times New Roman" panose="02020603050405020304" pitchFamily="18" charset="0"/>
              </a:rPr>
              <a:t>Again, no null value in the foreign key…this is because of the mandatory minimum cardinality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4122738" y="5730875"/>
            <a:ext cx="164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1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utoUpdateAnimBg="0"/>
      <p:bldP spid="200713" grpId="0" autoUpdateAnimBg="0"/>
      <p:bldP spid="2007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C79EF45-9B97-4E81-9523-3D4000B0C05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84275" y="228600"/>
            <a:ext cx="732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5-13 Example of mapping an M:N relationship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78000" y="812800"/>
            <a:ext cx="449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Completes relationship (M:N)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825" y="4876800"/>
            <a:ext cx="8356600" cy="990600"/>
            <a:chOff x="336" y="3312"/>
            <a:chExt cx="5264" cy="624"/>
          </a:xfrm>
        </p:grpSpPr>
        <p:sp>
          <p:nvSpPr>
            <p:cNvPr id="45063" name="Text Box 6"/>
            <p:cNvSpPr txBox="1">
              <a:spLocks noChangeArrowheads="1"/>
            </p:cNvSpPr>
            <p:nvPr/>
          </p:nvSpPr>
          <p:spPr bwMode="auto">
            <a:xfrm>
              <a:off x="336" y="3648"/>
              <a:ext cx="5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The </a:t>
              </a:r>
              <a:r>
                <a:rPr lang="en-US" altLang="en-US" sz="2400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Completes</a:t>
              </a: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 relationship will need to become a separate relation</a:t>
              </a:r>
            </a:p>
          </p:txBody>
        </p:sp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5062" name="Picture 8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346200"/>
            <a:ext cx="811371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0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FF9E739-B0DA-4567-B1C8-1ED4D53024F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7107" name="Picture 14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08150"/>
            <a:ext cx="810736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6748463" y="3709988"/>
            <a:ext cx="1643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en-US" sz="2400" i="1">
                <a:solidFill>
                  <a:srgbClr val="990000"/>
                </a:solidFill>
                <a:latin typeface="Times New Roman" panose="02020603050405020304" pitchFamily="18" charset="0"/>
              </a:rPr>
              <a:t>intersection relation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7300" y="3738563"/>
            <a:ext cx="4310063" cy="930275"/>
            <a:chOff x="720" y="2256"/>
            <a:chExt cx="2715" cy="586"/>
          </a:xfrm>
        </p:grpSpPr>
        <p:sp>
          <p:nvSpPr>
            <p:cNvPr id="47116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  <p:sp>
          <p:nvSpPr>
            <p:cNvPr id="47117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800" y="2733675"/>
            <a:ext cx="2971800" cy="609600"/>
            <a:chOff x="1632" y="1632"/>
            <a:chExt cx="1872" cy="384"/>
          </a:xfrm>
        </p:grpSpPr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47115" name="AutoShape 11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585788" y="228600"/>
            <a:ext cx="827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5-13 Example of mapping an M:N relationship (cont.)</a:t>
            </a:r>
          </a:p>
        </p:txBody>
      </p:sp>
      <p:sp>
        <p:nvSpPr>
          <p:cNvPr id="47113" name="Text Box 13"/>
          <p:cNvSpPr txBox="1">
            <a:spLocks noChangeArrowheads="1"/>
          </p:cNvSpPr>
          <p:nvPr/>
        </p:nvSpPr>
        <p:spPr bwMode="auto">
          <a:xfrm>
            <a:off x="1778000" y="812800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</p:spTree>
    <p:extLst>
      <p:ext uri="{BB962C8B-B14F-4D97-AF65-F5344CB8AC3E}">
        <p14:creationId xmlns:p14="http://schemas.microsoft.com/office/powerpoint/2010/main" val="7331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C87543B-CE01-46CE-845F-0CC989E7243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882650" y="228600"/>
            <a:ext cx="793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5-14 Example of mapping a binary 1:1 relationship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778000" y="812800"/>
            <a:ext cx="425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In_charge relationship (1:1)</a:t>
            </a:r>
          </a:p>
        </p:txBody>
      </p:sp>
      <p:pic>
        <p:nvPicPr>
          <p:cNvPr id="49157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89113"/>
            <a:ext cx="709612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33538" y="4405313"/>
            <a:ext cx="6465887" cy="990600"/>
            <a:chOff x="336" y="3312"/>
            <a:chExt cx="4073" cy="624"/>
          </a:xfrm>
        </p:grpSpPr>
        <p:sp>
          <p:nvSpPr>
            <p:cNvPr id="49159" name="Text Box 9"/>
            <p:cNvSpPr txBox="1">
              <a:spLocks noChangeArrowheads="1"/>
            </p:cNvSpPr>
            <p:nvPr/>
          </p:nvSpPr>
          <p:spPr bwMode="auto">
            <a:xfrm>
              <a:off x="336" y="3648"/>
              <a:ext cx="40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Often in 1:1 relationships, one direction is optional.</a:t>
              </a:r>
            </a:p>
          </p:txBody>
        </p:sp>
        <p:sp>
          <p:nvSpPr>
            <p:cNvPr id="49160" name="Line 10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86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9D5CF94-D163-488C-A8AE-88540B7CDF2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165225" y="803275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Resulting relations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227013" y="228600"/>
            <a:ext cx="888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5-14 Example of mapping a binary 1:1 relationship (cont.)</a:t>
            </a:r>
          </a:p>
        </p:txBody>
      </p:sp>
      <p:pic>
        <p:nvPicPr>
          <p:cNvPr id="51205" name="Picture 6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30350"/>
            <a:ext cx="785812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3538" y="4405313"/>
            <a:ext cx="6592887" cy="1355725"/>
            <a:chOff x="336" y="3312"/>
            <a:chExt cx="4153" cy="854"/>
          </a:xfrm>
        </p:grpSpPr>
        <p:sp>
          <p:nvSpPr>
            <p:cNvPr id="51207" name="Text Box 8"/>
            <p:cNvSpPr txBox="1">
              <a:spLocks noChangeArrowheads="1"/>
            </p:cNvSpPr>
            <p:nvPr/>
          </p:nvSpPr>
          <p:spPr bwMode="auto">
            <a:xfrm>
              <a:off x="336" y="3648"/>
              <a:ext cx="415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 goes in the relation on the optional side,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Matching the primary key on the mandatory side</a:t>
              </a:r>
            </a:p>
          </p:txBody>
        </p:sp>
        <p:sp>
          <p:nvSpPr>
            <p:cNvPr id="51208" name="Line 9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7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54EE410-B5CE-4DB3-9E4E-75D74EEA129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088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ER Diagrams into Relations (cont.)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251" y="1563687"/>
            <a:ext cx="8543497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Associative Entities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Not Assigned 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Default primary key for the association relation is composed of the primary keys of the two entities (as in M:N relationship)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Assigned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is a natural single-attribute identifier </a:t>
            </a: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that is 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familiar </a:t>
            </a: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to end-users.</a:t>
            </a:r>
            <a:endParaRPr 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Default identifier (consisting of the identifiers for each of the participating entity types)  may not be unique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9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3869A97-BAAE-4C29-8AAF-FD832D012842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8"/>
          <p:cNvSpPr txBox="1">
            <a:spLocks noChangeArrowheads="1"/>
          </p:cNvSpPr>
          <p:nvPr/>
        </p:nvSpPr>
        <p:spPr bwMode="auto">
          <a:xfrm>
            <a:off x="1139825" y="228600"/>
            <a:ext cx="744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5-15 Example of mapping an associative entity</a:t>
            </a:r>
          </a:p>
        </p:txBody>
      </p:sp>
      <p:sp>
        <p:nvSpPr>
          <p:cNvPr id="55300" name="Text Box 9"/>
          <p:cNvSpPr txBox="1">
            <a:spLocks noChangeArrowheads="1"/>
          </p:cNvSpPr>
          <p:nvPr/>
        </p:nvSpPr>
        <p:spPr bwMode="auto">
          <a:xfrm>
            <a:off x="1778000" y="812800"/>
            <a:ext cx="331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An associative entity</a:t>
            </a:r>
          </a:p>
        </p:txBody>
      </p:sp>
      <p:pic>
        <p:nvPicPr>
          <p:cNvPr id="55301" name="Picture 10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60600"/>
            <a:ext cx="83200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34C23D4-F131-48A1-8769-FEE9C037EF8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9"/>
          <p:cNvSpPr txBox="1">
            <a:spLocks noChangeArrowheads="1"/>
          </p:cNvSpPr>
          <p:nvPr/>
        </p:nvSpPr>
        <p:spPr bwMode="auto">
          <a:xfrm>
            <a:off x="455613" y="22860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5-15 Example of mapping an associative entity (cont.)</a:t>
            </a:r>
          </a:p>
        </p:txBody>
      </p:sp>
      <p:sp>
        <p:nvSpPr>
          <p:cNvPr id="57348" name="Text Box 10"/>
          <p:cNvSpPr txBox="1">
            <a:spLocks noChangeArrowheads="1"/>
          </p:cNvSpPr>
          <p:nvPr/>
        </p:nvSpPr>
        <p:spPr bwMode="auto">
          <a:xfrm>
            <a:off x="1778000" y="812800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  <p:pic>
        <p:nvPicPr>
          <p:cNvPr id="57349" name="Picture 11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811338"/>
            <a:ext cx="7834312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76263" y="3121025"/>
            <a:ext cx="7542212" cy="2695575"/>
            <a:chOff x="363" y="1966"/>
            <a:chExt cx="4751" cy="1698"/>
          </a:xfrm>
        </p:grpSpPr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636" y="3414"/>
              <a:ext cx="4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 formed from the two foreign keys</a:t>
              </a:r>
            </a:p>
          </p:txBody>
        </p:sp>
        <p:sp>
          <p:nvSpPr>
            <p:cNvPr id="57352" name="Rectangle 18"/>
            <p:cNvSpPr>
              <a:spLocks noChangeArrowheads="1"/>
            </p:cNvSpPr>
            <p:nvPr/>
          </p:nvSpPr>
          <p:spPr bwMode="auto">
            <a:xfrm>
              <a:off x="969" y="1966"/>
              <a:ext cx="1189" cy="356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Freeform 19"/>
            <p:cNvSpPr>
              <a:spLocks/>
            </p:cNvSpPr>
            <p:nvPr/>
          </p:nvSpPr>
          <p:spPr bwMode="auto">
            <a:xfrm>
              <a:off x="363" y="2231"/>
              <a:ext cx="579" cy="1298"/>
            </a:xfrm>
            <a:custGeom>
              <a:avLst/>
              <a:gdLst>
                <a:gd name="T0" fmla="*/ 560 w 579"/>
                <a:gd name="T1" fmla="*/ 1298 h 1298"/>
                <a:gd name="T2" fmla="*/ 3 w 579"/>
                <a:gd name="T3" fmla="*/ 347 h 1298"/>
                <a:gd name="T4" fmla="*/ 579 w 579"/>
                <a:gd name="T5" fmla="*/ 0 h 1298"/>
                <a:gd name="T6" fmla="*/ 0 60000 65536"/>
                <a:gd name="T7" fmla="*/ 0 60000 65536"/>
                <a:gd name="T8" fmla="*/ 0 60000 65536"/>
                <a:gd name="T9" fmla="*/ 0 w 579"/>
                <a:gd name="T10" fmla="*/ 0 h 1298"/>
                <a:gd name="T11" fmla="*/ 579 w 579"/>
                <a:gd name="T12" fmla="*/ 1298 h 1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298">
                  <a:moveTo>
                    <a:pt x="560" y="1298"/>
                  </a:moveTo>
                  <a:cubicBezTo>
                    <a:pt x="280" y="930"/>
                    <a:pt x="0" y="563"/>
                    <a:pt x="3" y="347"/>
                  </a:cubicBezTo>
                  <a:cubicBezTo>
                    <a:pt x="6" y="131"/>
                    <a:pt x="292" y="65"/>
                    <a:pt x="579" y="0"/>
                  </a:cubicBezTo>
                </a:path>
              </a:pathLst>
            </a:cu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8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7D8F5C3-B09A-4013-AA19-3BA8260C9E90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8067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5-16 Example of mapping an associative entity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an identifier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735138" y="1198563"/>
            <a:ext cx="452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SHIPMENT associative entity</a:t>
            </a:r>
          </a:p>
        </p:txBody>
      </p:sp>
      <p:pic>
        <p:nvPicPr>
          <p:cNvPr id="59397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2757488"/>
            <a:ext cx="7015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21A8234-197C-4D49-A201-9412AEEB92E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370" y="105770"/>
            <a:ext cx="8229600" cy="1371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r>
              <a:rPr lang="en-GB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Lecture - Objectives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5653"/>
            <a:ext cx="8229600" cy="45712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Regular Entity into Relation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 Weak Entities into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Binary 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One-to-Many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Many-to-Many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One-to-One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Entities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5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E63AE87-893D-403B-8837-262E29F49DB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8067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5-16 Example of mapping an associative entity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an identifier (cont.)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735138" y="1198563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  <p:pic>
        <p:nvPicPr>
          <p:cNvPr id="61445" name="Picture 5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319338"/>
            <a:ext cx="7337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605213" y="3460750"/>
            <a:ext cx="4090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Primary key differs from foreign keys</a:t>
            </a:r>
          </a:p>
        </p:txBody>
      </p:sp>
    </p:spTree>
    <p:extLst>
      <p:ext uri="{BB962C8B-B14F-4D97-AF65-F5344CB8AC3E}">
        <p14:creationId xmlns:p14="http://schemas.microsoft.com/office/powerpoint/2010/main" val="20603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2420815"/>
            <a:ext cx="8229600" cy="1371600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</a:rPr>
              <a:t>Thanks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50776-72B7-4051-A030-0BC26B3487F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7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82CAA4E-565E-4EFD-BC90-D583D7D79B3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ER Diagrams into Relations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33888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</a:t>
            </a:r>
            <a:r>
              <a:rPr lang="en-US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Regular Entities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to Relations: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attributes: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E-R attributes map directly onto the relation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 attributes: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Use only their simple, component attributes 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Multivalued Attribute: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Becomes a separate relation with a foreign key taken from the superior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A514A3A-1257-4BD3-B15B-07E511BBAF9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(a) CUSTOMER entity type with simple attributes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676400" y="0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5-8 Mapping a regular entity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</a:rPr>
              <a:t>(b) CUSTOMER relation</a:t>
            </a:r>
          </a:p>
        </p:txBody>
      </p:sp>
      <p:pic>
        <p:nvPicPr>
          <p:cNvPr id="28678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9975"/>
            <a:ext cx="610393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CAP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600575"/>
            <a:ext cx="670718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24408DF-34A7-4403-8B15-6DB6BFF925F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8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724275"/>
            <a:ext cx="766127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7" descr="CAP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5525"/>
            <a:ext cx="77009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(a) CUSTOMER entity type with composite attribute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676400" y="0"/>
            <a:ext cx="574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5-9 Mapping a composite attribute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2152650" y="3857625"/>
            <a:ext cx="608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(b) CUSTOMER relation with address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2E2A6AC-FCD7-4BA2-92D5-9D6BB70058F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6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771" name="Picture 10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95313"/>
            <a:ext cx="6862762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93688" y="119063"/>
            <a:ext cx="793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5-10 Mapping an entity with a multivalued attribute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3350" y="5867400"/>
            <a:ext cx="896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One–to–many relationship between original entity and new relation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520825" y="5334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(a)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" y="3200400"/>
            <a:ext cx="8866188" cy="2652713"/>
            <a:chOff x="96" y="2016"/>
            <a:chExt cx="5585" cy="1671"/>
          </a:xfrm>
        </p:grpSpPr>
        <p:pic>
          <p:nvPicPr>
            <p:cNvPr id="32776" name="Picture 11" descr="CAP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2334"/>
              <a:ext cx="4342" cy="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Multivalued attribute becomes a separate relation with foreign key</a:t>
              </a:r>
            </a:p>
          </p:txBody>
        </p: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912" y="235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FF44071-F488-407B-8729-1AC4FC1A5B8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7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ER Diagrams into Relations (cont.)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50275" cy="4433888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Weak Entities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Becomes a separate relation with a foreign key taken from the superior entity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composed of:</a:t>
            </a:r>
          </a:p>
          <a:p>
            <a:pPr lvl="2"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identifier of weak entity</a:t>
            </a:r>
          </a:p>
          <a:p>
            <a:pPr lvl="2"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of identifying relation (strong entity)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277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52631D0-3B95-4962-99F6-316C56F2A0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8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6867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630363"/>
            <a:ext cx="726598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936625" y="176213"/>
            <a:ext cx="6473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5-11 Example of mapping a weak entity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Weak entity DEPENDENT</a:t>
            </a:r>
          </a:p>
        </p:txBody>
      </p:sp>
    </p:spTree>
    <p:extLst>
      <p:ext uri="{BB962C8B-B14F-4D97-AF65-F5344CB8AC3E}">
        <p14:creationId xmlns:p14="http://schemas.microsoft.com/office/powerpoint/2010/main" val="34706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B960504-CC35-4114-9B5A-E3B1996E149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8915" name="Picture 11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636713"/>
            <a:ext cx="806608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NOTE: the domain constraint for the foreign key should NOT allow </a:t>
            </a:r>
            <a:r>
              <a:rPr lang="en-US" altLang="en-US" sz="2000" i="1">
                <a:solidFill>
                  <a:srgbClr val="99000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 value if DEPENDENT is a weak entity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200650" y="3671888"/>
            <a:ext cx="164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5029200"/>
            <a:ext cx="5181600" cy="701675"/>
            <a:chOff x="528" y="3360"/>
            <a:chExt cx="3264" cy="442"/>
          </a:xfrm>
        </p:grpSpPr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38921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936625" y="176213"/>
            <a:ext cx="7421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5-11 Example of mapping a weak entity (cont.)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Relations resulting from weak entity</a:t>
            </a:r>
          </a:p>
        </p:txBody>
      </p:sp>
    </p:spTree>
    <p:extLst>
      <p:ext uri="{BB962C8B-B14F-4D97-AF65-F5344CB8AC3E}">
        <p14:creationId xmlns:p14="http://schemas.microsoft.com/office/powerpoint/2010/main" val="17224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4774</TotalTime>
  <Pages>9</Pages>
  <Words>634</Words>
  <Application>Microsoft Office PowerPoint</Application>
  <PresentationFormat>On-screen Show (4:3)</PresentationFormat>
  <Paragraphs>110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Tahoma</vt:lpstr>
      <vt:lpstr>Times New Roman</vt:lpstr>
      <vt:lpstr>Wingdings</vt:lpstr>
      <vt:lpstr>Textured</vt:lpstr>
      <vt:lpstr>Transforming ER/EER Diagrams  into  Relations</vt:lpstr>
      <vt:lpstr>Lecture - Objectives</vt:lpstr>
      <vt:lpstr>Transforming ER Diagrams into Relations</vt:lpstr>
      <vt:lpstr>PowerPoint Presentation</vt:lpstr>
      <vt:lpstr>PowerPoint Presentation</vt:lpstr>
      <vt:lpstr>PowerPoint Presentation</vt:lpstr>
      <vt:lpstr>Transforming ER Diagrams into Relations (cont.)</vt:lpstr>
      <vt:lpstr>PowerPoint Presentation</vt:lpstr>
      <vt:lpstr>PowerPoint Presentation</vt:lpstr>
      <vt:lpstr>Transforming ER Diagrams into Relations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Transforming ER Diagrams into Relations (cont.)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Microsoft account</cp:lastModifiedBy>
  <cp:revision>404</cp:revision>
  <cp:lastPrinted>1998-01-19T09:29:56Z</cp:lastPrinted>
  <dcterms:created xsi:type="dcterms:W3CDTF">1998-01-19T10:00:26Z</dcterms:created>
  <dcterms:modified xsi:type="dcterms:W3CDTF">2022-11-28T09:53:57Z</dcterms:modified>
</cp:coreProperties>
</file>