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37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7" r:id="rId3"/>
    <p:sldId id="296" r:id="rId4"/>
    <p:sldId id="310" r:id="rId5"/>
    <p:sldId id="311" r:id="rId6"/>
    <p:sldId id="325" r:id="rId7"/>
    <p:sldId id="327" r:id="rId8"/>
    <p:sldId id="298" r:id="rId9"/>
    <p:sldId id="326" r:id="rId10"/>
    <p:sldId id="299" r:id="rId11"/>
    <p:sldId id="333" r:id="rId12"/>
    <p:sldId id="334" r:id="rId13"/>
    <p:sldId id="335" r:id="rId14"/>
    <p:sldId id="336" r:id="rId15"/>
    <p:sldId id="338" r:id="rId16"/>
    <p:sldId id="332" r:id="rId17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66FF"/>
    <a:srgbClr val="990000"/>
    <a:srgbClr val="000000"/>
    <a:srgbClr val="00CCFF"/>
    <a:srgbClr val="00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575" autoAdjust="0"/>
  </p:normalViewPr>
  <p:slideViewPr>
    <p:cSldViewPr snapToGrid="0">
      <p:cViewPr varScale="1">
        <p:scale>
          <a:sx n="79" d="100"/>
          <a:sy n="79" d="100"/>
        </p:scale>
        <p:origin x="7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9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2" Type="http://schemas.openxmlformats.org/officeDocument/2006/relationships/slide" Target="slides/slide7.xml"/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3928737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439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453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969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959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441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662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122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30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AA2AA1-7DD7-41CD-A409-9D4455E769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83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62F22-60C6-457B-8B30-B662E9935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2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FD15-3330-4C97-84F0-A7A54A6C42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F6B9B-DD26-40F9-A9E6-3A18054B55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07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E5DB9-3E60-4577-A583-B912B51152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608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90ECE-5CEC-4CD7-8A76-46A1B35619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37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AD58-B563-4E58-8B7E-855C0A1547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25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72D85-AABF-479A-8BA6-2898C95DD6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75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B5D6D-85DA-46A7-A19C-626B56DD53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66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2ADF8-3560-404A-9B01-B42BDF0F66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111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3AB75-AE96-4BA6-ADE0-BC05762413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957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hlink"/>
            </a:gs>
            <a:gs pos="100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CC0361F-185F-4139-94F2-34BCD3EB8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7888" y="2009775"/>
            <a:ext cx="7772400" cy="1781175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Normalization (Cont.)</a:t>
            </a:r>
            <a:br>
              <a:rPr 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endParaRPr lang="en-US" sz="32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E616D362-7EC2-4C27-9793-62C46B453378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10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8374" name="Text Box 22"/>
          <p:cNvSpPr txBox="1">
            <a:spLocks noChangeArrowheads="1"/>
          </p:cNvSpPr>
          <p:nvPr/>
        </p:nvSpPr>
        <p:spPr bwMode="auto">
          <a:xfrm>
            <a:off x="964474" y="5599906"/>
            <a:ext cx="60960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dirty="0">
                <a:solidFill>
                  <a:srgbClr val="990000"/>
                </a:solidFill>
                <a:latin typeface="Times New Roman" panose="02020603050405020304" pitchFamily="18" charset="0"/>
              </a:rPr>
              <a:t>Partial dependencies are removed, but there are still transitive dependencies</a:t>
            </a:r>
          </a:p>
        </p:txBody>
      </p:sp>
      <p:sp>
        <p:nvSpPr>
          <p:cNvPr id="228380" name="Rectangle 28"/>
          <p:cNvSpPr>
            <a:spLocks noChangeArrowheads="1"/>
          </p:cNvSpPr>
          <p:nvPr/>
        </p:nvSpPr>
        <p:spPr bwMode="auto">
          <a:xfrm>
            <a:off x="6502400" y="4758531"/>
            <a:ext cx="208280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Getting it into Second Normal Form</a:t>
            </a:r>
          </a:p>
        </p:txBody>
      </p:sp>
      <p:sp>
        <p:nvSpPr>
          <p:cNvPr id="12294" name="Text Box 29"/>
          <p:cNvSpPr txBox="1">
            <a:spLocks noChangeArrowheads="1"/>
          </p:cNvSpPr>
          <p:nvPr/>
        </p:nvSpPr>
        <p:spPr bwMode="auto">
          <a:xfrm>
            <a:off x="685800" y="6096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5-28 Removing partial dependencies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7A9D337-10AC-4525-8F9D-718380A58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20" y="1376126"/>
            <a:ext cx="7910880" cy="3653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7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82B8FD-2A71-4B3F-8D9B-AE2A1CA1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Transitive Dependency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F4A871-49B9-4B84-A4BA-0673B5A5E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981200"/>
            <a:ext cx="8647612" cy="4114800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functional dependency between the primary key and one or more </a:t>
            </a:r>
            <a:r>
              <a:rPr lang="en-US" sz="2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nonkey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attributes that are dependent on the primary key via another </a:t>
            </a:r>
            <a:r>
              <a:rPr lang="en-US" sz="2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nonkey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attribute.</a:t>
            </a:r>
          </a:p>
          <a:p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For example, there are two transitive dependencies in the CUSTOMER ORDER relation.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en-US" sz="2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OrderID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→ </a:t>
            </a:r>
            <a:r>
              <a:rPr lang="en-US" sz="2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CustomerID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→ </a:t>
            </a:r>
            <a:r>
              <a:rPr lang="en-US" sz="2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CustomerName</a:t>
            </a:r>
            <a:endParaRPr lang="en-US" sz="28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</a:t>
            </a:r>
            <a:r>
              <a:rPr lang="en-US" sz="2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OrderID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→ </a:t>
            </a:r>
            <a:r>
              <a:rPr lang="en-US" sz="2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CustomerID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→ </a:t>
            </a:r>
            <a:r>
              <a:rPr lang="en-US" sz="2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CustomerAddress</a:t>
            </a:r>
            <a:endParaRPr lang="en-US" sz="28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l"/>
            <a:endParaRPr lang="en-US" sz="1800" b="0" i="0" u="none" strike="noStrike" baseline="0" dirty="0">
              <a:latin typeface="PalatinoLTStd-Roman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03E588-1292-44DA-9180-F48B475223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F6B9B-DD26-40F9-A9E6-3A18054B556C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1867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09A8B8-9276-4106-9753-B2375D06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54" y="180109"/>
            <a:ext cx="8654064" cy="1371600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Transitive dependencies in CUSTOMER ORDER 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4A62333-3BB6-41C0-AFA1-8004A4124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2600"/>
            <a:ext cx="8376973" cy="42917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2B6870D-157B-4998-9399-DEB60B1A18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20656-8D2A-4208-AA67-606D0F2B39C6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28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0072F-3B34-46B8-B7F1-C7B3C103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Third Normal 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F7EF0F-6CD1-4531-82E7-6857C0E9F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2NF PLUS </a:t>
            </a:r>
            <a:r>
              <a:rPr lang="en-US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 transitive dependencies</a:t>
            </a: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(functional dependencies on non-primary-key attributes)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32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Solution: Non-key determinant with transitive dependencies go into a new table; non-key determinant becomes primary key in the new table and stays as foreign key in the old table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19ED7E9-0EED-434C-8021-3DF3B56494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20656-8D2A-4208-AA67-606D0F2B39C6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227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205BF-23FA-4C19-8C19-35282ADD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50079"/>
            <a:ext cx="8229600" cy="1371600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REMOVING TRANSITIVE DEPENDENCIES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CA5B08-B481-45E4-B2AE-B5704EFED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238610"/>
            <a:ext cx="8866909" cy="528551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Three-step procedure:</a:t>
            </a:r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srgbClr val="000000"/>
                </a:solidFill>
                <a:effectLst/>
              </a:rPr>
              <a:t>1. For each </a:t>
            </a:r>
            <a:r>
              <a:rPr lang="en-US" sz="2800" dirty="0" err="1">
                <a:solidFill>
                  <a:srgbClr val="000000"/>
                </a:solidFill>
                <a:effectLst/>
              </a:rPr>
              <a:t>nonkey</a:t>
            </a:r>
            <a:r>
              <a:rPr lang="en-US" sz="2800" dirty="0">
                <a:solidFill>
                  <a:srgbClr val="000000"/>
                </a:solidFill>
                <a:effectLst/>
              </a:rPr>
              <a:t> attribute (or set of attributes) </a:t>
            </a:r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srgbClr val="000000"/>
                </a:solidFill>
                <a:effectLst/>
              </a:rPr>
              <a:t>    that is a determinant in a relation, create a new  </a:t>
            </a:r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srgbClr val="000000"/>
                </a:solidFill>
                <a:effectLst/>
              </a:rPr>
              <a:t>    relation. That attribute (or set of attributes)  </a:t>
            </a:r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srgbClr val="000000"/>
                </a:solidFill>
                <a:effectLst/>
              </a:rPr>
              <a:t>    becomes the primary key of the new relation.</a:t>
            </a:r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srgbClr val="000000"/>
                </a:solidFill>
                <a:effectLst/>
              </a:rPr>
              <a:t>2. Move all of the attributes that are functionally </a:t>
            </a:r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srgbClr val="000000"/>
                </a:solidFill>
                <a:effectLst/>
              </a:rPr>
              <a:t>    dependent only on the primary key of the new  </a:t>
            </a:r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srgbClr val="000000"/>
                </a:solidFill>
                <a:effectLst/>
              </a:rPr>
              <a:t>    relation from the old to the new relation.</a:t>
            </a:r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srgbClr val="000000"/>
                </a:solidFill>
                <a:effectLst/>
              </a:rPr>
              <a:t>3. Leave the attribute that serves as a primary key </a:t>
            </a:r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srgbClr val="000000"/>
                </a:solidFill>
                <a:effectLst/>
              </a:rPr>
              <a:t>    in the new relation in the old relation to serve as   </a:t>
            </a:r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srgbClr val="000000"/>
                </a:solidFill>
                <a:effectLst/>
              </a:rPr>
              <a:t>    a foreign key that allows you to associate the  </a:t>
            </a:r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srgbClr val="000000"/>
                </a:solidFill>
                <a:effectLst/>
              </a:rPr>
              <a:t>    two relations.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5607B84-793E-48F2-B36C-B81E7CFEE8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20656-8D2A-4208-AA67-606D0F2B39C6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301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F6FF33-F338-49B5-85D3-496FD825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kern="1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Figure: Removing transitive dependencies</a:t>
            </a:r>
            <a:r>
              <a:rPr lang="en-US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US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DC0E12C7-3A85-4D8C-A398-F4F6C9B19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626" y="1752600"/>
            <a:ext cx="7242676" cy="313361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8BF5762-21A0-43D5-8765-574D540731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20656-8D2A-4208-AA67-606D0F2B39C6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1A11DC2-6CF5-4A49-9CD5-EBA76C907C0A}"/>
              </a:ext>
            </a:extLst>
          </p:cNvPr>
          <p:cNvSpPr txBox="1"/>
          <p:nvPr/>
        </p:nvSpPr>
        <p:spPr>
          <a:xfrm>
            <a:off x="1801090" y="5196387"/>
            <a:ext cx="61791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99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Transitive dependencies are removed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05CA89F-6E31-4BFA-AC06-86C8EDF51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752" y="2062771"/>
            <a:ext cx="186055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Getting it into Third Normal Form</a:t>
            </a:r>
          </a:p>
        </p:txBody>
      </p:sp>
    </p:spTree>
    <p:extLst>
      <p:ext uri="{BB962C8B-B14F-4D97-AF65-F5344CB8AC3E}">
        <p14:creationId xmlns:p14="http://schemas.microsoft.com/office/powerpoint/2010/main" val="3218042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631" y="2420815"/>
            <a:ext cx="8229600" cy="1371600"/>
          </a:xfrm>
        </p:spPr>
        <p:txBody>
          <a:bodyPr/>
          <a:lstStyle/>
          <a:p>
            <a:r>
              <a:rPr lang="en-US" sz="5400" dirty="0">
                <a:solidFill>
                  <a:srgbClr val="000000"/>
                </a:solidFill>
              </a:rPr>
              <a:t>Thanks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250776-72B7-4051-A030-0BC26B3487F1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32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9C9F932-4A70-4684-971E-AB83230F7187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39634" y="103233"/>
            <a:ext cx="8229600" cy="890588"/>
          </a:xfrm>
        </p:spPr>
        <p:txBody>
          <a:bodyPr/>
          <a:lstStyle/>
          <a:p>
            <a:pPr algn="l" eaLnBrk="1" hangingPunct="1">
              <a:defRPr/>
            </a:pPr>
            <a:r>
              <a:rPr lang="en-GB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Lecture - </a:t>
            </a:r>
            <a:r>
              <a:rPr lang="en-GB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Objectives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634" y="1101112"/>
            <a:ext cx="8423564" cy="56203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First 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Normal Form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Partial 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Dependency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Second Normal Form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Transitive </a:t>
            </a:r>
            <a:r>
              <a:rPr 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Dependency</a:t>
            </a:r>
            <a:endParaRPr lang="en-US" sz="28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Third Normal Form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28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8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28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28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2894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relation that has a primary key and in which there are no repeating groups.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 multivalued attributes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primary key has been defined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36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All relations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are in 1</a:t>
            </a:r>
            <a:r>
              <a:rPr lang="en-US" sz="2800" baseline="30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Normal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73E0A5B1-CD72-44B3-B54E-7BEEE8444B24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3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First Normal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0ED4E49E-3B62-4F0A-AD76-7E76D1C7608F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4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685800" y="6096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Table with multivalued attributes, not in 1</a:t>
            </a:r>
            <a:r>
              <a:rPr lang="en-US" altLang="en-US" sz="2400" baseline="30000">
                <a:solidFill>
                  <a:srgbClr val="000000"/>
                </a:solidFill>
                <a:latin typeface="Arial" panose="020B0604020202020204" pitchFamily="34" charset="0"/>
              </a:rPr>
              <a:t>st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normal form</a:t>
            </a:r>
          </a:p>
        </p:txBody>
      </p:sp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2806700" y="5410200"/>
            <a:ext cx="32956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rgbClr val="990000"/>
                </a:solidFill>
                <a:latin typeface="Times New Roman" panose="02020603050405020304" pitchFamily="18" charset="0"/>
              </a:rPr>
              <a:t>Note: this is NOT a relation</a:t>
            </a:r>
            <a:endParaRPr lang="en-US" altLang="en-US" sz="260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6629" name="Picture 10" descr="CA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333500"/>
            <a:ext cx="8335963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41F3BA09-1F2C-42CD-9B6E-6AF360290696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5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685800" y="409575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Table with no multivalued attributes and unique rows, in 1</a:t>
            </a:r>
            <a:r>
              <a:rPr lang="en-US" altLang="en-US" sz="2400" baseline="30000">
                <a:solidFill>
                  <a:srgbClr val="000000"/>
                </a:solidFill>
                <a:latin typeface="Arial" panose="020B0604020202020204" pitchFamily="34" charset="0"/>
              </a:rPr>
              <a:t>st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normal form</a:t>
            </a:r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1676400" y="5638800"/>
            <a:ext cx="58102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rgbClr val="990000"/>
                </a:solidFill>
                <a:latin typeface="Times New Roman" panose="02020603050405020304" pitchFamily="18" charset="0"/>
              </a:rPr>
              <a:t>Note: this is relation, but not a well-structured one</a:t>
            </a:r>
            <a:endParaRPr lang="en-US" altLang="en-US" sz="260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8677" name="Picture 7" descr="CA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1338263"/>
            <a:ext cx="8154988" cy="407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8AB517-6863-4CC0-8863-A4A74EC2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Partial Functional Dependency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6FE9E7-8ECA-4BD0-A185-3ED3835D8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074" y="1758950"/>
            <a:ext cx="8595360" cy="47244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functional dependency in which one or more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nonkey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attributes are functionally dependent on part (but not all) of the primary key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sz="28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AFA781-3D3F-4569-B0E1-75052F1DE9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F6B9B-DD26-40F9-A9E6-3A18054B556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31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2894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1NF PLUS </a:t>
            </a:r>
            <a:r>
              <a:rPr lang="en-US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every non-key attribute is fully functionally dependent on the ENTIRE primary key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hangingPunct="1"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Every non-key attribute must be defined by the entire key, not by only part of the key</a:t>
            </a:r>
          </a:p>
          <a:p>
            <a:pPr lvl="1" eaLnBrk="1" hangingPunct="1"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 partial functional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73E0A5B1-CD72-44B3-B54E-7BEEE8444B24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7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Second Normal Form</a:t>
            </a:r>
          </a:p>
        </p:txBody>
      </p:sp>
    </p:spTree>
    <p:extLst>
      <p:ext uri="{BB962C8B-B14F-4D97-AF65-F5344CB8AC3E}">
        <p14:creationId xmlns:p14="http://schemas.microsoft.com/office/powerpoint/2010/main" val="367881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1C04149C-F4EC-4543-B94A-99D95214DA68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8</a:t>
            </a:fld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18"/>
          <p:cNvSpPr txBox="1">
            <a:spLocks noChangeArrowheads="1"/>
          </p:cNvSpPr>
          <p:nvPr/>
        </p:nvSpPr>
        <p:spPr bwMode="auto">
          <a:xfrm>
            <a:off x="152400" y="4098925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990000"/>
                </a:solidFill>
                <a:latin typeface="Times New Roman" panose="02020603050405020304" pitchFamily="18" charset="0"/>
              </a:rPr>
              <a:t>Order_ID</a:t>
            </a:r>
            <a:r>
              <a:rPr lang="en-US" altLang="en-US" sz="20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99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en-US" sz="2000" b="1" dirty="0" err="1">
                <a:solidFill>
                  <a:srgbClr val="99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Order_Date</a:t>
            </a:r>
            <a:r>
              <a:rPr lang="en-US" altLang="en-US" sz="2000" b="1" dirty="0">
                <a:solidFill>
                  <a:srgbClr val="99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en-US" sz="2000" b="1" dirty="0" err="1">
                <a:solidFill>
                  <a:srgbClr val="99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Customer_ID</a:t>
            </a:r>
            <a:r>
              <a:rPr lang="en-US" altLang="en-US" sz="2000" b="1" dirty="0">
                <a:solidFill>
                  <a:srgbClr val="99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en-US" sz="2000" b="1" dirty="0" err="1">
                <a:solidFill>
                  <a:srgbClr val="99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Customer_Name</a:t>
            </a:r>
            <a:r>
              <a:rPr lang="en-US" altLang="en-US" sz="2000" b="1" dirty="0">
                <a:solidFill>
                  <a:srgbClr val="99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en-US" sz="2000" b="1" dirty="0" err="1">
                <a:solidFill>
                  <a:srgbClr val="99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Customer_Address</a:t>
            </a:r>
            <a:endParaRPr lang="en-US" altLang="en-US" sz="2000" b="1" dirty="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7353" name="Text Box 25"/>
          <p:cNvSpPr txBox="1">
            <a:spLocks noChangeArrowheads="1"/>
          </p:cNvSpPr>
          <p:nvPr/>
        </p:nvSpPr>
        <p:spPr bwMode="auto">
          <a:xfrm>
            <a:off x="1447800" y="5715000"/>
            <a:ext cx="61642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1">
                <a:solidFill>
                  <a:srgbClr val="0066FF"/>
                </a:solidFill>
                <a:latin typeface="Times New Roman" panose="02020603050405020304" pitchFamily="18" charset="0"/>
              </a:rPr>
              <a:t>Therefore, NOT in 2</a:t>
            </a:r>
            <a:r>
              <a:rPr lang="en-US" altLang="en-US" sz="3000" b="1" baseline="30000">
                <a:solidFill>
                  <a:srgbClr val="0066FF"/>
                </a:solidFill>
                <a:latin typeface="Times New Roman" panose="02020603050405020304" pitchFamily="18" charset="0"/>
              </a:rPr>
              <a:t>nd</a:t>
            </a:r>
            <a:r>
              <a:rPr lang="en-US" altLang="en-US" sz="3000" b="1">
                <a:solidFill>
                  <a:srgbClr val="0066FF"/>
                </a:solidFill>
                <a:latin typeface="Times New Roman" panose="02020603050405020304" pitchFamily="18" charset="0"/>
              </a:rPr>
              <a:t> Normal Form</a:t>
            </a:r>
          </a:p>
        </p:txBody>
      </p:sp>
      <p:sp>
        <p:nvSpPr>
          <p:cNvPr id="10245" name="Text Box 27"/>
          <p:cNvSpPr txBox="1">
            <a:spLocks noChangeArrowheads="1"/>
          </p:cNvSpPr>
          <p:nvPr/>
        </p:nvSpPr>
        <p:spPr bwMode="auto">
          <a:xfrm>
            <a:off x="152400" y="4479925"/>
            <a:ext cx="6111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990000"/>
                </a:solidFill>
                <a:latin typeface="Times New Roman" panose="02020603050405020304" pitchFamily="18" charset="0"/>
              </a:rPr>
              <a:t>Customer_ID</a:t>
            </a:r>
            <a:r>
              <a:rPr lang="en-US" altLang="en-US" sz="20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99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en-US" sz="2000" b="1" dirty="0" err="1">
                <a:solidFill>
                  <a:srgbClr val="99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Customer_Name</a:t>
            </a:r>
            <a:r>
              <a:rPr lang="en-US" altLang="en-US" sz="2000" b="1" dirty="0">
                <a:solidFill>
                  <a:srgbClr val="99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en-US" sz="2000" b="1" dirty="0" err="1">
                <a:solidFill>
                  <a:srgbClr val="99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Customer_Address</a:t>
            </a:r>
            <a:endParaRPr lang="en-US" altLang="en-US" sz="2000" b="1" dirty="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6" name="Text Box 28"/>
          <p:cNvSpPr txBox="1">
            <a:spLocks noChangeArrowheads="1"/>
          </p:cNvSpPr>
          <p:nvPr/>
        </p:nvSpPr>
        <p:spPr bwMode="auto">
          <a:xfrm>
            <a:off x="152400" y="4860925"/>
            <a:ext cx="7224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990000"/>
                </a:solidFill>
                <a:latin typeface="Times New Roman" panose="02020603050405020304" pitchFamily="18" charset="0"/>
              </a:rPr>
              <a:t>Product_ID </a:t>
            </a:r>
            <a:r>
              <a:rPr lang="en-US" altLang="en-US" sz="2000" b="1">
                <a:solidFill>
                  <a:srgbClr val="99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 Product_Description, Product_Finish, Unit_Price</a:t>
            </a:r>
            <a:endParaRPr lang="en-US" altLang="en-US" sz="2000" b="1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7" name="Text Box 29"/>
          <p:cNvSpPr txBox="1">
            <a:spLocks noChangeArrowheads="1"/>
          </p:cNvSpPr>
          <p:nvPr/>
        </p:nvSpPr>
        <p:spPr bwMode="auto">
          <a:xfrm>
            <a:off x="152400" y="5241925"/>
            <a:ext cx="4854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990000"/>
                </a:solidFill>
                <a:latin typeface="Times New Roman" panose="02020603050405020304" pitchFamily="18" charset="0"/>
              </a:rPr>
              <a:t>Order_ID, Product_ID </a:t>
            </a:r>
            <a:r>
              <a:rPr lang="en-US" altLang="en-US" sz="2000" b="1">
                <a:solidFill>
                  <a:srgbClr val="99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 Order_Quantity</a:t>
            </a:r>
            <a:endParaRPr lang="en-US" altLang="en-US" sz="2000" b="1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8" name="Text Box 34"/>
          <p:cNvSpPr txBox="1">
            <a:spLocks noChangeArrowheads="1"/>
          </p:cNvSpPr>
          <p:nvPr/>
        </p:nvSpPr>
        <p:spPr bwMode="auto">
          <a:xfrm>
            <a:off x="685800" y="609600"/>
            <a:ext cx="81534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400" dirty="0">
                <a:solidFill>
                  <a:srgbClr val="000000"/>
                </a:solidFill>
                <a:latin typeface="Arial" panose="020B0604020202020204" pitchFamily="34" charset="0"/>
              </a:rPr>
              <a:t>Functional dependency diagram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for INVOICE</a:t>
            </a:r>
          </a:p>
        </p:txBody>
      </p:sp>
      <p:pic>
        <p:nvPicPr>
          <p:cNvPr id="10249" name="Picture 35" descr="CA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212850"/>
            <a:ext cx="8402638" cy="265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5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2496D3-A8A2-4206-9D9E-198C74F73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77091"/>
            <a:ext cx="8790710" cy="170410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rPr>
              <a:t>To convert a relation with partial dependencies to second normal form</a:t>
            </a:r>
            <a:r>
              <a:rPr 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rPr>
              <a:t>the following steps are required:</a:t>
            </a:r>
            <a:b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rPr>
            </a:br>
            <a:endParaRPr lang="en-US" sz="32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944B65-F443-4007-AA7F-EE90270F3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5" y="1906225"/>
            <a:ext cx="8360229" cy="4811486"/>
          </a:xfrm>
        </p:spPr>
        <p:txBody>
          <a:bodyPr/>
          <a:lstStyle/>
          <a:p>
            <a:pPr marL="0" indent="0" algn="l">
              <a:buNone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1. Create a new relation for each primary key  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attribute (or combination of attributes) that  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is a determinant in a partial dependency.  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That attribute is the primary key in the new 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relation.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2. Move the </a:t>
            </a:r>
            <a:r>
              <a:rPr lang="en-US" sz="2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nonkey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attributes that are only 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dependent on this primary key attribute (or 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attributes) from the old relation to the new  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relation.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C61E03C-C5CD-4B6D-970F-6E9D8B541C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F6B9B-DD26-40F9-A9E6-3A18054B556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1132695"/>
      </p:ext>
    </p:extLst>
  </p:cSld>
  <p:clrMapOvr>
    <a:masterClrMapping/>
  </p:clrMapOvr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4864</TotalTime>
  <Pages>9</Pages>
  <Words>555</Words>
  <Application>Microsoft Office PowerPoint</Application>
  <PresentationFormat>On-screen Show (4:3)</PresentationFormat>
  <Paragraphs>88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PalatinoLTStd-Roman</vt:lpstr>
      <vt:lpstr>Tahoma</vt:lpstr>
      <vt:lpstr>Times New Roman</vt:lpstr>
      <vt:lpstr>Wingdings</vt:lpstr>
      <vt:lpstr>Textured</vt:lpstr>
      <vt:lpstr>Normalization (Cont.) </vt:lpstr>
      <vt:lpstr>Lecture - Objectives</vt:lpstr>
      <vt:lpstr>First Normal Form</vt:lpstr>
      <vt:lpstr>PowerPoint Presentation</vt:lpstr>
      <vt:lpstr>PowerPoint Presentation</vt:lpstr>
      <vt:lpstr>Partial Functional Dependency</vt:lpstr>
      <vt:lpstr>Second Normal Form</vt:lpstr>
      <vt:lpstr>PowerPoint Presentation</vt:lpstr>
      <vt:lpstr>To convert a relation with partial dependencies to second normal form, the following steps are required: </vt:lpstr>
      <vt:lpstr>PowerPoint Presentation</vt:lpstr>
      <vt:lpstr>Transitive Dependency</vt:lpstr>
      <vt:lpstr>Transitive dependencies in CUSTOMER ORDER relation</vt:lpstr>
      <vt:lpstr>Third Normal Form</vt:lpstr>
      <vt:lpstr>REMOVING TRANSITIVE DEPENDENCIES</vt:lpstr>
      <vt:lpstr>Figure: Removing transitive dependencies </vt:lpstr>
      <vt:lpstr>Thanks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Database Design and the Relational Model</dc:title>
  <dc:subject/>
  <dc:creator>Tariq</dc:creator>
  <cp:keywords/>
  <dc:description/>
  <cp:lastModifiedBy>Microsoft account</cp:lastModifiedBy>
  <cp:revision>508</cp:revision>
  <cp:lastPrinted>1998-01-19T09:29:56Z</cp:lastPrinted>
  <dcterms:created xsi:type="dcterms:W3CDTF">1998-01-19T10:00:26Z</dcterms:created>
  <dcterms:modified xsi:type="dcterms:W3CDTF">2022-11-30T05:48:40Z</dcterms:modified>
</cp:coreProperties>
</file>