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12192000" cy="6858000"/>
  <p:notesSz cx="6858000" cy="9144000"/>
  <p:embeddedFontLst>
    <p:embeddedFont>
      <p:font typeface="Gill Sans" panose="020B0502020104020203"/>
      <p:regular r:id="rId68"/>
    </p:embeddedFont>
    <p:embeddedFont>
      <p:font typeface="Calibri" panose="020F0502020204030204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311F0F8-BE8F-42C7-8247-2335A2BF1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2" Type="http://schemas.openxmlformats.org/officeDocument/2006/relationships/font" Target="fonts/font5.fntdata"/><Relationship Id="rId71" Type="http://schemas.openxmlformats.org/officeDocument/2006/relationships/font" Target="fonts/font4.fntdata"/><Relationship Id="rId70" Type="http://schemas.openxmlformats.org/officeDocument/2006/relationships/font" Target="fonts/font3.fntdata"/><Relationship Id="rId7" Type="http://schemas.openxmlformats.org/officeDocument/2006/relationships/slide" Target="slides/slide3.xml"/><Relationship Id="rId69" Type="http://schemas.openxmlformats.org/officeDocument/2006/relationships/font" Target="fonts/font2.fntdata"/><Relationship Id="rId68" Type="http://schemas.openxmlformats.org/officeDocument/2006/relationships/font" Target="fonts/font1.fntdata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3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4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4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4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4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4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5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7" name="Google Shape;647;p5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5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9" name="Google Shape;669;p5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5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5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:notes"/>
          <p:cNvSpPr/>
          <p:nvPr/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8" name="Google Shape;698;p57:notes"/>
          <p:cNvSpPr/>
          <p:nvPr/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</a:t>
            </a:r>
            <a:endParaRPr lang="en-US" sz="1000" b="0" i="1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9" name="Google Shape;699;p57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0" name="Google Shape;700;p57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1" name="Google Shape;701;p57:notes"/>
          <p:cNvSpPr/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5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:notes"/>
          <p:cNvSpPr/>
          <p:nvPr/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0" name="Google Shape;710;p58:notes"/>
          <p:cNvSpPr/>
          <p:nvPr/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</a:t>
            </a:r>
            <a:endParaRPr lang="en-US" sz="10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1" name="Google Shape;711;p58:notes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2" name="Google Shape;712;p58:notes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3" name="Google Shape;713;p58:notes"/>
          <p:cNvSpPr/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Google Shape;714;p5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5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6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/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6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2"/>
          <p:cNvSpPr txBox="1"/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7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3"/>
          <p:cNvSpPr txBox="1"/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73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3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3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4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74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4"/>
          <p:cNvSpPr txBox="1"/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74"/>
          <p:cNvSpPr txBox="1"/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4"/>
          <p:cNvSpPr txBox="1"/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4"/>
          <p:cNvSpPr txBox="1"/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6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9" name="Google Shape;109;p65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5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5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7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5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75"/>
          <p:cNvSpPr txBox="1"/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5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5"/>
          <p:cNvSpPr txBox="1"/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7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6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76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6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6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7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7"/>
          <p:cNvSpPr txBox="1"/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0" name="Google Shape;130;p77"/>
          <p:cNvSpPr txBox="1"/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1" name="Google Shape;131;p77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7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7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7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8"/>
          <p:cNvSpPr txBox="1"/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138" name="Google Shape;138;p78"/>
          <p:cNvSpPr txBox="1"/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9" name="Google Shape;139;p78"/>
          <p:cNvSpPr txBox="1"/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140" name="Google Shape;140;p78"/>
          <p:cNvSpPr txBox="1"/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1" name="Google Shape;141;p78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8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8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9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9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9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8" name="Google Shape;148;p7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7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0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0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0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1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81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 panose="020B0502020104020203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1"/>
          <p:cNvSpPr txBox="1"/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515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81"/>
          <p:cNvSpPr txBox="1"/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59" name="Google Shape;159;p81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1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1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6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3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 panose="020B0502020104020203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2"/>
          <p:cNvSpPr/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82"/>
          <p:cNvSpPr txBox="1"/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66" name="Google Shape;166;p82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2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2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8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3"/>
          <p:cNvSpPr txBox="1"/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3" name="Google Shape;173;p83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3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3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4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4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84"/>
          <p:cNvSpPr txBox="1"/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0" name="Google Shape;180;p84"/>
          <p:cNvSpPr txBox="1"/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84"/>
          <p:cNvSpPr txBox="1"/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4"/>
          <p:cNvSpPr txBox="1"/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6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67"/>
          <p:cNvSpPr txBox="1"/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7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7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7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6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8"/>
          <p:cNvSpPr txBox="1"/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1" name="Google Shape;51;p68"/>
          <p:cNvSpPr txBox="1"/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3" name="Google Shape;53;p68"/>
          <p:cNvSpPr txBox="1"/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9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1" name="Google Shape;61;p6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6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0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1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71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 panose="020B0502020104020203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515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71"/>
          <p:cNvSpPr txBox="1"/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71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 panose="020B0502020104020203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2"/>
          <p:cNvSpPr/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72"/>
          <p:cNvSpPr txBox="1"/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72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 panose="020B0502020104020203"/>
              <a:buNone/>
              <a:defRPr sz="28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40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2194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105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9845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6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6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6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 panose="020B0502020104020203"/>
              <a:buNone/>
              <a:defRPr sz="28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64"/>
          <p:cNvSpPr txBox="1"/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40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2194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105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9845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99" name="Google Shape;99;p64"/>
          <p:cNvSpPr txBox="1"/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00" name="Google Shape;100;p64"/>
          <p:cNvSpPr txBox="1"/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01" name="Google Shape;101;p64"/>
          <p:cNvSpPr txBox="1"/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2" name="Google Shape;102;p6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6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6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 panose="02020603050405020304"/>
              <a:buNone/>
            </a:pPr>
            <a:r>
              <a:rPr lang="en-US" sz="5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ALGEBRA</a:t>
            </a:r>
            <a:endParaRPr sz="5400"/>
          </a:p>
        </p:txBody>
      </p:sp>
      <p:sp>
        <p:nvSpPr>
          <p:cNvPr id="188" name="Google Shape;188;p1"/>
          <p:cNvSpPr txBox="1"/>
          <p:nvPr>
            <p:ph type="subTitle" idx="1"/>
          </p:nvPr>
        </p:nvSpPr>
        <p:spPr>
          <a:xfrm>
            <a:off x="581191" y="3429000"/>
            <a:ext cx="10993546" cy="2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SzPts val="3312"/>
              <a:buFont typeface="Noto Sans Symbols"/>
              <a:buChar char="❖"/>
            </a:pPr>
            <a:r>
              <a:rPr lang="en-US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 ALGEBRA</a:t>
            </a:r>
            <a:endParaRPr lang="en-US"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571500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Char char="❖"/>
            </a:pPr>
            <a:r>
              <a:rPr lang="en-US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 ALGEBRA OPERATIONS</a:t>
            </a:r>
            <a:endParaRPr lang="en-US"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61315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61315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" name="Google Shape;243;p10"/>
          <p:cNvSpPr txBox="1"/>
          <p:nvPr>
            <p:ph type="body" idx="1"/>
          </p:nvPr>
        </p:nvSpPr>
        <p:spPr>
          <a:xfrm>
            <a:off x="581192" y="2180495"/>
            <a:ext cx="11029615" cy="454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306070" lvl="0" indent="-142875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250"/>
              </a:spcBef>
              <a:spcAft>
                <a:spcPts val="0"/>
              </a:spcAft>
              <a:buSzPct val="92000"/>
              <a:buChar char="◼"/>
            </a:pP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define predicates use comparison operators: =, ≠, &lt;, ≤, &gt;, ≥ </a:t>
            </a:r>
            <a:endParaRPr lang="en-US"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115570" algn="l" rtl="0">
              <a:spcBef>
                <a:spcPts val="1250"/>
              </a:spcBef>
              <a:spcAft>
                <a:spcPts val="0"/>
              </a:spcAft>
              <a:buSzPct val="92000"/>
              <a:buNone/>
            </a:pP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250"/>
              </a:spcBef>
              <a:spcAft>
                <a:spcPts val="0"/>
              </a:spcAft>
              <a:buSzPct val="92000"/>
              <a:buChar char="◼"/>
            </a:pP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Logical operators ∧ (AND),∨ (OR) and ~ (NOT) can be used to define more complex predicates.</a:t>
            </a:r>
            <a:endParaRPr lang="en-US"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115570" algn="l" rtl="0">
              <a:spcBef>
                <a:spcPts val="1250"/>
              </a:spcBef>
              <a:spcAft>
                <a:spcPts val="0"/>
              </a:spcAft>
              <a:buSzPct val="92000"/>
              <a:buNone/>
            </a:pP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250"/>
              </a:spcBef>
              <a:spcAft>
                <a:spcPts val="0"/>
              </a:spcAft>
              <a:buSzPct val="92000"/>
              <a:buChar char="◼"/>
            </a:pP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Degree of the resulting relation is the same as the degree of the relation </a:t>
            </a:r>
            <a:endParaRPr lang="en-US"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142875" algn="l" rtl="0">
              <a:spcBef>
                <a:spcPts val="1160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24790" algn="l" rtl="0">
              <a:spcBef>
                <a:spcPts val="880"/>
              </a:spcBef>
              <a:spcAft>
                <a:spcPts val="0"/>
              </a:spcAft>
              <a:buSzPct val="92000"/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STAFF RELATION</a:t>
            </a:r>
            <a:endParaRPr sz="3600"/>
          </a:p>
        </p:txBody>
      </p:sp>
      <p:pic>
        <p:nvPicPr>
          <p:cNvPr id="249" name="Google Shape;249;p11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208861" y="2342147"/>
            <a:ext cx="9849494" cy="315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SELECT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" name="Google Shape;255;p12"/>
          <p:cNvSpPr txBox="1"/>
          <p:nvPr>
            <p:ph type="body" idx="1"/>
          </p:nvPr>
        </p:nvSpPr>
        <p:spPr>
          <a:xfrm>
            <a:off x="581192" y="2180496"/>
            <a:ext cx="11029615" cy="441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 panose="02020603050405020304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all staff with a salary greater than £10,000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1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 panose="020B0502020104020203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 panose="02020603050405020304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σ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salary &gt; 10000 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(Staff)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3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05099" y="3815561"/>
            <a:ext cx="8032460" cy="234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2" name="Google Shape;262;p13"/>
          <p:cNvSpPr txBox="1"/>
          <p:nvPr>
            <p:ph type="body" idx="1"/>
          </p:nvPr>
        </p:nvSpPr>
        <p:spPr>
          <a:xfrm>
            <a:off x="581193" y="2180496"/>
            <a:ext cx="11029615" cy="448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306070" lvl="0" indent="-3060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Unary operator that Works on a single relation R and defines a relation that contains a vertical subset of R, extracting the values of specified attributes and eliminating duplicates.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Symbolic Notation: </a:t>
            </a:r>
            <a:r>
              <a:rPr lang="en-US" sz="39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Π</a:t>
            </a:r>
            <a:r>
              <a:rPr lang="en-US" sz="39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a1, a2. . . , ak </a:t>
            </a: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(R)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20"/>
              </a:spcBef>
              <a:spcAft>
                <a:spcPts val="0"/>
              </a:spcAft>
              <a:buSzPct val="92000"/>
              <a:buFont typeface="Times New Roman" panose="02020603050405020304"/>
              <a:buNone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where a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... a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are attribute names and R is a relation name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0000"/>
              </a:lnSpc>
              <a:spcBef>
                <a:spcPts val="935"/>
              </a:spcBef>
              <a:spcAft>
                <a:spcPts val="0"/>
              </a:spcAft>
              <a:buSzPct val="92000"/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PROJECTION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" name="Google Shape;268;p14"/>
          <p:cNvSpPr txBox="1"/>
          <p:nvPr>
            <p:ph type="body" idx="1"/>
          </p:nvPr>
        </p:nvSpPr>
        <p:spPr>
          <a:xfrm>
            <a:off x="581192" y="1998617"/>
            <a:ext cx="11029615" cy="481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just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Produce a list of salaries for all staff, showing only  staffNo, fName, lName, and salary details.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		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staffNo, fName, lName, salary 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(Staff)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9" name="Google Shape;269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52651" y="4062549"/>
            <a:ext cx="4206928" cy="26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CARTESIAN PRODUCT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" name="Google Shape;275;p15"/>
          <p:cNvSpPr txBox="1"/>
          <p:nvPr>
            <p:ph type="body" idx="1"/>
          </p:nvPr>
        </p:nvSpPr>
        <p:spPr>
          <a:xfrm>
            <a:off x="581192" y="2180496"/>
            <a:ext cx="11029615" cy="435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629920" lvl="1" indent="-30607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× S defines a relation that is the concatenation of every tuple of relation R with every tuple of relation 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and S do not have to be union compatible.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11176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relation R has m tuples with i attributes and relation S has n tuples with j attributes, the result is m*n tuples with (i+j ) attributes.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11176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CARTESIAN PRODUCT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81" name="Google Shape;281;p16"/>
          <p:cNvGraphicFramePr/>
          <p:nvPr/>
        </p:nvGraphicFramePr>
        <p:xfrm>
          <a:off x="6459309" y="3018146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16"/>
          <p:cNvGraphicFramePr/>
          <p:nvPr/>
        </p:nvGraphicFramePr>
        <p:xfrm>
          <a:off x="1726201" y="2951933"/>
          <a:ext cx="36949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16"/>
          <p:cNvSpPr txBox="1"/>
          <p:nvPr/>
        </p:nvSpPr>
        <p:spPr>
          <a:xfrm>
            <a:off x="1726201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6311813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CARTESIAN PRODUCT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90" name="Google Shape;290;p17"/>
          <p:cNvGraphicFramePr/>
          <p:nvPr/>
        </p:nvGraphicFramePr>
        <p:xfrm>
          <a:off x="5525589" y="2556914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91;p17"/>
          <p:cNvGraphicFramePr/>
          <p:nvPr/>
        </p:nvGraphicFramePr>
        <p:xfrm>
          <a:off x="1830704" y="2556914"/>
          <a:ext cx="3694900" cy="3633875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17"/>
          <p:cNvSpPr txBox="1"/>
          <p:nvPr/>
        </p:nvSpPr>
        <p:spPr>
          <a:xfrm>
            <a:off x="1726201" y="1910583"/>
            <a:ext cx="411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X Course</a:t>
            </a:r>
            <a:endParaRPr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93" name="Google Shape;293;p17"/>
          <p:cNvGraphicFramePr/>
          <p:nvPr/>
        </p:nvGraphicFramePr>
        <p:xfrm>
          <a:off x="5525589" y="4115192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17"/>
          <p:cNvGraphicFramePr/>
          <p:nvPr/>
        </p:nvGraphicFramePr>
        <p:xfrm>
          <a:off x="5525588" y="5154044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EQUI-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0" name="Google Shape;300;p18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9588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Rows are joined on the basis of values of a common attribute between the two relations.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Rows having the same value in the common attribute are joined.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1" name="Google Shape;301;p18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EQUI-JOIN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7" name="Google Shape;307;p19"/>
          <p:cNvSpPr txBox="1"/>
          <p:nvPr>
            <p:ph type="body" idx="1"/>
          </p:nvPr>
        </p:nvSpPr>
        <p:spPr>
          <a:xfrm>
            <a:off x="581192" y="1854926"/>
            <a:ext cx="11029615" cy="478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9588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Common attributes appears twice in the output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Common attribute with the same name is qualified with the relation name in the output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8" name="Google Shape;308;p19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Objectives</a:t>
            </a:r>
            <a:endParaRPr sz="4400"/>
          </a:p>
        </p:txBody>
      </p:sp>
      <p:sp>
        <p:nvSpPr>
          <p:cNvPr id="194" name="Google Shape;194;p2"/>
          <p:cNvSpPr txBox="1"/>
          <p:nvPr>
            <p:ph type="body" idx="1"/>
          </p:nvPr>
        </p:nvSpPr>
        <p:spPr>
          <a:xfrm>
            <a:off x="581192" y="2180496"/>
            <a:ext cx="1130600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306070" lvl="0" indent="-14224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11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160"/>
              </a:spcBef>
              <a:spcAft>
                <a:spcPts val="0"/>
              </a:spcAft>
              <a:buSzPct val="92000"/>
              <a:buChar char="◼"/>
            </a:pPr>
            <a:r>
              <a:rPr lang="en-US" sz="1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Define Relational Algebra</a:t>
            </a:r>
            <a:endParaRPr lang="en-US" sz="1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160"/>
              </a:spcBef>
              <a:spcAft>
                <a:spcPts val="0"/>
              </a:spcAft>
              <a:buSzPct val="92000"/>
              <a:buChar char="◼"/>
            </a:pPr>
            <a:r>
              <a:rPr lang="en-US" sz="1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 relational algebra operations</a:t>
            </a:r>
            <a:endParaRPr lang="en-US" sz="1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160"/>
              </a:spcBef>
              <a:spcAft>
                <a:spcPts val="0"/>
              </a:spcAft>
              <a:buSzPct val="92000"/>
              <a:buChar char="◼"/>
            </a:pPr>
            <a:r>
              <a:rPr lang="en-US" sz="1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specify what is required and what are the procedure / steps to obtain the required output</a:t>
            </a:r>
            <a:endParaRPr lang="en-US" sz="1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160"/>
              </a:spcBef>
              <a:spcAft>
                <a:spcPts val="0"/>
              </a:spcAft>
              <a:buSzPct val="92000"/>
              <a:buChar char="◼"/>
            </a:pPr>
            <a:r>
              <a:rPr lang="en-US" sz="1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define operators that transform one or more input relations to an output relation</a:t>
            </a:r>
            <a:endParaRPr lang="en-US" sz="1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160"/>
              </a:spcBef>
              <a:spcAft>
                <a:spcPts val="0"/>
              </a:spcAft>
              <a:buSzPct val="92000"/>
              <a:buChar char="◼"/>
            </a:pPr>
            <a:r>
              <a:rPr lang="en-US" sz="1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form queries in relational algebra</a:t>
            </a:r>
            <a:endParaRPr lang="en-US" sz="1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79400" algn="l" rtl="0">
              <a:spcBef>
                <a:spcPts val="690"/>
              </a:spcBef>
              <a:spcAft>
                <a:spcPts val="0"/>
              </a:spcAft>
              <a:buSzPct val="92000"/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EQUI-JOIN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14" name="Google Shape;314;p20"/>
          <p:cNvGraphicFramePr/>
          <p:nvPr/>
        </p:nvGraphicFramePr>
        <p:xfrm>
          <a:off x="5880188" y="2840891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20"/>
          <p:cNvGraphicFramePr/>
          <p:nvPr/>
        </p:nvGraphicFramePr>
        <p:xfrm>
          <a:off x="1726201" y="3028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20"/>
          <p:cNvSpPr txBox="1"/>
          <p:nvPr/>
        </p:nvSpPr>
        <p:spPr>
          <a:xfrm>
            <a:off x="1726201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5854016" y="2163631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>
            <a:off x="3000374" y="5573688"/>
            <a:ext cx="7516813" cy="909638"/>
            <a:chOff x="1416" y="3168"/>
            <a:chExt cx="4735" cy="573"/>
          </a:xfrm>
        </p:grpSpPr>
        <p:grpSp>
          <p:nvGrpSpPr>
            <p:cNvPr id="319" name="Google Shape;319;p20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320" name="Google Shape;320;p20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20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0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20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24" name="Google Shape;324;p20"/>
            <p:cNvSpPr txBox="1"/>
            <p:nvPr/>
          </p:nvSpPr>
          <p:spPr>
            <a:xfrm>
              <a:off x="1416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3088" y="3168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461" y="3450"/>
              <a:ext cx="369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 baseline="-25000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Faculty.FacId = Course.FacID</a:t>
              </a:r>
              <a:endParaRPr sz="3600" b="0" i="0" u="none" strike="noStrike" cap="none" baseline="-25000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327" name="Google Shape;327;p20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EQUI-JOIN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33" name="Google Shape;333;p21"/>
          <p:cNvGraphicFramePr/>
          <p:nvPr/>
        </p:nvGraphicFramePr>
        <p:xfrm>
          <a:off x="4644958" y="3364895"/>
          <a:ext cx="597927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68100"/>
                <a:gridCol w="3278775"/>
                <a:gridCol w="13324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Course.FacId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Google Shape;334;p21"/>
          <p:cNvGraphicFramePr/>
          <p:nvPr/>
        </p:nvGraphicFramePr>
        <p:xfrm>
          <a:off x="1171781" y="3354857"/>
          <a:ext cx="347317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54025"/>
                <a:gridCol w="221915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Faculty.FacId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35" name="Google Shape;335;p21"/>
          <p:cNvGrpSpPr/>
          <p:nvPr/>
        </p:nvGrpSpPr>
        <p:grpSpPr>
          <a:xfrm>
            <a:off x="2712991" y="2053668"/>
            <a:ext cx="7516813" cy="909638"/>
            <a:chOff x="1416" y="3168"/>
            <a:chExt cx="4735" cy="573"/>
          </a:xfrm>
        </p:grpSpPr>
        <p:grpSp>
          <p:nvGrpSpPr>
            <p:cNvPr id="336" name="Google Shape;336;p21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337" name="Google Shape;337;p21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1" name="Google Shape;341;p21"/>
            <p:cNvSpPr txBox="1"/>
            <p:nvPr/>
          </p:nvSpPr>
          <p:spPr>
            <a:xfrm>
              <a:off x="1416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3088" y="3168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2461" y="3450"/>
              <a:ext cx="369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 baseline="-25000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Faculty.FacId = Course.FacID</a:t>
              </a:r>
              <a:endParaRPr sz="3600" b="0" i="0" u="none" strike="noStrike" cap="none" baseline="-25000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344" name="Google Shape;344;p21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0" name="Google Shape;350;p22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2385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Same as equijoin with common column appearing once.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Also called simply the join, most general form of join.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1" name="Google Shape;351;p22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5248274" y="2931437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23"/>
          <p:cNvGraphicFramePr/>
          <p:nvPr/>
        </p:nvGraphicFramePr>
        <p:xfrm>
          <a:off x="1726201" y="2951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23"/>
          <p:cNvSpPr txBox="1"/>
          <p:nvPr/>
        </p:nvSpPr>
        <p:spPr>
          <a:xfrm>
            <a:off x="1726201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5275579" y="2163631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61" name="Google Shape;361;p23"/>
          <p:cNvGrpSpPr/>
          <p:nvPr/>
        </p:nvGrpSpPr>
        <p:grpSpPr>
          <a:xfrm>
            <a:off x="2764698" y="5701025"/>
            <a:ext cx="7516813" cy="909638"/>
            <a:chOff x="1416" y="3168"/>
            <a:chExt cx="4735" cy="573"/>
          </a:xfrm>
        </p:grpSpPr>
        <p:grpSp>
          <p:nvGrpSpPr>
            <p:cNvPr id="362" name="Google Shape;362;p23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363" name="Google Shape;363;p23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23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23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23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67" name="Google Shape;367;p23"/>
            <p:cNvSpPr txBox="1"/>
            <p:nvPr/>
          </p:nvSpPr>
          <p:spPr>
            <a:xfrm>
              <a:off x="1416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3088" y="3168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2461" y="3450"/>
              <a:ext cx="369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 baseline="-25000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Faculty.FacId = Course.FacID</a:t>
              </a:r>
              <a:endParaRPr sz="3600" b="0" i="0" u="none" strike="noStrike" cap="none" baseline="-25000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370" name="Google Shape;370;p23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76" name="Google Shape;376;p24"/>
          <p:cNvGraphicFramePr/>
          <p:nvPr/>
        </p:nvGraphicFramePr>
        <p:xfrm>
          <a:off x="5227714" y="3602652"/>
          <a:ext cx="43343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76075"/>
                <a:gridCol w="30582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24"/>
          <p:cNvGraphicFramePr/>
          <p:nvPr/>
        </p:nvGraphicFramePr>
        <p:xfrm>
          <a:off x="2764252" y="3592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10350"/>
                <a:gridCol w="13531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78" name="Google Shape;378;p24"/>
          <p:cNvGrpSpPr/>
          <p:nvPr/>
        </p:nvGrpSpPr>
        <p:grpSpPr>
          <a:xfrm>
            <a:off x="3196317" y="2084189"/>
            <a:ext cx="7516813" cy="909638"/>
            <a:chOff x="1416" y="3168"/>
            <a:chExt cx="4735" cy="573"/>
          </a:xfrm>
        </p:grpSpPr>
        <p:grpSp>
          <p:nvGrpSpPr>
            <p:cNvPr id="379" name="Google Shape;379;p24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380" name="Google Shape;380;p24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24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24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24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84" name="Google Shape;384;p24"/>
            <p:cNvSpPr txBox="1"/>
            <p:nvPr/>
          </p:nvSpPr>
          <p:spPr>
            <a:xfrm>
              <a:off x="1416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3088" y="3168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2461" y="3450"/>
              <a:ext cx="369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 baseline="-25000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Faculty.FacId = Course.FacID</a:t>
              </a:r>
              <a:endParaRPr sz="3600" b="0" i="0" u="none" strike="noStrike" cap="none" baseline="-25000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387" name="Google Shape;387;p24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UNION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" name="Google Shape;393;p25"/>
          <p:cNvSpPr txBox="1"/>
          <p:nvPr>
            <p:ph type="body" idx="1"/>
          </p:nvPr>
        </p:nvSpPr>
        <p:spPr>
          <a:xfrm>
            <a:off x="581192" y="2180496"/>
            <a:ext cx="11029615" cy="42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70" lvl="0" indent="-11176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32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Union of two relations R and S defines a relation that contains all tuples either in R or S or both, duplicate tuples being eliminated.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ct val="92000"/>
              <a:buNone/>
            </a:pPr>
            <a:endParaRPr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32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Symbolic Notation: 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ct val="92000"/>
              <a:buNone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R U S</a:t>
            </a:r>
            <a:endParaRPr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111760" algn="l" rtl="0"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8915" algn="l" rtl="0">
              <a:spcBef>
                <a:spcPts val="935"/>
              </a:spcBef>
              <a:spcAft>
                <a:spcPts val="0"/>
              </a:spcAft>
              <a:buSzPct val="92000"/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UNION</a:t>
            </a:r>
            <a:endParaRPr sz="4000"/>
          </a:p>
        </p:txBody>
      </p:sp>
      <p:pic>
        <p:nvPicPr>
          <p:cNvPr id="399" name="Google Shape;399;p26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421299" y="1831970"/>
            <a:ext cx="8285580" cy="682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26"/>
          <p:cNvGraphicFramePr/>
          <p:nvPr/>
        </p:nvGraphicFramePr>
        <p:xfrm>
          <a:off x="2524866" y="2496058"/>
          <a:ext cx="81568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557250"/>
                <a:gridCol w="1552600"/>
                <a:gridCol w="1496875"/>
                <a:gridCol w="3550100"/>
              </a:tblGrid>
              <a:tr h="59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CSC336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Web Technologies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5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CSC101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Introduction to ICT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26"/>
          <p:cNvGraphicFramePr/>
          <p:nvPr/>
        </p:nvGraphicFramePr>
        <p:xfrm>
          <a:off x="2524866" y="5120900"/>
          <a:ext cx="82296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600200"/>
                <a:gridCol w="1600200"/>
                <a:gridCol w="1524000"/>
                <a:gridCol w="35052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Program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Cred_Hrs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Google Shape;402;p26"/>
          <p:cNvGraphicFramePr/>
          <p:nvPr/>
        </p:nvGraphicFramePr>
        <p:xfrm>
          <a:off x="2524866" y="5679700"/>
          <a:ext cx="82296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597025"/>
                <a:gridCol w="1592275"/>
                <a:gridCol w="1535100"/>
                <a:gridCol w="3505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CSC101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MCS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Introduction to Computing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26"/>
          <p:cNvSpPr txBox="1"/>
          <p:nvPr/>
        </p:nvSpPr>
        <p:spPr>
          <a:xfrm>
            <a:off x="1132430" y="1944775"/>
            <a:ext cx="128886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Course1</a:t>
            </a:r>
            <a:endParaRPr lang="en-US"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070534" y="4798218"/>
            <a:ext cx="128886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Course2</a:t>
            </a:r>
            <a:endParaRPr lang="en-US"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1: UNION</a:t>
            </a:r>
            <a:endParaRPr sz="4000"/>
          </a:p>
        </p:txBody>
      </p:sp>
      <p:pic>
        <p:nvPicPr>
          <p:cNvPr id="410" name="Google Shape;410;p27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94728" y="3095315"/>
            <a:ext cx="8285580" cy="682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27"/>
          <p:cNvGraphicFramePr/>
          <p:nvPr/>
        </p:nvGraphicFramePr>
        <p:xfrm>
          <a:off x="2159106" y="3767626"/>
          <a:ext cx="81568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557250"/>
                <a:gridCol w="1552600"/>
                <a:gridCol w="1496875"/>
                <a:gridCol w="3550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CSC336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Web Technologies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5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CSC101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Introduction to ICT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CSC101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MCS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Introduction to Computing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27"/>
          <p:cNvSpPr txBox="1"/>
          <p:nvPr/>
        </p:nvSpPr>
        <p:spPr>
          <a:xfrm>
            <a:off x="3483737" y="2242742"/>
            <a:ext cx="418415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Course1 U Course2</a:t>
            </a:r>
            <a:endParaRPr lang="en-US" sz="36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BRANCH RELATION</a:t>
            </a:r>
            <a:endParaRPr lang="en-US" sz="36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8" name="Google Shape;418;p28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789612" y="2251533"/>
            <a:ext cx="6816159" cy="32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PROPERTY-FOR-RENT  RELATION</a:t>
            </a:r>
            <a:endParaRPr lang="en-US" sz="36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4" name="Google Shape;424;p29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344509" y="2605949"/>
            <a:ext cx="8732524" cy="310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 ALGEBRA</a:t>
            </a:r>
            <a:endParaRPr sz="4400"/>
          </a:p>
        </p:txBody>
      </p:sp>
      <p:sp>
        <p:nvSpPr>
          <p:cNvPr id="200" name="Google Shape;200;p3"/>
          <p:cNvSpPr txBox="1"/>
          <p:nvPr>
            <p:ph type="body" idx="1"/>
          </p:nvPr>
        </p:nvSpPr>
        <p:spPr>
          <a:xfrm>
            <a:off x="581192" y="2180496"/>
            <a:ext cx="1130600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l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Theoretical procedural language with operations that work on one or more relations to define another relation without changing the original relation(s).</a:t>
            </a:r>
            <a:endParaRPr lang="en-US" sz="3600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2: UNION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0" name="Google Shape;430;p30"/>
          <p:cNvSpPr txBox="1"/>
          <p:nvPr>
            <p:ph type="body" idx="1"/>
          </p:nvPr>
        </p:nvSpPr>
        <p:spPr>
          <a:xfrm>
            <a:off x="581192" y="2180496"/>
            <a:ext cx="11029615" cy="450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just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all cities where there is either a branch ofﬁce or a property for rent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(Branch)  ∪  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(PropertyForRent)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  <p:pic>
        <p:nvPicPr>
          <p:cNvPr id="431" name="Google Shape;431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93622" y="4095476"/>
            <a:ext cx="1698171" cy="258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INTERSECTION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7" name="Google Shape;437;p31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80"/>
              <a:buChar char="◼"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Intersection: R ⋂ S is the set of all tuples that are in both R and S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80"/>
              <a:buNone/>
            </a:pP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80"/>
              <a:buChar char="◼"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and S must be union-compatible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1: INTERSECTION</a:t>
            </a:r>
            <a:endParaRPr sz="4000"/>
          </a:p>
        </p:txBody>
      </p:sp>
      <p:pic>
        <p:nvPicPr>
          <p:cNvPr id="443" name="Google Shape;443;p32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94728" y="3095315"/>
            <a:ext cx="8285580" cy="682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4" name="Google Shape;444;p32"/>
          <p:cNvGraphicFramePr/>
          <p:nvPr/>
        </p:nvGraphicFramePr>
        <p:xfrm>
          <a:off x="2159106" y="3767626"/>
          <a:ext cx="81568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557250"/>
                <a:gridCol w="1552600"/>
                <a:gridCol w="1496875"/>
                <a:gridCol w="3550100"/>
              </a:tblGrid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5" name="Google Shape;445;p32"/>
          <p:cNvSpPr txBox="1"/>
          <p:nvPr/>
        </p:nvSpPr>
        <p:spPr>
          <a:xfrm>
            <a:off x="3483737" y="2242742"/>
            <a:ext cx="418415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Course1 ⋂ Course2</a:t>
            </a:r>
            <a:endParaRPr lang="en-US" sz="36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2: INTERSECTION</a:t>
            </a:r>
            <a:endParaRPr sz="4000"/>
          </a:p>
        </p:txBody>
      </p:sp>
      <p:sp>
        <p:nvSpPr>
          <p:cNvPr id="451" name="Google Shape;451;p33"/>
          <p:cNvSpPr txBox="1"/>
          <p:nvPr>
            <p:ph type="body" idx="1"/>
          </p:nvPr>
        </p:nvSpPr>
        <p:spPr>
          <a:xfrm>
            <a:off x="581193" y="2082417"/>
            <a:ext cx="11029615" cy="452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just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all cities where there is both a branch office and at least one property for rent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(Branch) ∩ 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(PropertyForRent)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  <p:pic>
        <p:nvPicPr>
          <p:cNvPr id="452" name="Google Shape;452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57551" y="4532811"/>
            <a:ext cx="1588444" cy="198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 DIFFERENCE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8" name="Google Shape;458;p34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Difference: R – S is the set of tuples that are in R but  not in 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and S must be union-compatible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1: SET DIFFERENCE</a:t>
            </a:r>
            <a:endParaRPr sz="4000"/>
          </a:p>
        </p:txBody>
      </p:sp>
      <p:pic>
        <p:nvPicPr>
          <p:cNvPr id="464" name="Google Shape;464;p35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94728" y="3095315"/>
            <a:ext cx="8285580" cy="682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5" name="Google Shape;465;p35"/>
          <p:cNvGraphicFramePr/>
          <p:nvPr/>
        </p:nvGraphicFramePr>
        <p:xfrm>
          <a:off x="2159106" y="3767626"/>
          <a:ext cx="81568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557250"/>
                <a:gridCol w="1552600"/>
                <a:gridCol w="1496875"/>
                <a:gridCol w="3550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 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CSC336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BSCS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Web Technologies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58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CSC101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BSSE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Introduction to ICT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35"/>
          <p:cNvSpPr txBox="1"/>
          <p:nvPr/>
        </p:nvSpPr>
        <p:spPr>
          <a:xfrm>
            <a:off x="3483737" y="2242742"/>
            <a:ext cx="418415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Course1 - Course2</a:t>
            </a:r>
            <a:endParaRPr lang="en-US" sz="36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 2: SET DIFFERENCE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2" name="Google Shape;472;p36"/>
          <p:cNvSpPr txBox="1"/>
          <p:nvPr>
            <p:ph type="body" idx="1"/>
          </p:nvPr>
        </p:nvSpPr>
        <p:spPr>
          <a:xfrm>
            <a:off x="581192" y="2180496"/>
            <a:ext cx="11029615" cy="453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just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all cities where there is a branch ofﬁce but no  properties for rent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(Branch)  -  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city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(PropertyForRent)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SzPts val="3680"/>
              <a:buNone/>
            </a:pP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SzPts val="3680"/>
              <a:buNone/>
            </a:pP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SzPts val="3680"/>
              <a:buNone/>
            </a:pP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37412" y="4536050"/>
            <a:ext cx="1371057" cy="16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9" name="Google Shape;479;p37"/>
          <p:cNvSpPr txBox="1"/>
          <p:nvPr>
            <p:ph type="body" idx="1"/>
          </p:nvPr>
        </p:nvSpPr>
        <p:spPr>
          <a:xfrm>
            <a:off x="581192" y="2024744"/>
            <a:ext cx="11029615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629920" lvl="1" indent="-11176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join that involves a predicate over cartesian product.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11176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Contains tuples satisfying the predicate from the cartesian product.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Here </a:t>
            </a:r>
            <a:r>
              <a:rPr lang="en-US" sz="3600">
                <a:solidFill>
                  <a:schemeClr val="dk2"/>
                </a:solidFill>
              </a:rPr>
              <a:t>θ 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be any condition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80" name="Google Shape;480;p37"/>
          <p:cNvGrpSpPr/>
          <p:nvPr/>
        </p:nvGrpSpPr>
        <p:grpSpPr>
          <a:xfrm>
            <a:off x="1933302" y="5003073"/>
            <a:ext cx="2143125" cy="869950"/>
            <a:chOff x="2016" y="3168"/>
            <a:chExt cx="1350" cy="548"/>
          </a:xfrm>
        </p:grpSpPr>
        <p:grpSp>
          <p:nvGrpSpPr>
            <p:cNvPr id="481" name="Google Shape;481;p37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482" name="Google Shape;482;p37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37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37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37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86" name="Google Shape;486;p37"/>
            <p:cNvSpPr txBox="1"/>
            <p:nvPr/>
          </p:nvSpPr>
          <p:spPr>
            <a:xfrm>
              <a:off x="2016" y="3179"/>
              <a:ext cx="310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87" name="Google Shape;487;p37"/>
            <p:cNvSpPr txBox="1"/>
            <p:nvPr/>
          </p:nvSpPr>
          <p:spPr>
            <a:xfrm>
              <a:off x="3088" y="3168"/>
              <a:ext cx="27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88" name="Google Shape;488;p37"/>
            <p:cNvSpPr txBox="1"/>
            <p:nvPr/>
          </p:nvSpPr>
          <p:spPr>
            <a:xfrm>
              <a:off x="2832" y="3312"/>
              <a:ext cx="266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Gill Sans" panose="020B0502020104020203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rPr>
                <a:t>θ</a:t>
              </a:r>
              <a:endParaRPr lang="en-US" sz="3600" b="0" i="0" u="none" strike="noStrike" cap="none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489" name="Google Shape;489;p37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38"/>
          <p:cNvSpPr txBox="1"/>
          <p:nvPr>
            <p:ph type="body" idx="1"/>
          </p:nvPr>
        </p:nvSpPr>
        <p:spPr>
          <a:xfrm>
            <a:off x="581192" y="2024744"/>
            <a:ext cx="11029615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9588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 can be rewrite in terms of the Selection and Cartesian product.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                =	σ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(R  ×  S)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Degree of a Theta join is the same as Cartesian product (sum of the degrees of the operand relations).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96" name="Google Shape;496;p38"/>
          <p:cNvGrpSpPr/>
          <p:nvPr/>
        </p:nvGrpSpPr>
        <p:grpSpPr>
          <a:xfrm>
            <a:off x="1541416" y="3213463"/>
            <a:ext cx="2143125" cy="869950"/>
            <a:chOff x="2016" y="3168"/>
            <a:chExt cx="1350" cy="548"/>
          </a:xfrm>
        </p:grpSpPr>
        <p:grpSp>
          <p:nvGrpSpPr>
            <p:cNvPr id="497" name="Google Shape;497;p38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498" name="Google Shape;498;p38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38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38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38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02" name="Google Shape;502;p38"/>
            <p:cNvSpPr txBox="1"/>
            <p:nvPr/>
          </p:nvSpPr>
          <p:spPr>
            <a:xfrm>
              <a:off x="2016" y="3179"/>
              <a:ext cx="310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3" name="Google Shape;503;p38"/>
            <p:cNvSpPr txBox="1"/>
            <p:nvPr/>
          </p:nvSpPr>
          <p:spPr>
            <a:xfrm>
              <a:off x="3088" y="3168"/>
              <a:ext cx="27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04" name="Google Shape;504;p38"/>
            <p:cNvSpPr txBox="1"/>
            <p:nvPr/>
          </p:nvSpPr>
          <p:spPr>
            <a:xfrm>
              <a:off x="2832" y="3312"/>
              <a:ext cx="266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Gill Sans" panose="020B0502020104020203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rPr>
                <a:t>θ</a:t>
              </a:r>
              <a:endParaRPr lang="en-US" sz="3600" b="0" i="0" u="none" strike="noStrike" cap="none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505" name="Google Shape;505;p38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11" name="Google Shape;511;p39"/>
          <p:cNvGraphicFramePr/>
          <p:nvPr/>
        </p:nvGraphicFramePr>
        <p:xfrm>
          <a:off x="6459309" y="3018146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39"/>
          <p:cNvGraphicFramePr/>
          <p:nvPr/>
        </p:nvGraphicFramePr>
        <p:xfrm>
          <a:off x="1726201" y="2951933"/>
          <a:ext cx="36949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39"/>
          <p:cNvSpPr txBox="1"/>
          <p:nvPr/>
        </p:nvSpPr>
        <p:spPr>
          <a:xfrm>
            <a:off x="1726201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6311813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2288452" y="5509513"/>
            <a:ext cx="8046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σ</a:t>
            </a:r>
            <a:r>
              <a:rPr lang="en-US" sz="3600" b="0" i="0" u="none" strike="noStrike" cap="none" baseline="-250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sname=“M. Haseeb Tariq”</a:t>
            </a: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(Student X Course)</a:t>
            </a:r>
            <a:endParaRPr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6" name="Google Shape;516;p39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ALGEBRA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" name="Google Shape;206;p4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306070" algn="l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Both the operands and the results are relations. So the output from one operation can become the input to another operation.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Allows expressions to be nested, just as in arithmetic. This property is called closure.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22" name="Google Shape;522;p40"/>
          <p:cNvGraphicFramePr/>
          <p:nvPr/>
        </p:nvGraphicFramePr>
        <p:xfrm>
          <a:off x="5525589" y="2556914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p40"/>
          <p:cNvGraphicFramePr/>
          <p:nvPr/>
        </p:nvGraphicFramePr>
        <p:xfrm>
          <a:off x="1830704" y="2556914"/>
          <a:ext cx="3694900" cy="3633875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Muneeb Tariq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4" name="Google Shape;524;p40"/>
          <p:cNvSpPr txBox="1"/>
          <p:nvPr/>
        </p:nvSpPr>
        <p:spPr>
          <a:xfrm>
            <a:off x="3551872" y="1912216"/>
            <a:ext cx="411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X Course</a:t>
            </a:r>
            <a:endParaRPr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25" name="Google Shape;525;p40"/>
          <p:cNvGraphicFramePr/>
          <p:nvPr/>
        </p:nvGraphicFramePr>
        <p:xfrm>
          <a:off x="5525589" y="4115192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Google Shape;526;p40"/>
          <p:cNvGraphicFramePr/>
          <p:nvPr/>
        </p:nvGraphicFramePr>
        <p:xfrm>
          <a:off x="5525588" y="5154044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7" name="Google Shape;527;p40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33" name="Google Shape;533;p41"/>
          <p:cNvGraphicFramePr/>
          <p:nvPr/>
        </p:nvGraphicFramePr>
        <p:xfrm>
          <a:off x="5682343" y="3644929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Google Shape;534;p41"/>
          <p:cNvGraphicFramePr/>
          <p:nvPr/>
        </p:nvGraphicFramePr>
        <p:xfrm>
          <a:off x="1987458" y="3644929"/>
          <a:ext cx="36949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41"/>
          <p:cNvSpPr txBox="1"/>
          <p:nvPr/>
        </p:nvSpPr>
        <p:spPr>
          <a:xfrm>
            <a:off x="1830703" y="2269242"/>
            <a:ext cx="8046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σ</a:t>
            </a:r>
            <a:r>
              <a:rPr lang="en-US" sz="3600" b="0" i="0" u="none" strike="noStrike" cap="none" baseline="-250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sname=“M. Haseeb Tariq”</a:t>
            </a: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(Student X Course)</a:t>
            </a:r>
            <a:endParaRPr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6" name="Google Shape;536;p41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THETA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42" name="Google Shape;542;p42"/>
          <p:cNvGraphicFramePr/>
          <p:nvPr/>
        </p:nvGraphicFramePr>
        <p:xfrm>
          <a:off x="5525588" y="4115192"/>
          <a:ext cx="427835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339150"/>
                <a:gridCol w="29392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Google Shape;543;p42"/>
          <p:cNvGraphicFramePr/>
          <p:nvPr/>
        </p:nvGraphicFramePr>
        <p:xfrm>
          <a:off x="1830703" y="4115192"/>
          <a:ext cx="36949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156525"/>
                <a:gridCol w="25383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Reg.#</a:t>
                      </a:r>
                      <a:endParaRPr lang="en-US"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M. Haseeb 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42"/>
          <p:cNvSpPr txBox="1"/>
          <p:nvPr/>
        </p:nvSpPr>
        <p:spPr>
          <a:xfrm>
            <a:off x="1830703" y="2742808"/>
            <a:ext cx="8046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(σ</a:t>
            </a:r>
            <a:r>
              <a:rPr lang="en-US" sz="3600" b="0" i="0" u="none" strike="noStrike" cap="none" baseline="-250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sname=“M. Haseeb Tariq”</a:t>
            </a: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(Student))  X  Course)</a:t>
            </a:r>
            <a:endParaRPr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5" name="Google Shape;545;p42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SEMI-JOIN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1" name="Google Shape;551;p43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2385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semi-join is similar to the natural join and written as R ⋉ S where R and S are relations.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result of this semi-join is the set of all tuples in R for which there is a tuple in S that is equal on their common attribute names.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2" name="Google Shape;552;p43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SEMI-JOIN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8" name="Google Shape;558;p44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2385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 take the natural join of two tables and then take the projection on the attributes of first table.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be rewrite in terms of the Join and Projection operations.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R     S	= Π</a:t>
            </a:r>
            <a:r>
              <a:rPr lang="en-US" sz="3600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(R      S)  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	</a:t>
            </a: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Where A is the set of all attributes of  R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265"/>
              </a:spcBef>
              <a:spcAft>
                <a:spcPts val="0"/>
              </a:spcAft>
              <a:buSzPct val="920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559" name="Google Shape;559;p44"/>
          <p:cNvGrpSpPr/>
          <p:nvPr/>
        </p:nvGrpSpPr>
        <p:grpSpPr>
          <a:xfrm>
            <a:off x="3791532" y="5013009"/>
            <a:ext cx="363583" cy="298585"/>
            <a:chOff x="2264175" y="5044124"/>
            <a:chExt cx="363583" cy="298585"/>
          </a:xfrm>
        </p:grpSpPr>
        <p:cxnSp>
          <p:nvCxnSpPr>
            <p:cNvPr id="560" name="Google Shape;560;p44"/>
            <p:cNvCxnSpPr/>
            <p:nvPr/>
          </p:nvCxnSpPr>
          <p:spPr>
            <a:xfrm>
              <a:off x="2264175" y="5044127"/>
              <a:ext cx="0" cy="29858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 rot="10800000" flipH="1">
              <a:off x="2264176" y="5044124"/>
              <a:ext cx="363582" cy="29858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2264175" y="5044127"/>
              <a:ext cx="363583" cy="29858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44"/>
          <p:cNvGrpSpPr/>
          <p:nvPr/>
        </p:nvGrpSpPr>
        <p:grpSpPr>
          <a:xfrm>
            <a:off x="6815998" y="5013011"/>
            <a:ext cx="363583" cy="298582"/>
            <a:chOff x="2448" y="9360"/>
            <a:chExt cx="288" cy="144"/>
          </a:xfrm>
        </p:grpSpPr>
        <p:cxnSp>
          <p:nvCxnSpPr>
            <p:cNvPr id="564" name="Google Shape;564;p44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4"/>
            <p:cNvCxnSpPr/>
            <p:nvPr/>
          </p:nvCxnSpPr>
          <p:spPr>
            <a:xfrm rot="10800000" flipH="1">
              <a:off x="2448" y="9360"/>
              <a:ext cx="288" cy="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44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SEMI-JOIN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74" name="Google Shape;574;p45"/>
          <p:cNvGraphicFramePr/>
          <p:nvPr/>
        </p:nvGraphicFramePr>
        <p:xfrm>
          <a:off x="5248274" y="2931437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" name="Google Shape;575;p45"/>
          <p:cNvGraphicFramePr/>
          <p:nvPr/>
        </p:nvGraphicFramePr>
        <p:xfrm>
          <a:off x="1726201" y="2951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45"/>
          <p:cNvSpPr txBox="1"/>
          <p:nvPr/>
        </p:nvSpPr>
        <p:spPr>
          <a:xfrm>
            <a:off x="1726201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7" name="Google Shape;577;p45"/>
          <p:cNvSpPr txBox="1"/>
          <p:nvPr/>
        </p:nvSpPr>
        <p:spPr>
          <a:xfrm>
            <a:off x="5737048" y="2194560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8" name="Google Shape;578;p45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SEMI-JOIN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84" name="Google Shape;584;p46"/>
          <p:cNvGraphicFramePr/>
          <p:nvPr/>
        </p:nvGraphicFramePr>
        <p:xfrm>
          <a:off x="3666346" y="3664461"/>
          <a:ext cx="347317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2002500"/>
                <a:gridCol w="1470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85" name="Google Shape;585;p46"/>
          <p:cNvGrpSpPr/>
          <p:nvPr/>
        </p:nvGrpSpPr>
        <p:grpSpPr>
          <a:xfrm>
            <a:off x="3852612" y="2067938"/>
            <a:ext cx="5163913" cy="939801"/>
            <a:chOff x="1416" y="3168"/>
            <a:chExt cx="3264" cy="592"/>
          </a:xfrm>
        </p:grpSpPr>
        <p:grpSp>
          <p:nvGrpSpPr>
            <p:cNvPr id="586" name="Google Shape;586;p46"/>
            <p:cNvGrpSpPr/>
            <p:nvPr/>
          </p:nvGrpSpPr>
          <p:grpSpPr>
            <a:xfrm>
              <a:off x="2496" y="3323"/>
              <a:ext cx="336" cy="187"/>
              <a:chOff x="1363" y="409"/>
              <a:chExt cx="223" cy="139"/>
            </a:xfrm>
          </p:grpSpPr>
          <p:cxnSp>
            <p:nvCxnSpPr>
              <p:cNvPr id="587" name="Google Shape;587;p46"/>
              <p:cNvCxnSpPr/>
              <p:nvPr/>
            </p:nvCxnSpPr>
            <p:spPr>
              <a:xfrm>
                <a:off x="1363" y="411"/>
                <a:ext cx="223" cy="12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6"/>
              <p:cNvCxnSpPr/>
              <p:nvPr/>
            </p:nvCxnSpPr>
            <p:spPr>
              <a:xfrm rot="10800000" flipH="1">
                <a:off x="1365" y="412"/>
                <a:ext cx="214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6"/>
              <p:cNvCxnSpPr/>
              <p:nvPr/>
            </p:nvCxnSpPr>
            <p:spPr>
              <a:xfrm flipH="1">
                <a:off x="1366" y="420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46"/>
              <p:cNvCxnSpPr/>
              <p:nvPr/>
            </p:nvCxnSpPr>
            <p:spPr>
              <a:xfrm flipH="1">
                <a:off x="1582" y="409"/>
                <a:ext cx="1" cy="1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91" name="Google Shape;591;p46"/>
            <p:cNvSpPr txBox="1"/>
            <p:nvPr/>
          </p:nvSpPr>
          <p:spPr>
            <a:xfrm>
              <a:off x="1416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92" name="Google Shape;592;p46"/>
            <p:cNvSpPr txBox="1"/>
            <p:nvPr/>
          </p:nvSpPr>
          <p:spPr>
            <a:xfrm>
              <a:off x="3088" y="3168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93" name="Google Shape;593;p46"/>
            <p:cNvSpPr txBox="1"/>
            <p:nvPr/>
          </p:nvSpPr>
          <p:spPr>
            <a:xfrm>
              <a:off x="2204" y="3469"/>
              <a:ext cx="2476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 baseline="-25000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Faculty.FacId = Course.FacID</a:t>
              </a:r>
              <a:endParaRPr sz="3600" b="0" i="0" u="none" strike="noStrike" cap="none" baseline="-25000">
                <a:solidFill>
                  <a:srgbClr val="3D3D3D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sp>
        <p:nvSpPr>
          <p:cNvPr id="594" name="Google Shape;594;p46"/>
          <p:cNvSpPr txBox="1"/>
          <p:nvPr/>
        </p:nvSpPr>
        <p:spPr>
          <a:xfrm>
            <a:off x="3647895" y="2075655"/>
            <a:ext cx="4984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endParaRPr sz="40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95" name="Google Shape;595;p46"/>
          <p:cNvSpPr txBox="1"/>
          <p:nvPr/>
        </p:nvSpPr>
        <p:spPr>
          <a:xfrm>
            <a:off x="7773820" y="2015675"/>
            <a:ext cx="4984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40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1626875" y="2090524"/>
            <a:ext cx="23188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Π</a:t>
            </a:r>
            <a:r>
              <a:rPr lang="en-US" sz="3600" b="0" i="0" u="none" strike="noStrike" cap="none" baseline="-250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FacId,FName</a:t>
            </a:r>
            <a:endParaRPr sz="18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97" name="Google Shape;597;p46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OUTER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03" name="Google Shape;603;p47"/>
          <p:cNvSpPr txBox="1"/>
          <p:nvPr>
            <p:ph type="body" idx="1"/>
          </p:nvPr>
        </p:nvSpPr>
        <p:spPr>
          <a:xfrm>
            <a:off x="581192" y="1894115"/>
            <a:ext cx="11029615" cy="478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 outer join does not require each record in the two joined tables to have a matching record.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joined table retains each record - even if no other  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matching record exists.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04" name="Google Shape;604;p47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900"/>
              <a:buFont typeface="Gill Sans" panose="020B0502020104020203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4590B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900" b="0" i="0" u="none" strike="noStrike" cap="none">
              <a:solidFill>
                <a:srgbClr val="4590B8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LEFT OUTER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0" name="Google Shape;610;p48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2385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Contains all tuples of the left table, even if the join condition does not find any matching record in the right table.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Returns all the values from an inner join plus all values in the left table that do not match to the right table, Pad the non-matching tuples with Null (empty).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95885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1" name="Google Shape;611;p48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LEFT 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17" name="Google Shape;617;p49"/>
          <p:cNvGraphicFramePr/>
          <p:nvPr/>
        </p:nvGraphicFramePr>
        <p:xfrm>
          <a:off x="5229224" y="2601643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8" name="Google Shape;618;p49"/>
          <p:cNvGraphicFramePr/>
          <p:nvPr/>
        </p:nvGraphicFramePr>
        <p:xfrm>
          <a:off x="1726201" y="2601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49"/>
          <p:cNvSpPr txBox="1"/>
          <p:nvPr/>
        </p:nvSpPr>
        <p:spPr>
          <a:xfrm>
            <a:off x="1726201" y="1892312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5581649" y="1998682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621" name="Google Shape;621;p49"/>
          <p:cNvGrpSpPr/>
          <p:nvPr/>
        </p:nvGrpSpPr>
        <p:grpSpPr>
          <a:xfrm>
            <a:off x="2920205" y="5437779"/>
            <a:ext cx="3913188" cy="646113"/>
            <a:chOff x="1500" y="3197"/>
            <a:chExt cx="2465" cy="407"/>
          </a:xfrm>
        </p:grpSpPr>
        <p:sp>
          <p:nvSpPr>
            <p:cNvPr id="622" name="Google Shape;622;p49"/>
            <p:cNvSpPr txBox="1"/>
            <p:nvPr/>
          </p:nvSpPr>
          <p:spPr>
            <a:xfrm>
              <a:off x="1500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23" name="Google Shape;623;p49"/>
            <p:cNvSpPr txBox="1"/>
            <p:nvPr/>
          </p:nvSpPr>
          <p:spPr>
            <a:xfrm>
              <a:off x="3026" y="3197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624" name="Google Shape;62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1205" y="5648980"/>
            <a:ext cx="704850" cy="3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9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 panose="02020603050405020304"/>
              <a:buNone/>
            </a:pPr>
            <a: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ALGEBRA BASIC OPERATIONS 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5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l" rtl="0">
              <a:spcBef>
                <a:spcPts val="0"/>
              </a:spcBef>
              <a:spcAft>
                <a:spcPts val="0"/>
              </a:spcAft>
              <a:buSzPts val="3312"/>
              <a:buFont typeface="Noto Sans Symbols"/>
              <a:buAutoNum type="arabicPeriod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Selection			 	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AutoNum type="arabicPeriod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Projection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AutoNum type="arabicPeriod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Cartesian Product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AutoNum type="arabicPeriod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Union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AutoNum type="arabicPeriod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Set Difference</a:t>
            </a:r>
            <a:endParaRPr sz="3600"/>
          </a:p>
          <a:p>
            <a:pPr marL="306070" lvl="0" indent="-20066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LEFT 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31" name="Google Shape;631;p50"/>
          <p:cNvGraphicFramePr/>
          <p:nvPr/>
        </p:nvGraphicFramePr>
        <p:xfrm>
          <a:off x="4864333" y="2854916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2" name="Google Shape;632;p50"/>
          <p:cNvGraphicFramePr/>
          <p:nvPr/>
        </p:nvGraphicFramePr>
        <p:xfrm>
          <a:off x="2005471" y="2854916"/>
          <a:ext cx="3000000" cy="3051125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7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33" name="Google Shape;633;p50"/>
          <p:cNvGrpSpPr/>
          <p:nvPr/>
        </p:nvGrpSpPr>
        <p:grpSpPr>
          <a:xfrm>
            <a:off x="3280008" y="2021927"/>
            <a:ext cx="3690938" cy="646113"/>
            <a:chOff x="1500" y="3197"/>
            <a:chExt cx="2325" cy="407"/>
          </a:xfrm>
        </p:grpSpPr>
        <p:sp>
          <p:nvSpPr>
            <p:cNvPr id="634" name="Google Shape;634;p50"/>
            <p:cNvSpPr txBox="1"/>
            <p:nvPr/>
          </p:nvSpPr>
          <p:spPr>
            <a:xfrm>
              <a:off x="1500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35" name="Google Shape;635;p50"/>
            <p:cNvSpPr txBox="1"/>
            <p:nvPr/>
          </p:nvSpPr>
          <p:spPr>
            <a:xfrm>
              <a:off x="2886" y="3197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636" name="Google Shape;636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72278" y="2184334"/>
            <a:ext cx="704850" cy="3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0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RIGHT OUTER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43" name="Google Shape;643;p51"/>
          <p:cNvSpPr txBox="1"/>
          <p:nvPr>
            <p:ph type="body" idx="1"/>
          </p:nvPr>
        </p:nvSpPr>
        <p:spPr>
          <a:xfrm>
            <a:off x="581192" y="1998617"/>
            <a:ext cx="11029615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2385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Contains all tuples of the right table, even if the join condition does not find any matching record in the left table.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Returns all the values from an inner join plus all values in the right table that do not match to the left table, Pad the non-matching tuples with Null (empty).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44" name="Google Shape;644;p51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RIGH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50" name="Google Shape;650;p52"/>
          <p:cNvGraphicFramePr/>
          <p:nvPr/>
        </p:nvGraphicFramePr>
        <p:xfrm>
          <a:off x="5242287" y="2509698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CSC471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Distributed Database Systems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Google Shape;651;p52"/>
          <p:cNvGraphicFramePr/>
          <p:nvPr/>
        </p:nvGraphicFramePr>
        <p:xfrm>
          <a:off x="1770902" y="2515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52" name="Google Shape;652;p52"/>
          <p:cNvSpPr txBox="1"/>
          <p:nvPr/>
        </p:nvSpPr>
        <p:spPr>
          <a:xfrm>
            <a:off x="1798184" y="1863367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5384350" y="1863367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4" name="Google Shape;654;p52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RIGHT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60" name="Google Shape;660;p53"/>
          <p:cNvGraphicFramePr/>
          <p:nvPr/>
        </p:nvGraphicFramePr>
        <p:xfrm>
          <a:off x="4883381" y="2473289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CSC471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Distributed Database Systems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1" name="Google Shape;661;p53"/>
          <p:cNvGraphicFramePr/>
          <p:nvPr/>
        </p:nvGraphicFramePr>
        <p:xfrm>
          <a:off x="1855907" y="2473289"/>
          <a:ext cx="3006875" cy="35562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012775"/>
                <a:gridCol w="1994100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7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2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pSp>
        <p:nvGrpSpPr>
          <p:cNvPr id="662" name="Google Shape;662;p53"/>
          <p:cNvGrpSpPr/>
          <p:nvPr/>
        </p:nvGrpSpPr>
        <p:grpSpPr>
          <a:xfrm>
            <a:off x="3345608" y="1827176"/>
            <a:ext cx="3690938" cy="646113"/>
            <a:chOff x="1500" y="3197"/>
            <a:chExt cx="2325" cy="407"/>
          </a:xfrm>
        </p:grpSpPr>
        <p:sp>
          <p:nvSpPr>
            <p:cNvPr id="663" name="Google Shape;663;p53"/>
            <p:cNvSpPr txBox="1"/>
            <p:nvPr/>
          </p:nvSpPr>
          <p:spPr>
            <a:xfrm>
              <a:off x="1500" y="3197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64" name="Google Shape;664;p53"/>
            <p:cNvSpPr txBox="1"/>
            <p:nvPr/>
          </p:nvSpPr>
          <p:spPr>
            <a:xfrm>
              <a:off x="2886" y="3197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665" name="Google Shape;665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41795" y="2018913"/>
            <a:ext cx="704088" cy="33879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3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OUTER JOIN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2" name="Google Shape;672;p54"/>
          <p:cNvSpPr txBox="1"/>
          <p:nvPr>
            <p:ph type="body" idx="1"/>
          </p:nvPr>
        </p:nvSpPr>
        <p:spPr>
          <a:xfrm>
            <a:off x="581192" y="1894115"/>
            <a:ext cx="11029615" cy="478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629920" lvl="1" indent="-825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92"/>
              <a:buNone/>
            </a:pPr>
            <a:endParaRPr sz="5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3864"/>
              <a:buNone/>
            </a:pP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3864"/>
              <a:buChar char="◼"/>
            </a:pP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Keep all tuples from both relations, padding the     non-matching tuples with Null (empty).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78105" algn="just" rtl="0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SzPts val="3588"/>
              <a:buNone/>
            </a:pPr>
            <a:endParaRPr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joined table retains each record - even if no other matching record exists.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3864"/>
              <a:buNone/>
            </a:pP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3864"/>
              <a:buNone/>
            </a:pP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8255" algn="just" rtl="0">
              <a:lnSpc>
                <a:spcPct val="90000"/>
              </a:lnSpc>
              <a:spcBef>
                <a:spcPts val="1620"/>
              </a:spcBef>
              <a:spcAft>
                <a:spcPts val="0"/>
              </a:spcAft>
              <a:buSzPts val="4692"/>
              <a:buNone/>
            </a:pPr>
            <a:endParaRPr sz="5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3" name="Google Shape;673;p54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FULL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79" name="Google Shape;679;p55"/>
          <p:cNvGraphicFramePr/>
          <p:nvPr/>
        </p:nvGraphicFramePr>
        <p:xfrm>
          <a:off x="5281475" y="2379723"/>
          <a:ext cx="5654325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CSC471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Distributed Database Systems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0" name="Google Shape;680;p55"/>
          <p:cNvGraphicFramePr/>
          <p:nvPr/>
        </p:nvGraphicFramePr>
        <p:xfrm>
          <a:off x="1704157" y="2379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962925"/>
                <a:gridCol w="189592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1" name="Google Shape;681;p55"/>
          <p:cNvSpPr txBox="1"/>
          <p:nvPr/>
        </p:nvSpPr>
        <p:spPr>
          <a:xfrm>
            <a:off x="1754505" y="1754243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2" name="Google Shape;682;p55"/>
          <p:cNvSpPr txBox="1"/>
          <p:nvPr/>
        </p:nvSpPr>
        <p:spPr>
          <a:xfrm>
            <a:off x="5281475" y="1754243"/>
            <a:ext cx="20769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600"/>
              <a:buFont typeface="Times New Roman" panose="02020603050405020304"/>
              <a:buNone/>
            </a:pPr>
            <a:r>
              <a: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</a:t>
            </a:r>
            <a:endParaRPr lang="en-US" sz="3600" b="0" i="0" u="none" strike="noStrike" cap="none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3" name="Google Shape;683;p55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</a:t>
            </a:r>
            <a:r>
              <a:rPr lang="en-US" sz="4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OUTER JOIN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689" name="Google Shape;689;p56"/>
          <p:cNvGraphicFramePr/>
          <p:nvPr/>
        </p:nvGraphicFramePr>
        <p:xfrm>
          <a:off x="4903985" y="2370407"/>
          <a:ext cx="5654325" cy="311475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265200"/>
                <a:gridCol w="3004450"/>
                <a:gridCol w="13846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CCode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CourseTitle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 Systems I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CSE305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Software Requirement Engineering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CSC322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Operating Systems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CSC471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Distributed Database Systems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0" name="Google Shape;690;p56"/>
          <p:cNvGraphicFramePr/>
          <p:nvPr/>
        </p:nvGraphicFramePr>
        <p:xfrm>
          <a:off x="2045123" y="2370407"/>
          <a:ext cx="3000000" cy="4048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077975"/>
                <a:gridCol w="17808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FacId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FName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7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Tariq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Zafar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Mohammad</a:t>
                      </a:r>
                      <a:endParaRPr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NULL</a:t>
                      </a:r>
                      <a:endParaRPr lang="en-US" sz="2400" b="0" i="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pSp>
        <p:nvGrpSpPr>
          <p:cNvPr id="691" name="Google Shape;691;p56"/>
          <p:cNvGrpSpPr/>
          <p:nvPr/>
        </p:nvGrpSpPr>
        <p:grpSpPr>
          <a:xfrm>
            <a:off x="3807675" y="1697888"/>
            <a:ext cx="3551238" cy="646113"/>
            <a:chOff x="1500" y="3163"/>
            <a:chExt cx="2237" cy="407"/>
          </a:xfrm>
        </p:grpSpPr>
        <p:sp>
          <p:nvSpPr>
            <p:cNvPr id="692" name="Google Shape;692;p56"/>
            <p:cNvSpPr txBox="1"/>
            <p:nvPr/>
          </p:nvSpPr>
          <p:spPr>
            <a:xfrm>
              <a:off x="1500" y="3163"/>
              <a:ext cx="99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Faculty</a:t>
              </a:r>
              <a:endParaRPr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93" name="Google Shape;693;p56"/>
            <p:cNvSpPr txBox="1"/>
            <p:nvPr/>
          </p:nvSpPr>
          <p:spPr>
            <a:xfrm>
              <a:off x="2798" y="3163"/>
              <a:ext cx="939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3600"/>
                <a:buFont typeface="Times New Roman" panose="02020603050405020304"/>
                <a:buNone/>
              </a:pPr>
              <a:r>
                <a:rPr lang="en-US" sz="3600" b="0" i="0" u="none" strike="noStrike" cap="none">
                  <a:solidFill>
                    <a:srgbClr val="3D3D3D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Course</a:t>
              </a:r>
              <a:endParaRPr lang="en-US" sz="3600" b="0" i="0" u="none" strike="noStrike" cap="none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694" name="Google Shape;694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92932" y="1837954"/>
            <a:ext cx="476220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6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7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5" name="Google Shape;705;p57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6" name="Google Shape;706;p5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DIVISION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7" name="Google Shape;707;p57"/>
          <p:cNvSpPr txBox="1"/>
          <p:nvPr>
            <p:ph type="body" idx="1"/>
          </p:nvPr>
        </p:nvSpPr>
        <p:spPr>
          <a:xfrm>
            <a:off x="444137" y="1828800"/>
            <a:ext cx="11260183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division is a binary operation that is written as R ÷ S.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just" rtl="0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result consists of the restrictions of tuples in R to the attribute names unique to R, for which it holds that all their combinations with tuples in S are present in R.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8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7" name="Google Shape;717;p58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8" name="Google Shape;718;p5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DIVISION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9" name="Google Shape;719;p58"/>
          <p:cNvSpPr txBox="1"/>
          <p:nvPr>
            <p:ph type="body" idx="1"/>
          </p:nvPr>
        </p:nvSpPr>
        <p:spPr>
          <a:xfrm>
            <a:off x="418011" y="1828800"/>
            <a:ext cx="11192797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9920" lvl="1" indent="-30607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Precondition: 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R÷ S, the attributes in S must be included in the schema for R.  Also, the result has attributes R-S.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3850" lvl="1" indent="0" algn="just" rtl="0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2944"/>
              <a:buNone/>
            </a:pP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084580" lvl="1" indent="-304800" algn="just" rtl="0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SzPts val="3312"/>
              <a:buFont typeface="Courier New" panose="02070309020205020404"/>
              <a:buChar char="o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SALES(supId, prodId)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424305" lvl="1" indent="-627380" algn="just" rtl="0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2944"/>
              <a:buFont typeface="Courier New" panose="02070309020205020404"/>
              <a:buChar char="o"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PRODUCTS(prodId)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574675" algn="just" rtl="0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2944"/>
              <a:buFont typeface="Courier New" panose="02070309020205020404"/>
              <a:buChar char="o"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Relations SALES and PRODUCTS must be built using projections. 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574675" algn="just" rtl="0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2944"/>
              <a:buFont typeface="Courier New" panose="02070309020205020404"/>
              <a:buChar char="o"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SALES/PRODUCTS: the ids of the suppliers supplying  ALL products.</a:t>
            </a:r>
            <a:endParaRPr lang="en-US"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87985" algn="just" rtl="0">
              <a:lnSpc>
                <a:spcPct val="70000"/>
              </a:lnSpc>
              <a:spcBef>
                <a:spcPts val="1240"/>
              </a:spcBef>
              <a:spcAft>
                <a:spcPts val="0"/>
              </a:spcAft>
              <a:buSzPts val="2944"/>
              <a:buFont typeface="Courier New" panose="02070309020205020404"/>
              <a:buNone/>
            </a:pP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 panose="02020603050405020304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DIVISION</a:t>
            </a:r>
            <a:endParaRPr lang="en-US" sz="40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5" name="Google Shape;725;p59"/>
          <p:cNvSpPr txBox="1"/>
          <p:nvPr>
            <p:ph type="body" idx="1"/>
          </p:nvPr>
        </p:nvSpPr>
        <p:spPr>
          <a:xfrm>
            <a:off x="1174513" y="2118731"/>
            <a:ext cx="3301692" cy="437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Completed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	Task</a:t>
            </a:r>
            <a:endParaRPr lang="en-US" sz="3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Fred		Database1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Fred		Database2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Fred		Compiler1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Eugene		Database1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Eugene		Compiler1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Sarah		Database1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ct val="92000"/>
              <a:buNone/>
            </a:pPr>
            <a:r>
              <a:rPr lang="en-US" sz="3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Sarah		Database2</a:t>
            </a:r>
            <a:endParaRPr lang="en-US" sz="3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24790" algn="l" rtl="0">
              <a:spcBef>
                <a:spcPts val="880"/>
              </a:spcBef>
              <a:spcAft>
                <a:spcPts val="0"/>
              </a:spcAft>
              <a:buSzPct val="92000"/>
              <a:buNone/>
            </a:pPr>
          </a:p>
        </p:txBody>
      </p:sp>
      <p:sp>
        <p:nvSpPr>
          <p:cNvPr id="726" name="Google Shape;726;p59"/>
          <p:cNvSpPr txBox="1"/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7" name="Google Shape;727;p59"/>
          <p:cNvSpPr txBox="1"/>
          <p:nvPr/>
        </p:nvSpPr>
        <p:spPr>
          <a:xfrm>
            <a:off x="4641669" y="2058674"/>
            <a:ext cx="2163511" cy="2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DBProject</a:t>
            </a:r>
            <a:endParaRPr sz="30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</a:t>
            </a:r>
            <a:endParaRPr lang="en-US" sz="2400" b="1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Database1</a:t>
            </a:r>
            <a:endParaRPr lang="en-US" sz="24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Database2</a:t>
            </a:r>
            <a:endParaRPr lang="en-US" sz="24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8" name="Google Shape;728;p59"/>
          <p:cNvSpPr txBox="1"/>
          <p:nvPr/>
        </p:nvSpPr>
        <p:spPr>
          <a:xfrm>
            <a:off x="7440907" y="2058674"/>
            <a:ext cx="40604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Completed ÷ DBProject</a:t>
            </a:r>
            <a:endParaRPr sz="3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729" name="Google Shape;729;p59"/>
          <p:cNvGraphicFramePr/>
          <p:nvPr/>
        </p:nvGraphicFramePr>
        <p:xfrm>
          <a:off x="8398574" y="2612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{0311F0F8-BE8F-42C7-8247-2335A2BF1F30}</a:tableStyleId>
              </a:tblPr>
              <a:tblGrid>
                <a:gridCol w="14804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Student</a:t>
                      </a:r>
                      <a:endParaRPr lang="en-US" sz="2400" b="1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8"/>
                        <a:buFont typeface="Noto Sans Symbols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Fred</a:t>
                      </a:r>
                      <a:endParaRPr lang="en-US" sz="240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8"/>
                        <a:buFont typeface="Noto Sans Symbols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2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Sarah</a:t>
                      </a:r>
                      <a:endParaRPr lang="en-US" sz="2400" u="none" strike="noStrike" cap="none">
                        <a:solidFill>
                          <a:schemeClr val="dk2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 panose="02020603050405020304"/>
              <a:buNone/>
            </a:pPr>
            <a: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ALGEBRA BASIC OPERATIONS 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p6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23850" lvl="1" indent="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3312"/>
              <a:buNone/>
            </a:pPr>
            <a:r>
              <a:rPr lang="en-US" sz="36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other operations which can be expressed in terms of five basic operations are:</a:t>
            </a:r>
            <a:endParaRPr sz="3600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marR="0" lvl="1" indent="-3060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4590B8"/>
              </a:buClr>
              <a:buSzPts val="3312"/>
              <a:buFont typeface="Courier New" panose="02070309020205020404"/>
              <a:buChar char="o"/>
            </a:pPr>
            <a:r>
              <a:rPr lang="en-US" sz="36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Join </a:t>
            </a:r>
            <a:endParaRPr lang="en-US" sz="3600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marR="0" lvl="1" indent="-3060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4590B8"/>
              </a:buClr>
              <a:buSzPts val="3312"/>
              <a:buFont typeface="Courier New" panose="02070309020205020404"/>
              <a:buChar char="o"/>
            </a:pPr>
            <a:r>
              <a:rPr lang="en-US" sz="3600">
                <a:solidFill>
                  <a:srgbClr val="3D3D3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Intersection</a:t>
            </a:r>
            <a:endParaRPr lang="en-US" sz="3600">
              <a:solidFill>
                <a:srgbClr val="3D3D3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0"/>
          <p:cNvSpPr txBox="1"/>
          <p:nvPr>
            <p:ph type="subTitle" idx="1"/>
          </p:nvPr>
        </p:nvSpPr>
        <p:spPr>
          <a:xfrm>
            <a:off x="581191" y="3429000"/>
            <a:ext cx="10993546" cy="2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968"/>
              <a:buNone/>
            </a:pPr>
            <a:endParaRPr sz="54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61315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61315" algn="l" rtl="0">
              <a:spcBef>
                <a:spcPts val="1320"/>
              </a:spcBef>
              <a:spcAft>
                <a:spcPts val="0"/>
              </a:spcAft>
              <a:buSzPts val="3312"/>
              <a:buFont typeface="Noto Sans Symbols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</a:p>
        </p:txBody>
      </p:sp>
      <p:sp>
        <p:nvSpPr>
          <p:cNvPr id="735" name="Google Shape;735;p6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 panose="02020603050405020304"/>
              <a:buNone/>
            </a:pPr>
            <a:r>
              <a:rPr lang="en-US" sz="5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THANKS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RELATIONAL ALGEBRA OPERATIONS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p7"/>
          <p:cNvSpPr txBox="1"/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70" lvl="0" indent="-2006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b="1">
              <a:latin typeface="Times"/>
              <a:ea typeface="Times"/>
              <a:cs typeface="Times"/>
              <a:sym typeface="Times"/>
            </a:endParaRPr>
          </a:p>
          <a:p>
            <a:pPr marL="899795" lvl="2" indent="-12954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marL="899795" lvl="2" indent="-141605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024"/>
              <a:buNone/>
            </a:pPr>
            <a:endParaRPr sz="2200" b="1">
              <a:latin typeface="Times"/>
              <a:ea typeface="Times"/>
              <a:cs typeface="Times"/>
              <a:sym typeface="Times"/>
            </a:endParaRPr>
          </a:p>
          <a:p>
            <a:pPr marL="899795" lvl="2" indent="-141605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024"/>
              <a:buNone/>
            </a:pPr>
            <a:endParaRPr sz="2200" b="1">
              <a:latin typeface="Times"/>
              <a:ea typeface="Times"/>
              <a:cs typeface="Times"/>
              <a:sym typeface="Time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392"/>
              <a:buNone/>
            </a:pPr>
            <a:endParaRPr sz="2600" b="1">
              <a:latin typeface="Times"/>
              <a:ea typeface="Times"/>
              <a:cs typeface="Times"/>
              <a:sym typeface="Times"/>
            </a:endParaRPr>
          </a:p>
          <a:p>
            <a:pPr marL="629920" lvl="1" indent="-154305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392"/>
              <a:buNone/>
            </a:pPr>
            <a:endParaRPr sz="2600" b="1">
              <a:latin typeface="Times"/>
              <a:ea typeface="Times"/>
              <a:cs typeface="Times"/>
              <a:sym typeface="Times"/>
            </a:endParaRPr>
          </a:p>
          <a:p>
            <a:pPr marL="306070" lvl="0" indent="-154305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392"/>
              <a:buNone/>
            </a:pPr>
            <a:endParaRPr sz="2600" b="1">
              <a:latin typeface="Times"/>
              <a:ea typeface="Times"/>
              <a:cs typeface="Times"/>
              <a:sym typeface="Times"/>
            </a:endParaRPr>
          </a:p>
          <a:p>
            <a:pPr marL="629920" lvl="1" indent="-154305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392"/>
              <a:buNone/>
            </a:pPr>
            <a:endParaRPr sz="2600" b="1">
              <a:latin typeface="Times"/>
              <a:ea typeface="Times"/>
              <a:cs typeface="Times"/>
              <a:sym typeface="Times"/>
            </a:endParaRPr>
          </a:p>
          <a:p>
            <a:pPr marL="629920" lvl="1" indent="-20066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latin typeface="Times"/>
              <a:ea typeface="Times"/>
              <a:cs typeface="Times"/>
              <a:sym typeface="Times"/>
            </a:endParaRPr>
          </a:p>
          <a:p>
            <a:pPr marL="629920" lvl="1" indent="-212725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5" name="Google Shape;225;p7" descr="C04NF01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1933161"/>
            <a:ext cx="8357937" cy="477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FIVE BASIC OPERATORS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p8"/>
          <p:cNvSpPr txBox="1"/>
          <p:nvPr>
            <p:ph type="body" idx="1"/>
          </p:nvPr>
        </p:nvSpPr>
        <p:spPr>
          <a:xfrm>
            <a:off x="581192" y="1876926"/>
            <a:ext cx="11029615" cy="47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70" lvl="0" indent="-306070" algn="l" rtl="0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Unary Operators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285"/>
              </a:spcBef>
              <a:spcAft>
                <a:spcPts val="0"/>
              </a:spcAft>
              <a:buSzPct val="92000"/>
              <a:buFont typeface="Noto Sans Symbols"/>
              <a:buChar char="✔"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			 	</a:t>
            </a:r>
            <a:endParaRPr lang="en-US"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9920" lvl="1" indent="-306070" algn="l" rtl="0">
              <a:spcBef>
                <a:spcPts val="1375"/>
              </a:spcBef>
              <a:spcAft>
                <a:spcPts val="0"/>
              </a:spcAft>
              <a:buSzPct val="92000"/>
              <a:buFont typeface="Noto Sans Symbols"/>
              <a:buChar char="✔"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</a:t>
            </a: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endParaRPr lang="en-US"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spcBef>
                <a:spcPts val="1320"/>
              </a:spcBef>
              <a:spcAft>
                <a:spcPts val="0"/>
              </a:spcAft>
              <a:buSzPct val="92000"/>
              <a:buChar char="◼"/>
            </a:pPr>
            <a:r>
              <a:rPr lang="en-US" sz="3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Binary Operators</a:t>
            </a:r>
            <a:endParaRPr lang="en-US" sz="3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028700" lvl="1" indent="-571500" algn="l" rtl="0">
              <a:spcBef>
                <a:spcPts val="1285"/>
              </a:spcBef>
              <a:spcAft>
                <a:spcPts val="0"/>
              </a:spcAft>
              <a:buSzPct val="92000"/>
              <a:buFont typeface="Noto Sans Symbols"/>
              <a:buChar char="✔"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Union</a:t>
            </a:r>
            <a:endParaRPr lang="en-US"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028700" lvl="1" indent="-571500" algn="l" rtl="0">
              <a:spcBef>
                <a:spcPts val="1285"/>
              </a:spcBef>
              <a:spcAft>
                <a:spcPts val="0"/>
              </a:spcAft>
              <a:buSzPct val="92000"/>
              <a:buFont typeface="Noto Sans Symbols"/>
              <a:buChar char="✔"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 Difference		</a:t>
            </a:r>
            <a:endParaRPr lang="en-US"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028700" lvl="1" indent="-571500" algn="l" rtl="0">
              <a:spcBef>
                <a:spcPts val="1285"/>
              </a:spcBef>
              <a:spcAft>
                <a:spcPts val="0"/>
              </a:spcAft>
              <a:buSzPct val="92000"/>
              <a:buFont typeface="Noto Sans Symbols"/>
              <a:buChar char="✔"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Cartesian Product</a:t>
            </a:r>
            <a:endParaRPr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208915" algn="l" rtl="0">
              <a:spcBef>
                <a:spcPts val="935"/>
              </a:spcBef>
              <a:spcAft>
                <a:spcPts val="0"/>
              </a:spcAft>
              <a:buSzPct val="92000"/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 panose="020206030504050203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" name="Google Shape;237;p9"/>
          <p:cNvSpPr txBox="1"/>
          <p:nvPr>
            <p:ph type="body" idx="1"/>
          </p:nvPr>
        </p:nvSpPr>
        <p:spPr>
          <a:xfrm>
            <a:off x="581192" y="1865870"/>
            <a:ext cx="11029615" cy="485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210185" algn="l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 on a single relation R and defines a relation that 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contains only those </a:t>
            </a:r>
            <a:r>
              <a:rPr lang="en-US" sz="3600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tuples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R that satisfy the specified 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predicate.</a:t>
            </a:r>
            <a:endParaRPr lang="en-US"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Table_Name Where Predicate [ Giving New Table ]	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30607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Symbolic Notation:	 </a:t>
            </a: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σ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600" i="1" baseline="-25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Predicate </a:t>
            </a:r>
            <a:r>
              <a:rPr lang="en-US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(RELATION)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06070" lvl="0" indent="-95885" algn="l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SzPts val="3312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10670</Words>
  <Application>WPS Presentation</Application>
  <PresentationFormat/>
  <Paragraphs>1380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Arial</vt:lpstr>
      <vt:lpstr>SimSun</vt:lpstr>
      <vt:lpstr>Wingdings</vt:lpstr>
      <vt:lpstr>Arial</vt:lpstr>
      <vt:lpstr>Gill Sans</vt:lpstr>
      <vt:lpstr>Noto Sans Symbols</vt:lpstr>
      <vt:lpstr>Segoe Print</vt:lpstr>
      <vt:lpstr>Calibri</vt:lpstr>
      <vt:lpstr>Times New Roman</vt:lpstr>
      <vt:lpstr>Courier New</vt:lpstr>
      <vt:lpstr>Times</vt:lpstr>
      <vt:lpstr>Times New Roman</vt:lpstr>
      <vt:lpstr>Microsoft YaHei</vt:lpstr>
      <vt:lpstr>Arial Unicode MS</vt:lpstr>
      <vt:lpstr>Dividend</vt:lpstr>
      <vt:lpstr>1_Dividend</vt:lpstr>
      <vt:lpstr>RELATIONAL ALGEBRA</vt:lpstr>
      <vt:lpstr>Learning Objectives</vt:lpstr>
      <vt:lpstr>RELATIONAL  ALGEBRA</vt:lpstr>
      <vt:lpstr>RELATIONAL ALGEBRA</vt:lpstr>
      <vt:lpstr>RELATIONAL ALGEBRA BASIC OPERATIONS </vt:lpstr>
      <vt:lpstr>RELATIONAL ALGEBRA BASIC OPERATIONS </vt:lpstr>
      <vt:lpstr>RELATIONAL ALGEBRA OPERATIONS</vt:lpstr>
      <vt:lpstr>FIVE BASIC OPERATORS</vt:lpstr>
      <vt:lpstr>SELECT </vt:lpstr>
      <vt:lpstr>SELECT</vt:lpstr>
      <vt:lpstr>STAFF RELATION</vt:lpstr>
      <vt:lpstr>EXAMPLE: SELECT</vt:lpstr>
      <vt:lpstr>PROJECT</vt:lpstr>
      <vt:lpstr>EXAMPLE: PROJECTION</vt:lpstr>
      <vt:lpstr>CARTESIAN PRODUCT</vt:lpstr>
      <vt:lpstr>EXAMPLE: CARTESIAN PRODUCT</vt:lpstr>
      <vt:lpstr>EXAMPLE: CARTESIAN PRODUCT</vt:lpstr>
      <vt:lpstr>EQUI- JOIN</vt:lpstr>
      <vt:lpstr>EQUI-JOIN</vt:lpstr>
      <vt:lpstr>EXAMPLE: EQUI-JOIN</vt:lpstr>
      <vt:lpstr>EXAMPLE: EQUI-JOIN</vt:lpstr>
      <vt:lpstr>NATURAL JOIN</vt:lpstr>
      <vt:lpstr>EXAMPLE: NATURAL JOIN</vt:lpstr>
      <vt:lpstr>EXAMPLE: NATURAL JOIN</vt:lpstr>
      <vt:lpstr>UNION</vt:lpstr>
      <vt:lpstr>EXAMPLE: UNION</vt:lpstr>
      <vt:lpstr>EXAMPLE 1: UNION</vt:lpstr>
      <vt:lpstr>BRANCH RELATION</vt:lpstr>
      <vt:lpstr>PROPERTY-FOR-RENT  RELATION</vt:lpstr>
      <vt:lpstr>EXAMPLE 2: UNION</vt:lpstr>
      <vt:lpstr>INTERSECTION</vt:lpstr>
      <vt:lpstr>EXAMPLE 1: INTERSECTION</vt:lpstr>
      <vt:lpstr>EXAMPLE 2: INTERSECTION</vt:lpstr>
      <vt:lpstr>SET DIFFERENCE</vt:lpstr>
      <vt:lpstr>EXAMPLE 1: SET DIFFERENCE</vt:lpstr>
      <vt:lpstr>EXAMPLE 2: SET DIFFERENCE</vt:lpstr>
      <vt:lpstr>THETA JOIN</vt:lpstr>
      <vt:lpstr>THETA JOIN</vt:lpstr>
      <vt:lpstr>EXAMPLE: THETA JOIN</vt:lpstr>
      <vt:lpstr>EXAMPLE: THETA JOIN</vt:lpstr>
      <vt:lpstr>EXAMPLE: THETA JOIN</vt:lpstr>
      <vt:lpstr>EXAMPLE: THETA JOIN</vt:lpstr>
      <vt:lpstr>SEMI-JOIN</vt:lpstr>
      <vt:lpstr>SEMI-JOIN</vt:lpstr>
      <vt:lpstr>EXAMPLE: SEMI-JOIN</vt:lpstr>
      <vt:lpstr>EXAMPLE: SEMI-JOIN</vt:lpstr>
      <vt:lpstr>OUTER JOIN</vt:lpstr>
      <vt:lpstr>LEFT OUTER JOIN</vt:lpstr>
      <vt:lpstr>EXAMPLE: LEFT OUTER JOIN</vt:lpstr>
      <vt:lpstr>EXAMPLE: LEFT OUTER JOIN</vt:lpstr>
      <vt:lpstr>RIGHT OUTER JOIN</vt:lpstr>
      <vt:lpstr>EXAMPLE: RIGHT OUTER JOIN</vt:lpstr>
      <vt:lpstr>EXAMPLE: RIGHT OUTER JOIN</vt:lpstr>
      <vt:lpstr>FULL OUTER JOIN</vt:lpstr>
      <vt:lpstr>EXAMPLE: FULL OUTER JOIN</vt:lpstr>
      <vt:lpstr>EXAMPLE: FULL OUTER JOIN</vt:lpstr>
      <vt:lpstr>DIVISION</vt:lpstr>
      <vt:lpstr>DIVISION</vt:lpstr>
      <vt:lpstr>EXAMPLE: DIVISION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Tariq Rafiq`</dc:creator>
  <cp:lastModifiedBy>sanas</cp:lastModifiedBy>
  <cp:revision>1</cp:revision>
  <dcterms:created xsi:type="dcterms:W3CDTF">2024-06-03T07:28:59Z</dcterms:created>
  <dcterms:modified xsi:type="dcterms:W3CDTF">2024-06-03T07:29:02Z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E65811ADAC55414D83928DC801342862_12</vt:lpwstr>
  </property>
  <property fmtid="{D5CDD505-2E9C-101B-9397-08002B2CF9AE}" pid="3" name="KSOProductBuildVer">
    <vt:lpwstr>1033-12.2.0.13472</vt:lpwstr>
  </property>
</Properties>
</file>