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0" r:id="rId4"/>
    <p:sldId id="271" r:id="rId5"/>
    <p:sldId id="266" r:id="rId6"/>
    <p:sldId id="257" r:id="rId7"/>
    <p:sldId id="258" r:id="rId8"/>
    <p:sldId id="275" r:id="rId9"/>
    <p:sldId id="274" r:id="rId10"/>
    <p:sldId id="282" r:id="rId11"/>
    <p:sldId id="261" r:id="rId12"/>
    <p:sldId id="272" r:id="rId13"/>
    <p:sldId id="259" r:id="rId14"/>
    <p:sldId id="267" r:id="rId15"/>
    <p:sldId id="268" r:id="rId16"/>
    <p:sldId id="277" r:id="rId17"/>
    <p:sldId id="276" r:id="rId18"/>
    <p:sldId id="280" r:id="rId19"/>
    <p:sldId id="262" r:id="rId20"/>
    <p:sldId id="273" r:id="rId21"/>
    <p:sldId id="264" r:id="rId22"/>
    <p:sldId id="269" r:id="rId23"/>
    <p:sldId id="270" r:id="rId24"/>
    <p:sldId id="279" r:id="rId25"/>
    <p:sldId id="278" r:id="rId26"/>
    <p:sldId id="281" r:id="rId27"/>
    <p:sldId id="26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5" d="100"/>
          <a:sy n="115" d="100"/>
        </p:scale>
        <p:origin x="14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8" name="Title 1"/>
          <p:cNvSpPr>
            <a:spLocks noGrp="1"/>
          </p:cNvSpPr>
          <p:nvPr>
            <p:ph type="title"/>
          </p:nvPr>
        </p:nvSpPr>
        <p:spPr>
          <a:xfrm>
            <a:off x="685801" y="609600"/>
            <a:ext cx="10131425" cy="1456267"/>
          </a:xfrm>
        </p:spPr>
        <p:txBody>
          <a:bodyPr/>
          <a:lstStyle/>
          <a:p>
            <a:r>
              <a:rPr lang="fr-FR" smtClean="0"/>
              <a:t>Modifiez le style du titre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smtClean="0"/>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Les métier </a:t>
            </a:r>
            <a:r>
              <a:rPr lang="fr-FR" dirty="0"/>
              <a:t>de l'informatique</a:t>
            </a:r>
          </a:p>
        </p:txBody>
      </p:sp>
      <p:sp>
        <p:nvSpPr>
          <p:cNvPr id="3" name="Sous-titre 2"/>
          <p:cNvSpPr>
            <a:spLocks noGrp="1"/>
          </p:cNvSpPr>
          <p:nvPr>
            <p:ph type="subTitle" idx="1"/>
          </p:nvPr>
        </p:nvSpPr>
        <p:spPr/>
        <p:txBody>
          <a:bodyPr>
            <a:normAutofit/>
          </a:bodyPr>
          <a:lstStyle/>
          <a:p>
            <a:endParaRPr lang="fr-FR" dirty="0"/>
          </a:p>
        </p:txBody>
      </p:sp>
    </p:spTree>
    <p:extLst>
      <p:ext uri="{BB962C8B-B14F-4D97-AF65-F5344CB8AC3E}">
        <p14:creationId xmlns:p14="http://schemas.microsoft.com/office/powerpoint/2010/main" val="102551135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Evolutions de </a:t>
            </a:r>
            <a:r>
              <a:rPr lang="fr-FR" b="1" dirty="0" smtClean="0"/>
              <a:t>carrière </a:t>
            </a:r>
            <a:r>
              <a:rPr lang="fr-FR" b="1" dirty="0"/>
              <a:t>Responsable de sécurité des systèmes d'information</a:t>
            </a:r>
            <a:br>
              <a:rPr lang="fr-FR" b="1" dirty="0"/>
            </a:br>
            <a:endParaRPr lang="fr-FR" dirty="0"/>
          </a:p>
        </p:txBody>
      </p:sp>
      <p:sp>
        <p:nvSpPr>
          <p:cNvPr id="3" name="Espace réservé du contenu 2"/>
          <p:cNvSpPr>
            <a:spLocks noGrp="1"/>
          </p:cNvSpPr>
          <p:nvPr>
            <p:ph idx="1"/>
          </p:nvPr>
        </p:nvSpPr>
        <p:spPr/>
        <p:txBody>
          <a:bodyPr/>
          <a:lstStyle/>
          <a:p>
            <a:r>
              <a:rPr lang="fr-FR" dirty="0"/>
              <a:t>L’expérience du responsable sécurité informatique lui permet d’envisager plusieurs évolutions possibles, par exemple vers des missions d’expertise ou d’audit, ou encore de prendre la direction d’un service informatique. L‘expert en sécurité des systèmes d’information n’est pas une fonction attribuée à un débutant.</a:t>
            </a:r>
          </a:p>
        </p:txBody>
      </p:sp>
    </p:spTree>
    <p:extLst>
      <p:ext uri="{BB962C8B-B14F-4D97-AF65-F5344CB8AC3E}">
        <p14:creationId xmlns:p14="http://schemas.microsoft.com/office/powerpoint/2010/main" val="3469513499"/>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 </a:t>
            </a:r>
            <a:r>
              <a:rPr lang="fr-FR" dirty="0" smtClean="0"/>
              <a:t>                                   infographiste</a:t>
            </a:r>
            <a:endParaRPr lang="fr-FR" dirty="0"/>
          </a:p>
        </p:txBody>
      </p:sp>
      <p:sp>
        <p:nvSpPr>
          <p:cNvPr id="3" name="Espace réservé du contenu 2"/>
          <p:cNvSpPr>
            <a:spLocks noGrp="1"/>
          </p:cNvSpPr>
          <p:nvPr>
            <p:ph idx="1"/>
          </p:nvPr>
        </p:nvSpPr>
        <p:spPr/>
        <p:txBody>
          <a:bodyPr/>
          <a:lstStyle/>
          <a:p>
            <a:r>
              <a:rPr lang="fr-FR" dirty="0"/>
              <a:t>L'infographiste est un technicien qui travaille devant son ordinateur à l'aide d'une palette graphique et d'un stylo électronique. Il exerce seul ou en équipe restreinte et collabore avec des prestataires extérieurs, tels que les imprimeurs par exemple</a:t>
            </a:r>
            <a:r>
              <a:rPr lang="fr-FR" dirty="0" smtClean="0"/>
              <a:t>.</a:t>
            </a:r>
          </a:p>
          <a:p>
            <a:r>
              <a:rPr lang="fr-FR" dirty="0"/>
              <a:t>Illustration, création d'une affiche, d'une plaquette, d'un prospectus, de papier à en-tête, dessin d'un logo…</a:t>
            </a:r>
          </a:p>
          <a:p>
            <a:r>
              <a:rPr lang="fr-FR" dirty="0"/>
              <a:t>Grâce à son ordinateur, l'infographiste peut être amené à réaliser des images en deux dimensions, en trois dimensions ou des images composites (mêlant images réelles et de synthèse) pour un cédérom, un site Internet, l'édition papier de supports de communication…</a:t>
            </a:r>
          </a:p>
        </p:txBody>
      </p:sp>
    </p:spTree>
    <p:extLst>
      <p:ext uri="{BB962C8B-B14F-4D97-AF65-F5344CB8AC3E}">
        <p14:creationId xmlns:p14="http://schemas.microsoft.com/office/powerpoint/2010/main" val="32139656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1" y="285403"/>
            <a:ext cx="10131425" cy="1456267"/>
          </a:xfrm>
        </p:spPr>
        <p:txBody>
          <a:bodyPr/>
          <a:lstStyle/>
          <a:p>
            <a:r>
              <a:rPr lang="fr-FR" dirty="0"/>
              <a:t>les formations et études nécessaires pour devenir infographiste</a:t>
            </a:r>
          </a:p>
        </p:txBody>
      </p:sp>
      <p:sp>
        <p:nvSpPr>
          <p:cNvPr id="3" name="Espace réservé du contenu 2"/>
          <p:cNvSpPr>
            <a:spLocks noGrp="1"/>
          </p:cNvSpPr>
          <p:nvPr>
            <p:ph idx="1"/>
          </p:nvPr>
        </p:nvSpPr>
        <p:spPr>
          <a:xfrm>
            <a:off x="685801" y="1741671"/>
            <a:ext cx="10131425" cy="5049828"/>
          </a:xfrm>
        </p:spPr>
        <p:txBody>
          <a:bodyPr>
            <a:normAutofit fontScale="62500" lnSpcReduction="20000"/>
          </a:bodyPr>
          <a:lstStyle/>
          <a:p>
            <a:r>
              <a:rPr lang="fr-FR" dirty="0"/>
              <a:t>Niveau 3 (CAP et BEP)</a:t>
            </a:r>
          </a:p>
          <a:p>
            <a:endParaRPr lang="fr-FR" dirty="0"/>
          </a:p>
          <a:p>
            <a:r>
              <a:rPr lang="fr-FR" dirty="0"/>
              <a:t>Il est possible de se diriger dès le niveau 3ème vers les métiers de l’infographie avec le CAP Dessinateur d’exécution en communication graphique, le BEP Métiers de la Communication et des Industries graphiques, ou avec le BEP Opérateur Infographiste Multimédia.</a:t>
            </a:r>
          </a:p>
          <a:p>
            <a:endParaRPr lang="fr-FR" dirty="0"/>
          </a:p>
          <a:p>
            <a:r>
              <a:rPr lang="fr-FR" dirty="0"/>
              <a:t>Niveau 4 (bac)</a:t>
            </a:r>
          </a:p>
          <a:p>
            <a:endParaRPr lang="fr-FR" dirty="0"/>
          </a:p>
          <a:p>
            <a:r>
              <a:rPr lang="fr-FR" dirty="0"/>
              <a:t>Dès le lycée, il est possible de passer le bac STD2A (Sciences et technologies du design et des arts appliqués, anciennement bac STI option Arts appliqués).</a:t>
            </a:r>
          </a:p>
          <a:p>
            <a:endParaRPr lang="fr-FR" dirty="0"/>
          </a:p>
          <a:p>
            <a:r>
              <a:rPr lang="fr-FR" dirty="0"/>
              <a:t>Niveau 5 (bac + 2)</a:t>
            </a:r>
          </a:p>
          <a:p>
            <a:endParaRPr lang="fr-FR" dirty="0"/>
          </a:p>
          <a:p>
            <a:r>
              <a:rPr lang="fr-FR" dirty="0"/>
              <a:t>Avec le bac en poche, il est possible de suivre une Mise à Niveau en Arts Appliqués (MANAA) pour se spécialiser dans les filières artistiques. Autrement, il y a le BTS Communication visuelle option « Multimédia » ou « graphisme-édition-publicité », le BTS Design graphique option « Communication et médias numériques », le DUT MMI (Métiers du Multimédia et de l’Internet), le Diplôme des Métiers d’Arts (DMA) Arts graphiques option Typographie, le DMA Cinéma d’animation et le DMA Cinéma d’animation 3D.</a:t>
            </a:r>
          </a:p>
          <a:p>
            <a:endParaRPr lang="fr-FR" dirty="0"/>
          </a:p>
          <a:p>
            <a:r>
              <a:rPr lang="fr-FR" dirty="0"/>
              <a:t>Niveau 6 (bac + 3, niveau Licence)</a:t>
            </a:r>
          </a:p>
          <a:p>
            <a:endParaRPr lang="fr-FR" dirty="0"/>
          </a:p>
          <a:p>
            <a:r>
              <a:rPr lang="fr-FR" dirty="0"/>
              <a:t>Plusieurs formations universitaires peuvent former au métier d’infographiste, telles que la licence Arts plastiques, la licence Design, la licence SRC (Service et Réseau de la Communication) ou encore la licence professionnelle ATC (Activités et Techniques de Communication).</a:t>
            </a:r>
          </a:p>
          <a:p>
            <a:endParaRPr lang="fr-FR" dirty="0"/>
          </a:p>
        </p:txBody>
      </p:sp>
    </p:spTree>
    <p:extLst>
      <p:ext uri="{BB962C8B-B14F-4D97-AF65-F5344CB8AC3E}">
        <p14:creationId xmlns:p14="http://schemas.microsoft.com/office/powerpoint/2010/main" val="36732198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Evolutions de carrière </a:t>
            </a:r>
            <a:r>
              <a:rPr lang="fr-FR" dirty="0" smtClean="0"/>
              <a:t>de infographiste</a:t>
            </a:r>
            <a:endParaRPr lang="fr-FR" dirty="0"/>
          </a:p>
        </p:txBody>
      </p:sp>
      <p:sp>
        <p:nvSpPr>
          <p:cNvPr id="3" name="Espace réservé du contenu 2"/>
          <p:cNvSpPr>
            <a:spLocks noGrp="1"/>
          </p:cNvSpPr>
          <p:nvPr>
            <p:ph idx="1"/>
          </p:nvPr>
        </p:nvSpPr>
        <p:spPr/>
        <p:txBody>
          <a:bodyPr/>
          <a:lstStyle/>
          <a:p>
            <a:r>
              <a:rPr lang="fr-FR" dirty="0"/>
              <a:t>Après quelques années d'expérience et une bonne connaissance du marché, l'infographiste pourra reprendre ou créer une entreprise.</a:t>
            </a:r>
          </a:p>
        </p:txBody>
      </p:sp>
    </p:spTree>
    <p:extLst>
      <p:ext uri="{BB962C8B-B14F-4D97-AF65-F5344CB8AC3E}">
        <p14:creationId xmlns:p14="http://schemas.microsoft.com/office/powerpoint/2010/main" val="32232299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Administrateur de réseaux</a:t>
            </a:r>
            <a:endParaRPr lang="fr-FR" dirty="0"/>
          </a:p>
        </p:txBody>
      </p:sp>
      <p:sp>
        <p:nvSpPr>
          <p:cNvPr id="3" name="Espace réservé du contenu 2"/>
          <p:cNvSpPr>
            <a:spLocks noGrp="1"/>
          </p:cNvSpPr>
          <p:nvPr>
            <p:ph idx="1"/>
          </p:nvPr>
        </p:nvSpPr>
        <p:spPr/>
        <p:txBody>
          <a:bodyPr/>
          <a:lstStyle/>
          <a:p>
            <a:r>
              <a:rPr lang="fr-FR" dirty="0" smtClean="0"/>
              <a:t>De bac +2 à +6 :  technicien système réseaux sécurité (+2), administrateur réseaux sécurit é (+3), admin du système d’information (+4), ingénieur (spé réseaux et télécom par ex)(+5), conception architecture réseaux et cyber sécurité (+6)</a:t>
            </a:r>
          </a:p>
          <a:p>
            <a:r>
              <a:rPr lang="fr-FR" dirty="0" smtClean="0"/>
              <a:t>Intervient si Pb technique sur système télécom., réceptionne et installe les matériels info et télécom, interface équipes internes et externes (sous traitants) lors de MEP réseaux. Gère perf réseaux, intranet, sécurité des données</a:t>
            </a:r>
            <a:endParaRPr lang="fr-FR" dirty="0"/>
          </a:p>
        </p:txBody>
      </p:sp>
    </p:spTree>
    <p:extLst>
      <p:ext uri="{BB962C8B-B14F-4D97-AF65-F5344CB8AC3E}">
        <p14:creationId xmlns:p14="http://schemas.microsoft.com/office/powerpoint/2010/main" val="1813766168"/>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et évolution</a:t>
            </a:r>
            <a:endParaRPr lang="fr-FR" dirty="0"/>
          </a:p>
        </p:txBody>
      </p:sp>
      <p:sp>
        <p:nvSpPr>
          <p:cNvPr id="3" name="Espace réservé du contenu 2"/>
          <p:cNvSpPr>
            <a:spLocks noGrp="1"/>
          </p:cNvSpPr>
          <p:nvPr>
            <p:ph idx="1"/>
          </p:nvPr>
        </p:nvSpPr>
        <p:spPr/>
        <p:txBody>
          <a:bodyPr/>
          <a:lstStyle/>
          <a:p>
            <a:r>
              <a:rPr lang="fr-FR" dirty="0" smtClean="0"/>
              <a:t>Dans tout type d’ETP ayant une nécessité d’utiliser des télécom /internet/intranet (</a:t>
            </a:r>
            <a:r>
              <a:rPr lang="fr-FR" dirty="0" err="1" smtClean="0"/>
              <a:t>aka</a:t>
            </a:r>
            <a:r>
              <a:rPr lang="fr-FR" dirty="0" smtClean="0"/>
              <a:t>: toutes)</a:t>
            </a:r>
          </a:p>
          <a:p>
            <a:r>
              <a:rPr lang="fr-FR" dirty="0" smtClean="0"/>
              <a:t>Evolutions: chef de projet, responsable de parc informatique, responsable sécurité informatique…</a:t>
            </a:r>
            <a:endParaRPr lang="fr-FR" dirty="0"/>
          </a:p>
        </p:txBody>
      </p:sp>
    </p:spTree>
    <p:extLst>
      <p:ext uri="{BB962C8B-B14F-4D97-AF65-F5344CB8AC3E}">
        <p14:creationId xmlns:p14="http://schemas.microsoft.com/office/powerpoint/2010/main" val="423999955"/>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t>
            </a:r>
            <a:r>
              <a:rPr lang="fr-FR" b="1" dirty="0"/>
              <a:t>administrateur de bases de données</a:t>
            </a:r>
            <a:endParaRPr lang="fr-FR" dirty="0"/>
          </a:p>
        </p:txBody>
      </p:sp>
      <p:sp>
        <p:nvSpPr>
          <p:cNvPr id="3" name="Espace réservé du contenu 2"/>
          <p:cNvSpPr>
            <a:spLocks noGrp="1"/>
          </p:cNvSpPr>
          <p:nvPr>
            <p:ph idx="1"/>
          </p:nvPr>
        </p:nvSpPr>
        <p:spPr/>
        <p:txBody>
          <a:bodyPr>
            <a:normAutofit fontScale="77500" lnSpcReduction="20000"/>
          </a:bodyPr>
          <a:lstStyle/>
          <a:p>
            <a:pPr fontAlgn="base"/>
            <a:r>
              <a:rPr lang="fr-FR" dirty="0"/>
              <a:t>Le rôle de</a:t>
            </a:r>
            <a:r>
              <a:rPr lang="fr-FR" b="1" dirty="0"/>
              <a:t> </a:t>
            </a:r>
            <a:r>
              <a:rPr lang="fr-FR" dirty="0"/>
              <a:t>l'</a:t>
            </a:r>
            <a:r>
              <a:rPr lang="fr-FR" b="1" dirty="0"/>
              <a:t>administrateur de bases de données</a:t>
            </a:r>
            <a:r>
              <a:rPr lang="fr-FR" dirty="0"/>
              <a:t> (ABD) est d’organiser et de gérer en toute fiabilité les systèmes de gestion des données de l'entreprise. Il doit en assurer la cohérence, la qualité et la sécurité. En veille technologique continue, il peut avoir à gérer plusieurs bases de données et plusieurs outils.</a:t>
            </a:r>
          </a:p>
          <a:p>
            <a:pPr fontAlgn="base"/>
            <a:r>
              <a:rPr lang="fr-FR" dirty="0"/>
              <a:t>Regroupements d’informations organisées afin d’être facilement consultables, gérables et mises à jour, les bases de données informatiques sont utilisées dans un grand nombre d’entreprises pour stocker, organiser et analyser les données.</a:t>
            </a:r>
          </a:p>
          <a:p>
            <a:pPr fontAlgn="base"/>
            <a:r>
              <a:rPr lang="fr-FR" dirty="0"/>
              <a:t>L'administrateur de base de données participe au choix des progiciels et à la mise en </a:t>
            </a:r>
            <a:r>
              <a:rPr lang="fr-FR" dirty="0" err="1"/>
              <a:t>oeuvre</a:t>
            </a:r>
            <a:r>
              <a:rPr lang="fr-FR" dirty="0"/>
              <a:t> des bases de données de son entreprise. C’est ensuite lui qui installe, configure, administre et optimise la ou les bases. Au-delà de l’aspect technique, il prend en compte tout l’environnement de l’entreprise ainsi que les besoins et les requêtes des utilisateurs. Si certains administrateurs sont spécialisés, d'autres n'interviennent que sur les aspects administration et maintenance des données. </a:t>
            </a:r>
            <a:br>
              <a:rPr lang="fr-FR" dirty="0"/>
            </a:br>
            <a:r>
              <a:rPr lang="fr-FR" dirty="0"/>
              <a:t/>
            </a:r>
            <a:br>
              <a:rPr lang="fr-FR" dirty="0"/>
            </a:br>
            <a:r>
              <a:rPr lang="fr-FR" dirty="0"/>
              <a:t>L'administrateur de base de données est au carrefour de différents services avec lesquels il travaille. Il peut participer à la formation des utilisateurs dans l’entreprise. Il peut être amené à faire des déplacements dans ou hors de l’entreprise ou intervenir sur la base en dehors des heures ouvrables.</a:t>
            </a:r>
          </a:p>
          <a:p>
            <a:pPr fontAlgn="base"/>
            <a:r>
              <a:rPr lang="fr-FR" dirty="0"/>
              <a:t>L'administrateur de base de données est employé au sein d'une entreprise ou par un prestataire de services. </a:t>
            </a:r>
            <a:br>
              <a:rPr lang="fr-FR" dirty="0"/>
            </a:br>
            <a:r>
              <a:rPr lang="fr-FR" dirty="0"/>
              <a:t/>
            </a:r>
            <a:br>
              <a:rPr lang="fr-FR" dirty="0"/>
            </a:br>
            <a:r>
              <a:rPr lang="fr-FR" dirty="0"/>
              <a:t>Les qualités indispensables : rigueur et sens de la méthode, maîtrise des systèmes de gestion sur le marché (Oracle, Microsoft SQL, Sybase...) mais aussi ouverture d'esprit, écoute, sens de la communication et capacité d'adaptation.</a:t>
            </a:r>
          </a:p>
          <a:p>
            <a:endParaRPr lang="fr-FR" dirty="0"/>
          </a:p>
        </p:txBody>
      </p:sp>
    </p:spTree>
    <p:extLst>
      <p:ext uri="{BB962C8B-B14F-4D97-AF65-F5344CB8AC3E}">
        <p14:creationId xmlns:p14="http://schemas.microsoft.com/office/powerpoint/2010/main" val="8026883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1" y="357447"/>
            <a:ext cx="10131425" cy="1496292"/>
          </a:xfrm>
        </p:spPr>
        <p:txBody>
          <a:bodyPr>
            <a:normAutofit fontScale="90000"/>
          </a:bodyPr>
          <a:lstStyle/>
          <a:p>
            <a:r>
              <a:rPr lang="fr-FR" b="1" dirty="0"/>
              <a:t>Études / Formation pour devenir Administrateur / Administratrice base de données</a:t>
            </a:r>
            <a:br>
              <a:rPr lang="fr-FR" b="1" dirty="0"/>
            </a:br>
            <a:endParaRPr lang="fr-FR" dirty="0"/>
          </a:p>
        </p:txBody>
      </p:sp>
      <p:sp>
        <p:nvSpPr>
          <p:cNvPr id="3" name="Espace réservé du contenu 2"/>
          <p:cNvSpPr>
            <a:spLocks noGrp="1"/>
          </p:cNvSpPr>
          <p:nvPr>
            <p:ph idx="1"/>
          </p:nvPr>
        </p:nvSpPr>
        <p:spPr>
          <a:xfrm>
            <a:off x="685801" y="1853739"/>
            <a:ext cx="10131425" cy="4854632"/>
          </a:xfrm>
        </p:spPr>
        <p:txBody>
          <a:bodyPr>
            <a:normAutofit fontScale="62500" lnSpcReduction="20000"/>
          </a:bodyPr>
          <a:lstStyle/>
          <a:p>
            <a:pPr fontAlgn="base"/>
            <a:r>
              <a:rPr lang="fr-FR" dirty="0"/>
              <a:t>De 3 à 5 années d'études supérieures et une expérience de 3 ans dans le développement informatique sont souhaitables. Exemples de formations :</a:t>
            </a:r>
            <a:r>
              <a:rPr lang="fr-FR" b="1" dirty="0"/>
              <a:t> </a:t>
            </a:r>
            <a:endParaRPr lang="fr-FR" dirty="0"/>
          </a:p>
          <a:p>
            <a:pPr fontAlgn="base"/>
            <a:r>
              <a:rPr lang="fr-FR" dirty="0"/>
              <a:t>niveau bac + 3 </a:t>
            </a:r>
          </a:p>
          <a:p>
            <a:pPr fontAlgn="base"/>
            <a:r>
              <a:rPr lang="fr-FR" dirty="0"/>
              <a:t>Chef de projet en systèmes informatiques appliqués,</a:t>
            </a:r>
          </a:p>
          <a:p>
            <a:pPr fontAlgn="base"/>
            <a:r>
              <a:rPr lang="fr-FR" dirty="0"/>
              <a:t>Responsable de projets informatiques,</a:t>
            </a:r>
          </a:p>
          <a:p>
            <a:pPr fontAlgn="base"/>
            <a:r>
              <a:rPr lang="fr-FR" dirty="0"/>
              <a:t>Licence pro métiers de l'informatique : administration et sécurité des systèmes et des réseaux,</a:t>
            </a:r>
          </a:p>
          <a:p>
            <a:pPr fontAlgn="base"/>
            <a:r>
              <a:rPr lang="fr-FR" dirty="0"/>
              <a:t>Licence pro Métiers de l'informatique : systèmes d'information et gestion des bases de données,</a:t>
            </a:r>
          </a:p>
          <a:p>
            <a:pPr fontAlgn="base"/>
            <a:r>
              <a:rPr lang="fr-FR" dirty="0" err="1"/>
              <a:t>bachelor</a:t>
            </a:r>
            <a:r>
              <a:rPr lang="fr-FR" dirty="0"/>
              <a:t> en informatique (ESGI...)</a:t>
            </a:r>
          </a:p>
          <a:p>
            <a:pPr fontAlgn="base"/>
            <a:r>
              <a:rPr lang="fr-FR" dirty="0"/>
              <a:t/>
            </a:r>
            <a:br>
              <a:rPr lang="fr-FR" dirty="0"/>
            </a:br>
            <a:r>
              <a:rPr lang="fr-FR" dirty="0"/>
              <a:t>niveau bac + 5</a:t>
            </a:r>
          </a:p>
          <a:p>
            <a:pPr fontAlgn="base"/>
            <a:r>
              <a:rPr lang="fr-FR" dirty="0"/>
              <a:t>master sciences et numériques pour la santé parcours </a:t>
            </a:r>
            <a:r>
              <a:rPr lang="fr-FR" dirty="0" err="1"/>
              <a:t>bioinformatique</a:t>
            </a:r>
            <a:r>
              <a:rPr lang="fr-FR" dirty="0"/>
              <a:t>, connaissances, données (BCD) Montpellier,</a:t>
            </a:r>
          </a:p>
          <a:p>
            <a:pPr fontAlgn="base"/>
            <a:r>
              <a:rPr lang="fr-FR" dirty="0"/>
              <a:t>master base de données et intelligence artificielle (BD IA) Dijon,</a:t>
            </a:r>
          </a:p>
          <a:p>
            <a:pPr fontAlgn="base"/>
            <a:r>
              <a:rPr lang="fr-FR" dirty="0"/>
              <a:t>master / master pro informatique,</a:t>
            </a:r>
          </a:p>
          <a:p>
            <a:pPr fontAlgn="base"/>
            <a:r>
              <a:rPr lang="fr-FR" dirty="0"/>
              <a:t>master pro méthodes informatiques,</a:t>
            </a:r>
          </a:p>
          <a:p>
            <a:pPr fontAlgn="base"/>
            <a:r>
              <a:rPr lang="fr-FR" dirty="0"/>
              <a:t>manager en ingénierie informatique,</a:t>
            </a:r>
          </a:p>
          <a:p>
            <a:pPr fontAlgn="base"/>
            <a:r>
              <a:rPr lang="fr-FR" dirty="0"/>
              <a:t>manager des systèmes d'information,</a:t>
            </a:r>
          </a:p>
          <a:p>
            <a:pPr fontAlgn="base"/>
            <a:r>
              <a:rPr lang="fr-FR" dirty="0"/>
              <a:t>expert en informatique et systèmes d'information,</a:t>
            </a:r>
          </a:p>
          <a:p>
            <a:pPr fontAlgn="base"/>
            <a:r>
              <a:rPr lang="fr-FR" dirty="0"/>
              <a:t>expert ingénierie des systèmes et réseaux,</a:t>
            </a:r>
          </a:p>
          <a:p>
            <a:pPr fontAlgn="base"/>
            <a:r>
              <a:rPr lang="fr-FR" dirty="0"/>
              <a:t>diplôme d'ingénieur.</a:t>
            </a:r>
          </a:p>
          <a:p>
            <a:endParaRPr lang="fr-FR" dirty="0"/>
          </a:p>
        </p:txBody>
      </p:sp>
    </p:spTree>
    <p:extLst>
      <p:ext uri="{BB962C8B-B14F-4D97-AF65-F5344CB8AC3E}">
        <p14:creationId xmlns:p14="http://schemas.microsoft.com/office/powerpoint/2010/main" val="39038622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1" y="374074"/>
            <a:ext cx="10131425" cy="1691794"/>
          </a:xfrm>
        </p:spPr>
        <p:txBody>
          <a:bodyPr>
            <a:normAutofit fontScale="90000"/>
          </a:bodyPr>
          <a:lstStyle/>
          <a:p>
            <a:r>
              <a:rPr lang="fr-FR" b="1" dirty="0"/>
              <a:t>Evolutions de </a:t>
            </a:r>
            <a:r>
              <a:rPr lang="fr-FR" b="1" dirty="0" smtClean="0"/>
              <a:t>carrière </a:t>
            </a:r>
            <a:r>
              <a:rPr lang="fr-FR" b="1" dirty="0"/>
              <a:t>Administrateur / Administratrice base de données</a:t>
            </a:r>
            <a:br>
              <a:rPr lang="fr-FR" b="1" dirty="0"/>
            </a:br>
            <a:r>
              <a:rPr lang="fr-FR" b="1" dirty="0"/>
              <a:t/>
            </a:r>
            <a:br>
              <a:rPr lang="fr-FR" b="1" dirty="0"/>
            </a:br>
            <a:endParaRPr lang="fr-FR" dirty="0"/>
          </a:p>
        </p:txBody>
      </p:sp>
      <p:sp>
        <p:nvSpPr>
          <p:cNvPr id="3" name="Espace réservé du contenu 2"/>
          <p:cNvSpPr>
            <a:spLocks noGrp="1"/>
          </p:cNvSpPr>
          <p:nvPr>
            <p:ph idx="1"/>
          </p:nvPr>
        </p:nvSpPr>
        <p:spPr/>
        <p:txBody>
          <a:bodyPr/>
          <a:lstStyle/>
          <a:p>
            <a:r>
              <a:rPr lang="fr-FR" dirty="0"/>
              <a:t>Avec plusieurs années d’expérience, l'administrateur de bases de données rattaché le plus souvent à la DSI (Direction des Systèmes d'Information) peut évoluer vers un poste de chef de projet ou de responsable informatique encadrant toute une équipe d’informaticiens.</a:t>
            </a:r>
          </a:p>
        </p:txBody>
      </p:sp>
    </p:spTree>
    <p:extLst>
      <p:ext uri="{BB962C8B-B14F-4D97-AF65-F5344CB8AC3E}">
        <p14:creationId xmlns:p14="http://schemas.microsoft.com/office/powerpoint/2010/main" val="29746043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a:t>
            </a:r>
            <a:r>
              <a:rPr lang="fr-FR" dirty="0" smtClean="0"/>
              <a:t>                          Développeur </a:t>
            </a:r>
            <a:r>
              <a:rPr lang="fr-FR" dirty="0"/>
              <a:t>mobile</a:t>
            </a:r>
          </a:p>
        </p:txBody>
      </p:sp>
      <p:sp>
        <p:nvSpPr>
          <p:cNvPr id="3" name="Espace réservé du contenu 2"/>
          <p:cNvSpPr>
            <a:spLocks noGrp="1"/>
          </p:cNvSpPr>
          <p:nvPr>
            <p:ph idx="1"/>
          </p:nvPr>
        </p:nvSpPr>
        <p:spPr/>
        <p:txBody>
          <a:bodyPr/>
          <a:lstStyle/>
          <a:p>
            <a:r>
              <a:rPr lang="fr-FR" dirty="0" smtClean="0"/>
              <a:t>selon </a:t>
            </a:r>
            <a:r>
              <a:rPr lang="fr-FR" dirty="0"/>
              <a:t>une étude de </a:t>
            </a:r>
            <a:r>
              <a:rPr lang="fr-FR" dirty="0" smtClean="0"/>
              <a:t>Tech Jury, 3 milliards </a:t>
            </a:r>
            <a:r>
              <a:rPr lang="fr-FR" dirty="0"/>
              <a:t>de personnes utiliseront un smartphone en 2021. Les entreprises tendent donc à développer au maximum leurs applications mobiles qui sont devenues, à l’instar des surfaces web, indispensables. Le développeur mobile est un programmateur qui conçoit et programme des codes pour les applications smartphones et tablettes.</a:t>
            </a:r>
          </a:p>
        </p:txBody>
      </p:sp>
    </p:spTree>
    <p:extLst>
      <p:ext uri="{BB962C8B-B14F-4D97-AF65-F5344CB8AC3E}">
        <p14:creationId xmlns:p14="http://schemas.microsoft.com/office/powerpoint/2010/main" val="15796927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Les diffèrent métier de l’informatique</a:t>
            </a:r>
            <a:endParaRPr lang="fr-FR" dirty="0"/>
          </a:p>
        </p:txBody>
      </p:sp>
      <p:pic>
        <p:nvPicPr>
          <p:cNvPr id="4" name="Espace réservé du contenu 3"/>
          <p:cNvPicPr>
            <a:picLocks noGrp="1" noChangeAspect="1"/>
          </p:cNvPicPr>
          <p:nvPr>
            <p:ph idx="1"/>
          </p:nvPr>
        </p:nvPicPr>
        <p:blipFill>
          <a:blip r:embed="rId2"/>
          <a:stretch>
            <a:fillRect/>
          </a:stretch>
        </p:blipFill>
        <p:spPr>
          <a:xfrm>
            <a:off x="2017713" y="2301478"/>
            <a:ext cx="7467600" cy="4226321"/>
          </a:xfrm>
          <a:prstGeom prst="rect">
            <a:avLst/>
          </a:prstGeom>
        </p:spPr>
      </p:pic>
    </p:spTree>
    <p:extLst>
      <p:ext uri="{BB962C8B-B14F-4D97-AF65-F5344CB8AC3E}">
        <p14:creationId xmlns:p14="http://schemas.microsoft.com/office/powerpoint/2010/main" val="3575348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quelle formations pour devenir développeur d'applications mobiles</a:t>
            </a:r>
          </a:p>
        </p:txBody>
      </p:sp>
      <p:sp>
        <p:nvSpPr>
          <p:cNvPr id="3" name="Espace réservé du contenu 2"/>
          <p:cNvSpPr>
            <a:spLocks noGrp="1"/>
          </p:cNvSpPr>
          <p:nvPr>
            <p:ph idx="1"/>
          </p:nvPr>
        </p:nvSpPr>
        <p:spPr/>
        <p:txBody>
          <a:bodyPr/>
          <a:lstStyle/>
          <a:p>
            <a:r>
              <a:rPr lang="fr-FR" dirty="0"/>
              <a:t>un développeur a souvent un niveau bac+2 à bac+5, à la sortie de formations web ou d’écoles d’ingénieurs. Le métier étant relativement nouveau, les formations dédiées uniquement au développement d’applications mobiles sont rares. Vous intégrerez plutôt une école, avec un BTS ou un </a:t>
            </a:r>
            <a:r>
              <a:rPr lang="fr-FR" dirty="0" err="1" smtClean="0"/>
              <a:t>Bachelor</a:t>
            </a:r>
            <a:r>
              <a:rPr lang="fr-FR" dirty="0" smtClean="0"/>
              <a:t> informatique </a:t>
            </a:r>
            <a:r>
              <a:rPr lang="fr-FR" dirty="0"/>
              <a:t>en poursuivant par exemple, avec un Master d’informatique ou un diplôme d’ingénieur</a:t>
            </a:r>
          </a:p>
        </p:txBody>
      </p:sp>
    </p:spTree>
    <p:extLst>
      <p:ext uri="{BB962C8B-B14F-4D97-AF65-F5344CB8AC3E}">
        <p14:creationId xmlns:p14="http://schemas.microsoft.com/office/powerpoint/2010/main" val="11386515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Evolutions de carrière </a:t>
            </a:r>
            <a:r>
              <a:rPr lang="fr-FR" dirty="0" smtClean="0"/>
              <a:t>de Développeur </a:t>
            </a:r>
            <a:r>
              <a:rPr lang="fr-FR" dirty="0"/>
              <a:t>mobile  </a:t>
            </a:r>
          </a:p>
        </p:txBody>
      </p:sp>
      <p:sp>
        <p:nvSpPr>
          <p:cNvPr id="3" name="Espace réservé du contenu 2"/>
          <p:cNvSpPr>
            <a:spLocks noGrp="1"/>
          </p:cNvSpPr>
          <p:nvPr>
            <p:ph idx="1"/>
          </p:nvPr>
        </p:nvSpPr>
        <p:spPr/>
        <p:txBody>
          <a:bodyPr/>
          <a:lstStyle/>
          <a:p>
            <a:r>
              <a:rPr lang="fr-FR" dirty="0"/>
              <a:t>Après quelques années d'expérience et en ayant fait preuve de ses qualités, un développeur mobile peut espérer devenir chef de projet web ou mobile s'il travaille au sein d'une entreprise.</a:t>
            </a:r>
          </a:p>
        </p:txBody>
      </p:sp>
    </p:spTree>
    <p:extLst>
      <p:ext uri="{BB962C8B-B14F-4D97-AF65-F5344CB8AC3E}">
        <p14:creationId xmlns:p14="http://schemas.microsoft.com/office/powerpoint/2010/main" val="35716378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Developpeur</a:t>
            </a:r>
            <a:r>
              <a:rPr lang="fr-FR" dirty="0" smtClean="0"/>
              <a:t> informatique</a:t>
            </a:r>
            <a:endParaRPr lang="fr-FR" dirty="0"/>
          </a:p>
        </p:txBody>
      </p:sp>
      <p:sp>
        <p:nvSpPr>
          <p:cNvPr id="3" name="Espace réservé du contenu 2"/>
          <p:cNvSpPr>
            <a:spLocks noGrp="1"/>
          </p:cNvSpPr>
          <p:nvPr>
            <p:ph idx="1"/>
          </p:nvPr>
        </p:nvSpPr>
        <p:spPr/>
        <p:txBody>
          <a:bodyPr/>
          <a:lstStyle/>
          <a:p>
            <a:r>
              <a:rPr lang="fr-FR" dirty="0" smtClean="0"/>
              <a:t>De bac +2 a +6:  TP DWWB (+2), concepteur Dev web / d’applications(+3), développeur d'App full stick (+4), architecte logiciel (+5), master pro développeur logiciel (+6)</a:t>
            </a:r>
          </a:p>
          <a:p>
            <a:r>
              <a:rPr lang="fr-FR" dirty="0" smtClean="0"/>
              <a:t>Développe dans différents langages selon le domaine (C++, JS, PHP, etc. …), rédige et suit un cahier des charges précisant spé techniques à suivre pour créer pro/logiciel, site web ou App en fixant les besoins des utilisateurs. Maintenance </a:t>
            </a:r>
            <a:r>
              <a:rPr lang="fr-FR" dirty="0" err="1" smtClean="0"/>
              <a:t>des-dits</a:t>
            </a:r>
            <a:r>
              <a:rPr lang="fr-FR" dirty="0" smtClean="0"/>
              <a:t> logiciels/sites ou évolution (MAJ), réalise notices Tech et guides pour utilisateurs.</a:t>
            </a:r>
            <a:endParaRPr lang="fr-FR" dirty="0"/>
          </a:p>
        </p:txBody>
      </p:sp>
    </p:spTree>
    <p:extLst>
      <p:ext uri="{BB962C8B-B14F-4D97-AF65-F5344CB8AC3E}">
        <p14:creationId xmlns:p14="http://schemas.microsoft.com/office/powerpoint/2010/main" val="282533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ET évolution</a:t>
            </a:r>
            <a:endParaRPr lang="fr-FR" dirty="0"/>
          </a:p>
        </p:txBody>
      </p:sp>
      <p:sp>
        <p:nvSpPr>
          <p:cNvPr id="3" name="Espace réservé du contenu 2"/>
          <p:cNvSpPr>
            <a:spLocks noGrp="1"/>
          </p:cNvSpPr>
          <p:nvPr>
            <p:ph idx="1"/>
          </p:nvPr>
        </p:nvSpPr>
        <p:spPr/>
        <p:txBody>
          <a:bodyPr/>
          <a:lstStyle/>
          <a:p>
            <a:r>
              <a:rPr lang="fr-FR" dirty="0" smtClean="0"/>
              <a:t>Horaires parfois lourds et décalés (nuits possibles, astreintes si urgences…)</a:t>
            </a:r>
          </a:p>
          <a:p>
            <a:r>
              <a:rPr lang="fr-FR" dirty="0" smtClean="0"/>
              <a:t>Travail essentiellement en ESN, ou via sous traitants SSII (société de services et d’ingénierie en informatique)</a:t>
            </a:r>
          </a:p>
          <a:p>
            <a:r>
              <a:rPr lang="fr-FR" dirty="0" smtClean="0"/>
              <a:t>Evolution : Gestion de projet, Expertise technique, Encadrement…</a:t>
            </a:r>
            <a:endParaRPr lang="fr-FR" dirty="0"/>
          </a:p>
        </p:txBody>
      </p:sp>
    </p:spTree>
    <p:extLst>
      <p:ext uri="{BB962C8B-B14F-4D97-AF65-F5344CB8AC3E}">
        <p14:creationId xmlns:p14="http://schemas.microsoft.com/office/powerpoint/2010/main" val="224479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a:t>
            </a:r>
            <a:r>
              <a:rPr lang="fr-FR" b="1" dirty="0"/>
              <a:t>responsable de projets informatiques</a:t>
            </a:r>
            <a:endParaRPr lang="fr-FR" dirty="0"/>
          </a:p>
        </p:txBody>
      </p:sp>
      <p:sp>
        <p:nvSpPr>
          <p:cNvPr id="3" name="Espace réservé du contenu 2"/>
          <p:cNvSpPr>
            <a:spLocks noGrp="1"/>
          </p:cNvSpPr>
          <p:nvPr>
            <p:ph idx="1"/>
          </p:nvPr>
        </p:nvSpPr>
        <p:spPr/>
        <p:txBody>
          <a:bodyPr>
            <a:normAutofit fontScale="85000" lnSpcReduction="10000"/>
          </a:bodyPr>
          <a:lstStyle/>
          <a:p>
            <a:pPr fontAlgn="base"/>
            <a:r>
              <a:rPr lang="fr-FR" dirty="0"/>
              <a:t>Avec son équipe, le </a:t>
            </a:r>
            <a:r>
              <a:rPr lang="fr-FR" b="1" dirty="0"/>
              <a:t>responsable de projets informatiques </a:t>
            </a:r>
            <a:r>
              <a:rPr lang="fr-FR" dirty="0"/>
              <a:t>a pour mission d’intégrer un </a:t>
            </a:r>
            <a:r>
              <a:rPr lang="fr-FR" b="1" dirty="0"/>
              <a:t>progiciel </a:t>
            </a:r>
            <a:r>
              <a:rPr lang="fr-FR" dirty="0"/>
              <a:t>ou de développer une solution spécifique adaptée à la demande d’un client ou des utilisateurs internes d’une entreprise.</a:t>
            </a:r>
          </a:p>
          <a:p>
            <a:pPr fontAlgn="base"/>
            <a:r>
              <a:rPr lang="fr-FR" dirty="0"/>
              <a:t>Le responsable de projets informatiques doit assurer la </a:t>
            </a:r>
            <a:r>
              <a:rPr lang="fr-FR" b="1" dirty="0"/>
              <a:t>gestion du projet</a:t>
            </a:r>
            <a:r>
              <a:rPr lang="fr-FR" dirty="0"/>
              <a:t> en respectant les coûts, veiller au respect du planning, des délais, du cahier des charges et des </a:t>
            </a:r>
            <a:r>
              <a:rPr lang="fr-FR" b="1" dirty="0"/>
              <a:t>contraintes techniques</a:t>
            </a:r>
            <a:r>
              <a:rPr lang="fr-FR" dirty="0"/>
              <a:t>.</a:t>
            </a:r>
          </a:p>
          <a:p>
            <a:pPr fontAlgn="base"/>
            <a:r>
              <a:rPr lang="fr-FR" dirty="0"/>
              <a:t>Son intervention commence dès la phase d’étude : temps de réalisation, budget, nombre de développeurs… Lorsque le projet est mis en route commence un gros travail de coordination.</a:t>
            </a:r>
          </a:p>
          <a:p>
            <a:pPr fontAlgn="base"/>
            <a:r>
              <a:rPr lang="fr-FR" dirty="0"/>
              <a:t>C'est le </a:t>
            </a:r>
            <a:r>
              <a:rPr lang="fr-FR" b="1" dirty="0"/>
              <a:t>chef de projet </a:t>
            </a:r>
            <a:r>
              <a:rPr lang="fr-FR" dirty="0"/>
              <a:t>ou </a:t>
            </a:r>
            <a:r>
              <a:rPr lang="fr-FR" b="1" dirty="0"/>
              <a:t>responsable informatique</a:t>
            </a:r>
            <a:r>
              <a:rPr lang="fr-FR" dirty="0"/>
              <a:t> qui est chargé de superviser la mise au point de la solution informatique.</a:t>
            </a:r>
          </a:p>
          <a:p>
            <a:pPr fontAlgn="base"/>
            <a:r>
              <a:rPr lang="fr-FR" dirty="0"/>
              <a:t>Dans la phase finale, le </a:t>
            </a:r>
            <a:r>
              <a:rPr lang="fr-FR" b="1" dirty="0"/>
              <a:t>responsable de projets informatiques </a:t>
            </a:r>
            <a:r>
              <a:rPr lang="fr-FR" dirty="0"/>
              <a:t>participe à la mise en place de l’outil et recueille, si nécessaire, les améliorations à envisager.</a:t>
            </a:r>
          </a:p>
          <a:p>
            <a:pPr fontAlgn="base"/>
            <a:r>
              <a:rPr lang="fr-FR" dirty="0"/>
              <a:t>Le </a:t>
            </a:r>
            <a:r>
              <a:rPr lang="fr-FR" b="1" dirty="0"/>
              <a:t>responsable de projets informatiques</a:t>
            </a:r>
            <a:r>
              <a:rPr lang="fr-FR" dirty="0"/>
              <a:t> peut exercer chez un éditeur, dans une société de services en ingénierie informatique (SSII) ou au sein d’une entreprise utilisatrice (banque, entreprise publique, industrielle, grande distribution, automobile, télécoms…).</a:t>
            </a:r>
          </a:p>
          <a:p>
            <a:endParaRPr lang="fr-FR" dirty="0"/>
          </a:p>
        </p:txBody>
      </p:sp>
    </p:spTree>
    <p:extLst>
      <p:ext uri="{BB962C8B-B14F-4D97-AF65-F5344CB8AC3E}">
        <p14:creationId xmlns:p14="http://schemas.microsoft.com/office/powerpoint/2010/main" val="32301625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Études / Formation pour devenir Responsable de projets </a:t>
            </a:r>
            <a:r>
              <a:rPr lang="fr-FR" b="1" dirty="0" smtClean="0"/>
              <a:t>informatiques</a:t>
            </a:r>
            <a:endParaRPr lang="fr-FR" dirty="0"/>
          </a:p>
        </p:txBody>
      </p:sp>
      <p:sp>
        <p:nvSpPr>
          <p:cNvPr id="3" name="Espace réservé du contenu 2"/>
          <p:cNvSpPr>
            <a:spLocks noGrp="1"/>
          </p:cNvSpPr>
          <p:nvPr>
            <p:ph idx="1"/>
          </p:nvPr>
        </p:nvSpPr>
        <p:spPr/>
        <p:txBody>
          <a:bodyPr/>
          <a:lstStyle/>
          <a:p>
            <a:pPr fontAlgn="base"/>
            <a:r>
              <a:rPr lang="fr-FR" dirty="0"/>
              <a:t>Le métier de chef de projet ou responsable informatique, aux compétences variées, est généralement accessible après une </a:t>
            </a:r>
            <a:r>
              <a:rPr lang="fr-FR" b="1" dirty="0"/>
              <a:t>formation de niveau bac + 5</a:t>
            </a:r>
            <a:r>
              <a:rPr lang="fr-FR" dirty="0"/>
              <a:t> et environ </a:t>
            </a:r>
            <a:r>
              <a:rPr lang="fr-FR" b="1" dirty="0"/>
              <a:t>5 ans d’expérience</a:t>
            </a:r>
            <a:r>
              <a:rPr lang="fr-FR" dirty="0"/>
              <a:t> professionnelle dans les métiers du développement.</a:t>
            </a:r>
          </a:p>
          <a:p>
            <a:pPr fontAlgn="base"/>
            <a:r>
              <a:rPr lang="fr-FR" dirty="0"/>
              <a:t>La formation en école d’ingénieurs est la plus indiquée. Cependant, il n’est pas rare de retrouver à ce poste des titulaires de BTS/DUT qui ont complété leur cursus par une licence pro et/ou un master (nombreuses spécialisations : base de données, génie logiciel, imagerie numérique, informatique appliquée, informatique de gestion, productique) ou qui ont intégré une école avec leur diplôme de bac + 2.</a:t>
            </a:r>
          </a:p>
          <a:p>
            <a:endParaRPr lang="fr-FR" dirty="0"/>
          </a:p>
        </p:txBody>
      </p:sp>
    </p:spTree>
    <p:extLst>
      <p:ext uri="{BB962C8B-B14F-4D97-AF65-F5344CB8AC3E}">
        <p14:creationId xmlns:p14="http://schemas.microsoft.com/office/powerpoint/2010/main" val="52717920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Evolutions de </a:t>
            </a:r>
            <a:r>
              <a:rPr lang="fr-FR" b="1" dirty="0" smtClean="0"/>
              <a:t>carrière </a:t>
            </a:r>
            <a:r>
              <a:rPr lang="fr-FR" b="1" dirty="0"/>
              <a:t>Responsable de projets informatiques</a:t>
            </a:r>
            <a:br>
              <a:rPr lang="fr-FR" b="1" dirty="0"/>
            </a:br>
            <a:r>
              <a:rPr lang="fr-FR" b="1" dirty="0"/>
              <a:t/>
            </a:r>
            <a:br>
              <a:rPr lang="fr-FR" b="1" dirty="0"/>
            </a:br>
            <a:endParaRPr lang="fr-FR" dirty="0"/>
          </a:p>
        </p:txBody>
      </p:sp>
      <p:sp>
        <p:nvSpPr>
          <p:cNvPr id="3" name="Espace réservé du contenu 2"/>
          <p:cNvSpPr>
            <a:spLocks noGrp="1"/>
          </p:cNvSpPr>
          <p:nvPr>
            <p:ph idx="1"/>
          </p:nvPr>
        </p:nvSpPr>
        <p:spPr/>
        <p:txBody>
          <a:bodyPr/>
          <a:lstStyle/>
          <a:p>
            <a:pPr fontAlgn="base"/>
            <a:r>
              <a:rPr lang="fr-FR" dirty="0"/>
              <a:t>Après quelques années d’exercice, la fonction offre de réelles possibilités d’évolution professionnelle : d’abord des missions de plus en plus complexes, pour devenir ensuite directeur de projet ou ingénieur d’affaires, puis consultant, voire expert informatique.</a:t>
            </a:r>
          </a:p>
          <a:p>
            <a:r>
              <a:rPr lang="fr-FR" dirty="0"/>
              <a:t/>
            </a:r>
            <a:br>
              <a:rPr lang="fr-FR" dirty="0"/>
            </a:br>
            <a:endParaRPr lang="fr-FR" dirty="0"/>
          </a:p>
        </p:txBody>
      </p:sp>
    </p:spTree>
    <p:extLst>
      <p:ext uri="{BB962C8B-B14F-4D97-AF65-F5344CB8AC3E}">
        <p14:creationId xmlns:p14="http://schemas.microsoft.com/office/powerpoint/2010/main" val="101688276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4" name="Espace réservé du contenu 3"/>
          <p:cNvPicPr>
            <a:picLocks noGrp="1" noChangeAspect="1"/>
          </p:cNvPicPr>
          <p:nvPr>
            <p:ph idx="1"/>
          </p:nvPr>
        </p:nvPicPr>
        <p:blipFill>
          <a:blip r:embed="rId2"/>
          <a:stretch>
            <a:fillRect/>
          </a:stretch>
        </p:blipFill>
        <p:spPr>
          <a:xfrm>
            <a:off x="3067394" y="2141538"/>
            <a:ext cx="5368237" cy="3649662"/>
          </a:xfrm>
          <a:prstGeom prst="rect">
            <a:avLst/>
          </a:prstGeom>
        </p:spPr>
      </p:pic>
    </p:spTree>
    <p:extLst>
      <p:ext uri="{BB962C8B-B14F-4D97-AF65-F5344CB8AC3E}">
        <p14:creationId xmlns:p14="http://schemas.microsoft.com/office/powerpoint/2010/main" val="40781275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1" y="347133"/>
            <a:ext cx="10131425" cy="1456267"/>
          </a:xfrm>
        </p:spPr>
        <p:txBody>
          <a:bodyPr/>
          <a:lstStyle/>
          <a:p>
            <a:pPr algn="ctr"/>
            <a:r>
              <a:rPr lang="fr-FR" dirty="0" smtClean="0"/>
              <a:t>Web designer </a:t>
            </a:r>
            <a:endParaRPr lang="fr-FR" dirty="0"/>
          </a:p>
        </p:txBody>
      </p:sp>
      <p:sp>
        <p:nvSpPr>
          <p:cNvPr id="3" name="Espace réservé du contenu 2"/>
          <p:cNvSpPr>
            <a:spLocks noGrp="1"/>
          </p:cNvSpPr>
          <p:nvPr>
            <p:ph idx="1"/>
          </p:nvPr>
        </p:nvSpPr>
        <p:spPr>
          <a:xfrm>
            <a:off x="685801" y="1803400"/>
            <a:ext cx="10131425" cy="4715933"/>
          </a:xfrm>
        </p:spPr>
        <p:txBody>
          <a:bodyPr>
            <a:normAutofit/>
          </a:bodyPr>
          <a:lstStyle/>
          <a:p>
            <a:pPr marL="0" indent="0">
              <a:buNone/>
            </a:pPr>
            <a:endParaRPr lang="fr-FR" dirty="0"/>
          </a:p>
          <a:p>
            <a:pPr marL="0" indent="0">
              <a:buNone/>
            </a:pPr>
            <a:r>
              <a:rPr lang="fr-FR" dirty="0"/>
              <a:t>Le webdesigner est chargé de concevoir et de réaliser l'identité visuelle d'un site Internet. Il intervient sur la définition du cahier des charges : arborescence, architecture et ergonomie du site, interactivité, élaboration de la charte graphique, scénarisation d'animations...</a:t>
            </a:r>
          </a:p>
          <a:p>
            <a:pPr marL="0" indent="0">
              <a:buNone/>
            </a:pPr>
            <a:endParaRPr lang="fr-FR" dirty="0"/>
          </a:p>
          <a:p>
            <a:pPr marL="0" indent="0">
              <a:buNone/>
            </a:pPr>
            <a:r>
              <a:rPr lang="fr-FR" dirty="0"/>
              <a:t>Le webdesigner doit maîtriser les nombreuses possibilités liées à l'interactivité, dont le rôle est prépondérant dans le multimédia. Il associe des textes et des images en utilisant sa créativité pour capter l'attention des visiteurs. Il réalise des interfaces web en cohérence avec le contenu du site (e-commerce, e-marketing, mini-sites événementiels...) et doit s'adapter à l'évolution des produits multimédias (création de sites pour les téléphones portables, les tablettes tactiles...).</a:t>
            </a:r>
          </a:p>
        </p:txBody>
      </p:sp>
    </p:spTree>
    <p:extLst>
      <p:ext uri="{BB962C8B-B14F-4D97-AF65-F5344CB8AC3E}">
        <p14:creationId xmlns:p14="http://schemas.microsoft.com/office/powerpoint/2010/main" val="1205199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Quelle formation et comment devenir Webdesigner ?</a:t>
            </a:r>
          </a:p>
        </p:txBody>
      </p:sp>
      <p:sp>
        <p:nvSpPr>
          <p:cNvPr id="3" name="Espace réservé du contenu 2"/>
          <p:cNvSpPr>
            <a:spLocks noGrp="1"/>
          </p:cNvSpPr>
          <p:nvPr>
            <p:ph idx="1"/>
          </p:nvPr>
        </p:nvSpPr>
        <p:spPr/>
        <p:txBody>
          <a:bodyPr/>
          <a:lstStyle/>
          <a:p>
            <a:r>
              <a:rPr lang="fr-FR" dirty="0"/>
              <a:t>Les formations pour devenir webdesigner sont nombreuses et proposent des cursus pouvant aller de 3 à 5 ans, en fonction de l’école et du degré de formation proposé. Généralement, le web design s’enseigne dans des écoles spécialisées en design, en graphisme ou en communication visuelle.</a:t>
            </a:r>
          </a:p>
          <a:p>
            <a:endParaRPr lang="fr-FR" dirty="0"/>
          </a:p>
        </p:txBody>
      </p:sp>
    </p:spTree>
    <p:extLst>
      <p:ext uri="{BB962C8B-B14F-4D97-AF65-F5344CB8AC3E}">
        <p14:creationId xmlns:p14="http://schemas.microsoft.com/office/powerpoint/2010/main" val="3318954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1" y="965199"/>
            <a:ext cx="7865532" cy="846667"/>
          </a:xfrm>
        </p:spPr>
        <p:txBody>
          <a:bodyPr>
            <a:normAutofit fontScale="90000"/>
          </a:bodyPr>
          <a:lstStyle/>
          <a:p>
            <a:r>
              <a:rPr lang="fr-FR" sz="2700" dirty="0"/>
              <a:t>Evolutions de </a:t>
            </a:r>
            <a:r>
              <a:rPr lang="fr-FR" sz="2700" dirty="0" smtClean="0"/>
              <a:t>carrière de web designer</a:t>
            </a:r>
            <a:r>
              <a:rPr lang="fr-FR" dirty="0"/>
              <a:t/>
            </a:r>
            <a:br>
              <a:rPr lang="fr-FR" dirty="0"/>
            </a:br>
            <a:endParaRPr lang="fr-FR" dirty="0"/>
          </a:p>
        </p:txBody>
      </p:sp>
      <p:sp>
        <p:nvSpPr>
          <p:cNvPr id="3" name="Espace réservé du contenu 2"/>
          <p:cNvSpPr>
            <a:spLocks noGrp="1"/>
          </p:cNvSpPr>
          <p:nvPr>
            <p:ph idx="1"/>
          </p:nvPr>
        </p:nvSpPr>
        <p:spPr/>
        <p:txBody>
          <a:bodyPr/>
          <a:lstStyle/>
          <a:p>
            <a:r>
              <a:rPr lang="fr-FR" dirty="0" smtClean="0"/>
              <a:t>Après </a:t>
            </a:r>
            <a:r>
              <a:rPr lang="fr-FR" dirty="0"/>
              <a:t>quelques années d’expérience, un webdesigner peut devenir chef de projet web ou, à condition de développer un véritable sens du graphisme, devenir directeur artistique.</a:t>
            </a:r>
          </a:p>
          <a:p>
            <a:endParaRPr lang="fr-FR" dirty="0"/>
          </a:p>
          <a:p>
            <a:r>
              <a:rPr lang="fr-FR" dirty="0"/>
              <a:t>Possibilité également d'évoluer vers les spécialisations de designer UX / UI.</a:t>
            </a:r>
          </a:p>
          <a:p>
            <a:endParaRPr lang="fr-FR" dirty="0"/>
          </a:p>
          <a:p>
            <a:endParaRPr lang="fr-FR" dirty="0"/>
          </a:p>
        </p:txBody>
      </p:sp>
    </p:spTree>
    <p:extLst>
      <p:ext uri="{BB962C8B-B14F-4D97-AF65-F5344CB8AC3E}">
        <p14:creationId xmlns:p14="http://schemas.microsoft.com/office/powerpoint/2010/main" val="6598751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technicien de </a:t>
            </a:r>
            <a:r>
              <a:rPr lang="fr-FR" dirty="0"/>
              <a:t>maintenance en informatique</a:t>
            </a:r>
          </a:p>
        </p:txBody>
      </p:sp>
      <p:sp>
        <p:nvSpPr>
          <p:cNvPr id="3" name="Espace réservé du contenu 2"/>
          <p:cNvSpPr>
            <a:spLocks noGrp="1"/>
          </p:cNvSpPr>
          <p:nvPr>
            <p:ph idx="1"/>
          </p:nvPr>
        </p:nvSpPr>
        <p:spPr/>
        <p:txBody>
          <a:bodyPr/>
          <a:lstStyle/>
          <a:p>
            <a:r>
              <a:rPr lang="fr-FR" dirty="0" smtClean="0"/>
              <a:t>* De bac +1 </a:t>
            </a:r>
            <a:r>
              <a:rPr lang="fr-FR" dirty="0"/>
              <a:t>à</a:t>
            </a:r>
            <a:r>
              <a:rPr lang="fr-FR" dirty="0" smtClean="0"/>
              <a:t> bac +3 . Maintenicien en micro informatique et réseau (+1), titre pro technicien supérieur système et réseaux, technicien conseil en réseaux et télécom (+2), BUT	 génie électrique et informatique industrielle, administration et sécurité des systèmes et réseaux.</a:t>
            </a:r>
          </a:p>
          <a:p>
            <a:endParaRPr lang="fr-FR" dirty="0"/>
          </a:p>
          <a:p>
            <a:r>
              <a:rPr lang="fr-FR" dirty="0" smtClean="0"/>
              <a:t>Tâches: réparations et installation matériel informatique, gestion et maintenance du matériel et des logiciels, anticipation des pannes, former utilisateur hardware et software, assurer les MAJ</a:t>
            </a:r>
          </a:p>
          <a:p>
            <a:endParaRPr lang="fr-FR" dirty="0"/>
          </a:p>
          <a:p>
            <a:r>
              <a:rPr lang="fr-FR" dirty="0" smtClean="0"/>
              <a:t>=&gt; conditions de travail parfois lourdes (horaires flexibles, peut devoir intervenir sur du matériel pour ETP tierces à horaires variables, astreintes, déplacements +++</a:t>
            </a:r>
          </a:p>
          <a:p>
            <a:endParaRPr lang="fr-FR" dirty="0"/>
          </a:p>
        </p:txBody>
      </p:sp>
    </p:spTree>
    <p:extLst>
      <p:ext uri="{BB962C8B-B14F-4D97-AF65-F5344CB8AC3E}">
        <p14:creationId xmlns:p14="http://schemas.microsoft.com/office/powerpoint/2010/main" val="210756024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et évolutions</a:t>
            </a:r>
            <a:endParaRPr lang="fr-FR" dirty="0"/>
          </a:p>
        </p:txBody>
      </p:sp>
      <p:sp>
        <p:nvSpPr>
          <p:cNvPr id="3" name="Espace réservé du contenu 2"/>
          <p:cNvSpPr>
            <a:spLocks noGrp="1"/>
          </p:cNvSpPr>
          <p:nvPr>
            <p:ph idx="1"/>
          </p:nvPr>
        </p:nvSpPr>
        <p:spPr/>
        <p:txBody>
          <a:bodyPr/>
          <a:lstStyle/>
          <a:p>
            <a:r>
              <a:rPr lang="fr-FR" dirty="0" smtClean="0"/>
              <a:t>Travail pour toute entreprise avec du parc informatique à gérer, et pour les ESN (entreprises de services du numérique)</a:t>
            </a:r>
          </a:p>
          <a:p>
            <a:r>
              <a:rPr lang="fr-FR" dirty="0" smtClean="0"/>
              <a:t>Evolution possible vers responsable de parc informatique, ingénieur maintenance, postes technico-commerciaux.</a:t>
            </a:r>
            <a:endParaRPr lang="fr-FR" dirty="0"/>
          </a:p>
        </p:txBody>
      </p:sp>
    </p:spTree>
    <p:extLst>
      <p:ext uri="{BB962C8B-B14F-4D97-AF65-F5344CB8AC3E}">
        <p14:creationId xmlns:p14="http://schemas.microsoft.com/office/powerpoint/2010/main" val="331837622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responsable de sécurité des systèmes d'information</a:t>
            </a:r>
            <a:endParaRPr lang="fr-FR" dirty="0"/>
          </a:p>
        </p:txBody>
      </p:sp>
      <p:sp>
        <p:nvSpPr>
          <p:cNvPr id="3" name="Espace réservé du contenu 2"/>
          <p:cNvSpPr>
            <a:spLocks noGrp="1"/>
          </p:cNvSpPr>
          <p:nvPr>
            <p:ph idx="1"/>
          </p:nvPr>
        </p:nvSpPr>
        <p:spPr>
          <a:xfrm>
            <a:off x="685801" y="2142067"/>
            <a:ext cx="10131425" cy="4541366"/>
          </a:xfrm>
        </p:spPr>
        <p:txBody>
          <a:bodyPr>
            <a:normAutofit fontScale="92500" lnSpcReduction="20000"/>
          </a:bodyPr>
          <a:lstStyle/>
          <a:p>
            <a:pPr fontAlgn="base"/>
            <a:r>
              <a:rPr lang="fr-FR" dirty="0"/>
              <a:t>Le ou la </a:t>
            </a:r>
            <a:r>
              <a:rPr lang="fr-FR" b="1" dirty="0"/>
              <a:t>responsable de sécurité des systèmes d'information (SI) </a:t>
            </a:r>
            <a:r>
              <a:rPr lang="fr-FR" dirty="0"/>
              <a:t>a pour mission de mettre en échec</a:t>
            </a:r>
            <a:r>
              <a:rPr lang="fr-FR" b="1" dirty="0"/>
              <a:t>  virus </a:t>
            </a:r>
            <a:r>
              <a:rPr lang="fr-FR" dirty="0"/>
              <a:t>et tentatives </a:t>
            </a:r>
            <a:r>
              <a:rPr lang="fr-FR" b="1" dirty="0"/>
              <a:t>d’intrusion </a:t>
            </a:r>
            <a:r>
              <a:rPr lang="fr-FR" dirty="0"/>
              <a:t>des </a:t>
            </a:r>
            <a:r>
              <a:rPr lang="fr-FR" b="1" dirty="0"/>
              <a:t>hackers </a:t>
            </a:r>
            <a:r>
              <a:rPr lang="fr-FR" dirty="0"/>
              <a:t>(</a:t>
            </a:r>
            <a:r>
              <a:rPr lang="fr-FR" b="1" dirty="0"/>
              <a:t>pirates informatiques</a:t>
            </a:r>
            <a:r>
              <a:rPr lang="fr-FR" dirty="0"/>
              <a:t>) dans les </a:t>
            </a:r>
            <a:r>
              <a:rPr lang="fr-FR" b="1" dirty="0"/>
              <a:t>systèmes informatiques</a:t>
            </a:r>
            <a:r>
              <a:rPr lang="fr-FR" dirty="0"/>
              <a:t>.</a:t>
            </a:r>
          </a:p>
          <a:p>
            <a:pPr fontAlgn="base"/>
            <a:r>
              <a:rPr lang="fr-FR" dirty="0"/>
              <a:t>Il établit des procédures spécifiques, limite les accès au réseau en cas d’</a:t>
            </a:r>
            <a:r>
              <a:rPr lang="fr-FR" b="1" dirty="0"/>
              <a:t>informations stratégiques</a:t>
            </a:r>
            <a:r>
              <a:rPr lang="fr-FR" dirty="0"/>
              <a:t> et </a:t>
            </a:r>
            <a:r>
              <a:rPr lang="fr-FR" b="1" dirty="0"/>
              <a:t>confidentielles</a:t>
            </a:r>
            <a:r>
              <a:rPr lang="fr-FR" dirty="0"/>
              <a:t>, stocke les données et veille régulièrement à ce que le réseau ne présente aucune </a:t>
            </a:r>
            <a:r>
              <a:rPr lang="fr-FR" b="1" dirty="0"/>
              <a:t>faille</a:t>
            </a:r>
            <a:r>
              <a:rPr lang="fr-FR" dirty="0"/>
              <a:t>.</a:t>
            </a:r>
          </a:p>
          <a:p>
            <a:pPr fontAlgn="base"/>
            <a:r>
              <a:rPr lang="fr-FR" dirty="0"/>
              <a:t>Au-delà, il contribue à garantir la </a:t>
            </a:r>
            <a:r>
              <a:rPr lang="fr-FR" b="1" dirty="0"/>
              <a:t>disponibilité du système d’information</a:t>
            </a:r>
            <a:r>
              <a:rPr lang="fr-FR" dirty="0"/>
              <a:t> de l’entreprise, préserve son intégrité et sa </a:t>
            </a:r>
            <a:r>
              <a:rPr lang="fr-FR" b="1" dirty="0"/>
              <a:t>confidentialité </a:t>
            </a:r>
            <a:r>
              <a:rPr lang="fr-FR" dirty="0"/>
              <a:t>et assure la </a:t>
            </a:r>
            <a:r>
              <a:rPr lang="fr-FR" b="1" dirty="0"/>
              <a:t>sécurité des transactions électroniques</a:t>
            </a:r>
            <a:r>
              <a:rPr lang="fr-FR" dirty="0"/>
              <a:t>.</a:t>
            </a:r>
          </a:p>
          <a:p>
            <a:pPr fontAlgn="base"/>
            <a:r>
              <a:rPr lang="fr-FR" dirty="0"/>
              <a:t>Chargé de définir la </a:t>
            </a:r>
            <a:r>
              <a:rPr lang="fr-FR" b="1" dirty="0"/>
              <a:t>politique générale de sécurité</a:t>
            </a:r>
            <a:r>
              <a:rPr lang="fr-FR" dirty="0"/>
              <a:t>, il doit ensuite suivre sa mise en œuvre. De plus en plus, il est associé à tous les </a:t>
            </a:r>
            <a:r>
              <a:rPr lang="fr-FR" b="1" dirty="0"/>
              <a:t>développements </a:t>
            </a:r>
            <a:r>
              <a:rPr lang="fr-FR" dirty="0"/>
              <a:t>touchant aux </a:t>
            </a:r>
            <a:r>
              <a:rPr lang="fr-FR" b="1" dirty="0"/>
              <a:t>systèmes d’information</a:t>
            </a:r>
            <a:r>
              <a:rPr lang="fr-FR" dirty="0"/>
              <a:t>.</a:t>
            </a:r>
          </a:p>
          <a:p>
            <a:pPr fontAlgn="base"/>
            <a:r>
              <a:rPr lang="fr-FR" dirty="0"/>
              <a:t>Grâce à une veille constante, il propose les évolutions nécessaires pour maintenir le meilleur </a:t>
            </a:r>
            <a:r>
              <a:rPr lang="fr-FR" b="1" dirty="0"/>
              <a:t>niveau de sécurité</a:t>
            </a:r>
            <a:r>
              <a:rPr lang="fr-FR" dirty="0"/>
              <a:t> possible. Il doit aussi sensibiliser l’ensemble des collaborateurs de l’entreprise aux </a:t>
            </a:r>
            <a:r>
              <a:rPr lang="fr-FR" b="1" dirty="0"/>
              <a:t>enjeux de la sécurité</a:t>
            </a:r>
            <a:r>
              <a:rPr lang="fr-FR" dirty="0"/>
              <a:t>. C’est aussi une fonction pédagogique.</a:t>
            </a:r>
          </a:p>
          <a:p>
            <a:pPr fontAlgn="base"/>
            <a:r>
              <a:rPr lang="fr-FR" dirty="0"/>
              <a:t>Le </a:t>
            </a:r>
            <a:r>
              <a:rPr lang="fr-FR" b="1" dirty="0"/>
              <a:t>responsable sécurité informatique</a:t>
            </a:r>
            <a:r>
              <a:rPr lang="fr-FR" dirty="0"/>
              <a:t> est l’interface reconnu des exploitants et des chefs de projets, mais aussi des experts et des intervenants extérieurs pour les </a:t>
            </a:r>
            <a:r>
              <a:rPr lang="fr-FR" b="1" dirty="0"/>
              <a:t>problématiques de sécurité</a:t>
            </a:r>
            <a:r>
              <a:rPr lang="fr-FR" dirty="0"/>
              <a:t>.</a:t>
            </a:r>
          </a:p>
          <a:p>
            <a:pPr fontAlgn="base"/>
            <a:r>
              <a:rPr lang="fr-FR" dirty="0"/>
              <a:t>C’est une fonction qui exige de la rigueur, du sang-froid et de bonnes capacités d’anticipation. Seuls des professionnels expérimentés peuvent y accéder.</a:t>
            </a:r>
          </a:p>
          <a:p>
            <a:pPr marL="0" indent="0">
              <a:buNone/>
            </a:pPr>
            <a:endParaRPr lang="fr-FR" dirty="0" smtClean="0"/>
          </a:p>
        </p:txBody>
      </p:sp>
    </p:spTree>
    <p:extLst>
      <p:ext uri="{BB962C8B-B14F-4D97-AF65-F5344CB8AC3E}">
        <p14:creationId xmlns:p14="http://schemas.microsoft.com/office/powerpoint/2010/main" val="1185254945"/>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fontAlgn="base"/>
            <a:r>
              <a:rPr lang="fr-FR" b="1" dirty="0"/>
              <a:t>Études / Formation pour devenir Responsable de sécurité des systèmes d'information</a:t>
            </a:r>
          </a:p>
        </p:txBody>
      </p:sp>
      <p:sp>
        <p:nvSpPr>
          <p:cNvPr id="3" name="Espace réservé du contenu 2"/>
          <p:cNvSpPr>
            <a:spLocks noGrp="1"/>
          </p:cNvSpPr>
          <p:nvPr>
            <p:ph idx="1"/>
          </p:nvPr>
        </p:nvSpPr>
        <p:spPr/>
        <p:txBody>
          <a:bodyPr/>
          <a:lstStyle/>
          <a:p>
            <a:pPr fontAlgn="base"/>
            <a:r>
              <a:rPr lang="fr-FR" dirty="0"/>
              <a:t>Le responsable sécurité informatique est titulaire d’un diplôme d’école d’ingénieurs ou d’un master professionnel du domaine de l’informatique et des réseaux (bac+5). </a:t>
            </a:r>
            <a:br>
              <a:rPr lang="fr-FR" dirty="0"/>
            </a:br>
            <a:endParaRPr lang="fr-FR" dirty="0"/>
          </a:p>
        </p:txBody>
      </p:sp>
    </p:spTree>
    <p:extLst>
      <p:ext uri="{BB962C8B-B14F-4D97-AF65-F5344CB8AC3E}">
        <p14:creationId xmlns:p14="http://schemas.microsoft.com/office/powerpoint/2010/main" val="1687434273"/>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TM03457452[[fn=Céleste]]</Template>
  <TotalTime>129</TotalTime>
  <Words>1330</Words>
  <Application>Microsoft Office PowerPoint</Application>
  <PresentationFormat>Grand écran</PresentationFormat>
  <Paragraphs>113</Paragraphs>
  <Slides>27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27</vt:i4>
      </vt:variant>
    </vt:vector>
  </HeadingPairs>
  <TitlesOfParts>
    <vt:vector size="31" baseType="lpstr">
      <vt:lpstr>Arial</vt:lpstr>
      <vt:lpstr>Calibri</vt:lpstr>
      <vt:lpstr>Calibri Light</vt:lpstr>
      <vt:lpstr>Céleste</vt:lpstr>
      <vt:lpstr>Les métier de l'informatique</vt:lpstr>
      <vt:lpstr>     Les diffèrent métier de l’informatique</vt:lpstr>
      <vt:lpstr>Web designer </vt:lpstr>
      <vt:lpstr>Quelle formation et comment devenir Webdesigner ?</vt:lpstr>
      <vt:lpstr>Evolutions de carrière de web designer </vt:lpstr>
      <vt:lpstr>technicien de maintenance en informatique</vt:lpstr>
      <vt:lpstr>Travail et évolutions</vt:lpstr>
      <vt:lpstr>responsable de sécurité des systèmes d'information</vt:lpstr>
      <vt:lpstr>Études / Formation pour devenir Responsable de sécurité des systèmes d'information</vt:lpstr>
      <vt:lpstr>Evolutions de carrière Responsable de sécurité des systèmes d'information </vt:lpstr>
      <vt:lpstr>                                    infographiste</vt:lpstr>
      <vt:lpstr>les formations et études nécessaires pour devenir infographiste</vt:lpstr>
      <vt:lpstr>Evolutions de carrière de infographiste</vt:lpstr>
      <vt:lpstr>Administrateur de réseaux</vt:lpstr>
      <vt:lpstr>Travail et évolution</vt:lpstr>
      <vt:lpstr>l'administrateur de bases de données</vt:lpstr>
      <vt:lpstr>Études / Formation pour devenir Administrateur / Administratrice base de données </vt:lpstr>
      <vt:lpstr>Evolutions de carrière Administrateur / Administratrice base de données  </vt:lpstr>
      <vt:lpstr>                           Développeur mobile</vt:lpstr>
      <vt:lpstr>quelle formations pour devenir développeur d'applications mobiles</vt:lpstr>
      <vt:lpstr>Evolutions de carrière de Développeur mobile  </vt:lpstr>
      <vt:lpstr>Developpeur informatique</vt:lpstr>
      <vt:lpstr>TRAVAIL ET évolution</vt:lpstr>
      <vt:lpstr> responsable de projets informatiques</vt:lpstr>
      <vt:lpstr>Études / Formation pour devenir Responsable de projets informatiques</vt:lpstr>
      <vt:lpstr>Evolutions de carrière Responsable de projets informatiques  </vt:lpstr>
      <vt:lpstr>Présentation PowerPoint</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lesmetier de l'informatique</dc:title>
  <dc:creator>80010-02-05</dc:creator>
  <cp:lastModifiedBy>80010-02-05</cp:lastModifiedBy>
  <cp:revision>20</cp:revision>
  <dcterms:created xsi:type="dcterms:W3CDTF">2021-01-18T14:52:27Z</dcterms:created>
  <dcterms:modified xsi:type="dcterms:W3CDTF">2021-01-19T09:01:38Z</dcterms:modified>
</cp:coreProperties>
</file>