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23-02-2025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E254F1-4415-47BF-9E91-C5D4B9A33350}" type="slidenum">
              <a:rPr lang="en-IN" smtClean="0"/>
              <a:t>5</a:t>
            </a:fld>
            <a:endParaRPr lang="en-IN"/>
          </a:p>
        </p:txBody>
      </p:sp>
    </p:spTree>
    <p:extLst>
      <p:ext uri="{BB962C8B-B14F-4D97-AF65-F5344CB8AC3E}">
        <p14:creationId xmlns:p14="http://schemas.microsoft.com/office/powerpoint/2010/main" val="22329664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2/23/2025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2/23/2025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2/23/2025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2/23/2025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2/23/2025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2/23/2025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2/23/2025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2/23/2025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2/23/2025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2/23/2025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10118"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STEGANOGRAPHY PROJECT</a:t>
            </a:r>
          </a:p>
        </p:txBody>
      </p:sp>
      <p:sp>
        <p:nvSpPr>
          <p:cNvPr id="4" name="TextBox 3"/>
          <p:cNvSpPr txBox="1"/>
          <p:nvPr/>
        </p:nvSpPr>
        <p:spPr>
          <a:xfrm>
            <a:off x="2105908" y="4058588"/>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Times New Roman" panose="02020603050405020304" pitchFamily="18" charset="0"/>
                <a:cs typeface="Times New Roman" panose="02020603050405020304" pitchFamily="18" charset="0"/>
              </a:rPr>
              <a:t>Presented By: SHRAVANI VIKAS KASAR</a:t>
            </a:r>
          </a:p>
          <a:p>
            <a:r>
              <a:rPr lang="en-US" sz="2000" b="1" dirty="0">
                <a:solidFill>
                  <a:schemeClr val="accent1">
                    <a:lumMod val="75000"/>
                  </a:schemeClr>
                </a:solidFill>
                <a:latin typeface="Times New Roman" panose="02020603050405020304" pitchFamily="18" charset="0"/>
                <a:cs typeface="Times New Roman" panose="02020603050405020304" pitchFamily="18" charset="0"/>
              </a:rPr>
              <a:t>Student Name : SHRAVANI VIKAS KASAR</a:t>
            </a:r>
          </a:p>
          <a:p>
            <a:r>
              <a:rPr lang="en-US" sz="2000" b="1" dirty="0">
                <a:solidFill>
                  <a:schemeClr val="accent1">
                    <a:lumMod val="75000"/>
                  </a:schemeClr>
                </a:solidFill>
                <a:latin typeface="Times New Roman" panose="02020603050405020304" pitchFamily="18" charset="0"/>
                <a:cs typeface="Times New Roman" panose="02020603050405020304" pitchFamily="18" charset="0"/>
              </a:rPr>
              <a:t>College Name &amp; Department : BHAVAN’S COLLEGE ANDHERI WEST (COMPUTER SCIENCE DEPARTMENT)</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r>
              <a:rPr lang="en-US" b="1" dirty="0"/>
              <a:t>Future Scope of Steganography</a:t>
            </a:r>
          </a:p>
          <a:p>
            <a:pPr>
              <a:buFont typeface="+mj-lt"/>
              <a:buAutoNum type="arabicPeriod"/>
            </a:pPr>
            <a:r>
              <a:rPr lang="en-US" b="1" dirty="0"/>
              <a:t>Enhanced Security in Digital Communication</a:t>
            </a:r>
            <a:r>
              <a:rPr lang="en-US" dirty="0"/>
              <a:t> – As cyber threats continue to evolve, steganography can be integrated with cryptographic techniques to provide an extra layer of security for confidential data transmission.</a:t>
            </a:r>
          </a:p>
          <a:p>
            <a:pPr>
              <a:buFont typeface="+mj-lt"/>
              <a:buAutoNum type="arabicPeriod"/>
            </a:pPr>
            <a:r>
              <a:rPr lang="en-US" b="1" dirty="0"/>
              <a:t>Steganography in Artificial Intelligence</a:t>
            </a:r>
            <a:r>
              <a:rPr lang="en-US" dirty="0"/>
              <a:t> – AI and machine learning can be leveraged to develop more advanced and undetectable steganographic techniques, improving data concealment and retrieval processes.</a:t>
            </a:r>
          </a:p>
          <a:p>
            <a:pPr>
              <a:buFont typeface="+mj-lt"/>
              <a:buAutoNum type="arabicPeriod"/>
            </a:pPr>
            <a:r>
              <a:rPr lang="en-US" b="1" dirty="0"/>
              <a:t>Application in Cybersecurity</a:t>
            </a:r>
            <a:r>
              <a:rPr lang="en-US" dirty="0"/>
              <a:t> – Steganography can be used to secure sensitive information in military, intelligence agencies, and corporate environments, reducing the risk of cyber espionage and unauthorized access.</a:t>
            </a:r>
          </a:p>
          <a:p>
            <a:pPr marL="342900" indent="-342900">
              <a:buFont typeface="+mj-lt"/>
              <a:buAutoNum type="arabicPeriod"/>
            </a:pPr>
            <a:r>
              <a:rPr lang="en-US" b="1" dirty="0"/>
              <a:t>Steganography in IoT and Cloud Security</a:t>
            </a:r>
            <a:r>
              <a:rPr lang="en-US" dirty="0"/>
              <a:t> – With the increasing adoption of IoT and cloud computing, steganography can play a vital role in securing data transmission between interconnected devices, ensuring privacy and integrity.</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US" b="1" i="0" dirty="0">
                <a:solidFill>
                  <a:schemeClr val="tx1"/>
                </a:solidFill>
                <a:effectLst/>
                <a:latin typeface="Franklin Gothic Book" panose="020B0503020102020204" pitchFamily="34" charset="0"/>
                <a:cs typeface="Times New Roman" panose="02020603050405020304" pitchFamily="18" charset="0"/>
              </a:rPr>
              <a:t>Steganography is the practice of concealing information within another message or physical object to avoid detection.</a:t>
            </a:r>
          </a:p>
          <a:p>
            <a:pPr marL="0" indent="0">
              <a:buNone/>
            </a:pPr>
            <a:r>
              <a:rPr lang="en-US" b="1" dirty="0">
                <a:solidFill>
                  <a:schemeClr val="tx1"/>
                </a:solidFill>
                <a:latin typeface="Franklin Gothic Book" panose="020B0503020102020204" pitchFamily="34" charset="0"/>
                <a:cs typeface="Times New Roman" panose="02020603050405020304" pitchFamily="18" charset="0"/>
              </a:rPr>
              <a:t>.</a:t>
            </a:r>
            <a:r>
              <a:rPr lang="en-US" i="0" dirty="0">
                <a:solidFill>
                  <a:schemeClr val="tx1"/>
                </a:solidFill>
                <a:effectLst/>
                <a:latin typeface="Franklin Gothic Book" panose="020B0503020102020204" pitchFamily="34" charset="0"/>
                <a:cs typeface="Times New Roman" panose="02020603050405020304" pitchFamily="18" charset="0"/>
              </a:rPr>
              <a:t> Steganography can be used to hide virtually any type of digital content, including text, image, video, or audio content. That hidden data is then extracted at its destination.</a:t>
            </a:r>
          </a:p>
          <a:p>
            <a:pPr marL="0" indent="0">
              <a:buNone/>
            </a:pPr>
            <a:r>
              <a:rPr lang="en-US" b="1" dirty="0">
                <a:solidFill>
                  <a:schemeClr val="tx1"/>
                </a:solidFill>
                <a:latin typeface="Franklin Gothic Book" panose="020B0503020102020204" pitchFamily="34" charset="0"/>
                <a:cs typeface="Times New Roman" panose="02020603050405020304" pitchFamily="18" charset="0"/>
              </a:rPr>
              <a:t>.</a:t>
            </a:r>
            <a:r>
              <a:rPr lang="en-US" dirty="0">
                <a:solidFill>
                  <a:schemeClr val="tx1"/>
                </a:solidFill>
                <a:latin typeface="Franklin Gothic Book" panose="020B0503020102020204" pitchFamily="34" charset="0"/>
                <a:cs typeface="Times New Roman" panose="02020603050405020304" pitchFamily="18" charset="0"/>
              </a:rPr>
              <a:t> </a:t>
            </a:r>
            <a:r>
              <a:rPr lang="en-US" b="0" i="0" dirty="0">
                <a:solidFill>
                  <a:schemeClr val="tx1"/>
                </a:solidFill>
                <a:effectLst/>
                <a:latin typeface="Franklin Gothic Book" panose="020B0503020102020204" pitchFamily="34" charset="0"/>
              </a:rPr>
              <a:t>The purpose of steganography is to conceal and deceive. </a:t>
            </a:r>
          </a:p>
          <a:p>
            <a:pPr marL="0" indent="0">
              <a:buNone/>
            </a:pPr>
            <a:r>
              <a:rPr lang="en-US" b="1" dirty="0">
                <a:solidFill>
                  <a:schemeClr val="tx1"/>
                </a:solidFill>
                <a:latin typeface="Franklin Gothic Book" panose="020B0503020102020204" pitchFamily="34" charset="0"/>
              </a:rPr>
              <a:t>.</a:t>
            </a:r>
            <a:r>
              <a:rPr lang="en-US" b="0" i="0" dirty="0">
                <a:solidFill>
                  <a:schemeClr val="tx1"/>
                </a:solidFill>
                <a:effectLst/>
                <a:latin typeface="Franklin Gothic Book" panose="020B0503020102020204" pitchFamily="34" charset="0"/>
              </a:rPr>
              <a:t>It is a form of covert communication and can involve the use of any medium to hide messages. It's not a form of cryptography, because it doesn't involve scrambling data or using a key. </a:t>
            </a:r>
          </a:p>
          <a:p>
            <a:pPr marL="0" indent="0">
              <a:buNone/>
            </a:pPr>
            <a:r>
              <a:rPr lang="en-US" b="1" dirty="0">
                <a:solidFill>
                  <a:schemeClr val="tx1"/>
                </a:solidFill>
                <a:latin typeface="Franklin Gothic Book" panose="020B0503020102020204" pitchFamily="34" charset="0"/>
              </a:rPr>
              <a:t>.</a:t>
            </a:r>
            <a:r>
              <a:rPr lang="en-US" b="0" i="0" dirty="0">
                <a:solidFill>
                  <a:schemeClr val="tx1"/>
                </a:solidFill>
                <a:effectLst/>
                <a:latin typeface="Franklin Gothic Book" panose="020B0503020102020204" pitchFamily="34" charset="0"/>
              </a:rPr>
              <a:t>Instead, it is a form of data hiding and can be executed in clever ways.</a:t>
            </a:r>
            <a:endParaRPr lang="en-IN" b="1" dirty="0">
              <a:solidFill>
                <a:schemeClr val="tx1"/>
              </a:solidFill>
              <a:latin typeface="Franklin Gothic Book" panose="020B0503020102020204" pitchFamily="34"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US" b="1" dirty="0"/>
              <a:t>LIBRARIES USED:</a:t>
            </a:r>
          </a:p>
          <a:p>
            <a:pPr>
              <a:lnSpc>
                <a:spcPct val="107000"/>
              </a:lnSpc>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import cv2-</a:t>
            </a:r>
            <a:r>
              <a:rPr lang="en-US" sz="2000" dirty="0"/>
              <a:t>Used for image processing (loading, modifying, and saving images).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import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os</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2000" dirty="0"/>
              <a:t>Used for interacting with the operating system (opening files).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import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tkinter</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as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tk</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2000" dirty="0"/>
              <a:t>Used for creating the graphical user interface (GUI).</a:t>
            </a:r>
          </a:p>
          <a:p>
            <a:pPr marL="0" indent="0">
              <a:lnSpc>
                <a:spcPct val="107000"/>
              </a:lnSpc>
              <a:spcAft>
                <a:spcPts val="800"/>
              </a:spcAft>
              <a:buNone/>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PLATFORM USED :</a:t>
            </a:r>
          </a:p>
          <a:p>
            <a:pPr marL="0" indent="0">
              <a:lnSpc>
                <a:spcPct val="107000"/>
              </a:lnSpc>
              <a:spcAft>
                <a:spcPts val="800"/>
              </a:spcAft>
              <a:buNone/>
            </a:pPr>
            <a:r>
              <a:rPr lang="en-US" sz="2000" b="1" kern="100" dirty="0">
                <a:latin typeface="Calibri" panose="020F0502020204030204" pitchFamily="34" charset="0"/>
                <a:ea typeface="Calibri" panose="020F0502020204030204" pitchFamily="34" charset="0"/>
                <a:cs typeface="Times New Roman" panose="02020603050405020304" pitchFamily="18" charset="0"/>
              </a:rPr>
              <a:t>PYTHON IDE-3</a:t>
            </a:r>
            <a:endParaRPr lang="en-IN" sz="1800" b="1"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b="1"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US" sz="2000" dirty="0"/>
              <a:t>One of the unique aspects of this project is the incorporation of a graphical user interface (GUI). The use of a GUI enhances the overall user experience, making the project more intuitive, visually appealing, and user-friendly. This approach ensures that users can interact with the system more efficiently, making the application both accessible and engaging.</a:t>
            </a: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normAutofit/>
          </a:bodyPr>
          <a:lstStyle/>
          <a:p>
            <a:r>
              <a:rPr lang="en-US" sz="2000" b="0" i="0" dirty="0">
                <a:solidFill>
                  <a:schemeClr val="tx1"/>
                </a:solidFill>
                <a:effectLst/>
                <a:latin typeface="Google Sans"/>
              </a:rPr>
              <a:t>Steganography can be used both for constructive and destructive purposes. For example, education and business institutions, intelligence agencies, the military, and certified ethical hackers use steganography to embed confidential messages and information in plain sight.</a:t>
            </a:r>
            <a:endParaRPr lang="en-IN" sz="2000" dirty="0">
              <a:solidFill>
                <a:schemeClr val="tx1"/>
              </a:solidFill>
            </a:endParaRP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4" name="Content Placeholder 3">
            <a:extLst>
              <a:ext uri="{FF2B5EF4-FFF2-40B4-BE49-F238E27FC236}">
                <a16:creationId xmlns:a16="http://schemas.microsoft.com/office/drawing/2014/main" id="{424C3E2B-2DA7-D95F-3A1F-0C739A0C9F9C}"/>
              </a:ext>
            </a:extLst>
          </p:cNvPr>
          <p:cNvPicPr>
            <a:picLocks noGrp="1" noChangeAspect="1"/>
          </p:cNvPicPr>
          <p:nvPr>
            <p:ph idx="1"/>
          </p:nvPr>
        </p:nvPicPr>
        <p:blipFill>
          <a:blip r:embed="rId2"/>
          <a:stretch>
            <a:fillRect/>
          </a:stretch>
        </p:blipFill>
        <p:spPr>
          <a:xfrm>
            <a:off x="1296502" y="1454270"/>
            <a:ext cx="8596105" cy="1005927"/>
          </a:xfrm>
          <a:prstGeom prst="rect">
            <a:avLst/>
          </a:prstGeom>
          <a:ln w="19050">
            <a:solidFill>
              <a:schemeClr val="tx1"/>
            </a:solidFill>
          </a:ln>
        </p:spPr>
      </p:pic>
      <p:pic>
        <p:nvPicPr>
          <p:cNvPr id="5" name="Picture 4">
            <a:extLst>
              <a:ext uri="{FF2B5EF4-FFF2-40B4-BE49-F238E27FC236}">
                <a16:creationId xmlns:a16="http://schemas.microsoft.com/office/drawing/2014/main" id="{BD3F5D3F-691F-1B34-C22B-0EE639B3D13F}"/>
              </a:ext>
            </a:extLst>
          </p:cNvPr>
          <p:cNvPicPr>
            <a:picLocks noChangeAspect="1"/>
          </p:cNvPicPr>
          <p:nvPr/>
        </p:nvPicPr>
        <p:blipFill rotWithShape="1">
          <a:blip r:embed="rId3">
            <a:extLst>
              <a:ext uri="{28A0092B-C50C-407E-A947-70E740481C1C}">
                <a14:useLocalDpi xmlns:a14="http://schemas.microsoft.com/office/drawing/2010/main" val="0"/>
              </a:ext>
            </a:extLst>
          </a:blip>
          <a:srcRect l="49457"/>
          <a:stretch/>
        </p:blipFill>
        <p:spPr bwMode="auto">
          <a:xfrm>
            <a:off x="1166945" y="2699220"/>
            <a:ext cx="3886836" cy="3386947"/>
          </a:xfrm>
          <a:prstGeom prst="rect">
            <a:avLst/>
          </a:prstGeom>
          <a:ln w="19050">
            <a:solidFill>
              <a:schemeClr val="tx1"/>
            </a:solidFill>
          </a:ln>
          <a:extLst>
            <a:ext uri="{53640926-AAD7-44D8-BBD7-CCE9431645EC}">
              <a14:shadowObscured xmlns:a14="http://schemas.microsoft.com/office/drawing/2010/main"/>
            </a:ext>
          </a:extLst>
        </p:spPr>
      </p:pic>
      <p:pic>
        <p:nvPicPr>
          <p:cNvPr id="6" name="Picture 5">
            <a:extLst>
              <a:ext uri="{FF2B5EF4-FFF2-40B4-BE49-F238E27FC236}">
                <a16:creationId xmlns:a16="http://schemas.microsoft.com/office/drawing/2014/main" id="{3C44FFF2-8FF1-A641-152E-27E404F64C93}"/>
              </a:ext>
            </a:extLst>
          </p:cNvPr>
          <p:cNvPicPr>
            <a:picLocks noChangeAspect="1"/>
          </p:cNvPicPr>
          <p:nvPr/>
        </p:nvPicPr>
        <p:blipFill>
          <a:blip r:embed="rId4"/>
          <a:srcRect l="17860" t="39076" r="9499" b="8220"/>
          <a:stretch/>
        </p:blipFill>
        <p:spPr>
          <a:xfrm>
            <a:off x="5771537" y="4392693"/>
            <a:ext cx="2733368" cy="2359731"/>
          </a:xfrm>
          <a:prstGeom prst="rect">
            <a:avLst/>
          </a:prstGeom>
        </p:spPr>
      </p:pic>
      <p:pic>
        <p:nvPicPr>
          <p:cNvPr id="9" name="Picture 8">
            <a:extLst>
              <a:ext uri="{FF2B5EF4-FFF2-40B4-BE49-F238E27FC236}">
                <a16:creationId xmlns:a16="http://schemas.microsoft.com/office/drawing/2014/main" id="{D145E2C8-F39B-8A50-4E6C-85B81E16EAE0}"/>
              </a:ext>
            </a:extLst>
          </p:cNvPr>
          <p:cNvPicPr>
            <a:picLocks noChangeAspect="1"/>
          </p:cNvPicPr>
          <p:nvPr/>
        </p:nvPicPr>
        <p:blipFill>
          <a:blip r:embed="rId5"/>
          <a:stretch>
            <a:fillRect/>
          </a:stretch>
        </p:blipFill>
        <p:spPr>
          <a:xfrm>
            <a:off x="5378244" y="2651937"/>
            <a:ext cx="4198375" cy="1669849"/>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pPr marL="0" indent="0">
              <a:buNone/>
            </a:pPr>
            <a:r>
              <a:rPr lang="en-US" b="1" dirty="0"/>
              <a:t> In conclusion:</a:t>
            </a:r>
          </a:p>
          <a:p>
            <a:pPr marL="0" indent="0">
              <a:buNone/>
            </a:pPr>
            <a:r>
              <a:rPr lang="en-US" dirty="0"/>
              <a:t>Steganography is the technique of hiding information within digital content, such as text, images, videos, or audio, to avoid detection. Unlike cryptography, it does not encrypt data but conceals it within another medium for covert communication. The hidden information is later extracted at its destination without raising suspicion. The main objective of steganography is secrecy and deception, making it a powerful tool for secure data transmission.</a:t>
            </a:r>
            <a:endParaRPr lang="en-IN" dirty="0"/>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pPr marL="0" indent="0">
              <a:buNone/>
            </a:pPr>
            <a:r>
              <a:rPr lang="en-IN"/>
              <a:t>https://github.com/Sana-world/Steganography-project.git</a:t>
            </a:r>
            <a:endParaRPr lang="en-IN" dirty="0"/>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88</TotalTime>
  <Words>560</Words>
  <Application>Microsoft Office PowerPoint</Application>
  <PresentationFormat>Widescreen</PresentationFormat>
  <Paragraphs>47</Paragraphs>
  <Slides>11</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Calibri</vt:lpstr>
      <vt:lpstr>Calibri Light</vt:lpstr>
      <vt:lpstr>Franklin Gothic Book</vt:lpstr>
      <vt:lpstr>Franklin Gothic Demi</vt:lpstr>
      <vt:lpstr>Google Sans</vt:lpstr>
      <vt:lpstr>Times New Roman</vt:lpstr>
      <vt:lpstr>Wingdings 2</vt:lpstr>
      <vt:lpstr>DividendVTI</vt:lpstr>
      <vt:lpstr>PROJECT TITLE</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shravani kasar</cp:lastModifiedBy>
  <cp:revision>34</cp:revision>
  <dcterms:created xsi:type="dcterms:W3CDTF">2021-05-26T16:50:10Z</dcterms:created>
  <dcterms:modified xsi:type="dcterms:W3CDTF">2025-02-23T10:29:01Z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