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00" r:id="rId5"/>
    <p:sldId id="308" r:id="rId6"/>
    <p:sldId id="323" r:id="rId7"/>
    <p:sldId id="324" r:id="rId8"/>
    <p:sldId id="321" r:id="rId9"/>
    <p:sldId id="325" r:id="rId10"/>
    <p:sldId id="326" r:id="rId11"/>
    <p:sldId id="327" r:id="rId12"/>
    <p:sldId id="328" r:id="rId13"/>
    <p:sldId id="329" r:id="rId14"/>
    <p:sldId id="319" r:id="rId15"/>
    <p:sldId id="33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30C"/>
    <a:srgbClr val="C09200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72"/>
  </p:normalViewPr>
  <p:slideViewPr>
    <p:cSldViewPr snapToGrid="0">
      <p:cViewPr varScale="1">
        <p:scale>
          <a:sx n="81" d="100"/>
          <a:sy n="81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C669D0-F8F9-909F-F36A-221EAC742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1AC27-49A0-3B4C-5F49-D6641499EF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2F45D-55D9-47BA-9640-E7EB1024F606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AD1BD-C6AD-D1DF-596E-659165024C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A659A-33FC-973A-2DD5-89A959CA8C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2DCA-E9F6-4345-9316-BF42F09A2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69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9C6F8-5F98-E04A-B725-72D1A5FE8444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A9608-B288-5444-9C81-49B56A597B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7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A9608-B288-5444-9C81-49B56A597B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6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C0AB4-1B04-2A92-EE34-23E081F32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DB11DF-A8B1-E6FD-9145-6B13ED21B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730E3E-2735-9FE4-53BC-018AFEC0E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964DC-BAAA-6A64-5B1F-5C2D9E21BE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A9608-B288-5444-9C81-49B56A597B1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8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E8CB6-E771-AD46-68C6-B9C747FBE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8A592A-1A77-3605-5729-7838B9D85A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FB30FC-725F-BDC4-EAC3-C1113900C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1424B-A3EF-3B32-3338-840E549B81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A9608-B288-5444-9C81-49B56A597B1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8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FFE52-7B84-B132-18CB-B9B0E64C0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3EE157-AB63-9E39-DD6A-460D911DCE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A9B068-E0EC-2B3F-A9B7-DA45DA446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AEFFB-3A12-49EA-8F4F-D5DB6B5CF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A9608-B288-5444-9C81-49B56A597B1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5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6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5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2793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9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1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9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6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8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9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63" r:id="rId4"/>
    <p:sldLayoutId id="2147483667" r:id="rId5"/>
    <p:sldLayoutId id="2147483668" r:id="rId6"/>
    <p:sldLayoutId id="2147483669" r:id="rId7"/>
    <p:sldLayoutId id="2147483650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54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/>
          <a:p>
            <a:r>
              <a:rPr lang="en-US" dirty="0"/>
              <a:t>UI / UX Web Development Solutions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51AAF-4062-497B-AD97-CD0E0F11DE0F}"/>
              </a:ext>
            </a:extLst>
          </p:cNvPr>
          <p:cNvSpPr/>
          <p:nvPr/>
        </p:nvSpPr>
        <p:spPr>
          <a:xfrm>
            <a:off x="7053513" y="4196378"/>
            <a:ext cx="3602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Innovating Digital Experiences with AI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80304E-71D3-4A03-BCF7-22C96CBEF3C3}"/>
              </a:ext>
            </a:extLst>
          </p:cNvPr>
          <p:cNvGrpSpPr/>
          <p:nvPr/>
        </p:nvGrpSpPr>
        <p:grpSpPr>
          <a:xfrm>
            <a:off x="7128929" y="4181630"/>
            <a:ext cx="3421840" cy="343237"/>
            <a:chOff x="7044086" y="4077934"/>
            <a:chExt cx="2246128" cy="22986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2245C24-1C82-40AC-96C5-2A82EF0F5623}"/>
                </a:ext>
              </a:extLst>
            </p:cNvPr>
            <p:cNvCxnSpPr>
              <a:cxnSpLocks/>
            </p:cNvCxnSpPr>
            <p:nvPr/>
          </p:nvCxnSpPr>
          <p:spPr>
            <a:xfrm>
              <a:off x="7044086" y="4077934"/>
              <a:ext cx="22461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AD6C3CB-E3E2-4DBB-B9C2-8E784BAFCAA3}"/>
                </a:ext>
              </a:extLst>
            </p:cNvPr>
            <p:cNvCxnSpPr>
              <a:cxnSpLocks/>
            </p:cNvCxnSpPr>
            <p:nvPr/>
          </p:nvCxnSpPr>
          <p:spPr>
            <a:xfrm>
              <a:off x="7044086" y="4307798"/>
              <a:ext cx="22461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B27C198-7895-4845-A7FB-F06737B7CC79}"/>
              </a:ext>
            </a:extLst>
          </p:cNvPr>
          <p:cNvSpPr/>
          <p:nvPr/>
        </p:nvSpPr>
        <p:spPr>
          <a:xfrm>
            <a:off x="7053513" y="5292537"/>
            <a:ext cx="216277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Sana Faisal</a:t>
            </a:r>
          </a:p>
          <a:p>
            <a:endParaRPr lang="en-US" sz="800" b="1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Founder &amp; CEO</a:t>
            </a:r>
          </a:p>
        </p:txBody>
      </p:sp>
      <p:pic>
        <p:nvPicPr>
          <p:cNvPr id="15" name="Picture 2" descr="Front-End Developers and AI: The Future of Web Development">
            <a:extLst>
              <a:ext uri="{FF2B5EF4-FFF2-40B4-BE49-F238E27FC236}">
                <a16:creationId xmlns:a16="http://schemas.microsoft.com/office/drawing/2014/main" id="{4891AAFA-14BB-4674-A1D6-D07891C99E9B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2" r="11862"/>
          <a:stretch>
            <a:fillRect/>
          </a:stretch>
        </p:blipFill>
        <p:spPr bwMode="auto"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66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04F4E-406F-BDF5-AAD4-07ABEFD90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7E70F-7D21-7802-5C4B-125F8D6B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5D5097AE-A1A2-7A1A-3693-3EC8D43D361C}"/>
              </a:ext>
            </a:extLst>
          </p:cNvPr>
          <p:cNvSpPr txBox="1">
            <a:spLocks/>
          </p:cNvSpPr>
          <p:nvPr/>
        </p:nvSpPr>
        <p:spPr>
          <a:xfrm>
            <a:off x="381000" y="254388"/>
            <a:ext cx="11430000" cy="10058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0" dirty="0"/>
              <a:t>Pricing Plan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4A60A93-565D-8F3E-83D3-E67632914DD7}"/>
              </a:ext>
            </a:extLst>
          </p:cNvPr>
          <p:cNvGrpSpPr/>
          <p:nvPr/>
        </p:nvGrpSpPr>
        <p:grpSpPr>
          <a:xfrm>
            <a:off x="641370" y="1659987"/>
            <a:ext cx="11054477" cy="5022642"/>
            <a:chOff x="641370" y="1513615"/>
            <a:chExt cx="11054477" cy="517279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59F47A9-952B-9A54-AC7A-87F1640ACCB1}"/>
                </a:ext>
              </a:extLst>
            </p:cNvPr>
            <p:cNvGrpSpPr/>
            <p:nvPr/>
          </p:nvGrpSpPr>
          <p:grpSpPr>
            <a:xfrm>
              <a:off x="641370" y="1513615"/>
              <a:ext cx="3585858" cy="5172799"/>
              <a:chOff x="641370" y="1513615"/>
              <a:chExt cx="3585858" cy="5172799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02B8BF7-7751-FDAD-6A44-E0B30B1D369F}"/>
                  </a:ext>
                </a:extLst>
              </p:cNvPr>
              <p:cNvSpPr/>
              <p:nvPr/>
            </p:nvSpPr>
            <p:spPr>
              <a:xfrm>
                <a:off x="747268" y="1683569"/>
                <a:ext cx="3479960" cy="4793431"/>
              </a:xfrm>
              <a:prstGeom prst="roundRect">
                <a:avLst>
                  <a:gd name="adj" fmla="val 366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CFE477B-BE5A-1520-0B19-9BFD0786F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603" y="2947953"/>
                <a:ext cx="0" cy="2818903"/>
              </a:xfrm>
              <a:prstGeom prst="line">
                <a:avLst/>
              </a:prstGeom>
              <a:ln w="38100">
                <a:solidFill>
                  <a:srgbClr val="0070C0">
                    <a:alpha val="53000"/>
                  </a:srgb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DD29D18-19B5-1F67-D5D9-ED38CBC880C1}"/>
                  </a:ext>
                </a:extLst>
              </p:cNvPr>
              <p:cNvGrpSpPr/>
              <p:nvPr/>
            </p:nvGrpSpPr>
            <p:grpSpPr>
              <a:xfrm>
                <a:off x="641370" y="1513615"/>
                <a:ext cx="2439451" cy="778563"/>
                <a:chOff x="1547690" y="1508540"/>
                <a:chExt cx="2157534" cy="778563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332A1B94-A690-10A0-C571-DBAC37DA7F85}"/>
                    </a:ext>
                  </a:extLst>
                </p:cNvPr>
                <p:cNvSpPr/>
                <p:nvPr/>
              </p:nvSpPr>
              <p:spPr>
                <a:xfrm>
                  <a:off x="1696771" y="1508540"/>
                  <a:ext cx="2008453" cy="765611"/>
                </a:xfrm>
                <a:prstGeom prst="roundRect">
                  <a:avLst>
                    <a:gd name="adj" fmla="val 29546"/>
                  </a:avLst>
                </a:prstGeom>
                <a:solidFill>
                  <a:srgbClr val="C092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504F9CE5-F03C-AD96-EAB0-ABCE41E9DBF1}"/>
                    </a:ext>
                  </a:extLst>
                </p:cNvPr>
                <p:cNvSpPr/>
                <p:nvPr/>
              </p:nvSpPr>
              <p:spPr>
                <a:xfrm>
                  <a:off x="1547690" y="1509678"/>
                  <a:ext cx="1815398" cy="777425"/>
                </a:xfrm>
                <a:prstGeom prst="roundRect">
                  <a:avLst>
                    <a:gd name="adj" fmla="val 3005"/>
                  </a:avLst>
                </a:prstGeom>
                <a:solidFill>
                  <a:srgbClr val="C092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3472AB-2254-A841-CD46-1ED0BAFE29AD}"/>
                  </a:ext>
                </a:extLst>
              </p:cNvPr>
              <p:cNvSpPr txBox="1"/>
              <p:nvPr/>
            </p:nvSpPr>
            <p:spPr>
              <a:xfrm>
                <a:off x="721693" y="1717478"/>
                <a:ext cx="20960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</a:rPr>
                  <a:t>Basic Package</a:t>
                </a:r>
                <a:endParaRPr lang="en-US" sz="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F43FCB-0025-A1B6-1F1C-DB1352490C60}"/>
                  </a:ext>
                </a:extLst>
              </p:cNvPr>
              <p:cNvSpPr txBox="1"/>
              <p:nvPr/>
            </p:nvSpPr>
            <p:spPr>
              <a:xfrm>
                <a:off x="892739" y="2327204"/>
                <a:ext cx="333448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This Package is Ideal for small businesses or personal websites.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284B18-BC9E-CBDF-FB12-39FF304EBF35}"/>
                  </a:ext>
                </a:extLst>
              </p:cNvPr>
              <p:cNvSpPr txBox="1"/>
              <p:nvPr/>
            </p:nvSpPr>
            <p:spPr>
              <a:xfrm>
                <a:off x="892739" y="2835133"/>
                <a:ext cx="3236784" cy="3851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125"/>
                  </a:spcBef>
                </a:pPr>
                <a:r>
                  <a:rPr lang="en-US" b="1" dirty="0">
                    <a:solidFill>
                      <a:schemeClr val="bg2">
                        <a:lumMod val="25000"/>
                      </a:schemeClr>
                    </a:solidFill>
                    <a:highlight>
                      <a:srgbClr val="FFFF00"/>
                    </a:highlight>
                  </a:rPr>
                  <a:t>Features:</a:t>
                </a:r>
              </a:p>
              <a:p>
                <a:pPr>
                  <a:spcBef>
                    <a:spcPts val="125"/>
                  </a:spcBef>
                </a:pPr>
                <a:endParaRPr lang="en-US" sz="3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>
                  <a:spcBef>
                    <a:spcPts val="125"/>
                  </a:spcBef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Up to </a:t>
                </a:r>
                <a:r>
                  <a:rPr lang="en-US" sz="1600" b="1" dirty="0">
                    <a:solidFill>
                      <a:schemeClr val="bg2">
                        <a:lumMod val="25000"/>
                      </a:schemeClr>
                    </a:solidFill>
                  </a:rPr>
                  <a:t>3 Pages</a:t>
                </a: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		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Webdings" panose="05030102010509060703" pitchFamily="18" charset="2"/>
                  </a:rPr>
                  <a:t>a</a:t>
                </a:r>
              </a:p>
              <a:p>
                <a:pPr>
                  <a:spcBef>
                    <a:spcPts val="125"/>
                  </a:spcBef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Responsive Design	</a:t>
                </a: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	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Webdings" panose="05030102010509060703" pitchFamily="18" charset="2"/>
                  </a:rPr>
                  <a:t>a</a:t>
                </a:r>
                <a:endParaRPr lang="en-US" sz="2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125"/>
                  </a:spcBef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Basic SEO Setup	</a:t>
                </a: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	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Webdings" panose="05030102010509060703" pitchFamily="18" charset="2"/>
                  </a:rPr>
                  <a:t>a</a:t>
                </a:r>
                <a:endParaRPr lang="en-US" sz="2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125"/>
                  </a:spcBef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Contact Forms	</a:t>
                </a: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	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Webdings" panose="05030102010509060703" pitchFamily="18" charset="2"/>
                  </a:rPr>
                  <a:t>a</a:t>
                </a:r>
                <a:endParaRPr lang="en-US" sz="2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125"/>
                  </a:spcBef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Deployment via Vercel</a:t>
                </a: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	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Webdings" panose="05030102010509060703" pitchFamily="18" charset="2"/>
                  </a:rPr>
                  <a:t>a</a:t>
                </a:r>
              </a:p>
              <a:p>
                <a:pPr>
                  <a:spcBef>
                    <a:spcPts val="125"/>
                  </a:spcBef>
                </a:pPr>
                <a:endParaRPr lang="en-US" sz="1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>
                  <a:spcBef>
                    <a:spcPts val="125"/>
                  </a:spcBef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Social media integration</a:t>
                </a: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 	</a:t>
                </a:r>
                <a:r>
                  <a:rPr lang="en-US" sz="1600" dirty="0">
                    <a:solidFill>
                      <a:srgbClr val="FF0000"/>
                    </a:solidFill>
                    <a:latin typeface="Webdings" panose="05030102010509060703" pitchFamily="18" charset="2"/>
                  </a:rPr>
                  <a:t>r</a:t>
                </a:r>
              </a:p>
              <a:p>
                <a:pPr>
                  <a:spcBef>
                    <a:spcPts val="125"/>
                  </a:spcBef>
                </a:pPr>
                <a:endParaRPr lang="en-US" sz="300" dirty="0">
                  <a:solidFill>
                    <a:srgbClr val="FF0000"/>
                  </a:solidFill>
                  <a:latin typeface="Webdings" panose="05030102010509060703" pitchFamily="18" charset="2"/>
                </a:endParaRPr>
              </a:p>
              <a:p>
                <a:pPr>
                  <a:spcBef>
                    <a:spcPts val="125"/>
                  </a:spcBef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Deployment and testing</a:t>
                </a: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	</a:t>
                </a:r>
                <a:r>
                  <a:rPr lang="en-US" sz="1600" dirty="0">
                    <a:solidFill>
                      <a:srgbClr val="FF0000"/>
                    </a:solidFill>
                    <a:latin typeface="Webdings" panose="05030102010509060703" pitchFamily="18" charset="2"/>
                  </a:rPr>
                  <a:t>r</a:t>
                </a:r>
                <a:endParaRPr lang="en-US" sz="1600" dirty="0">
                  <a:solidFill>
                    <a:schemeClr val="accent2">
                      <a:lumMod val="50000"/>
                    </a:schemeClr>
                  </a:solidFill>
                  <a:latin typeface="Webdings" panose="05030102010509060703" pitchFamily="18" charset="2"/>
                </a:endParaRPr>
              </a:p>
              <a:p>
                <a:pPr>
                  <a:spcBef>
                    <a:spcPts val="125"/>
                  </a:spcBef>
                </a:pPr>
                <a:b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</a:br>
                <a:r>
                  <a:rPr lang="en-US" sz="2000" dirty="0">
                    <a:solidFill>
                      <a:srgbClr val="005392"/>
                    </a:solidFill>
                  </a:rPr>
                  <a:t>Price: </a:t>
                </a:r>
                <a:r>
                  <a:rPr lang="en-US" sz="2000" b="1" dirty="0">
                    <a:solidFill>
                      <a:srgbClr val="005392"/>
                    </a:solidFill>
                  </a:rPr>
                  <a:t>$250</a:t>
                </a:r>
                <a:endParaRPr lang="en-US" sz="2000" dirty="0">
                  <a:solidFill>
                    <a:srgbClr val="005392"/>
                  </a:solidFill>
                </a:endParaRPr>
              </a:p>
              <a:p>
                <a:pPr>
                  <a:spcBef>
                    <a:spcPts val="125"/>
                  </a:spcBef>
                </a:pPr>
                <a:endParaRPr lang="en-US" dirty="0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AE75A68-147F-8E96-DBAA-1346F62A1B73}"/>
                  </a:ext>
                </a:extLst>
              </p:cNvPr>
              <p:cNvGrpSpPr/>
              <p:nvPr/>
            </p:nvGrpSpPr>
            <p:grpSpPr>
              <a:xfrm>
                <a:off x="970670" y="3601328"/>
                <a:ext cx="2940148" cy="2151040"/>
                <a:chOff x="970670" y="3601328"/>
                <a:chExt cx="2940148" cy="2151040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CD300D89-5C1C-0CA4-89F1-45B3089A6526}"/>
                    </a:ext>
                  </a:extLst>
                </p:cNvPr>
                <p:cNvCxnSpPr/>
                <p:nvPr/>
              </p:nvCxnSpPr>
              <p:spPr>
                <a:xfrm>
                  <a:off x="984738" y="3601328"/>
                  <a:ext cx="2926080" cy="0"/>
                </a:xfrm>
                <a:prstGeom prst="line">
                  <a:avLst/>
                </a:prstGeom>
                <a:ln w="19050" cap="flat" cmpd="sng" algn="ctr">
                  <a:solidFill>
                    <a:schemeClr val="bg2">
                      <a:lumMod val="7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84B9BCD-12AF-313F-2FE1-597D211A064C}"/>
                    </a:ext>
                  </a:extLst>
                </p:cNvPr>
                <p:cNvCxnSpPr/>
                <p:nvPr/>
              </p:nvCxnSpPr>
              <p:spPr>
                <a:xfrm>
                  <a:off x="984738" y="3936608"/>
                  <a:ext cx="2926080" cy="0"/>
                </a:xfrm>
                <a:prstGeom prst="line">
                  <a:avLst/>
                </a:prstGeom>
                <a:ln w="19050" cap="flat" cmpd="sng" algn="ctr">
                  <a:solidFill>
                    <a:schemeClr val="bg2">
                      <a:lumMod val="7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8AE8DB8-C980-18DD-8348-3173AC512D10}"/>
                    </a:ext>
                  </a:extLst>
                </p:cNvPr>
                <p:cNvCxnSpPr/>
                <p:nvPr/>
              </p:nvCxnSpPr>
              <p:spPr>
                <a:xfrm>
                  <a:off x="984738" y="4287820"/>
                  <a:ext cx="2926080" cy="0"/>
                </a:xfrm>
                <a:prstGeom prst="line">
                  <a:avLst/>
                </a:prstGeom>
                <a:ln w="19050" cap="flat" cmpd="sng" algn="ctr">
                  <a:solidFill>
                    <a:schemeClr val="bg2">
                      <a:lumMod val="7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943DE88-E3DD-00D8-7A6C-3B7ECF20291A}"/>
                    </a:ext>
                  </a:extLst>
                </p:cNvPr>
                <p:cNvCxnSpPr/>
                <p:nvPr/>
              </p:nvCxnSpPr>
              <p:spPr>
                <a:xfrm>
                  <a:off x="984738" y="4641256"/>
                  <a:ext cx="2926080" cy="0"/>
                </a:xfrm>
                <a:prstGeom prst="line">
                  <a:avLst/>
                </a:prstGeom>
                <a:ln w="19050" cap="flat" cmpd="sng" algn="ctr">
                  <a:solidFill>
                    <a:schemeClr val="bg2">
                      <a:lumMod val="7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1BEB647-0AAE-5AAA-2B73-E911A51E1A1A}"/>
                    </a:ext>
                  </a:extLst>
                </p:cNvPr>
                <p:cNvCxnSpPr/>
                <p:nvPr/>
              </p:nvCxnSpPr>
              <p:spPr>
                <a:xfrm>
                  <a:off x="984738" y="5021927"/>
                  <a:ext cx="2926080" cy="0"/>
                </a:xfrm>
                <a:prstGeom prst="line">
                  <a:avLst/>
                </a:prstGeom>
                <a:ln w="19050" cap="flat" cmpd="sng" algn="ctr">
                  <a:solidFill>
                    <a:schemeClr val="bg2">
                      <a:lumMod val="7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51185CF0-135B-2B8E-D51A-EC0139D06E38}"/>
                    </a:ext>
                  </a:extLst>
                </p:cNvPr>
                <p:cNvCxnSpPr/>
                <p:nvPr/>
              </p:nvCxnSpPr>
              <p:spPr>
                <a:xfrm>
                  <a:off x="970670" y="5400673"/>
                  <a:ext cx="2926080" cy="0"/>
                </a:xfrm>
                <a:prstGeom prst="line">
                  <a:avLst/>
                </a:prstGeom>
                <a:ln w="19050" cap="flat" cmpd="sng" algn="ctr">
                  <a:solidFill>
                    <a:schemeClr val="bg2">
                      <a:lumMod val="7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BED56410-61E3-122D-F0F7-1535CAE3BB0D}"/>
                    </a:ext>
                  </a:extLst>
                </p:cNvPr>
                <p:cNvCxnSpPr/>
                <p:nvPr/>
              </p:nvCxnSpPr>
              <p:spPr>
                <a:xfrm>
                  <a:off x="984738" y="5752368"/>
                  <a:ext cx="2926080" cy="0"/>
                </a:xfrm>
                <a:prstGeom prst="line">
                  <a:avLst/>
                </a:prstGeom>
                <a:ln w="19050" cap="flat" cmpd="sng" algn="ctr">
                  <a:solidFill>
                    <a:schemeClr val="bg2">
                      <a:lumMod val="7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3038E86-8008-DD34-17BA-E27BEC96A97B}"/>
                </a:ext>
              </a:extLst>
            </p:cNvPr>
            <p:cNvGrpSpPr/>
            <p:nvPr/>
          </p:nvGrpSpPr>
          <p:grpSpPr>
            <a:xfrm>
              <a:off x="4345275" y="1521815"/>
              <a:ext cx="3571790" cy="5145246"/>
              <a:chOff x="655438" y="1514754"/>
              <a:chExt cx="3571790" cy="5145246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802B9F56-924B-94C4-02EE-0DDDEE496FD6}"/>
                  </a:ext>
                </a:extLst>
              </p:cNvPr>
              <p:cNvSpPr/>
              <p:nvPr/>
            </p:nvSpPr>
            <p:spPr>
              <a:xfrm>
                <a:off x="747268" y="1683569"/>
                <a:ext cx="3479960" cy="4793431"/>
              </a:xfrm>
              <a:prstGeom prst="roundRect">
                <a:avLst>
                  <a:gd name="adj" fmla="val 366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098DEB0-24CC-BC82-FA3A-1EFD11F28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603" y="2940892"/>
                <a:ext cx="0" cy="2818903"/>
              </a:xfrm>
              <a:prstGeom prst="line">
                <a:avLst/>
              </a:prstGeom>
              <a:ln w="38100">
                <a:solidFill>
                  <a:srgbClr val="0070C0">
                    <a:alpha val="53000"/>
                  </a:srgb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CAD626B-8D33-EC7C-C6AA-631180D84A8D}"/>
                  </a:ext>
                </a:extLst>
              </p:cNvPr>
              <p:cNvGrpSpPr/>
              <p:nvPr/>
            </p:nvGrpSpPr>
            <p:grpSpPr>
              <a:xfrm>
                <a:off x="655438" y="1514754"/>
                <a:ext cx="2425383" cy="778961"/>
                <a:chOff x="1560132" y="1509679"/>
                <a:chExt cx="2145092" cy="778961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F2E5C095-948A-E9FB-D8A9-96AE3EAAC374}"/>
                    </a:ext>
                  </a:extLst>
                </p:cNvPr>
                <p:cNvSpPr/>
                <p:nvPr/>
              </p:nvSpPr>
              <p:spPr>
                <a:xfrm>
                  <a:off x="1696771" y="1523029"/>
                  <a:ext cx="2008453" cy="765611"/>
                </a:xfrm>
                <a:prstGeom prst="roundRect">
                  <a:avLst>
                    <a:gd name="adj" fmla="val 29546"/>
                  </a:avLst>
                </a:prstGeom>
                <a:solidFill>
                  <a:srgbClr val="00539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3CABC3EE-AC09-7B4B-408B-14122444F2DF}"/>
                    </a:ext>
                  </a:extLst>
                </p:cNvPr>
                <p:cNvSpPr/>
                <p:nvPr/>
              </p:nvSpPr>
              <p:spPr>
                <a:xfrm>
                  <a:off x="1560132" y="1509679"/>
                  <a:ext cx="1815398" cy="777425"/>
                </a:xfrm>
                <a:prstGeom prst="roundRect">
                  <a:avLst>
                    <a:gd name="adj" fmla="val 3005"/>
                  </a:avLst>
                </a:prstGeom>
                <a:solidFill>
                  <a:srgbClr val="00539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03CDF70-5361-1B54-4E46-BBCF49C3213C}"/>
                  </a:ext>
                </a:extLst>
              </p:cNvPr>
              <p:cNvSpPr txBox="1"/>
              <p:nvPr/>
            </p:nvSpPr>
            <p:spPr>
              <a:xfrm>
                <a:off x="665421" y="1702989"/>
                <a:ext cx="2495664" cy="412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</a:rPr>
                  <a:t>Standard Package</a:t>
                </a:r>
                <a:endParaRPr lang="en-US" sz="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71B3D06-34E4-3F6A-BA27-B54DD6C39173}"/>
                  </a:ext>
                </a:extLst>
              </p:cNvPr>
              <p:cNvSpPr txBox="1"/>
              <p:nvPr/>
            </p:nvSpPr>
            <p:spPr>
              <a:xfrm>
                <a:off x="892739" y="2327204"/>
                <a:ext cx="333448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This Package is Ideal for small businesses or personal websites.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ED63261-367D-0640-32A9-0193A4075AC9}"/>
                  </a:ext>
                </a:extLst>
              </p:cNvPr>
              <p:cNvSpPr txBox="1"/>
              <p:nvPr/>
            </p:nvSpPr>
            <p:spPr>
              <a:xfrm>
                <a:off x="892739" y="2835133"/>
                <a:ext cx="3236784" cy="3824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125"/>
                  </a:spcBef>
                </a:pPr>
                <a:r>
                  <a:rPr lang="en-US" b="1" dirty="0">
                    <a:solidFill>
                      <a:schemeClr val="bg2">
                        <a:lumMod val="25000"/>
                      </a:schemeClr>
                    </a:solidFill>
                    <a:highlight>
                      <a:srgbClr val="FFFF00"/>
                    </a:highlight>
                  </a:rPr>
                  <a:t>Features:</a:t>
                </a:r>
              </a:p>
              <a:p>
                <a:pPr>
                  <a:spcBef>
                    <a:spcPts val="125"/>
                  </a:spcBef>
                </a:pPr>
                <a:endParaRPr lang="en-US" sz="3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>
                  <a:spcBef>
                    <a:spcPts val="125"/>
                  </a:spcBef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Up to </a:t>
                </a:r>
                <a:r>
                  <a:rPr lang="en-US" sz="1600" b="1" dirty="0">
                    <a:solidFill>
                      <a:schemeClr val="bg2">
                        <a:lumMod val="25000"/>
                      </a:schemeClr>
                    </a:solidFill>
                  </a:rPr>
                  <a:t>7 Pages</a:t>
                </a: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		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Webdings" panose="05030102010509060703" pitchFamily="18" charset="2"/>
                  </a:rPr>
                  <a:t>a</a:t>
                </a:r>
              </a:p>
              <a:p>
                <a:pPr>
                  <a:spcBef>
                    <a:spcPts val="125"/>
                  </a:spcBef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Custom Design and Layout</a:t>
                </a: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	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Webdings" panose="05030102010509060703" pitchFamily="18" charset="2"/>
                  </a:rPr>
                  <a:t>a</a:t>
                </a:r>
                <a:endParaRPr lang="en-US" sz="2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125"/>
                  </a:spcBef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CMS Integration</a:t>
                </a: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		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Webdings" panose="05030102010509060703" pitchFamily="18" charset="2"/>
                  </a:rPr>
                  <a:t>a</a:t>
                </a:r>
                <a:endParaRPr lang="en-US" sz="2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125"/>
                  </a:spcBef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Advanced SEO </a:t>
                </a: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		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Webdings" panose="05030102010509060703" pitchFamily="18" charset="2"/>
                  </a:rPr>
                  <a:t>a</a:t>
                </a:r>
                <a:endParaRPr lang="en-US" sz="2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125"/>
                  </a:spcBef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Blog Integration</a:t>
                </a: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		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Webdings" panose="05030102010509060703" pitchFamily="18" charset="2"/>
                  </a:rPr>
                  <a:t>a</a:t>
                </a:r>
              </a:p>
              <a:p>
                <a:pPr>
                  <a:spcBef>
                    <a:spcPts val="125"/>
                  </a:spcBef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Social Media Integration</a:t>
                </a: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	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Webdings" panose="05030102010509060703" pitchFamily="18" charset="2"/>
                  </a:rPr>
                  <a:t>a</a:t>
                </a:r>
              </a:p>
              <a:p>
                <a:pPr>
                  <a:spcBef>
                    <a:spcPts val="125"/>
                  </a:spcBef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Deployment and Testing</a:t>
                </a: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	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Webdings" panose="05030102010509060703" pitchFamily="18" charset="2"/>
                  </a:rPr>
                  <a:t>a</a:t>
                </a:r>
              </a:p>
              <a:p>
                <a:pPr>
                  <a:spcBef>
                    <a:spcPts val="125"/>
                  </a:spcBef>
                </a:pPr>
                <a:br>
                  <a:rPr lang="en-US" sz="1400" dirty="0">
                    <a:solidFill>
                      <a:schemeClr val="bg2">
                        <a:lumMod val="25000"/>
                      </a:schemeClr>
                    </a:solidFill>
                  </a:rPr>
                </a:br>
                <a:r>
                  <a:rPr lang="en-US" sz="2000" dirty="0">
                    <a:solidFill>
                      <a:srgbClr val="005392"/>
                    </a:solidFill>
                  </a:rPr>
                  <a:t>Price: </a:t>
                </a:r>
                <a:r>
                  <a:rPr lang="en-US" sz="2000" b="1" dirty="0">
                    <a:solidFill>
                      <a:srgbClr val="005392"/>
                    </a:solidFill>
                  </a:rPr>
                  <a:t>$400</a:t>
                </a:r>
                <a:endParaRPr lang="en-US" sz="2000" dirty="0">
                  <a:solidFill>
                    <a:srgbClr val="005392"/>
                  </a:solidFill>
                </a:endParaRPr>
              </a:p>
              <a:p>
                <a:pPr>
                  <a:spcBef>
                    <a:spcPts val="125"/>
                  </a:spcBef>
                </a:pPr>
                <a:endParaRPr lang="en-US" dirty="0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B397759-923D-1AFB-01DF-A50EF9F22356}"/>
                  </a:ext>
                </a:extLst>
              </p:cNvPr>
              <p:cNvGrpSpPr/>
              <p:nvPr/>
            </p:nvGrpSpPr>
            <p:grpSpPr>
              <a:xfrm>
                <a:off x="970670" y="3601328"/>
                <a:ext cx="2940148" cy="2165529"/>
                <a:chOff x="970670" y="3601328"/>
                <a:chExt cx="2940148" cy="2165529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E9EA398-48F9-BB8D-3483-A4297DD1997E}"/>
                    </a:ext>
                  </a:extLst>
                </p:cNvPr>
                <p:cNvCxnSpPr/>
                <p:nvPr/>
              </p:nvCxnSpPr>
              <p:spPr>
                <a:xfrm>
                  <a:off x="984738" y="3601328"/>
                  <a:ext cx="2926080" cy="0"/>
                </a:xfrm>
                <a:prstGeom prst="line">
                  <a:avLst/>
                </a:prstGeom>
                <a:ln w="19050" cap="flat" cmpd="sng" algn="ctr">
                  <a:solidFill>
                    <a:schemeClr val="bg2">
                      <a:lumMod val="7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D3E388AF-081D-389C-3D9B-2B0EFDF994C4}"/>
                    </a:ext>
                  </a:extLst>
                </p:cNvPr>
                <p:cNvCxnSpPr/>
                <p:nvPr/>
              </p:nvCxnSpPr>
              <p:spPr>
                <a:xfrm>
                  <a:off x="984738" y="3965585"/>
                  <a:ext cx="2926080" cy="0"/>
                </a:xfrm>
                <a:prstGeom prst="line">
                  <a:avLst/>
                </a:prstGeom>
                <a:ln w="19050" cap="flat" cmpd="sng" algn="ctr">
                  <a:solidFill>
                    <a:schemeClr val="bg2">
                      <a:lumMod val="7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06496C0A-88FA-AAF0-9896-6C099F7CF3BA}"/>
                    </a:ext>
                  </a:extLst>
                </p:cNvPr>
                <p:cNvCxnSpPr/>
                <p:nvPr/>
              </p:nvCxnSpPr>
              <p:spPr>
                <a:xfrm>
                  <a:off x="984738" y="4316799"/>
                  <a:ext cx="2926080" cy="0"/>
                </a:xfrm>
                <a:prstGeom prst="line">
                  <a:avLst/>
                </a:prstGeom>
                <a:ln w="19050" cap="flat" cmpd="sng" algn="ctr">
                  <a:solidFill>
                    <a:schemeClr val="bg2">
                      <a:lumMod val="7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8311947-1E68-956D-21FD-B35D2C61B5A1}"/>
                    </a:ext>
                  </a:extLst>
                </p:cNvPr>
                <p:cNvCxnSpPr/>
                <p:nvPr/>
              </p:nvCxnSpPr>
              <p:spPr>
                <a:xfrm>
                  <a:off x="984738" y="4670237"/>
                  <a:ext cx="2926080" cy="0"/>
                </a:xfrm>
                <a:prstGeom prst="line">
                  <a:avLst/>
                </a:prstGeom>
                <a:ln w="19050" cap="flat" cmpd="sng" algn="ctr">
                  <a:solidFill>
                    <a:schemeClr val="bg2">
                      <a:lumMod val="7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2479E35-9D44-1262-A490-DAB56CDC2D99}"/>
                    </a:ext>
                  </a:extLst>
                </p:cNvPr>
                <p:cNvCxnSpPr/>
                <p:nvPr/>
              </p:nvCxnSpPr>
              <p:spPr>
                <a:xfrm>
                  <a:off x="984738" y="5050908"/>
                  <a:ext cx="2926080" cy="0"/>
                </a:xfrm>
                <a:prstGeom prst="line">
                  <a:avLst/>
                </a:prstGeom>
                <a:ln w="19050" cap="flat" cmpd="sng" algn="ctr">
                  <a:solidFill>
                    <a:schemeClr val="bg2">
                      <a:lumMod val="7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6153D563-6AD4-1CC3-D3A8-0AAF07690B56}"/>
                    </a:ext>
                  </a:extLst>
                </p:cNvPr>
                <p:cNvCxnSpPr/>
                <p:nvPr/>
              </p:nvCxnSpPr>
              <p:spPr>
                <a:xfrm>
                  <a:off x="970670" y="5400671"/>
                  <a:ext cx="2926080" cy="0"/>
                </a:xfrm>
                <a:prstGeom prst="line">
                  <a:avLst/>
                </a:prstGeom>
                <a:ln w="19050" cap="flat" cmpd="sng" algn="ctr">
                  <a:solidFill>
                    <a:schemeClr val="bg2">
                      <a:lumMod val="7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DD4E221B-27B4-4E3C-8A7B-1C5F2E9E13C8}"/>
                    </a:ext>
                  </a:extLst>
                </p:cNvPr>
                <p:cNvCxnSpPr/>
                <p:nvPr/>
              </p:nvCxnSpPr>
              <p:spPr>
                <a:xfrm>
                  <a:off x="984738" y="5766857"/>
                  <a:ext cx="2926080" cy="0"/>
                </a:xfrm>
                <a:prstGeom prst="line">
                  <a:avLst/>
                </a:prstGeom>
                <a:ln w="19050" cap="flat" cmpd="sng" algn="ctr">
                  <a:solidFill>
                    <a:schemeClr val="bg2">
                      <a:lumMod val="7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8F0EE23-133F-7677-71EC-A8DCEAEFC176}"/>
                </a:ext>
              </a:extLst>
            </p:cNvPr>
            <p:cNvGrpSpPr/>
            <p:nvPr/>
          </p:nvGrpSpPr>
          <p:grpSpPr>
            <a:xfrm>
              <a:off x="8109989" y="1513615"/>
              <a:ext cx="3585858" cy="5146384"/>
              <a:chOff x="641370" y="1513615"/>
              <a:chExt cx="3585858" cy="5146384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568A64C8-2842-8429-FF93-1B7BF5085064}"/>
                  </a:ext>
                </a:extLst>
              </p:cNvPr>
              <p:cNvSpPr/>
              <p:nvPr/>
            </p:nvSpPr>
            <p:spPr>
              <a:xfrm>
                <a:off x="747268" y="1683569"/>
                <a:ext cx="3479960" cy="4793431"/>
              </a:xfrm>
              <a:prstGeom prst="roundRect">
                <a:avLst>
                  <a:gd name="adj" fmla="val 366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664F124-EAB2-A6D2-4EEE-AEAD7C6E9B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603" y="2947953"/>
                <a:ext cx="0" cy="2775437"/>
              </a:xfrm>
              <a:prstGeom prst="line">
                <a:avLst/>
              </a:prstGeom>
              <a:ln w="38100">
                <a:solidFill>
                  <a:srgbClr val="0070C0">
                    <a:alpha val="53000"/>
                  </a:srgb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10A1480-F9E3-228F-5C1A-1295E59B62FF}"/>
                  </a:ext>
                </a:extLst>
              </p:cNvPr>
              <p:cNvGrpSpPr/>
              <p:nvPr/>
            </p:nvGrpSpPr>
            <p:grpSpPr>
              <a:xfrm>
                <a:off x="641370" y="1513615"/>
                <a:ext cx="2439451" cy="778563"/>
                <a:chOff x="1547690" y="1508540"/>
                <a:chExt cx="2157534" cy="778563"/>
              </a:xfrm>
            </p:grpSpPr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3155B1FB-83AD-03F7-D1DB-68C549022EA7}"/>
                    </a:ext>
                  </a:extLst>
                </p:cNvPr>
                <p:cNvSpPr/>
                <p:nvPr/>
              </p:nvSpPr>
              <p:spPr>
                <a:xfrm>
                  <a:off x="1696771" y="1508540"/>
                  <a:ext cx="2008453" cy="765611"/>
                </a:xfrm>
                <a:prstGeom prst="roundRect">
                  <a:avLst>
                    <a:gd name="adj" fmla="val 29546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DFEAF8D4-616C-3A23-1C43-ADF797BDA9C7}"/>
                    </a:ext>
                  </a:extLst>
                </p:cNvPr>
                <p:cNvSpPr/>
                <p:nvPr/>
              </p:nvSpPr>
              <p:spPr>
                <a:xfrm>
                  <a:off x="1547690" y="1509678"/>
                  <a:ext cx="1815398" cy="777425"/>
                </a:xfrm>
                <a:prstGeom prst="roundRect">
                  <a:avLst>
                    <a:gd name="adj" fmla="val 3005"/>
                  </a:avLst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4E90782-A7F1-4C7F-E6A1-FBAFCDA15B13}"/>
                  </a:ext>
                </a:extLst>
              </p:cNvPr>
              <p:cNvSpPr txBox="1"/>
              <p:nvPr/>
            </p:nvSpPr>
            <p:spPr>
              <a:xfrm>
                <a:off x="692606" y="1717478"/>
                <a:ext cx="2419691" cy="412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</a:rPr>
                  <a:t>Premium Package</a:t>
                </a:r>
                <a:endParaRPr lang="en-US" sz="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7281FA6-6AD8-C835-3246-BE20C1ECB336}"/>
                  </a:ext>
                </a:extLst>
              </p:cNvPr>
              <p:cNvSpPr txBox="1"/>
              <p:nvPr/>
            </p:nvSpPr>
            <p:spPr>
              <a:xfrm>
                <a:off x="892739" y="2327204"/>
                <a:ext cx="3334485" cy="507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For businesses needing a comprehensive solution with dynamic features.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B73094-0F77-6492-0E2B-C60E5A7BDCFB}"/>
                  </a:ext>
                </a:extLst>
              </p:cNvPr>
              <p:cNvSpPr txBox="1"/>
              <p:nvPr/>
            </p:nvSpPr>
            <p:spPr>
              <a:xfrm>
                <a:off x="892739" y="2835133"/>
                <a:ext cx="3236784" cy="3824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125"/>
                  </a:spcBef>
                </a:pPr>
                <a:r>
                  <a:rPr lang="en-US" b="1" dirty="0">
                    <a:solidFill>
                      <a:schemeClr val="bg2">
                        <a:lumMod val="25000"/>
                      </a:schemeClr>
                    </a:solidFill>
                    <a:highlight>
                      <a:srgbClr val="FFFF00"/>
                    </a:highlight>
                  </a:rPr>
                  <a:t>Features:</a:t>
                </a:r>
              </a:p>
              <a:p>
                <a:pPr>
                  <a:spcBef>
                    <a:spcPts val="125"/>
                  </a:spcBef>
                </a:pPr>
                <a:endParaRPr lang="en-US" sz="3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>
                  <a:spcBef>
                    <a:spcPts val="125"/>
                  </a:spcBef>
                </a:pPr>
                <a:r>
                  <a:rPr lang="en-US" sz="1600" b="1" dirty="0">
                    <a:solidFill>
                      <a:schemeClr val="bg2">
                        <a:lumMod val="25000"/>
                      </a:schemeClr>
                    </a:solidFill>
                  </a:rPr>
                  <a:t>8+ Pages	</a:t>
                </a: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		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Webdings" panose="05030102010509060703" pitchFamily="18" charset="2"/>
                  </a:rPr>
                  <a:t>a</a:t>
                </a:r>
              </a:p>
              <a:p>
                <a:pPr>
                  <a:spcBef>
                    <a:spcPts val="125"/>
                  </a:spcBef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Custom API integrations </a:t>
                </a: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	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Webdings" panose="05030102010509060703" pitchFamily="18" charset="2"/>
                  </a:rPr>
                  <a:t>a</a:t>
                </a:r>
                <a:endParaRPr lang="en-US" sz="2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125"/>
                  </a:spcBef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E-commerce Functionality </a:t>
                </a: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	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Webdings" panose="05030102010509060703" pitchFamily="18" charset="2"/>
                  </a:rPr>
                  <a:t>a</a:t>
                </a:r>
                <a:endParaRPr lang="en-US" sz="2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125"/>
                  </a:spcBef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Performance Optimization </a:t>
                </a: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	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Webdings" panose="05030102010509060703" pitchFamily="18" charset="2"/>
                  </a:rPr>
                  <a:t>a</a:t>
                </a:r>
                <a:endParaRPr lang="en-US" sz="22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125"/>
                  </a:spcBef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User authentication 		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Webdings" panose="05030102010509060703" pitchFamily="18" charset="2"/>
                  </a:rPr>
                  <a:t>a</a:t>
                </a:r>
              </a:p>
              <a:p>
                <a:pPr>
                  <a:spcBef>
                    <a:spcPts val="125"/>
                  </a:spcBef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Full-scale SEO strategy</a:t>
                </a: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 	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Webdings" panose="05030102010509060703" pitchFamily="18" charset="2"/>
                  </a:rPr>
                  <a:t>a</a:t>
                </a:r>
              </a:p>
              <a:p>
                <a:pPr>
                  <a:spcBef>
                    <a:spcPts val="125"/>
                  </a:spcBef>
                </a:pPr>
                <a:r>
                  <a:rPr lang="en-US" sz="1600" dirty="0">
                    <a:solidFill>
                      <a:schemeClr val="bg2">
                        <a:lumMod val="25000"/>
                      </a:schemeClr>
                    </a:solidFill>
                  </a:rPr>
                  <a:t>Support and Maintenance </a:t>
                </a:r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</a:rPr>
                  <a:t>	</a:t>
                </a:r>
                <a:r>
                  <a:rPr lang="en-US" sz="2200" dirty="0">
                    <a:solidFill>
                      <a:schemeClr val="accent2">
                        <a:lumMod val="50000"/>
                      </a:schemeClr>
                    </a:solidFill>
                    <a:latin typeface="Webdings" panose="05030102010509060703" pitchFamily="18" charset="2"/>
                  </a:rPr>
                  <a:t>a</a:t>
                </a:r>
              </a:p>
              <a:p>
                <a:pPr>
                  <a:spcBef>
                    <a:spcPts val="125"/>
                  </a:spcBef>
                </a:pPr>
                <a:br>
                  <a:rPr lang="en-US" sz="1400" dirty="0">
                    <a:solidFill>
                      <a:schemeClr val="bg2">
                        <a:lumMod val="25000"/>
                      </a:schemeClr>
                    </a:solidFill>
                  </a:rPr>
                </a:br>
                <a:r>
                  <a:rPr lang="en-US" sz="2000" dirty="0">
                    <a:solidFill>
                      <a:srgbClr val="005392"/>
                    </a:solidFill>
                  </a:rPr>
                  <a:t>Price: </a:t>
                </a:r>
                <a:r>
                  <a:rPr lang="en-US" sz="2000" b="1" dirty="0">
                    <a:solidFill>
                      <a:srgbClr val="005392"/>
                    </a:solidFill>
                  </a:rPr>
                  <a:t>$600</a:t>
                </a:r>
                <a:endParaRPr lang="en-US" sz="2000" dirty="0">
                  <a:solidFill>
                    <a:srgbClr val="005392"/>
                  </a:solidFill>
                </a:endParaRPr>
              </a:p>
              <a:p>
                <a:pPr>
                  <a:spcBef>
                    <a:spcPts val="125"/>
                  </a:spcBef>
                </a:pPr>
                <a:endParaRPr lang="en-US" dirty="0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15C995E-9B02-9758-29F0-48568A34EE45}"/>
                  </a:ext>
                </a:extLst>
              </p:cNvPr>
              <p:cNvGrpSpPr/>
              <p:nvPr/>
            </p:nvGrpSpPr>
            <p:grpSpPr>
              <a:xfrm>
                <a:off x="947681" y="3601328"/>
                <a:ext cx="2963137" cy="2122062"/>
                <a:chOff x="947681" y="3601328"/>
                <a:chExt cx="2963137" cy="2122062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4BCC22E7-4217-71E0-BF6D-F5D845EBD386}"/>
                    </a:ext>
                  </a:extLst>
                </p:cNvPr>
                <p:cNvCxnSpPr/>
                <p:nvPr/>
              </p:nvCxnSpPr>
              <p:spPr>
                <a:xfrm>
                  <a:off x="984738" y="3601328"/>
                  <a:ext cx="2926080" cy="0"/>
                </a:xfrm>
                <a:prstGeom prst="line">
                  <a:avLst/>
                </a:prstGeom>
                <a:ln w="19050" cap="flat" cmpd="sng" algn="ctr">
                  <a:solidFill>
                    <a:schemeClr val="bg2">
                      <a:lumMod val="7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6C58990-01F6-C376-4148-8FE2216B30BF}"/>
                    </a:ext>
                  </a:extLst>
                </p:cNvPr>
                <p:cNvCxnSpPr/>
                <p:nvPr/>
              </p:nvCxnSpPr>
              <p:spPr>
                <a:xfrm>
                  <a:off x="947681" y="3972646"/>
                  <a:ext cx="2926080" cy="0"/>
                </a:xfrm>
                <a:prstGeom prst="line">
                  <a:avLst/>
                </a:prstGeom>
                <a:ln w="19050" cap="flat" cmpd="sng" algn="ctr">
                  <a:solidFill>
                    <a:schemeClr val="bg2">
                      <a:lumMod val="7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F8DF19EE-F851-A551-0C34-C69DD6DDA4AC}"/>
                    </a:ext>
                  </a:extLst>
                </p:cNvPr>
                <p:cNvCxnSpPr/>
                <p:nvPr/>
              </p:nvCxnSpPr>
              <p:spPr>
                <a:xfrm>
                  <a:off x="984738" y="4316800"/>
                  <a:ext cx="2926080" cy="0"/>
                </a:xfrm>
                <a:prstGeom prst="line">
                  <a:avLst/>
                </a:prstGeom>
                <a:ln w="19050" cap="flat" cmpd="sng" algn="ctr">
                  <a:solidFill>
                    <a:schemeClr val="bg2">
                      <a:lumMod val="7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4DD6197C-38DD-F340-F4CB-427C87BFBC54}"/>
                    </a:ext>
                  </a:extLst>
                </p:cNvPr>
                <p:cNvCxnSpPr/>
                <p:nvPr/>
              </p:nvCxnSpPr>
              <p:spPr>
                <a:xfrm>
                  <a:off x="984738" y="4655750"/>
                  <a:ext cx="2926080" cy="0"/>
                </a:xfrm>
                <a:prstGeom prst="line">
                  <a:avLst/>
                </a:prstGeom>
                <a:ln w="19050" cap="flat" cmpd="sng" algn="ctr">
                  <a:solidFill>
                    <a:schemeClr val="bg2">
                      <a:lumMod val="7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B34CE56B-B624-5F55-5E65-DA9D6225000B}"/>
                    </a:ext>
                  </a:extLst>
                </p:cNvPr>
                <p:cNvCxnSpPr/>
                <p:nvPr/>
              </p:nvCxnSpPr>
              <p:spPr>
                <a:xfrm>
                  <a:off x="984738" y="5021932"/>
                  <a:ext cx="2926080" cy="0"/>
                </a:xfrm>
                <a:prstGeom prst="line">
                  <a:avLst/>
                </a:prstGeom>
                <a:ln w="19050" cap="flat" cmpd="sng" algn="ctr">
                  <a:solidFill>
                    <a:schemeClr val="bg2">
                      <a:lumMod val="7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6BE4E525-2689-62C1-9C92-E83BF5796468}"/>
                    </a:ext>
                  </a:extLst>
                </p:cNvPr>
                <p:cNvCxnSpPr/>
                <p:nvPr/>
              </p:nvCxnSpPr>
              <p:spPr>
                <a:xfrm>
                  <a:off x="970670" y="5371691"/>
                  <a:ext cx="2926080" cy="0"/>
                </a:xfrm>
                <a:prstGeom prst="line">
                  <a:avLst/>
                </a:prstGeom>
                <a:ln w="19050" cap="flat" cmpd="sng" algn="ctr">
                  <a:solidFill>
                    <a:schemeClr val="bg2">
                      <a:lumMod val="7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AA04D620-AA13-51D6-0376-6427535892EC}"/>
                    </a:ext>
                  </a:extLst>
                </p:cNvPr>
                <p:cNvCxnSpPr/>
                <p:nvPr/>
              </p:nvCxnSpPr>
              <p:spPr>
                <a:xfrm>
                  <a:off x="984738" y="5723390"/>
                  <a:ext cx="2926080" cy="0"/>
                </a:xfrm>
                <a:prstGeom prst="line">
                  <a:avLst/>
                </a:prstGeom>
                <a:ln w="19050" cap="flat" cmpd="sng" algn="ctr">
                  <a:solidFill>
                    <a:schemeClr val="bg2">
                      <a:lumMod val="7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73024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AAD4AD-BC1A-DF46-1A6D-649A706B1EFA}"/>
              </a:ext>
            </a:extLst>
          </p:cNvPr>
          <p:cNvSpPr/>
          <p:nvPr/>
        </p:nvSpPr>
        <p:spPr>
          <a:xfrm>
            <a:off x="914401" y="1742012"/>
            <a:ext cx="5394764" cy="3997325"/>
          </a:xfrm>
          <a:prstGeom prst="roundRect">
            <a:avLst>
              <a:gd name="adj" fmla="val 57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25204B7-308F-3A7C-C524-923ADDEBC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69" y="1924610"/>
            <a:ext cx="5148331" cy="381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6B53DF-1A5C-3671-57DA-8C6C55A34E5A}"/>
              </a:ext>
            </a:extLst>
          </p:cNvPr>
          <p:cNvSpPr txBox="1"/>
          <p:nvPr/>
        </p:nvSpPr>
        <p:spPr>
          <a:xfrm>
            <a:off x="6457070" y="1338132"/>
            <a:ext cx="4994032" cy="4524315"/>
          </a:xfrm>
          <a:prstGeom prst="rect">
            <a:avLst/>
          </a:prstGeom>
          <a:solidFill>
            <a:schemeClr val="bg1">
              <a:lumMod val="65000"/>
              <a:alpha val="17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Are you ready to take your digital presence to the next level? 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Let’s work together to create a website that truly reflects your brand’s identity and engages your audience.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Get in touch today to discuss your project and get a free consultation.</a:t>
            </a:r>
          </a:p>
        </p:txBody>
      </p:sp>
    </p:spTree>
    <p:extLst>
      <p:ext uri="{BB962C8B-B14F-4D97-AF65-F5344CB8AC3E}">
        <p14:creationId xmlns:p14="http://schemas.microsoft.com/office/powerpoint/2010/main" val="176829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3930E-F93B-C925-CCCF-ABA959A5E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AB055-D5CA-7A0F-CC70-0F97810CA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0675" y="382344"/>
            <a:ext cx="4377767" cy="27193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A table and chairs in a room">
            <a:extLst>
              <a:ext uri="{FF2B5EF4-FFF2-40B4-BE49-F238E27FC236}">
                <a16:creationId xmlns:a16="http://schemas.microsoft.com/office/drawing/2014/main" id="{9D3F5F0F-55BE-2949-D8C8-A034E22EF1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35"/>
          <a:stretch/>
        </p:blipFill>
        <p:spPr>
          <a:xfrm>
            <a:off x="911745" y="1751759"/>
            <a:ext cx="5394960" cy="399732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08D5B-A1BE-DEB4-E785-4A5D28C3140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29992" y="3340800"/>
            <a:ext cx="4368450" cy="3166331"/>
          </a:xfrm>
        </p:spPr>
        <p:txBody>
          <a:bodyPr/>
          <a:lstStyle/>
          <a:p>
            <a:r>
              <a:rPr lang="en-US" dirty="0"/>
              <a:t>Sana Faisal</a:t>
            </a:r>
          </a:p>
          <a:p>
            <a:r>
              <a:rPr lang="en-US" dirty="0"/>
              <a:t>Sana.faisalmehmood@gmail</a:t>
            </a:r>
            <a:r>
              <a:rPr lang="en-US"/>
              <a:t>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8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4A7895-3FBB-9134-6284-4A5950F5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Me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F36102-91E3-B5B6-05D2-563D2642C9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ADD94F05-DA3A-47DE-9F70-29B36A6D4236}"/>
              </a:ext>
            </a:extLst>
          </p:cNvPr>
          <p:cNvSpPr txBox="1">
            <a:spLocks/>
          </p:cNvSpPr>
          <p:nvPr/>
        </p:nvSpPr>
        <p:spPr>
          <a:xfrm>
            <a:off x="661182" y="1586384"/>
            <a:ext cx="10930596" cy="4890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0000"/>
              </a:lnSpc>
            </a:pPr>
            <a:r>
              <a:rPr lang="en-US" sz="3400" dirty="0"/>
              <a:t>Hello! I’m </a:t>
            </a:r>
            <a:r>
              <a:rPr lang="en-US" sz="3400" b="1" dirty="0"/>
              <a:t>Sana Faisal</a:t>
            </a:r>
            <a:r>
              <a:rPr lang="en-US" sz="3400" dirty="0"/>
              <a:t>,</a:t>
            </a:r>
            <a:r>
              <a:rPr lang="en-US" dirty="0"/>
              <a:t> a results-driven </a:t>
            </a:r>
            <a:r>
              <a:rPr lang="en-US" b="1" dirty="0"/>
              <a:t>UI/UX Developer</a:t>
            </a:r>
            <a:r>
              <a:rPr lang="en-US" dirty="0"/>
              <a:t> passionate about creating beautiful, user-friendly websites and web applications. With expertise in </a:t>
            </a:r>
            <a:r>
              <a:rPr lang="en-US" b="1" dirty="0"/>
              <a:t>HTML, CSS, Tailwind CSS, JavaScript, TypeScript, Next.js, APIs Development, Node.js</a:t>
            </a:r>
            <a:r>
              <a:rPr lang="en-US" dirty="0"/>
              <a:t>, and more, I bring a versatile skill set to every project.</a:t>
            </a:r>
          </a:p>
          <a:p>
            <a:pPr algn="just"/>
            <a:endParaRPr lang="en-US" sz="1700" dirty="0"/>
          </a:p>
          <a:p>
            <a:pPr algn="just">
              <a:lnSpc>
                <a:spcPct val="170000"/>
              </a:lnSpc>
            </a:pPr>
            <a:r>
              <a:rPr lang="en-US" dirty="0"/>
              <a:t>I’m also proficient in </a:t>
            </a:r>
            <a:r>
              <a:rPr lang="en-US" b="1" dirty="0"/>
              <a:t>Figma</a:t>
            </a:r>
            <a:r>
              <a:rPr lang="en-US" dirty="0"/>
              <a:t>, </a:t>
            </a:r>
            <a:r>
              <a:rPr lang="en-US" b="1" dirty="0"/>
              <a:t>Adobe Photoshop</a:t>
            </a:r>
            <a:r>
              <a:rPr lang="en-US" dirty="0"/>
              <a:t>, </a:t>
            </a:r>
            <a:r>
              <a:rPr lang="en-US" b="1" dirty="0"/>
              <a:t>SEO</a:t>
            </a:r>
            <a:r>
              <a:rPr lang="en-US" dirty="0"/>
              <a:t>, </a:t>
            </a:r>
            <a:r>
              <a:rPr lang="en-US" b="1" dirty="0"/>
              <a:t>Responsive Design</a:t>
            </a:r>
            <a:r>
              <a:rPr lang="en-US" dirty="0"/>
              <a:t>, and deploying sites via GIT and </a:t>
            </a:r>
            <a:r>
              <a:rPr lang="en-US" b="1" dirty="0"/>
              <a:t>Vercel</a:t>
            </a:r>
            <a:r>
              <a:rPr lang="en-US" dirty="0"/>
              <a:t>. I focus on building responsive, high-performance websites that deliver seamless experiences across all devices.</a:t>
            </a:r>
          </a:p>
          <a:p>
            <a:pPr algn="just"/>
            <a:endParaRPr lang="en-US" sz="2300" dirty="0"/>
          </a:p>
          <a:p>
            <a:pPr algn="just">
              <a:lnSpc>
                <a:spcPct val="170000"/>
              </a:lnSpc>
            </a:pPr>
            <a:r>
              <a:rPr lang="en-US" sz="2900" i="1" dirty="0"/>
              <a:t>Let me help you bring your digital vision to life with creativity and precision!</a:t>
            </a:r>
          </a:p>
        </p:txBody>
      </p:sp>
    </p:spTree>
    <p:extLst>
      <p:ext uri="{BB962C8B-B14F-4D97-AF65-F5344CB8AC3E}">
        <p14:creationId xmlns:p14="http://schemas.microsoft.com/office/powerpoint/2010/main" val="240340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DB7A8-4508-57AC-FF63-0B02A7082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296A4A-BDD2-3880-ECB9-411A33C7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Offered</a:t>
            </a:r>
            <a:endParaRPr lang="en-US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92BC456-77AE-6F07-EB26-4F0515EF6B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D0C3A8-723E-8AD8-B850-A850F4CD0BA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933854" y="1753597"/>
            <a:ext cx="10677576" cy="6157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I provide a comprehensive suite of </a:t>
            </a:r>
            <a:r>
              <a:rPr lang="en-US" sz="2200" b="1" dirty="0"/>
              <a:t>Front-End Development</a:t>
            </a:r>
            <a:r>
              <a:rPr lang="en-US" sz="2200" dirty="0"/>
              <a:t> services designed to meet your business needs: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E487CCE1-5C71-B240-7BF6-18EE156CD140}"/>
              </a:ext>
            </a:extLst>
          </p:cNvPr>
          <p:cNvSpPr txBox="1">
            <a:spLocks/>
          </p:cNvSpPr>
          <p:nvPr/>
        </p:nvSpPr>
        <p:spPr>
          <a:xfrm>
            <a:off x="7293430" y="3557086"/>
            <a:ext cx="4318000" cy="49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dirty="0"/>
              <a:t>Responsive Web Design: 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FBF2D1D-49BF-B03E-EE5A-CBAFD966A28F}"/>
              </a:ext>
            </a:extLst>
          </p:cNvPr>
          <p:cNvSpPr txBox="1">
            <a:spLocks/>
          </p:cNvSpPr>
          <p:nvPr/>
        </p:nvSpPr>
        <p:spPr>
          <a:xfrm>
            <a:off x="1458505" y="5525992"/>
            <a:ext cx="3244619" cy="49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dirty="0"/>
              <a:t>SEO &amp; Optimization: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EDB20917-B803-17AB-F02A-5F232DE0D809}"/>
              </a:ext>
            </a:extLst>
          </p:cNvPr>
          <p:cNvSpPr txBox="1">
            <a:spLocks/>
          </p:cNvSpPr>
          <p:nvPr/>
        </p:nvSpPr>
        <p:spPr>
          <a:xfrm>
            <a:off x="7329039" y="4940188"/>
            <a:ext cx="3244619" cy="49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dirty="0"/>
              <a:t>CMS Integration: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FAD962-B0F1-C96B-C47E-AC62BE473D75}"/>
              </a:ext>
            </a:extLst>
          </p:cNvPr>
          <p:cNvGrpSpPr/>
          <p:nvPr/>
        </p:nvGrpSpPr>
        <p:grpSpPr>
          <a:xfrm>
            <a:off x="1457024" y="2807472"/>
            <a:ext cx="3595743" cy="809939"/>
            <a:chOff x="1247551" y="2841057"/>
            <a:chExt cx="3595743" cy="809939"/>
          </a:xfrm>
        </p:grpSpPr>
        <p:sp>
          <p:nvSpPr>
            <p:cNvPr id="14" name="Content Placeholder 8">
              <a:extLst>
                <a:ext uri="{FF2B5EF4-FFF2-40B4-BE49-F238E27FC236}">
                  <a16:creationId xmlns:a16="http://schemas.microsoft.com/office/drawing/2014/main" id="{54B3AF47-1C9C-58D8-5592-74E47FCFB914}"/>
                </a:ext>
              </a:extLst>
            </p:cNvPr>
            <p:cNvSpPr txBox="1">
              <a:spLocks/>
            </p:cNvSpPr>
            <p:nvPr/>
          </p:nvSpPr>
          <p:spPr>
            <a:xfrm>
              <a:off x="1247551" y="2841057"/>
              <a:ext cx="3595743" cy="4978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b="1" i="1" dirty="0"/>
                <a:t>Custom Development:</a:t>
              </a:r>
            </a:p>
          </p:txBody>
        </p:sp>
        <p:sp>
          <p:nvSpPr>
            <p:cNvPr id="21" name="Content Placeholder 8">
              <a:extLst>
                <a:ext uri="{FF2B5EF4-FFF2-40B4-BE49-F238E27FC236}">
                  <a16:creationId xmlns:a16="http://schemas.microsoft.com/office/drawing/2014/main" id="{90934AE8-9944-C809-AFFF-7A71147BCF8B}"/>
                </a:ext>
              </a:extLst>
            </p:cNvPr>
            <p:cNvSpPr txBox="1">
              <a:spLocks/>
            </p:cNvSpPr>
            <p:nvPr/>
          </p:nvSpPr>
          <p:spPr>
            <a:xfrm>
              <a:off x="1266504" y="3153116"/>
              <a:ext cx="3392582" cy="4978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</a:rPr>
                <a:t>Clean, scalable code using HTML, CSS, JavaScript, TypeScript, ensuring optimal functionality and design.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29E5F6-9750-3B5B-C2D2-84D10CF74DBD}"/>
              </a:ext>
            </a:extLst>
          </p:cNvPr>
          <p:cNvGrpSpPr/>
          <p:nvPr/>
        </p:nvGrpSpPr>
        <p:grpSpPr>
          <a:xfrm>
            <a:off x="1476151" y="4159851"/>
            <a:ext cx="3392582" cy="798552"/>
            <a:chOff x="1247551" y="4324951"/>
            <a:chExt cx="3392582" cy="798552"/>
          </a:xfrm>
        </p:grpSpPr>
        <p:sp>
          <p:nvSpPr>
            <p:cNvPr id="16" name="Content Placeholder 8">
              <a:extLst>
                <a:ext uri="{FF2B5EF4-FFF2-40B4-BE49-F238E27FC236}">
                  <a16:creationId xmlns:a16="http://schemas.microsoft.com/office/drawing/2014/main" id="{72C7BA1F-0B8B-4749-8E6E-69A6A277353C}"/>
                </a:ext>
              </a:extLst>
            </p:cNvPr>
            <p:cNvSpPr txBox="1">
              <a:spLocks/>
            </p:cNvSpPr>
            <p:nvPr/>
          </p:nvSpPr>
          <p:spPr>
            <a:xfrm>
              <a:off x="1269322" y="4324951"/>
              <a:ext cx="3244619" cy="4978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b="1" i="1" dirty="0"/>
                <a:t>API Integration:</a:t>
              </a:r>
            </a:p>
          </p:txBody>
        </p:sp>
        <p:sp>
          <p:nvSpPr>
            <p:cNvPr id="22" name="Content Placeholder 8">
              <a:extLst>
                <a:ext uri="{FF2B5EF4-FFF2-40B4-BE49-F238E27FC236}">
                  <a16:creationId xmlns:a16="http://schemas.microsoft.com/office/drawing/2014/main" id="{6DFC47D8-71DD-CA6F-9E0B-85A00A089AF6}"/>
                </a:ext>
              </a:extLst>
            </p:cNvPr>
            <p:cNvSpPr txBox="1">
              <a:spLocks/>
            </p:cNvSpPr>
            <p:nvPr/>
          </p:nvSpPr>
          <p:spPr>
            <a:xfrm>
              <a:off x="1247551" y="4625623"/>
              <a:ext cx="3392582" cy="4978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</a:rPr>
                <a:t>Seamless development and integration for dynamic websites that interact with external data sources.</a:t>
              </a:r>
            </a:p>
          </p:txBody>
        </p:sp>
      </p:grp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F6D5A780-2543-9854-9C11-08085100173B}"/>
              </a:ext>
            </a:extLst>
          </p:cNvPr>
          <p:cNvSpPr txBox="1">
            <a:spLocks/>
          </p:cNvSpPr>
          <p:nvPr/>
        </p:nvSpPr>
        <p:spPr>
          <a:xfrm>
            <a:off x="7293429" y="3871807"/>
            <a:ext cx="3540441" cy="49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</a:rPr>
              <a:t>Fully responsive websites built with Tailwind CSS, Next.js, and modern frameworks for all devices.</a:t>
            </a:r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89D80CEA-270A-CD76-C166-EB4495A31E8A}"/>
              </a:ext>
            </a:extLst>
          </p:cNvPr>
          <p:cNvSpPr txBox="1">
            <a:spLocks/>
          </p:cNvSpPr>
          <p:nvPr/>
        </p:nvSpPr>
        <p:spPr>
          <a:xfrm>
            <a:off x="7327441" y="5254969"/>
            <a:ext cx="3540441" cy="49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</a:rPr>
              <a:t>Flexible content management solutions using WordPress, Shopify, or custom CMS.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E6D87B-4912-01E5-A6B1-5F0653219279}"/>
              </a:ext>
            </a:extLst>
          </p:cNvPr>
          <p:cNvGrpSpPr/>
          <p:nvPr/>
        </p:nvGrpSpPr>
        <p:grpSpPr>
          <a:xfrm>
            <a:off x="4836564" y="2728954"/>
            <a:ext cx="2497476" cy="3526971"/>
            <a:chOff x="4836564" y="2779754"/>
            <a:chExt cx="2497476" cy="352697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72B7638-0942-3992-BC9C-B034E597723C}"/>
                </a:ext>
              </a:extLst>
            </p:cNvPr>
            <p:cNvSpPr/>
            <p:nvPr/>
          </p:nvSpPr>
          <p:spPr>
            <a:xfrm>
              <a:off x="6044047" y="2779754"/>
              <a:ext cx="80000" cy="352697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6E74EEA-4B82-745D-650D-6375DA7597CE}"/>
                </a:ext>
              </a:extLst>
            </p:cNvPr>
            <p:cNvSpPr/>
            <p:nvPr/>
          </p:nvSpPr>
          <p:spPr>
            <a:xfrm rot="16200000">
              <a:off x="6684081" y="3214592"/>
              <a:ext cx="59526" cy="121499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89E7C5A-42FA-8EB8-190B-0EF2CCE75B12}"/>
                </a:ext>
              </a:extLst>
            </p:cNvPr>
            <p:cNvSpPr/>
            <p:nvPr/>
          </p:nvSpPr>
          <p:spPr>
            <a:xfrm rot="16200000">
              <a:off x="6696781" y="4592748"/>
              <a:ext cx="59526" cy="121499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0536286-82D2-374D-65F5-A942DA1EE179}"/>
                </a:ext>
              </a:extLst>
            </p:cNvPr>
            <p:cNvSpPr/>
            <p:nvPr/>
          </p:nvSpPr>
          <p:spPr>
            <a:xfrm rot="16200000">
              <a:off x="5414298" y="2499477"/>
              <a:ext cx="59526" cy="121499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77DF467-DAF8-78B4-2DAA-64F61E2D702F}"/>
                </a:ext>
              </a:extLst>
            </p:cNvPr>
            <p:cNvSpPr/>
            <p:nvPr/>
          </p:nvSpPr>
          <p:spPr>
            <a:xfrm rot="16200000">
              <a:off x="5426541" y="3866808"/>
              <a:ext cx="59526" cy="121499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7CEC606-6059-9428-4790-64F28BF9B748}"/>
                </a:ext>
              </a:extLst>
            </p:cNvPr>
            <p:cNvSpPr/>
            <p:nvPr/>
          </p:nvSpPr>
          <p:spPr>
            <a:xfrm rot="16200000">
              <a:off x="5426542" y="5270218"/>
              <a:ext cx="59526" cy="121499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FDA234CD-1F4C-221B-F7CB-6495EEF52D93}"/>
              </a:ext>
            </a:extLst>
          </p:cNvPr>
          <p:cNvSpPr txBox="1">
            <a:spLocks/>
          </p:cNvSpPr>
          <p:nvPr/>
        </p:nvSpPr>
        <p:spPr>
          <a:xfrm>
            <a:off x="1475977" y="5814215"/>
            <a:ext cx="3398687" cy="49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</a:rPr>
              <a:t>Enhancing search engine rankings and performance with best-in-class SEO and speed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01278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C35BC-9A07-6D4F-5E56-F52243A1D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F152F73-3485-0568-4B81-55FF76E9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Offered</a:t>
            </a:r>
            <a:endParaRPr lang="en-US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488D63B-C583-5F80-7AD6-75E4548A7E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F815FB-65C0-7F0A-E81C-F19EB91EC34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933854" y="1753597"/>
            <a:ext cx="10677576" cy="6157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I provide a comprehensive suite of </a:t>
            </a:r>
            <a:r>
              <a:rPr lang="en-US" sz="2200" b="1" dirty="0"/>
              <a:t>Front-End Development</a:t>
            </a:r>
            <a:r>
              <a:rPr lang="en-US" sz="2200" dirty="0"/>
              <a:t> services designed to meet your business needs: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DC894E6E-1646-EEBA-184B-44BE9CF2F5E5}"/>
              </a:ext>
            </a:extLst>
          </p:cNvPr>
          <p:cNvSpPr txBox="1">
            <a:spLocks/>
          </p:cNvSpPr>
          <p:nvPr/>
        </p:nvSpPr>
        <p:spPr>
          <a:xfrm>
            <a:off x="7293430" y="3557086"/>
            <a:ext cx="3628570" cy="49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dirty="0"/>
              <a:t>UI/UX Design: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C2EDB2C0-31F8-A1F6-4F4D-DEFA8A4BD1AA}"/>
              </a:ext>
            </a:extLst>
          </p:cNvPr>
          <p:cNvSpPr txBox="1">
            <a:spLocks/>
          </p:cNvSpPr>
          <p:nvPr/>
        </p:nvSpPr>
        <p:spPr>
          <a:xfrm>
            <a:off x="7329039" y="4940188"/>
            <a:ext cx="4614722" cy="49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dirty="0"/>
              <a:t>Version Control &amp; Deployment: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A1F094-821D-F95C-439B-8151758C7032}"/>
              </a:ext>
            </a:extLst>
          </p:cNvPr>
          <p:cNvGrpSpPr/>
          <p:nvPr/>
        </p:nvGrpSpPr>
        <p:grpSpPr>
          <a:xfrm>
            <a:off x="1457024" y="2807472"/>
            <a:ext cx="4010522" cy="809939"/>
            <a:chOff x="1247551" y="2841057"/>
            <a:chExt cx="4010522" cy="809939"/>
          </a:xfrm>
        </p:grpSpPr>
        <p:sp>
          <p:nvSpPr>
            <p:cNvPr id="14" name="Content Placeholder 8">
              <a:extLst>
                <a:ext uri="{FF2B5EF4-FFF2-40B4-BE49-F238E27FC236}">
                  <a16:creationId xmlns:a16="http://schemas.microsoft.com/office/drawing/2014/main" id="{CD2422CF-5569-AFC4-F598-7A8CE78201D1}"/>
                </a:ext>
              </a:extLst>
            </p:cNvPr>
            <p:cNvSpPr txBox="1">
              <a:spLocks/>
            </p:cNvSpPr>
            <p:nvPr/>
          </p:nvSpPr>
          <p:spPr>
            <a:xfrm>
              <a:off x="1247551" y="2841057"/>
              <a:ext cx="4010522" cy="4978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b="1" i="1" dirty="0"/>
                <a:t>E-Commerce Solutions:</a:t>
              </a:r>
            </a:p>
          </p:txBody>
        </p:sp>
        <p:sp>
          <p:nvSpPr>
            <p:cNvPr id="21" name="Content Placeholder 8">
              <a:extLst>
                <a:ext uri="{FF2B5EF4-FFF2-40B4-BE49-F238E27FC236}">
                  <a16:creationId xmlns:a16="http://schemas.microsoft.com/office/drawing/2014/main" id="{77BFE8B0-7228-CA46-A107-B660D9DEB454}"/>
                </a:ext>
              </a:extLst>
            </p:cNvPr>
            <p:cNvSpPr txBox="1">
              <a:spLocks/>
            </p:cNvSpPr>
            <p:nvPr/>
          </p:nvSpPr>
          <p:spPr>
            <a:xfrm>
              <a:off x="1266504" y="3153116"/>
              <a:ext cx="3392582" cy="4978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</a:rPr>
                <a:t>Secure, intuitive e-commerce sites designed for seamless user experiences and conversion.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0264A0-8FAD-02B8-E31D-BB90ECA9B548}"/>
              </a:ext>
            </a:extLst>
          </p:cNvPr>
          <p:cNvGrpSpPr/>
          <p:nvPr/>
        </p:nvGrpSpPr>
        <p:grpSpPr>
          <a:xfrm>
            <a:off x="1476151" y="4159851"/>
            <a:ext cx="3689738" cy="798552"/>
            <a:chOff x="1247551" y="4324951"/>
            <a:chExt cx="3689738" cy="798552"/>
          </a:xfrm>
        </p:grpSpPr>
        <p:sp>
          <p:nvSpPr>
            <p:cNvPr id="16" name="Content Placeholder 8">
              <a:extLst>
                <a:ext uri="{FF2B5EF4-FFF2-40B4-BE49-F238E27FC236}">
                  <a16:creationId xmlns:a16="http://schemas.microsoft.com/office/drawing/2014/main" id="{324531E7-834D-C459-DF68-50AAFC25270B}"/>
                </a:ext>
              </a:extLst>
            </p:cNvPr>
            <p:cNvSpPr txBox="1">
              <a:spLocks/>
            </p:cNvSpPr>
            <p:nvPr/>
          </p:nvSpPr>
          <p:spPr>
            <a:xfrm>
              <a:off x="1269322" y="4324951"/>
              <a:ext cx="3667967" cy="4978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b="1" i="1" dirty="0"/>
                <a:t>Testing &amp; Debugging:</a:t>
              </a:r>
            </a:p>
          </p:txBody>
        </p:sp>
        <p:sp>
          <p:nvSpPr>
            <p:cNvPr id="22" name="Content Placeholder 8">
              <a:extLst>
                <a:ext uri="{FF2B5EF4-FFF2-40B4-BE49-F238E27FC236}">
                  <a16:creationId xmlns:a16="http://schemas.microsoft.com/office/drawing/2014/main" id="{743AF731-F41B-1BB2-F6DD-AB93CED2574A}"/>
                </a:ext>
              </a:extLst>
            </p:cNvPr>
            <p:cNvSpPr txBox="1">
              <a:spLocks/>
            </p:cNvSpPr>
            <p:nvPr/>
          </p:nvSpPr>
          <p:spPr>
            <a:xfrm>
              <a:off x="1247551" y="4625623"/>
              <a:ext cx="3392582" cy="4978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</a:rPr>
                <a:t>Comprehensive testing across devices and browsers, ensuring flawless performance.</a:t>
              </a:r>
            </a:p>
          </p:txBody>
        </p:sp>
      </p:grp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D20C1468-377B-82D8-7575-2D564E5A7019}"/>
              </a:ext>
            </a:extLst>
          </p:cNvPr>
          <p:cNvSpPr txBox="1">
            <a:spLocks/>
          </p:cNvSpPr>
          <p:nvPr/>
        </p:nvSpPr>
        <p:spPr>
          <a:xfrm>
            <a:off x="7293429" y="3871807"/>
            <a:ext cx="3540441" cy="49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</a:rPr>
              <a:t>Engaging, intuitive interfaces that enhance user experience and drive results.</a:t>
            </a:r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32A05857-1587-CD0A-A9DB-E5832EB96189}"/>
              </a:ext>
            </a:extLst>
          </p:cNvPr>
          <p:cNvSpPr txBox="1">
            <a:spLocks/>
          </p:cNvSpPr>
          <p:nvPr/>
        </p:nvSpPr>
        <p:spPr>
          <a:xfrm>
            <a:off x="7327441" y="5254969"/>
            <a:ext cx="3540441" cy="49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300" dirty="0">
                <a:solidFill>
                  <a:schemeClr val="bg1">
                    <a:lumMod val="65000"/>
                  </a:schemeClr>
                </a:solidFill>
              </a:rPr>
              <a:t>Efficient code management with Git, and quick deployment through Vercel.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C1B8CE-A1E7-5952-7FD6-76FE8664D9B0}"/>
              </a:ext>
            </a:extLst>
          </p:cNvPr>
          <p:cNvGrpSpPr/>
          <p:nvPr/>
        </p:nvGrpSpPr>
        <p:grpSpPr>
          <a:xfrm>
            <a:off x="4836564" y="2728954"/>
            <a:ext cx="2497476" cy="3526971"/>
            <a:chOff x="4836564" y="2779754"/>
            <a:chExt cx="2497476" cy="352697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64995E0-F7DD-A843-4838-30F7ADD9C3FE}"/>
                </a:ext>
              </a:extLst>
            </p:cNvPr>
            <p:cNvSpPr/>
            <p:nvPr/>
          </p:nvSpPr>
          <p:spPr>
            <a:xfrm>
              <a:off x="6044047" y="2779754"/>
              <a:ext cx="80000" cy="352697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A7EEC7E-3B42-6BBC-44DB-B3BA0F1FF0EA}"/>
                </a:ext>
              </a:extLst>
            </p:cNvPr>
            <p:cNvSpPr/>
            <p:nvPr/>
          </p:nvSpPr>
          <p:spPr>
            <a:xfrm rot="16200000">
              <a:off x="6684081" y="3214592"/>
              <a:ext cx="59526" cy="121499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5D7D126-82CE-E1ED-A86A-65CE2728E970}"/>
                </a:ext>
              </a:extLst>
            </p:cNvPr>
            <p:cNvSpPr/>
            <p:nvPr/>
          </p:nvSpPr>
          <p:spPr>
            <a:xfrm rot="16200000">
              <a:off x="6696781" y="4592748"/>
              <a:ext cx="59526" cy="121499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98318AE-95B0-F559-1FE9-9EE8AF0D558B}"/>
                </a:ext>
              </a:extLst>
            </p:cNvPr>
            <p:cNvSpPr/>
            <p:nvPr/>
          </p:nvSpPr>
          <p:spPr>
            <a:xfrm rot="16200000">
              <a:off x="5414298" y="2499477"/>
              <a:ext cx="59526" cy="121499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D98AEF6-B84A-764D-7B98-F82CC435C649}"/>
                </a:ext>
              </a:extLst>
            </p:cNvPr>
            <p:cNvSpPr/>
            <p:nvPr/>
          </p:nvSpPr>
          <p:spPr>
            <a:xfrm rot="16200000">
              <a:off x="5426541" y="3866808"/>
              <a:ext cx="59526" cy="121499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53A4AFF-7653-582F-8FE1-0282BB85D42B}"/>
                </a:ext>
              </a:extLst>
            </p:cNvPr>
            <p:cNvSpPr/>
            <p:nvPr/>
          </p:nvSpPr>
          <p:spPr>
            <a:xfrm rot="16200000">
              <a:off x="5426542" y="5270218"/>
              <a:ext cx="59526" cy="1214993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33CCB7-BEF7-7950-0A45-64764043241A}"/>
              </a:ext>
            </a:extLst>
          </p:cNvPr>
          <p:cNvGrpSpPr/>
          <p:nvPr/>
        </p:nvGrpSpPr>
        <p:grpSpPr>
          <a:xfrm>
            <a:off x="1458505" y="5525992"/>
            <a:ext cx="3667967" cy="811503"/>
            <a:chOff x="1458505" y="5525992"/>
            <a:chExt cx="3667967" cy="811503"/>
          </a:xfrm>
        </p:grpSpPr>
        <p:sp>
          <p:nvSpPr>
            <p:cNvPr id="18" name="Content Placeholder 8">
              <a:extLst>
                <a:ext uri="{FF2B5EF4-FFF2-40B4-BE49-F238E27FC236}">
                  <a16:creationId xmlns:a16="http://schemas.microsoft.com/office/drawing/2014/main" id="{41F2A7AF-8802-A6E5-522E-E2FA076D1F83}"/>
                </a:ext>
              </a:extLst>
            </p:cNvPr>
            <p:cNvSpPr txBox="1">
              <a:spLocks/>
            </p:cNvSpPr>
            <p:nvPr/>
          </p:nvSpPr>
          <p:spPr>
            <a:xfrm>
              <a:off x="1458505" y="5525992"/>
              <a:ext cx="3667967" cy="4978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b="1" i="1" dirty="0"/>
                <a:t>Performance Tuning</a:t>
              </a:r>
              <a:r>
                <a:rPr lang="en-US" sz="2200" i="1" dirty="0"/>
                <a:t>: </a:t>
              </a:r>
              <a:endParaRPr lang="en-US" sz="2200" b="1" i="1" dirty="0"/>
            </a:p>
          </p:txBody>
        </p:sp>
        <p:sp>
          <p:nvSpPr>
            <p:cNvPr id="33" name="Content Placeholder 8">
              <a:extLst>
                <a:ext uri="{FF2B5EF4-FFF2-40B4-BE49-F238E27FC236}">
                  <a16:creationId xmlns:a16="http://schemas.microsoft.com/office/drawing/2014/main" id="{FF1984F7-13D5-F230-AB00-D4C15C387667}"/>
                </a:ext>
              </a:extLst>
            </p:cNvPr>
            <p:cNvSpPr txBox="1">
              <a:spLocks/>
            </p:cNvSpPr>
            <p:nvPr/>
          </p:nvSpPr>
          <p:spPr>
            <a:xfrm>
              <a:off x="1475977" y="5839615"/>
              <a:ext cx="3398687" cy="4978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</a:rPr>
                <a:t>Optimizing websites for faster load times and better performance, ensuring a smooth user experience even during high traffic.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77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1704CFB-E322-2733-E1BD-5F71BBA72E4C}"/>
              </a:ext>
            </a:extLst>
          </p:cNvPr>
          <p:cNvSpPr txBox="1"/>
          <p:nvPr/>
        </p:nvSpPr>
        <p:spPr>
          <a:xfrm>
            <a:off x="6357261" y="2507048"/>
            <a:ext cx="5083627" cy="4090579"/>
          </a:xfrm>
          <a:prstGeom prst="rect">
            <a:avLst/>
          </a:prstGeom>
          <a:solidFill>
            <a:schemeClr val="bg1">
              <a:alpha val="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FC4B7-98CF-3A60-939B-FCA5D4CD3EB3}"/>
              </a:ext>
            </a:extLst>
          </p:cNvPr>
          <p:cNvSpPr txBox="1"/>
          <p:nvPr/>
        </p:nvSpPr>
        <p:spPr>
          <a:xfrm>
            <a:off x="638628" y="2485275"/>
            <a:ext cx="5083627" cy="4090579"/>
          </a:xfrm>
          <a:prstGeom prst="rect">
            <a:avLst/>
          </a:prstGeom>
          <a:solidFill>
            <a:schemeClr val="bg1">
              <a:alpha val="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A4A7895-3FBB-9134-6284-4A5950F5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Highlights</a:t>
            </a:r>
            <a:endParaRPr lang="en-US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F36102-91E3-B5B6-05D2-563D2642C9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351C0389-4629-C99B-AA5E-8F6B99F7339E}"/>
              </a:ext>
            </a:extLst>
          </p:cNvPr>
          <p:cNvSpPr txBox="1">
            <a:spLocks/>
          </p:cNvSpPr>
          <p:nvPr/>
        </p:nvSpPr>
        <p:spPr>
          <a:xfrm>
            <a:off x="746327" y="1569962"/>
            <a:ext cx="10677576" cy="615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Over the years, I have successfully delivered numerous projects that not only meet client expectations but also drive tangible results. Here are some of my best works:</a:t>
            </a:r>
            <a:endParaRPr lang="en-US" sz="2000" b="1" i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D5226-B8CE-F638-CBCB-1D7E9B73FAE9}"/>
              </a:ext>
            </a:extLst>
          </p:cNvPr>
          <p:cNvSpPr txBox="1"/>
          <p:nvPr/>
        </p:nvSpPr>
        <p:spPr>
          <a:xfrm>
            <a:off x="711200" y="2470761"/>
            <a:ext cx="50509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Project 1: Q-Commerce Website for [ Food-Tuck ]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2C307-7C57-716F-1B6F-5B5A3CC15611}"/>
              </a:ext>
            </a:extLst>
          </p:cNvPr>
          <p:cNvSpPr txBox="1"/>
          <p:nvPr/>
        </p:nvSpPr>
        <p:spPr>
          <a:xfrm>
            <a:off x="751115" y="5145568"/>
            <a:ext cx="4885216" cy="1415772"/>
          </a:xfrm>
          <a:prstGeom prst="rect">
            <a:avLst/>
          </a:prstGeom>
          <a:solidFill>
            <a:schemeClr val="bg1">
              <a:alpha val="17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300" b="1" i="1" dirty="0">
                <a:solidFill>
                  <a:schemeClr val="bg1">
                    <a:lumMod val="95000"/>
                  </a:schemeClr>
                </a:solidFill>
              </a:rPr>
              <a:t>Technologies: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</a:rPr>
              <a:t>Next.Js, Tailwind CSS, Figma (Design), CMS, APIs Integration, GIT &amp; Vercel (Deployment).</a:t>
            </a:r>
          </a:p>
          <a:p>
            <a:pPr algn="just"/>
            <a:endParaRPr lang="en-US" sz="300" dirty="0">
              <a:solidFill>
                <a:schemeClr val="bg1">
                  <a:lumMod val="65000"/>
                </a:schemeClr>
              </a:solidFill>
            </a:endParaRPr>
          </a:p>
          <a:p>
            <a:pPr algn="just"/>
            <a:r>
              <a:rPr lang="en-US" sz="1300" b="1" i="1" dirty="0">
                <a:solidFill>
                  <a:schemeClr val="bg1">
                    <a:lumMod val="95000"/>
                  </a:schemeClr>
                </a:solidFill>
              </a:rPr>
              <a:t>Overview</a:t>
            </a:r>
            <a:r>
              <a:rPr lang="en-US" sz="1300" b="1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</a:rPr>
              <a:t>A custom-built, fully responsive Q-commerce platform optimized for performance and user experience.</a:t>
            </a:r>
          </a:p>
          <a:p>
            <a:pPr algn="just"/>
            <a:endParaRPr lang="en-US" sz="300" b="1" i="1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1300" b="1" i="1" dirty="0">
                <a:solidFill>
                  <a:schemeClr val="bg1">
                    <a:lumMod val="95000"/>
                  </a:schemeClr>
                </a:solidFill>
              </a:rPr>
              <a:t>Achievement</a:t>
            </a:r>
            <a:r>
              <a:rPr lang="en-US" sz="1300" b="1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</a:rPr>
              <a:t>Increased sales by 30% in 3 months through seamless user navigation and optimized checkout process.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3D1B3-EA8A-74B2-AA29-03D93F54C402}"/>
              </a:ext>
            </a:extLst>
          </p:cNvPr>
          <p:cNvSpPr txBox="1"/>
          <p:nvPr/>
        </p:nvSpPr>
        <p:spPr>
          <a:xfrm>
            <a:off x="746327" y="2846274"/>
            <a:ext cx="4885216" cy="2246769"/>
          </a:xfrm>
          <a:prstGeom prst="rect">
            <a:avLst/>
          </a:prstGeom>
          <a:solidFill>
            <a:schemeClr val="bg1">
              <a:alpha val="27000"/>
            </a:schemeClr>
          </a:solidFill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8A5668-3CF8-25FF-9EC9-CDA6DA6DB0AA}"/>
              </a:ext>
            </a:extLst>
          </p:cNvPr>
          <p:cNvSpPr txBox="1"/>
          <p:nvPr/>
        </p:nvSpPr>
        <p:spPr>
          <a:xfrm>
            <a:off x="6429831" y="2470761"/>
            <a:ext cx="50509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Project 2: Portfolio Website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A097C6-0151-E9E5-42C5-04468A75383B}"/>
              </a:ext>
            </a:extLst>
          </p:cNvPr>
          <p:cNvSpPr txBox="1"/>
          <p:nvPr/>
        </p:nvSpPr>
        <p:spPr>
          <a:xfrm>
            <a:off x="6469746" y="5145568"/>
            <a:ext cx="4885216" cy="1400383"/>
          </a:xfrm>
          <a:prstGeom prst="rect">
            <a:avLst/>
          </a:prstGeom>
          <a:solidFill>
            <a:schemeClr val="bg1">
              <a:alpha val="17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300" b="1" i="1" dirty="0">
                <a:solidFill>
                  <a:schemeClr val="bg1">
                    <a:lumMod val="95000"/>
                  </a:schemeClr>
                </a:solidFill>
              </a:rPr>
              <a:t>Technologies: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</a:rPr>
              <a:t>HTML, CSS, JavaScript, Next.Js, Tailwind CSS, Figma (Design), APIs Integration, Vercel (Deployment).</a:t>
            </a:r>
          </a:p>
          <a:p>
            <a:pPr algn="just"/>
            <a:endParaRPr lang="en-US" sz="300" dirty="0">
              <a:solidFill>
                <a:schemeClr val="bg1">
                  <a:lumMod val="65000"/>
                </a:schemeClr>
              </a:solidFill>
            </a:endParaRPr>
          </a:p>
          <a:p>
            <a:pPr algn="just"/>
            <a:r>
              <a:rPr lang="en-US" sz="1300" b="1" i="1" dirty="0">
                <a:solidFill>
                  <a:schemeClr val="bg1">
                    <a:lumMod val="95000"/>
                  </a:schemeClr>
                </a:solidFill>
              </a:rPr>
              <a:t>Overview</a:t>
            </a:r>
            <a:r>
              <a:rPr lang="en-US" sz="1300" b="1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</a:rPr>
              <a:t>A sleek and modern portfolio website designed to showcase the client’s work and services.</a:t>
            </a:r>
          </a:p>
          <a:p>
            <a:pPr algn="just"/>
            <a:endParaRPr lang="en-US" sz="300" dirty="0">
              <a:solidFill>
                <a:schemeClr val="bg1">
                  <a:lumMod val="65000"/>
                </a:schemeClr>
              </a:solidFill>
            </a:endParaRPr>
          </a:p>
          <a:p>
            <a:pPr algn="just"/>
            <a:r>
              <a:rPr lang="en-US" sz="1300" b="1" i="1" dirty="0">
                <a:solidFill>
                  <a:schemeClr val="bg1">
                    <a:lumMod val="95000"/>
                  </a:schemeClr>
                </a:solidFill>
              </a:rPr>
              <a:t>Achievement</a:t>
            </a:r>
            <a:r>
              <a:rPr lang="en-US" sz="1300" b="1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</a:rPr>
              <a:t>Delivered a sharp, interactive design with an emphasis on quick load times and mobile-first responsiveness.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A36C91-E7F4-1C56-36F5-2FC906EDD1BE}"/>
              </a:ext>
            </a:extLst>
          </p:cNvPr>
          <p:cNvSpPr txBox="1"/>
          <p:nvPr/>
        </p:nvSpPr>
        <p:spPr>
          <a:xfrm>
            <a:off x="6464958" y="2846274"/>
            <a:ext cx="4885216" cy="2246769"/>
          </a:xfrm>
          <a:prstGeom prst="rect">
            <a:avLst/>
          </a:prstGeom>
          <a:solidFill>
            <a:schemeClr val="bg1">
              <a:alpha val="27000"/>
            </a:schemeClr>
          </a:solidFill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39AD5-3EFB-8DF6-FE27-59B2F167D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26" y="2831760"/>
            <a:ext cx="4885215" cy="22467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D8F024-3318-412A-E9BD-7EC8D0821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2" r="1108" b="6939"/>
          <a:stretch/>
        </p:blipFill>
        <p:spPr>
          <a:xfrm>
            <a:off x="6464958" y="2845601"/>
            <a:ext cx="4885216" cy="226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1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4AD5B-65EB-E863-582A-D4163A3C1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42B41A2-A58B-552E-7E06-881BAD3C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Highlights</a:t>
            </a:r>
            <a:endParaRPr lang="en-US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E951F4A-956D-0794-FE7C-A1FFF9E4BE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BEAE40-370F-E649-1815-1023C66B502F}"/>
              </a:ext>
            </a:extLst>
          </p:cNvPr>
          <p:cNvGrpSpPr/>
          <p:nvPr/>
        </p:nvGrpSpPr>
        <p:grpSpPr>
          <a:xfrm>
            <a:off x="638628" y="1991791"/>
            <a:ext cx="5127169" cy="4105093"/>
            <a:chOff x="638628" y="1991791"/>
            <a:chExt cx="5127169" cy="410509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9FEF16-F4E1-38D0-35D2-C87ECBC843EB}"/>
                </a:ext>
              </a:extLst>
            </p:cNvPr>
            <p:cNvSpPr txBox="1"/>
            <p:nvPr/>
          </p:nvSpPr>
          <p:spPr>
            <a:xfrm>
              <a:off x="638628" y="2006305"/>
              <a:ext cx="5083627" cy="4090579"/>
            </a:xfrm>
            <a:prstGeom prst="rect">
              <a:avLst/>
            </a:prstGeom>
            <a:solidFill>
              <a:schemeClr val="bg1">
                <a:alpha val="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FE1549-DE45-2BF9-70B0-429B9E85916E}"/>
                </a:ext>
              </a:extLst>
            </p:cNvPr>
            <p:cNvSpPr txBox="1"/>
            <p:nvPr/>
          </p:nvSpPr>
          <p:spPr>
            <a:xfrm>
              <a:off x="682172" y="1991791"/>
              <a:ext cx="508362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Project 3: Custom Blog Website [ </a:t>
              </a:r>
              <a:r>
                <a:rPr lang="en-US" sz="1200" b="1" dirty="0">
                  <a:solidFill>
                    <a:schemeClr val="bg1"/>
                  </a:solidFill>
                </a:rPr>
                <a:t>with CMS Integration </a:t>
              </a:r>
              <a:r>
                <a:rPr lang="en-US" sz="1600" b="1" dirty="0">
                  <a:solidFill>
                    <a:schemeClr val="bg1"/>
                  </a:solidFill>
                </a:rPr>
                <a:t>]</a:t>
              </a:r>
              <a:br>
                <a:rPr lang="en-US" sz="1200" dirty="0">
                  <a:solidFill>
                    <a:schemeClr val="bg1"/>
                  </a:solidFill>
                </a:rPr>
              </a:b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88FD59-11EB-8027-DBC3-3B4435BF2059}"/>
                </a:ext>
              </a:extLst>
            </p:cNvPr>
            <p:cNvSpPr txBox="1"/>
            <p:nvPr/>
          </p:nvSpPr>
          <p:spPr>
            <a:xfrm>
              <a:off x="751115" y="4666598"/>
              <a:ext cx="4885216" cy="1323439"/>
            </a:xfrm>
            <a:prstGeom prst="rect">
              <a:avLst/>
            </a:prstGeom>
            <a:solidFill>
              <a:schemeClr val="bg1">
                <a:alpha val="17000"/>
              </a:schemeClr>
            </a:solidFill>
          </p:spPr>
          <p:txBody>
            <a:bodyPr wrap="square">
              <a:spAutoFit/>
            </a:bodyPr>
            <a:lstStyle/>
            <a:p>
              <a:pPr algn="just"/>
              <a:r>
                <a:rPr lang="en-US" sz="1300" b="1" i="1" dirty="0">
                  <a:solidFill>
                    <a:schemeClr val="bg1">
                      <a:lumMod val="95000"/>
                    </a:schemeClr>
                  </a:solidFill>
                </a:rPr>
                <a:t>Technologies: </a:t>
              </a: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</a:rPr>
                <a:t>Next.Js, Tailwind CSS, Figma (Design), GIT &amp; Vercel (Deployment).</a:t>
              </a:r>
            </a:p>
            <a:p>
              <a:pPr algn="just"/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just"/>
              <a:r>
                <a:rPr lang="en-US" sz="1300" b="1" i="1" dirty="0">
                  <a:solidFill>
                    <a:schemeClr val="bg1">
                      <a:lumMod val="95000"/>
                    </a:schemeClr>
                  </a:solidFill>
                </a:rPr>
                <a:t>Overview</a:t>
              </a:r>
              <a:r>
                <a:rPr lang="en-US" sz="1300" b="1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</a:rPr>
                <a:t>A blog website with dynamic features.</a:t>
              </a:r>
            </a:p>
            <a:p>
              <a:pPr algn="just"/>
              <a:endParaRPr lang="en-US" sz="7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just"/>
              <a:r>
                <a:rPr lang="en-US" sz="1300" b="1" i="1" dirty="0">
                  <a:solidFill>
                    <a:schemeClr val="bg1">
                      <a:lumMod val="95000"/>
                    </a:schemeClr>
                  </a:solidFill>
                </a:rPr>
                <a:t>Achievement</a:t>
              </a:r>
              <a:r>
                <a:rPr lang="en-US" sz="1300" b="1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</a:rPr>
                <a:t>Boosted site traffic by 40% due to better content accessibility and SEO optimization.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4FCE69-3816-272B-8834-EFFB09765FD7}"/>
                </a:ext>
              </a:extLst>
            </p:cNvPr>
            <p:cNvSpPr txBox="1"/>
            <p:nvPr/>
          </p:nvSpPr>
          <p:spPr>
            <a:xfrm>
              <a:off x="746327" y="2367304"/>
              <a:ext cx="4885216" cy="2246769"/>
            </a:xfrm>
            <a:prstGeom prst="rect">
              <a:avLst/>
            </a:prstGeom>
            <a:solidFill>
              <a:schemeClr val="bg1">
                <a:alpha val="27000"/>
              </a:schemeClr>
            </a:solidFill>
          </p:spPr>
          <p:txBody>
            <a:bodyPr wrap="square">
              <a:spAutoFit/>
            </a:bodyPr>
            <a:lstStyle/>
            <a:p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56B1657-8501-4C09-ECC6-9CC7415A99CF}"/>
              </a:ext>
            </a:extLst>
          </p:cNvPr>
          <p:cNvGrpSpPr/>
          <p:nvPr/>
        </p:nvGrpSpPr>
        <p:grpSpPr>
          <a:xfrm>
            <a:off x="6357261" y="1991791"/>
            <a:ext cx="5123541" cy="4126866"/>
            <a:chOff x="6357261" y="1991791"/>
            <a:chExt cx="5123541" cy="41268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C0753-3B3A-5D35-9D7D-B36B09BE553E}"/>
                </a:ext>
              </a:extLst>
            </p:cNvPr>
            <p:cNvSpPr txBox="1"/>
            <p:nvPr/>
          </p:nvSpPr>
          <p:spPr>
            <a:xfrm>
              <a:off x="6357261" y="2028078"/>
              <a:ext cx="5083627" cy="4090579"/>
            </a:xfrm>
            <a:prstGeom prst="rect">
              <a:avLst/>
            </a:prstGeom>
            <a:solidFill>
              <a:schemeClr val="bg1">
                <a:alpha val="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34F6E7-71EB-4A7B-FA97-FF514C8CADF4}"/>
                </a:ext>
              </a:extLst>
            </p:cNvPr>
            <p:cNvSpPr txBox="1"/>
            <p:nvPr/>
          </p:nvSpPr>
          <p:spPr>
            <a:xfrm>
              <a:off x="6429831" y="1991791"/>
              <a:ext cx="50509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Project 4: Portfolio Website (Design for Figma)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0E4B1F-7C24-3AD4-701C-2F8C4B18BBFE}"/>
                </a:ext>
              </a:extLst>
            </p:cNvPr>
            <p:cNvSpPr txBox="1"/>
            <p:nvPr/>
          </p:nvSpPr>
          <p:spPr>
            <a:xfrm>
              <a:off x="6469746" y="4666598"/>
              <a:ext cx="4885216" cy="1323439"/>
            </a:xfrm>
            <a:prstGeom prst="rect">
              <a:avLst/>
            </a:prstGeom>
            <a:solidFill>
              <a:schemeClr val="bg1">
                <a:alpha val="17000"/>
              </a:schemeClr>
            </a:solidFill>
          </p:spPr>
          <p:txBody>
            <a:bodyPr wrap="square">
              <a:spAutoFit/>
            </a:bodyPr>
            <a:lstStyle/>
            <a:p>
              <a:pPr algn="just"/>
              <a:r>
                <a:rPr lang="en-US" sz="1300" b="1" i="1" dirty="0">
                  <a:solidFill>
                    <a:schemeClr val="bg1">
                      <a:lumMod val="95000"/>
                    </a:schemeClr>
                  </a:solidFill>
                </a:rPr>
                <a:t>Technologies: </a:t>
              </a:r>
              <a:r>
                <a:rPr lang="en-US" sz="1300" dirty="0" err="1">
                  <a:solidFill>
                    <a:schemeClr val="bg1">
                      <a:lumMod val="65000"/>
                    </a:schemeClr>
                  </a:solidFill>
                </a:rPr>
                <a:t>Next.Js</a:t>
              </a: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</a:rPr>
                <a:t>, Tailwind CSS, Figma (Design), GIT &amp; </a:t>
              </a:r>
              <a:r>
                <a:rPr lang="en-US" sz="1300" dirty="0" err="1">
                  <a:solidFill>
                    <a:schemeClr val="bg1">
                      <a:lumMod val="65000"/>
                    </a:schemeClr>
                  </a:solidFill>
                </a:rPr>
                <a:t>Vercel</a:t>
              </a: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</a:rPr>
                <a:t> (Deployment).</a:t>
              </a:r>
            </a:p>
            <a:p>
              <a:pPr algn="just"/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just"/>
              <a:r>
                <a:rPr lang="en-US" sz="1300" b="1" i="1" dirty="0">
                  <a:solidFill>
                    <a:schemeClr val="bg1">
                      <a:lumMod val="95000"/>
                    </a:schemeClr>
                  </a:solidFill>
                </a:rPr>
                <a:t>Overview</a:t>
              </a:r>
              <a:r>
                <a:rPr lang="en-US" sz="1300" b="1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</a:rPr>
                <a:t>A blog website with dynamic features.</a:t>
              </a:r>
            </a:p>
            <a:p>
              <a:pPr algn="just"/>
              <a:endParaRPr lang="en-US" sz="7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just"/>
              <a:r>
                <a:rPr lang="en-US" sz="1300" b="1" i="1" dirty="0">
                  <a:solidFill>
                    <a:schemeClr val="bg1">
                      <a:lumMod val="95000"/>
                    </a:schemeClr>
                  </a:solidFill>
                </a:rPr>
                <a:t>Achievement</a:t>
              </a:r>
              <a:r>
                <a:rPr lang="en-US" sz="1300" b="1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</a:rPr>
                <a:t>Boosted site traffic by 40% due to better content accessibility and SEO optimization.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76E070-6764-42FB-F7EB-670CF1009863}"/>
                </a:ext>
              </a:extLst>
            </p:cNvPr>
            <p:cNvSpPr txBox="1"/>
            <p:nvPr/>
          </p:nvSpPr>
          <p:spPr>
            <a:xfrm>
              <a:off x="6464958" y="2367304"/>
              <a:ext cx="4885216" cy="2246769"/>
            </a:xfrm>
            <a:prstGeom prst="rect">
              <a:avLst/>
            </a:prstGeom>
            <a:solidFill>
              <a:schemeClr val="bg1">
                <a:alpha val="27000"/>
              </a:schemeClr>
            </a:solidFill>
          </p:spPr>
          <p:txBody>
            <a:bodyPr wrap="square">
              <a:spAutoFit/>
            </a:bodyPr>
            <a:lstStyle/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endParaRP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endParaRP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endParaRP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endParaRP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endParaRP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endParaRP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endParaRP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endParaRP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endParaRPr>
            </a:p>
            <a:p>
              <a:endPara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81180C9-B3FD-56F4-277B-7E80ED29C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1" r="2036"/>
          <a:stretch/>
        </p:blipFill>
        <p:spPr>
          <a:xfrm>
            <a:off x="746326" y="2367303"/>
            <a:ext cx="4885215" cy="2261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63A6F0-DCAE-3C75-2A19-552D9447F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1" r="3125" b="18213"/>
          <a:stretch/>
        </p:blipFill>
        <p:spPr>
          <a:xfrm>
            <a:off x="6464959" y="2374560"/>
            <a:ext cx="4885216" cy="22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7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AAF3F-DFD3-07BC-4517-065F892FC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2AADD-9EEF-0D6A-8D59-4E75E8FB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4FB02B6C-2360-404B-EE53-002A62675746}"/>
              </a:ext>
            </a:extLst>
          </p:cNvPr>
          <p:cNvSpPr txBox="1">
            <a:spLocks/>
          </p:cNvSpPr>
          <p:nvPr/>
        </p:nvSpPr>
        <p:spPr>
          <a:xfrm>
            <a:off x="381000" y="381000"/>
            <a:ext cx="11430000" cy="10058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0" dirty="0"/>
              <a:t>Client Testimonials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9E7503-0873-5BC4-0309-F824F9B80EF3}"/>
              </a:ext>
            </a:extLst>
          </p:cNvPr>
          <p:cNvGrpSpPr/>
          <p:nvPr/>
        </p:nvGrpSpPr>
        <p:grpSpPr>
          <a:xfrm>
            <a:off x="641369" y="2466375"/>
            <a:ext cx="3614887" cy="2688439"/>
            <a:chOff x="753913" y="1622304"/>
            <a:chExt cx="3614887" cy="268843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7E10C4F-5158-6865-6325-F1DC2DFCB32F}"/>
                </a:ext>
              </a:extLst>
            </p:cNvPr>
            <p:cNvSpPr/>
            <p:nvPr/>
          </p:nvSpPr>
          <p:spPr>
            <a:xfrm>
              <a:off x="859812" y="1828800"/>
              <a:ext cx="3479960" cy="2481943"/>
            </a:xfrm>
            <a:prstGeom prst="roundRect">
              <a:avLst>
                <a:gd name="adj" fmla="val 891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FE31E6-3A2B-900A-29CC-A2D6B0AA6941}"/>
                </a:ext>
              </a:extLst>
            </p:cNvPr>
            <p:cNvCxnSpPr>
              <a:cxnSpLocks/>
            </p:cNvCxnSpPr>
            <p:nvPr/>
          </p:nvCxnSpPr>
          <p:spPr>
            <a:xfrm>
              <a:off x="977147" y="2844799"/>
              <a:ext cx="0" cy="1233714"/>
            </a:xfrm>
            <a:prstGeom prst="line">
              <a:avLst/>
            </a:prstGeom>
            <a:ln w="38100">
              <a:solidFill>
                <a:srgbClr val="0070C0">
                  <a:alpha val="53000"/>
                </a:srgb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3F1DA07-5F16-C898-3E91-2424E8446C9E}"/>
                </a:ext>
              </a:extLst>
            </p:cNvPr>
            <p:cNvGrpSpPr/>
            <p:nvPr/>
          </p:nvGrpSpPr>
          <p:grpSpPr>
            <a:xfrm>
              <a:off x="753913" y="1622304"/>
              <a:ext cx="2081696" cy="778563"/>
              <a:chOff x="1497922" y="1508540"/>
              <a:chExt cx="2207302" cy="778563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39D0261-2A9F-7F1E-393D-CD888151D661}"/>
                  </a:ext>
                </a:extLst>
              </p:cNvPr>
              <p:cNvSpPr/>
              <p:nvPr/>
            </p:nvSpPr>
            <p:spPr>
              <a:xfrm>
                <a:off x="1696771" y="1508540"/>
                <a:ext cx="2008453" cy="765611"/>
              </a:xfrm>
              <a:prstGeom prst="roundRect">
                <a:avLst>
                  <a:gd name="adj" fmla="val 29546"/>
                </a:avLst>
              </a:prstGeom>
              <a:solidFill>
                <a:srgbClr val="0053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8E992AA-27D8-56AF-416B-C19324F9B310}"/>
                  </a:ext>
                </a:extLst>
              </p:cNvPr>
              <p:cNvSpPr/>
              <p:nvPr/>
            </p:nvSpPr>
            <p:spPr>
              <a:xfrm>
                <a:off x="1497922" y="1509678"/>
                <a:ext cx="1815398" cy="777425"/>
              </a:xfrm>
              <a:prstGeom prst="roundRect">
                <a:avLst>
                  <a:gd name="adj" fmla="val 3005"/>
                </a:avLst>
              </a:prstGeom>
              <a:solidFill>
                <a:srgbClr val="00539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A9D5E55-C266-F153-2128-C1F9DC451212}"/>
                </a:ext>
              </a:extLst>
            </p:cNvPr>
            <p:cNvGrpSpPr/>
            <p:nvPr/>
          </p:nvGrpSpPr>
          <p:grpSpPr>
            <a:xfrm>
              <a:off x="1150422" y="2490010"/>
              <a:ext cx="1315181" cy="225189"/>
              <a:chOff x="2364659" y="2414033"/>
              <a:chExt cx="1423566" cy="236160"/>
            </a:xfrm>
          </p:grpSpPr>
          <p:sp>
            <p:nvSpPr>
              <p:cNvPr id="17" name="Star: 5 Points 16">
                <a:extLst>
                  <a:ext uri="{FF2B5EF4-FFF2-40B4-BE49-F238E27FC236}">
                    <a16:creationId xmlns:a16="http://schemas.microsoft.com/office/drawing/2014/main" id="{EF5C32E0-273A-67D1-B184-EC21D1133DF9}"/>
                  </a:ext>
                </a:extLst>
              </p:cNvPr>
              <p:cNvSpPr/>
              <p:nvPr/>
            </p:nvSpPr>
            <p:spPr>
              <a:xfrm>
                <a:off x="2364659" y="2414035"/>
                <a:ext cx="216488" cy="230734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Star: 5 Points 17">
                <a:extLst>
                  <a:ext uri="{FF2B5EF4-FFF2-40B4-BE49-F238E27FC236}">
                    <a16:creationId xmlns:a16="http://schemas.microsoft.com/office/drawing/2014/main" id="{4BDC0CA9-BFFC-CC8C-A438-A686346636DB}"/>
                  </a:ext>
                </a:extLst>
              </p:cNvPr>
              <p:cNvSpPr/>
              <p:nvPr/>
            </p:nvSpPr>
            <p:spPr>
              <a:xfrm>
                <a:off x="2648318" y="2419459"/>
                <a:ext cx="216488" cy="230734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Star: 5 Points 18">
                <a:extLst>
                  <a:ext uri="{FF2B5EF4-FFF2-40B4-BE49-F238E27FC236}">
                    <a16:creationId xmlns:a16="http://schemas.microsoft.com/office/drawing/2014/main" id="{BB43D848-63B6-0DF7-0D9C-4D4B27B14A8C}"/>
                  </a:ext>
                </a:extLst>
              </p:cNvPr>
              <p:cNvSpPr/>
              <p:nvPr/>
            </p:nvSpPr>
            <p:spPr>
              <a:xfrm>
                <a:off x="2965966" y="2414035"/>
                <a:ext cx="216488" cy="230734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Star: 5 Points 19">
                <a:extLst>
                  <a:ext uri="{FF2B5EF4-FFF2-40B4-BE49-F238E27FC236}">
                    <a16:creationId xmlns:a16="http://schemas.microsoft.com/office/drawing/2014/main" id="{4F2A6B64-A0A1-EF42-01E2-FFE006D83447}"/>
                  </a:ext>
                </a:extLst>
              </p:cNvPr>
              <p:cNvSpPr/>
              <p:nvPr/>
            </p:nvSpPr>
            <p:spPr>
              <a:xfrm>
                <a:off x="3259488" y="2414034"/>
                <a:ext cx="216488" cy="230734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Star: 5 Points 20">
                <a:extLst>
                  <a:ext uri="{FF2B5EF4-FFF2-40B4-BE49-F238E27FC236}">
                    <a16:creationId xmlns:a16="http://schemas.microsoft.com/office/drawing/2014/main" id="{9382FF71-37E6-1F22-CB6D-AAC17FD9519C}"/>
                  </a:ext>
                </a:extLst>
              </p:cNvPr>
              <p:cNvSpPr/>
              <p:nvPr/>
            </p:nvSpPr>
            <p:spPr>
              <a:xfrm>
                <a:off x="3571737" y="2414033"/>
                <a:ext cx="216488" cy="230734"/>
              </a:xfrm>
              <a:prstGeom prst="star5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A7F456-A19B-838C-0F7A-8724CBA524EB}"/>
                </a:ext>
              </a:extLst>
            </p:cNvPr>
            <p:cNvSpPr txBox="1"/>
            <p:nvPr/>
          </p:nvSpPr>
          <p:spPr>
            <a:xfrm>
              <a:off x="901691" y="1762852"/>
              <a:ext cx="19237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MR. SAMEER KHAN</a:t>
              </a:r>
            </a:p>
            <a:p>
              <a:endParaRPr lang="en-US" sz="100" b="1" dirty="0">
                <a:solidFill>
                  <a:schemeClr val="bg1"/>
                </a:solidFill>
              </a:endParaRPr>
            </a:p>
            <a:p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Manager Food-Tuck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EEA116-8A2C-FFC2-0DD5-072AF5DE9D53}"/>
                </a:ext>
              </a:extLst>
            </p:cNvPr>
            <p:cNvSpPr txBox="1"/>
            <p:nvPr/>
          </p:nvSpPr>
          <p:spPr>
            <a:xfrm>
              <a:off x="1049718" y="2776318"/>
              <a:ext cx="3319082" cy="1410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5"/>
                </a:spcBef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Miss Sana expertise in </a:t>
              </a: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</a:rPr>
                <a:t>Next.js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 and </a:t>
              </a: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</a:rPr>
                <a:t>Tailwind CSS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 transformed our website into a high-performance platform. </a:t>
              </a:r>
            </a:p>
            <a:p>
              <a:pPr>
                <a:spcBef>
                  <a:spcPts val="125"/>
                </a:spcBef>
              </a:pPr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>
                <a:spcBef>
                  <a:spcPts val="125"/>
                </a:spcBef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Her attention to detail and commitment to quality is unmatched.</a:t>
              </a:r>
              <a:endParaRPr lang="en-US" sz="1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C6CA6C-ED48-F286-5A3B-68C0256D82FF}"/>
              </a:ext>
            </a:extLst>
          </p:cNvPr>
          <p:cNvGrpSpPr/>
          <p:nvPr/>
        </p:nvGrpSpPr>
        <p:grpSpPr>
          <a:xfrm>
            <a:off x="4370138" y="2489597"/>
            <a:ext cx="3614887" cy="2688439"/>
            <a:chOff x="753913" y="1622304"/>
            <a:chExt cx="3614887" cy="268843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C489E3C-FFE9-3C5A-A19C-94DE5EE8A28F}"/>
                </a:ext>
              </a:extLst>
            </p:cNvPr>
            <p:cNvSpPr/>
            <p:nvPr/>
          </p:nvSpPr>
          <p:spPr>
            <a:xfrm>
              <a:off x="859812" y="1828800"/>
              <a:ext cx="3479960" cy="2481943"/>
            </a:xfrm>
            <a:prstGeom prst="roundRect">
              <a:avLst>
                <a:gd name="adj" fmla="val 891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12E4C86-40E5-795C-16DA-745D0679B2C4}"/>
                </a:ext>
              </a:extLst>
            </p:cNvPr>
            <p:cNvCxnSpPr>
              <a:cxnSpLocks/>
            </p:cNvCxnSpPr>
            <p:nvPr/>
          </p:nvCxnSpPr>
          <p:spPr>
            <a:xfrm>
              <a:off x="977147" y="2844799"/>
              <a:ext cx="0" cy="1233714"/>
            </a:xfrm>
            <a:prstGeom prst="line">
              <a:avLst/>
            </a:prstGeom>
            <a:ln w="38100">
              <a:solidFill>
                <a:srgbClr val="0070C0">
                  <a:alpha val="53000"/>
                </a:srgb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00B602-A11F-37EE-F295-2E580A979D1A}"/>
                </a:ext>
              </a:extLst>
            </p:cNvPr>
            <p:cNvGrpSpPr/>
            <p:nvPr/>
          </p:nvGrpSpPr>
          <p:grpSpPr>
            <a:xfrm>
              <a:off x="753913" y="1622304"/>
              <a:ext cx="2081696" cy="778563"/>
              <a:chOff x="1497922" y="1508540"/>
              <a:chExt cx="2207302" cy="778563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DF17C597-E012-1F25-70F7-C0E12BC7ACE3}"/>
                  </a:ext>
                </a:extLst>
              </p:cNvPr>
              <p:cNvSpPr/>
              <p:nvPr/>
            </p:nvSpPr>
            <p:spPr>
              <a:xfrm>
                <a:off x="1696771" y="1508540"/>
                <a:ext cx="2008453" cy="765611"/>
              </a:xfrm>
              <a:prstGeom prst="roundRect">
                <a:avLst>
                  <a:gd name="adj" fmla="val 29546"/>
                </a:avLst>
              </a:prstGeom>
              <a:solidFill>
                <a:srgbClr val="0053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94529A9-F6C9-A732-726A-52BC0A29E867}"/>
                  </a:ext>
                </a:extLst>
              </p:cNvPr>
              <p:cNvSpPr/>
              <p:nvPr/>
            </p:nvSpPr>
            <p:spPr>
              <a:xfrm>
                <a:off x="1497922" y="1509678"/>
                <a:ext cx="1815398" cy="777425"/>
              </a:xfrm>
              <a:prstGeom prst="roundRect">
                <a:avLst>
                  <a:gd name="adj" fmla="val 3005"/>
                </a:avLst>
              </a:prstGeom>
              <a:solidFill>
                <a:srgbClr val="00539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652B79E-339F-E104-E713-BD9580C5DB84}"/>
                </a:ext>
              </a:extLst>
            </p:cNvPr>
            <p:cNvGrpSpPr/>
            <p:nvPr/>
          </p:nvGrpSpPr>
          <p:grpSpPr>
            <a:xfrm>
              <a:off x="1150422" y="2490010"/>
              <a:ext cx="1315181" cy="225189"/>
              <a:chOff x="2364659" y="2414033"/>
              <a:chExt cx="1423566" cy="236160"/>
            </a:xfrm>
          </p:grpSpPr>
          <p:sp>
            <p:nvSpPr>
              <p:cNvPr id="31" name="Star: 5 Points 30">
                <a:extLst>
                  <a:ext uri="{FF2B5EF4-FFF2-40B4-BE49-F238E27FC236}">
                    <a16:creationId xmlns:a16="http://schemas.microsoft.com/office/drawing/2014/main" id="{7D35CCE4-9F88-62BE-C86D-C20DC9E70212}"/>
                  </a:ext>
                </a:extLst>
              </p:cNvPr>
              <p:cNvSpPr/>
              <p:nvPr/>
            </p:nvSpPr>
            <p:spPr>
              <a:xfrm>
                <a:off x="2364659" y="2414035"/>
                <a:ext cx="216488" cy="230734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Star: 5 Points 31">
                <a:extLst>
                  <a:ext uri="{FF2B5EF4-FFF2-40B4-BE49-F238E27FC236}">
                    <a16:creationId xmlns:a16="http://schemas.microsoft.com/office/drawing/2014/main" id="{D0ECA3D7-9A7F-C043-9376-0D161A84FA5D}"/>
                  </a:ext>
                </a:extLst>
              </p:cNvPr>
              <p:cNvSpPr/>
              <p:nvPr/>
            </p:nvSpPr>
            <p:spPr>
              <a:xfrm>
                <a:off x="2648318" y="2419459"/>
                <a:ext cx="216488" cy="230734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Star: 5 Points 32">
                <a:extLst>
                  <a:ext uri="{FF2B5EF4-FFF2-40B4-BE49-F238E27FC236}">
                    <a16:creationId xmlns:a16="http://schemas.microsoft.com/office/drawing/2014/main" id="{15212B8C-A106-044A-78BB-57E31B61EB14}"/>
                  </a:ext>
                </a:extLst>
              </p:cNvPr>
              <p:cNvSpPr/>
              <p:nvPr/>
            </p:nvSpPr>
            <p:spPr>
              <a:xfrm>
                <a:off x="2965966" y="2414035"/>
                <a:ext cx="216488" cy="230734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Star: 5 Points 33">
                <a:extLst>
                  <a:ext uri="{FF2B5EF4-FFF2-40B4-BE49-F238E27FC236}">
                    <a16:creationId xmlns:a16="http://schemas.microsoft.com/office/drawing/2014/main" id="{8E72949D-F1D9-222D-AC1E-8DC84EE04ADF}"/>
                  </a:ext>
                </a:extLst>
              </p:cNvPr>
              <p:cNvSpPr/>
              <p:nvPr/>
            </p:nvSpPr>
            <p:spPr>
              <a:xfrm>
                <a:off x="3259488" y="2414034"/>
                <a:ext cx="216488" cy="230734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Star: 5 Points 34">
                <a:extLst>
                  <a:ext uri="{FF2B5EF4-FFF2-40B4-BE49-F238E27FC236}">
                    <a16:creationId xmlns:a16="http://schemas.microsoft.com/office/drawing/2014/main" id="{77A7D9D0-DCD6-65A2-C5CC-DDD4B4A6A914}"/>
                  </a:ext>
                </a:extLst>
              </p:cNvPr>
              <p:cNvSpPr/>
              <p:nvPr/>
            </p:nvSpPr>
            <p:spPr>
              <a:xfrm>
                <a:off x="3571737" y="2414033"/>
                <a:ext cx="216488" cy="230734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D10E2E-8FC1-F5D9-DECE-762EC8726BFA}"/>
                </a:ext>
              </a:extLst>
            </p:cNvPr>
            <p:cNvSpPr txBox="1"/>
            <p:nvPr/>
          </p:nvSpPr>
          <p:spPr>
            <a:xfrm>
              <a:off x="901691" y="1762852"/>
              <a:ext cx="19237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SEEMI SAQIB</a:t>
              </a:r>
            </a:p>
            <a:p>
              <a:endParaRPr lang="en-US" sz="100" b="1" dirty="0">
                <a:solidFill>
                  <a:schemeClr val="bg1"/>
                </a:solidFill>
              </a:endParaRPr>
            </a:p>
            <a:p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Director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E8645A1-E648-B880-CB9F-DF6BBA4DCB05}"/>
                </a:ext>
              </a:extLst>
            </p:cNvPr>
            <p:cNvSpPr txBox="1"/>
            <p:nvPr/>
          </p:nvSpPr>
          <p:spPr>
            <a:xfrm>
              <a:off x="1049718" y="2776318"/>
              <a:ext cx="3319082" cy="1410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5"/>
                </a:spcBef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Miss Sana has delivered our project on time, exceeding our expectations. </a:t>
              </a:r>
            </a:p>
            <a:p>
              <a:pPr>
                <a:spcBef>
                  <a:spcPts val="125"/>
                </a:spcBef>
              </a:pPr>
              <a:endParaRPr lang="en-US" sz="14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>
                <a:spcBef>
                  <a:spcPts val="125"/>
                </a:spcBef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Her skills in </a:t>
              </a: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</a:rPr>
                <a:t>API integration 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and </a:t>
              </a: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</a:rPr>
                <a:t>SEO optimization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 resulted in increased traffic and conversions.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07A195-1564-41F7-5FA3-00953D993DAB}"/>
              </a:ext>
            </a:extLst>
          </p:cNvPr>
          <p:cNvGrpSpPr/>
          <p:nvPr/>
        </p:nvGrpSpPr>
        <p:grpSpPr>
          <a:xfrm>
            <a:off x="8079836" y="2450792"/>
            <a:ext cx="3614887" cy="2688439"/>
            <a:chOff x="753913" y="1622304"/>
            <a:chExt cx="3614887" cy="2688439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7CA92F4-12F2-060E-F279-D457C81E0396}"/>
                </a:ext>
              </a:extLst>
            </p:cNvPr>
            <p:cNvSpPr/>
            <p:nvPr/>
          </p:nvSpPr>
          <p:spPr>
            <a:xfrm>
              <a:off x="859812" y="1828800"/>
              <a:ext cx="3479960" cy="2481943"/>
            </a:xfrm>
            <a:prstGeom prst="roundRect">
              <a:avLst>
                <a:gd name="adj" fmla="val 891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83D1EDF-65C0-8287-3424-CCFCFEE97152}"/>
                </a:ext>
              </a:extLst>
            </p:cNvPr>
            <p:cNvCxnSpPr>
              <a:cxnSpLocks/>
            </p:cNvCxnSpPr>
            <p:nvPr/>
          </p:nvCxnSpPr>
          <p:spPr>
            <a:xfrm>
              <a:off x="977147" y="2844799"/>
              <a:ext cx="0" cy="1233714"/>
            </a:xfrm>
            <a:prstGeom prst="line">
              <a:avLst/>
            </a:prstGeom>
            <a:ln w="38100">
              <a:solidFill>
                <a:srgbClr val="0070C0">
                  <a:alpha val="53000"/>
                </a:srgb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16C8D3B-31AA-FB84-9504-98F2EEF10BCD}"/>
                </a:ext>
              </a:extLst>
            </p:cNvPr>
            <p:cNvGrpSpPr/>
            <p:nvPr/>
          </p:nvGrpSpPr>
          <p:grpSpPr>
            <a:xfrm>
              <a:off x="753913" y="1622304"/>
              <a:ext cx="2081696" cy="778563"/>
              <a:chOff x="1497922" y="1508540"/>
              <a:chExt cx="2207302" cy="778563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847E47E-7C91-5191-04AC-4B28A8EBF410}"/>
                  </a:ext>
                </a:extLst>
              </p:cNvPr>
              <p:cNvSpPr/>
              <p:nvPr/>
            </p:nvSpPr>
            <p:spPr>
              <a:xfrm>
                <a:off x="1696771" y="1508540"/>
                <a:ext cx="2008453" cy="765611"/>
              </a:xfrm>
              <a:prstGeom prst="roundRect">
                <a:avLst>
                  <a:gd name="adj" fmla="val 29546"/>
                </a:avLst>
              </a:prstGeom>
              <a:solidFill>
                <a:srgbClr val="0053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3A1A530-EC87-CD81-E81F-3E6904217C06}"/>
                  </a:ext>
                </a:extLst>
              </p:cNvPr>
              <p:cNvSpPr/>
              <p:nvPr/>
            </p:nvSpPr>
            <p:spPr>
              <a:xfrm>
                <a:off x="1497922" y="1509678"/>
                <a:ext cx="1815398" cy="777425"/>
              </a:xfrm>
              <a:prstGeom prst="roundRect">
                <a:avLst>
                  <a:gd name="adj" fmla="val 3005"/>
                </a:avLst>
              </a:prstGeom>
              <a:solidFill>
                <a:srgbClr val="00539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81BF45B-C8D6-4302-F45E-A49D4FC28607}"/>
                </a:ext>
              </a:extLst>
            </p:cNvPr>
            <p:cNvGrpSpPr/>
            <p:nvPr/>
          </p:nvGrpSpPr>
          <p:grpSpPr>
            <a:xfrm>
              <a:off x="1150422" y="2490010"/>
              <a:ext cx="1315181" cy="225189"/>
              <a:chOff x="2364659" y="2414033"/>
              <a:chExt cx="1423566" cy="236160"/>
            </a:xfrm>
          </p:grpSpPr>
          <p:sp>
            <p:nvSpPr>
              <p:cNvPr id="45" name="Star: 5 Points 44">
                <a:extLst>
                  <a:ext uri="{FF2B5EF4-FFF2-40B4-BE49-F238E27FC236}">
                    <a16:creationId xmlns:a16="http://schemas.microsoft.com/office/drawing/2014/main" id="{880CA009-ED88-03CE-4E7E-0E445D4C4F23}"/>
                  </a:ext>
                </a:extLst>
              </p:cNvPr>
              <p:cNvSpPr/>
              <p:nvPr/>
            </p:nvSpPr>
            <p:spPr>
              <a:xfrm>
                <a:off x="2364659" y="2414035"/>
                <a:ext cx="216488" cy="230734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Star: 5 Points 45">
                <a:extLst>
                  <a:ext uri="{FF2B5EF4-FFF2-40B4-BE49-F238E27FC236}">
                    <a16:creationId xmlns:a16="http://schemas.microsoft.com/office/drawing/2014/main" id="{6053BAD9-DB29-FC2E-8AF2-47E9176BC139}"/>
                  </a:ext>
                </a:extLst>
              </p:cNvPr>
              <p:cNvSpPr/>
              <p:nvPr/>
            </p:nvSpPr>
            <p:spPr>
              <a:xfrm>
                <a:off x="2648318" y="2419459"/>
                <a:ext cx="216488" cy="230734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Star: 5 Points 46">
                <a:extLst>
                  <a:ext uri="{FF2B5EF4-FFF2-40B4-BE49-F238E27FC236}">
                    <a16:creationId xmlns:a16="http://schemas.microsoft.com/office/drawing/2014/main" id="{AA36F01E-CE3B-371B-88D4-20DEFE6F9750}"/>
                  </a:ext>
                </a:extLst>
              </p:cNvPr>
              <p:cNvSpPr/>
              <p:nvPr/>
            </p:nvSpPr>
            <p:spPr>
              <a:xfrm>
                <a:off x="2965966" y="2414035"/>
                <a:ext cx="216488" cy="230734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Star: 5 Points 47">
                <a:extLst>
                  <a:ext uri="{FF2B5EF4-FFF2-40B4-BE49-F238E27FC236}">
                    <a16:creationId xmlns:a16="http://schemas.microsoft.com/office/drawing/2014/main" id="{B1A4CF39-3C86-0178-89E4-47397E72475E}"/>
                  </a:ext>
                </a:extLst>
              </p:cNvPr>
              <p:cNvSpPr/>
              <p:nvPr/>
            </p:nvSpPr>
            <p:spPr>
              <a:xfrm>
                <a:off x="3259488" y="2414034"/>
                <a:ext cx="216488" cy="230734"/>
              </a:xfrm>
              <a:prstGeom prst="star5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Star: 5 Points 48">
                <a:extLst>
                  <a:ext uri="{FF2B5EF4-FFF2-40B4-BE49-F238E27FC236}">
                    <a16:creationId xmlns:a16="http://schemas.microsoft.com/office/drawing/2014/main" id="{EF4C08D2-8DA5-40A5-651F-FAB1D821DC71}"/>
                  </a:ext>
                </a:extLst>
              </p:cNvPr>
              <p:cNvSpPr/>
              <p:nvPr/>
            </p:nvSpPr>
            <p:spPr>
              <a:xfrm>
                <a:off x="3571737" y="2414033"/>
                <a:ext cx="216488" cy="230734"/>
              </a:xfrm>
              <a:prstGeom prst="star5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15A971-6DDC-BFDC-FD41-DF6BC14B5DBC}"/>
                </a:ext>
              </a:extLst>
            </p:cNvPr>
            <p:cNvSpPr txBox="1"/>
            <p:nvPr/>
          </p:nvSpPr>
          <p:spPr>
            <a:xfrm>
              <a:off x="901691" y="1762852"/>
              <a:ext cx="192370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KASHIF NASEER</a:t>
              </a:r>
            </a:p>
            <a:p>
              <a:endParaRPr lang="en-US" sz="100" b="1" dirty="0">
                <a:solidFill>
                  <a:schemeClr val="bg1"/>
                </a:solidFill>
              </a:endParaRPr>
            </a:p>
            <a:p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IT Manager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042365-D860-2251-B84B-A53056B3C658}"/>
                </a:ext>
              </a:extLst>
            </p:cNvPr>
            <p:cNvSpPr txBox="1"/>
            <p:nvPr/>
          </p:nvSpPr>
          <p:spPr>
            <a:xfrm>
              <a:off x="1049718" y="2776318"/>
              <a:ext cx="331908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5"/>
                </a:spcBef>
              </a:pP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I highly recommend Miss Sana for any front-end development needs. Her proficiency in </a:t>
              </a: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</a:rPr>
                <a:t>HTML/CSS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,</a:t>
              </a: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</a:rPr>
                <a:t> Next.Js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, and </a:t>
              </a:r>
              <a:r>
                <a:rPr lang="en-US" sz="1400" b="1" dirty="0">
                  <a:solidFill>
                    <a:schemeClr val="bg2">
                      <a:lumMod val="25000"/>
                    </a:schemeClr>
                  </a:solidFill>
                </a:rPr>
                <a:t>CMS integration </a:t>
              </a:r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helped us create a smooth, efficient website with a fantastic user interface.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976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372B7-E2E8-E440-BFFD-FF95A622A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ACD6DE-97CD-7D0A-C298-C823C79C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69901"/>
            <a:ext cx="11430000" cy="1038932"/>
          </a:xfrm>
        </p:spPr>
        <p:txBody>
          <a:bodyPr/>
          <a:lstStyle/>
          <a:p>
            <a:r>
              <a:rPr lang="en-US" dirty="0"/>
              <a:t>Process &amp; Methodology</a:t>
            </a:r>
            <a:endParaRPr lang="en-US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7E4F3CD-501C-EE81-B77E-16CA9C1883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0B6833-4BDA-F77F-7C19-389AAD070D0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933854" y="1550397"/>
            <a:ext cx="10677576" cy="61574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My development process is streamlined and designed to ensure efficiency, high-quality results, and client satisfaction. Here’s a breakdown of how I approach each project: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8FE6CD08-23D6-34A2-F90F-42020F0B3BAB}"/>
              </a:ext>
            </a:extLst>
          </p:cNvPr>
          <p:cNvSpPr txBox="1">
            <a:spLocks/>
          </p:cNvSpPr>
          <p:nvPr/>
        </p:nvSpPr>
        <p:spPr>
          <a:xfrm>
            <a:off x="7293429" y="3245936"/>
            <a:ext cx="4188417" cy="49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dirty="0"/>
              <a:t>Project Scope Definition: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5E030B21-5401-DF5F-2427-3CA037094967}"/>
              </a:ext>
            </a:extLst>
          </p:cNvPr>
          <p:cNvSpPr txBox="1">
            <a:spLocks/>
          </p:cNvSpPr>
          <p:nvPr/>
        </p:nvSpPr>
        <p:spPr>
          <a:xfrm>
            <a:off x="7329039" y="4873952"/>
            <a:ext cx="4438075" cy="49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dirty="0"/>
              <a:t>Design Approval: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8457F3-A3B2-D355-F581-137999D974AC}"/>
              </a:ext>
            </a:extLst>
          </p:cNvPr>
          <p:cNvGrpSpPr/>
          <p:nvPr/>
        </p:nvGrpSpPr>
        <p:grpSpPr>
          <a:xfrm>
            <a:off x="941656" y="2540772"/>
            <a:ext cx="4214544" cy="809939"/>
            <a:chOff x="1247551" y="2841057"/>
            <a:chExt cx="3961677" cy="809939"/>
          </a:xfrm>
        </p:grpSpPr>
        <p:sp>
          <p:nvSpPr>
            <p:cNvPr id="14" name="Content Placeholder 8">
              <a:extLst>
                <a:ext uri="{FF2B5EF4-FFF2-40B4-BE49-F238E27FC236}">
                  <a16:creationId xmlns:a16="http://schemas.microsoft.com/office/drawing/2014/main" id="{F48ACE9E-411A-6B40-8237-650F5268E4AD}"/>
                </a:ext>
              </a:extLst>
            </p:cNvPr>
            <p:cNvSpPr txBox="1">
              <a:spLocks/>
            </p:cNvSpPr>
            <p:nvPr/>
          </p:nvSpPr>
          <p:spPr>
            <a:xfrm>
              <a:off x="1247551" y="2841057"/>
              <a:ext cx="3961677" cy="4978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b="1" i="1" dirty="0"/>
                <a:t>Discovery &amp; Consultation:</a:t>
              </a:r>
            </a:p>
          </p:txBody>
        </p:sp>
        <p:sp>
          <p:nvSpPr>
            <p:cNvPr id="21" name="Content Placeholder 8">
              <a:extLst>
                <a:ext uri="{FF2B5EF4-FFF2-40B4-BE49-F238E27FC236}">
                  <a16:creationId xmlns:a16="http://schemas.microsoft.com/office/drawing/2014/main" id="{B653D5CC-6290-36B9-43B0-B17E5170C14C}"/>
                </a:ext>
              </a:extLst>
            </p:cNvPr>
            <p:cNvSpPr txBox="1">
              <a:spLocks/>
            </p:cNvSpPr>
            <p:nvPr/>
          </p:nvSpPr>
          <p:spPr>
            <a:xfrm>
              <a:off x="1266503" y="3153116"/>
              <a:ext cx="3738077" cy="4978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We begin with a detailed consultation to understand your business goals, target audience, and project requirements. This establishes a clear vision for the website or application.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C64B3E-8098-C23E-C8AB-0299FB16B78F}"/>
              </a:ext>
            </a:extLst>
          </p:cNvPr>
          <p:cNvGrpSpPr/>
          <p:nvPr/>
        </p:nvGrpSpPr>
        <p:grpSpPr>
          <a:xfrm>
            <a:off x="960782" y="3966615"/>
            <a:ext cx="4081113" cy="798552"/>
            <a:chOff x="1247550" y="4324951"/>
            <a:chExt cx="3836252" cy="798552"/>
          </a:xfrm>
        </p:grpSpPr>
        <p:sp>
          <p:nvSpPr>
            <p:cNvPr id="16" name="Content Placeholder 8">
              <a:extLst>
                <a:ext uri="{FF2B5EF4-FFF2-40B4-BE49-F238E27FC236}">
                  <a16:creationId xmlns:a16="http://schemas.microsoft.com/office/drawing/2014/main" id="{DCDADAEB-B31B-7588-16CD-2BB028F769BB}"/>
                </a:ext>
              </a:extLst>
            </p:cNvPr>
            <p:cNvSpPr txBox="1">
              <a:spLocks/>
            </p:cNvSpPr>
            <p:nvPr/>
          </p:nvSpPr>
          <p:spPr>
            <a:xfrm>
              <a:off x="1269322" y="4324951"/>
              <a:ext cx="3814480" cy="4978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b="1" i="1" dirty="0"/>
                <a:t>Wireframing &amp; Design:</a:t>
              </a:r>
            </a:p>
          </p:txBody>
        </p:sp>
        <p:sp>
          <p:nvSpPr>
            <p:cNvPr id="22" name="Content Placeholder 8">
              <a:extLst>
                <a:ext uri="{FF2B5EF4-FFF2-40B4-BE49-F238E27FC236}">
                  <a16:creationId xmlns:a16="http://schemas.microsoft.com/office/drawing/2014/main" id="{2DEA825E-93E7-8E7C-900E-EA1E5675A95C}"/>
                </a:ext>
              </a:extLst>
            </p:cNvPr>
            <p:cNvSpPr txBox="1">
              <a:spLocks/>
            </p:cNvSpPr>
            <p:nvPr/>
          </p:nvSpPr>
          <p:spPr>
            <a:xfrm>
              <a:off x="1247550" y="4625623"/>
              <a:ext cx="3738077" cy="4978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Using Figma, I create wireframes and prototypes based on your feedback. This ensures user-centric design and that your brand identity is incorporated effectively.</a:t>
              </a:r>
            </a:p>
          </p:txBody>
        </p:sp>
      </p:grp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8EDF2A6A-E189-FB80-26E3-626EC1B04593}"/>
              </a:ext>
            </a:extLst>
          </p:cNvPr>
          <p:cNvSpPr txBox="1">
            <a:spLocks/>
          </p:cNvSpPr>
          <p:nvPr/>
        </p:nvSpPr>
        <p:spPr>
          <a:xfrm>
            <a:off x="7293428" y="3560657"/>
            <a:ext cx="4034971" cy="49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After understanding your needs, I define the project scope, deliverables, timelines, and key milestones to ensure alignment with your expectations..</a:t>
            </a:r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25C15B39-F6A0-6EC2-4543-CE65AE3AE603}"/>
              </a:ext>
            </a:extLst>
          </p:cNvPr>
          <p:cNvSpPr txBox="1">
            <a:spLocks/>
          </p:cNvSpPr>
          <p:nvPr/>
        </p:nvSpPr>
        <p:spPr>
          <a:xfrm>
            <a:off x="7327440" y="5188733"/>
            <a:ext cx="4000959" cy="49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Once the wireframes and designs are finalized, I get your approval to move forward. This step ensures that the design vision meets your expectations before development begins.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D08757-EA90-15E0-9940-E5AAB62A4401}"/>
              </a:ext>
            </a:extLst>
          </p:cNvPr>
          <p:cNvSpPr/>
          <p:nvPr/>
        </p:nvSpPr>
        <p:spPr>
          <a:xfrm>
            <a:off x="6035728" y="2362200"/>
            <a:ext cx="88319" cy="389372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FA2A23-6E09-1ACD-5822-D5FB329323F5}"/>
              </a:ext>
            </a:extLst>
          </p:cNvPr>
          <p:cNvGrpSpPr/>
          <p:nvPr/>
        </p:nvGrpSpPr>
        <p:grpSpPr>
          <a:xfrm>
            <a:off x="943136" y="5455652"/>
            <a:ext cx="4213063" cy="811503"/>
            <a:chOff x="1458504" y="5525992"/>
            <a:chExt cx="3960284" cy="811503"/>
          </a:xfrm>
        </p:grpSpPr>
        <p:sp>
          <p:nvSpPr>
            <p:cNvPr id="18" name="Content Placeholder 8">
              <a:extLst>
                <a:ext uri="{FF2B5EF4-FFF2-40B4-BE49-F238E27FC236}">
                  <a16:creationId xmlns:a16="http://schemas.microsoft.com/office/drawing/2014/main" id="{F051E9FF-AF04-9C0A-595C-F9F379101570}"/>
                </a:ext>
              </a:extLst>
            </p:cNvPr>
            <p:cNvSpPr txBox="1">
              <a:spLocks/>
            </p:cNvSpPr>
            <p:nvPr/>
          </p:nvSpPr>
          <p:spPr>
            <a:xfrm>
              <a:off x="1458504" y="5525992"/>
              <a:ext cx="3960284" cy="4978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b="1" i="1" dirty="0"/>
                <a:t>Front-End Development:</a:t>
              </a:r>
            </a:p>
          </p:txBody>
        </p:sp>
        <p:sp>
          <p:nvSpPr>
            <p:cNvPr id="33" name="Content Placeholder 8">
              <a:extLst>
                <a:ext uri="{FF2B5EF4-FFF2-40B4-BE49-F238E27FC236}">
                  <a16:creationId xmlns:a16="http://schemas.microsoft.com/office/drawing/2014/main" id="{D8B92C9C-AB5A-459E-E5A3-8891466CBEAC}"/>
                </a:ext>
              </a:extLst>
            </p:cNvPr>
            <p:cNvSpPr txBox="1">
              <a:spLocks/>
            </p:cNvSpPr>
            <p:nvPr/>
          </p:nvSpPr>
          <p:spPr>
            <a:xfrm>
              <a:off x="1475976" y="5839615"/>
              <a:ext cx="3752793" cy="4978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I start developing the front-end using modern technologies like Next.js, Tailwind CSS, and JavaScript/TypeScript to ensure a responsive, fast, and scalable website.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A88C150-610F-44C6-8DEB-B66A74D314E6}"/>
              </a:ext>
            </a:extLst>
          </p:cNvPr>
          <p:cNvGrpSpPr/>
          <p:nvPr/>
        </p:nvGrpSpPr>
        <p:grpSpPr>
          <a:xfrm>
            <a:off x="4836564" y="2716489"/>
            <a:ext cx="1214993" cy="136342"/>
            <a:chOff x="4836564" y="2983189"/>
            <a:chExt cx="1214993" cy="13634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CA4ABA8-3D84-E647-F307-0BA0A1E48B15}"/>
                </a:ext>
              </a:extLst>
            </p:cNvPr>
            <p:cNvSpPr/>
            <p:nvPr/>
          </p:nvSpPr>
          <p:spPr>
            <a:xfrm rot="16200000">
              <a:off x="5414298" y="2448677"/>
              <a:ext cx="59526" cy="121499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50FB07-532D-3E4F-5657-B78E9E448685}"/>
                </a:ext>
              </a:extLst>
            </p:cNvPr>
            <p:cNvGrpSpPr/>
            <p:nvPr/>
          </p:nvGrpSpPr>
          <p:grpSpPr>
            <a:xfrm>
              <a:off x="4898571" y="2983189"/>
              <a:ext cx="1032715" cy="136342"/>
              <a:chOff x="4898571" y="2983189"/>
              <a:chExt cx="1032715" cy="136342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9BE73DD2-D5A4-2FF0-98D4-1FDCE3EEF399}"/>
                  </a:ext>
                </a:extLst>
              </p:cNvPr>
              <p:cNvSpPr/>
              <p:nvPr/>
            </p:nvSpPr>
            <p:spPr>
              <a:xfrm>
                <a:off x="4898571" y="2986193"/>
                <a:ext cx="257629" cy="133338"/>
              </a:xfrm>
              <a:prstGeom prst="roundRect">
                <a:avLst/>
              </a:prstGeom>
              <a:solidFill>
                <a:srgbClr val="FFC000"/>
              </a:solidFill>
              <a:ln w="63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5E60255-5687-3CAE-7711-917770A6A503}"/>
                  </a:ext>
                </a:extLst>
              </p:cNvPr>
              <p:cNvSpPr/>
              <p:nvPr/>
            </p:nvSpPr>
            <p:spPr>
              <a:xfrm>
                <a:off x="5303267" y="2986193"/>
                <a:ext cx="257629" cy="133338"/>
              </a:xfrm>
              <a:prstGeom prst="roundRect">
                <a:avLst/>
              </a:prstGeom>
              <a:solidFill>
                <a:srgbClr val="FFC000"/>
              </a:solidFill>
              <a:ln w="63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2A57005-9F3A-3239-4B28-88898CD5DBDE}"/>
                  </a:ext>
                </a:extLst>
              </p:cNvPr>
              <p:cNvSpPr/>
              <p:nvPr/>
            </p:nvSpPr>
            <p:spPr>
              <a:xfrm>
                <a:off x="5673657" y="2983189"/>
                <a:ext cx="257629" cy="133338"/>
              </a:xfrm>
              <a:prstGeom prst="roundRect">
                <a:avLst/>
              </a:prstGeom>
              <a:solidFill>
                <a:srgbClr val="FFC000"/>
              </a:solidFill>
              <a:ln w="63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6A3233-CB27-9645-B75B-DB13D6486E93}"/>
              </a:ext>
            </a:extLst>
          </p:cNvPr>
          <p:cNvGrpSpPr/>
          <p:nvPr/>
        </p:nvGrpSpPr>
        <p:grpSpPr>
          <a:xfrm>
            <a:off x="6106347" y="3455467"/>
            <a:ext cx="1214993" cy="136342"/>
            <a:chOff x="6106347" y="3703117"/>
            <a:chExt cx="1214993" cy="13634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2D737F1-458A-289C-1D74-3F6C9DF10D62}"/>
                </a:ext>
              </a:extLst>
            </p:cNvPr>
            <p:cNvSpPr/>
            <p:nvPr/>
          </p:nvSpPr>
          <p:spPr>
            <a:xfrm rot="16200000">
              <a:off x="6684081" y="3163792"/>
              <a:ext cx="59526" cy="121499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4C25AF3-667E-9631-046F-B6B14DF82274}"/>
                </a:ext>
              </a:extLst>
            </p:cNvPr>
            <p:cNvGrpSpPr/>
            <p:nvPr/>
          </p:nvGrpSpPr>
          <p:grpSpPr>
            <a:xfrm>
              <a:off x="6194532" y="3703117"/>
              <a:ext cx="1032715" cy="136342"/>
              <a:chOff x="4898571" y="2983189"/>
              <a:chExt cx="1032715" cy="1363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23E5AAB-1587-22E7-1434-14D00A0A0520}"/>
                  </a:ext>
                </a:extLst>
              </p:cNvPr>
              <p:cNvSpPr/>
              <p:nvPr/>
            </p:nvSpPr>
            <p:spPr>
              <a:xfrm>
                <a:off x="4898571" y="2986193"/>
                <a:ext cx="257629" cy="133338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DC3112C-E5D0-7588-3D64-51E8C4CDE7BC}"/>
                  </a:ext>
                </a:extLst>
              </p:cNvPr>
              <p:cNvSpPr/>
              <p:nvPr/>
            </p:nvSpPr>
            <p:spPr>
              <a:xfrm>
                <a:off x="5303267" y="2986193"/>
                <a:ext cx="257629" cy="133338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8B4E6BE-28BB-B0C6-4409-B41B610498A8}"/>
                  </a:ext>
                </a:extLst>
              </p:cNvPr>
              <p:cNvSpPr/>
              <p:nvPr/>
            </p:nvSpPr>
            <p:spPr>
              <a:xfrm>
                <a:off x="5673657" y="2983189"/>
                <a:ext cx="257629" cy="133338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995AB8C-058E-69E6-0343-2D0BD3277ED3}"/>
              </a:ext>
            </a:extLst>
          </p:cNvPr>
          <p:cNvGrpSpPr/>
          <p:nvPr/>
        </p:nvGrpSpPr>
        <p:grpSpPr>
          <a:xfrm>
            <a:off x="4848807" y="4161452"/>
            <a:ext cx="1214993" cy="136342"/>
            <a:chOff x="4848807" y="4354688"/>
            <a:chExt cx="1214993" cy="136342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61ADB82-D8A9-3CED-9804-3F62644629B3}"/>
                </a:ext>
              </a:extLst>
            </p:cNvPr>
            <p:cNvSpPr/>
            <p:nvPr/>
          </p:nvSpPr>
          <p:spPr>
            <a:xfrm rot="16200000">
              <a:off x="5426541" y="3816008"/>
              <a:ext cx="59526" cy="121499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FA7A01F-3D1B-85D2-A65E-C30E6A427F37}"/>
                </a:ext>
              </a:extLst>
            </p:cNvPr>
            <p:cNvGrpSpPr/>
            <p:nvPr/>
          </p:nvGrpSpPr>
          <p:grpSpPr>
            <a:xfrm>
              <a:off x="4923948" y="4354688"/>
              <a:ext cx="1032715" cy="136342"/>
              <a:chOff x="4898571" y="2983189"/>
              <a:chExt cx="1032715" cy="136342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7D8C8C48-236F-FB34-CAEF-59152CDE5DF9}"/>
                  </a:ext>
                </a:extLst>
              </p:cNvPr>
              <p:cNvSpPr/>
              <p:nvPr/>
            </p:nvSpPr>
            <p:spPr>
              <a:xfrm>
                <a:off x="4898571" y="2986193"/>
                <a:ext cx="257629" cy="133338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B18741-CFF4-AF56-D3D8-DDF87760C9D3}"/>
                  </a:ext>
                </a:extLst>
              </p:cNvPr>
              <p:cNvSpPr/>
              <p:nvPr/>
            </p:nvSpPr>
            <p:spPr>
              <a:xfrm>
                <a:off x="5303267" y="2986193"/>
                <a:ext cx="257629" cy="133338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A125AAD-FD9B-EE23-A6B8-9D92A56DFB3E}"/>
                  </a:ext>
                </a:extLst>
              </p:cNvPr>
              <p:cNvSpPr/>
              <p:nvPr/>
            </p:nvSpPr>
            <p:spPr>
              <a:xfrm>
                <a:off x="5673657" y="2983189"/>
                <a:ext cx="257629" cy="133338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277B66E-588A-1F86-FE0F-3B9F7D63F8E9}"/>
              </a:ext>
            </a:extLst>
          </p:cNvPr>
          <p:cNvGrpSpPr/>
          <p:nvPr/>
        </p:nvGrpSpPr>
        <p:grpSpPr>
          <a:xfrm>
            <a:off x="6119047" y="5015037"/>
            <a:ext cx="1214993" cy="136342"/>
            <a:chOff x="6119047" y="5081273"/>
            <a:chExt cx="1214993" cy="136342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7C2ED86-9AF5-517C-22F9-37B3B3DA858B}"/>
                </a:ext>
              </a:extLst>
            </p:cNvPr>
            <p:cNvSpPr/>
            <p:nvPr/>
          </p:nvSpPr>
          <p:spPr>
            <a:xfrm rot="16200000">
              <a:off x="6696781" y="4541948"/>
              <a:ext cx="59526" cy="121499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04F342D-4890-40E4-9B55-C60EB2AFE13D}"/>
                </a:ext>
              </a:extLst>
            </p:cNvPr>
            <p:cNvGrpSpPr/>
            <p:nvPr/>
          </p:nvGrpSpPr>
          <p:grpSpPr>
            <a:xfrm>
              <a:off x="6218510" y="5081273"/>
              <a:ext cx="1032715" cy="136342"/>
              <a:chOff x="4898571" y="2983189"/>
              <a:chExt cx="1032715" cy="136342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1CF31645-8985-E87D-C654-D1C0A6815BF3}"/>
                  </a:ext>
                </a:extLst>
              </p:cNvPr>
              <p:cNvSpPr/>
              <p:nvPr/>
            </p:nvSpPr>
            <p:spPr>
              <a:xfrm>
                <a:off x="4898571" y="2986193"/>
                <a:ext cx="257629" cy="133338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5BC88C83-CE92-6E05-5C82-D2B578E8A7E9}"/>
                  </a:ext>
                </a:extLst>
              </p:cNvPr>
              <p:cNvSpPr/>
              <p:nvPr/>
            </p:nvSpPr>
            <p:spPr>
              <a:xfrm>
                <a:off x="5303267" y="2986193"/>
                <a:ext cx="257629" cy="133338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0B79C09-2703-DEDF-E2AF-89ECF94FE581}"/>
                  </a:ext>
                </a:extLst>
              </p:cNvPr>
              <p:cNvSpPr/>
              <p:nvPr/>
            </p:nvSpPr>
            <p:spPr>
              <a:xfrm>
                <a:off x="5673657" y="2983189"/>
                <a:ext cx="257629" cy="133338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352761D-1D85-3FD4-32B2-55DE5FFE9D4A}"/>
              </a:ext>
            </a:extLst>
          </p:cNvPr>
          <p:cNvGrpSpPr/>
          <p:nvPr/>
        </p:nvGrpSpPr>
        <p:grpSpPr>
          <a:xfrm>
            <a:off x="4848808" y="5657109"/>
            <a:ext cx="1214993" cy="136342"/>
            <a:chOff x="4848808" y="5752849"/>
            <a:chExt cx="1214993" cy="13634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8EBAD5E-2165-71FF-40B1-FC943F2CFEF9}"/>
                </a:ext>
              </a:extLst>
            </p:cNvPr>
            <p:cNvSpPr/>
            <p:nvPr/>
          </p:nvSpPr>
          <p:spPr>
            <a:xfrm rot="16200000">
              <a:off x="5426542" y="5219418"/>
              <a:ext cx="59526" cy="121499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0606B3F-ECEA-8B5F-67D5-060A6497079B}"/>
                </a:ext>
              </a:extLst>
            </p:cNvPr>
            <p:cNvGrpSpPr/>
            <p:nvPr/>
          </p:nvGrpSpPr>
          <p:grpSpPr>
            <a:xfrm>
              <a:off x="4938490" y="5752849"/>
              <a:ext cx="1032715" cy="136342"/>
              <a:chOff x="4898571" y="2983189"/>
              <a:chExt cx="1032715" cy="136342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D51822FB-F14C-26E7-CCF6-0CA6869E5325}"/>
                  </a:ext>
                </a:extLst>
              </p:cNvPr>
              <p:cNvSpPr/>
              <p:nvPr/>
            </p:nvSpPr>
            <p:spPr>
              <a:xfrm>
                <a:off x="4898571" y="2986193"/>
                <a:ext cx="257629" cy="133338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C3350174-2969-887E-391E-D535FA11516A}"/>
                  </a:ext>
                </a:extLst>
              </p:cNvPr>
              <p:cNvSpPr/>
              <p:nvPr/>
            </p:nvSpPr>
            <p:spPr>
              <a:xfrm>
                <a:off x="5303267" y="2986193"/>
                <a:ext cx="257629" cy="133338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B9068401-46C7-4143-8FC3-54BEA75FA725}"/>
                  </a:ext>
                </a:extLst>
              </p:cNvPr>
              <p:cNvSpPr/>
              <p:nvPr/>
            </p:nvSpPr>
            <p:spPr>
              <a:xfrm>
                <a:off x="5673657" y="2983189"/>
                <a:ext cx="257629" cy="133338"/>
              </a:xfrm>
              <a:prstGeom prst="roundRect">
                <a:avLst/>
              </a:prstGeom>
              <a:solidFill>
                <a:srgbClr val="FFC0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742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A1FF1-8B33-1C97-DFA0-E8D4D544C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7D1849B-A2CA-F89E-5614-89F60B51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98037"/>
            <a:ext cx="11430000" cy="1038932"/>
          </a:xfrm>
        </p:spPr>
        <p:txBody>
          <a:bodyPr/>
          <a:lstStyle/>
          <a:p>
            <a:r>
              <a:rPr lang="en-US" dirty="0"/>
              <a:t>Process &amp; Methodology</a:t>
            </a:r>
            <a:endParaRPr lang="en-US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F246AB6-2ED2-F780-F40D-5C452AF635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EC50BF5-0285-27B2-F057-B3AC649CB1E8}"/>
              </a:ext>
            </a:extLst>
          </p:cNvPr>
          <p:cNvGrpSpPr/>
          <p:nvPr/>
        </p:nvGrpSpPr>
        <p:grpSpPr>
          <a:xfrm>
            <a:off x="941656" y="2160936"/>
            <a:ext cx="3996834" cy="824007"/>
            <a:chOff x="1247551" y="2841057"/>
            <a:chExt cx="3757029" cy="824007"/>
          </a:xfrm>
        </p:grpSpPr>
        <p:sp>
          <p:nvSpPr>
            <p:cNvPr id="14" name="Content Placeholder 8">
              <a:extLst>
                <a:ext uri="{FF2B5EF4-FFF2-40B4-BE49-F238E27FC236}">
                  <a16:creationId xmlns:a16="http://schemas.microsoft.com/office/drawing/2014/main" id="{5D4EFBC8-75CF-3E62-EE80-1A6079D33E13}"/>
                </a:ext>
              </a:extLst>
            </p:cNvPr>
            <p:cNvSpPr txBox="1">
              <a:spLocks/>
            </p:cNvSpPr>
            <p:nvPr/>
          </p:nvSpPr>
          <p:spPr>
            <a:xfrm>
              <a:off x="1247551" y="2841057"/>
              <a:ext cx="3699176" cy="4978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b="1" i="1" dirty="0"/>
                <a:t>API &amp; CMS Integration:</a:t>
              </a:r>
            </a:p>
          </p:txBody>
        </p:sp>
        <p:sp>
          <p:nvSpPr>
            <p:cNvPr id="21" name="Content Placeholder 8">
              <a:extLst>
                <a:ext uri="{FF2B5EF4-FFF2-40B4-BE49-F238E27FC236}">
                  <a16:creationId xmlns:a16="http://schemas.microsoft.com/office/drawing/2014/main" id="{14559222-9585-1D12-42B6-BF9AE74655A2}"/>
                </a:ext>
              </a:extLst>
            </p:cNvPr>
            <p:cNvSpPr txBox="1">
              <a:spLocks/>
            </p:cNvSpPr>
            <p:nvPr/>
          </p:nvSpPr>
          <p:spPr>
            <a:xfrm>
              <a:off x="1266503" y="3167184"/>
              <a:ext cx="3738077" cy="4978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For dynamic functionality, I integrate APIs and CMS solutions, enabling easy content management and enhancing website performance.</a:t>
              </a:r>
            </a:p>
          </p:txBody>
        </p:sp>
      </p:grp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35C1B4F2-FBE7-9348-003A-1F2F66CB009F}"/>
              </a:ext>
            </a:extLst>
          </p:cNvPr>
          <p:cNvSpPr txBox="1">
            <a:spLocks/>
          </p:cNvSpPr>
          <p:nvPr/>
        </p:nvSpPr>
        <p:spPr>
          <a:xfrm>
            <a:off x="983943" y="3530507"/>
            <a:ext cx="5135104" cy="49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dirty="0"/>
              <a:t>Performance &amp; Security Optimization: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4D98E929-DE67-36E1-A003-A4A4E9B99592}"/>
              </a:ext>
            </a:extLst>
          </p:cNvPr>
          <p:cNvSpPr txBox="1">
            <a:spLocks/>
          </p:cNvSpPr>
          <p:nvPr/>
        </p:nvSpPr>
        <p:spPr>
          <a:xfrm>
            <a:off x="960782" y="4196945"/>
            <a:ext cx="3976672" cy="497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During testing, I optimize website performance and security, ensuring fast load times and protection against vulnerabilities.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887578D-42C8-A1BB-8D85-A62FC6FE0753}"/>
              </a:ext>
            </a:extLst>
          </p:cNvPr>
          <p:cNvGrpSpPr/>
          <p:nvPr/>
        </p:nvGrpSpPr>
        <p:grpSpPr>
          <a:xfrm>
            <a:off x="7293428" y="2866100"/>
            <a:ext cx="4034971" cy="812601"/>
            <a:chOff x="7293428" y="3245936"/>
            <a:chExt cx="4034971" cy="812601"/>
          </a:xfrm>
        </p:grpSpPr>
        <p:sp>
          <p:nvSpPr>
            <p:cNvPr id="15" name="Content Placeholder 8">
              <a:extLst>
                <a:ext uri="{FF2B5EF4-FFF2-40B4-BE49-F238E27FC236}">
                  <a16:creationId xmlns:a16="http://schemas.microsoft.com/office/drawing/2014/main" id="{B07E76B4-D7E8-9DDE-D62E-15250DC1175A}"/>
                </a:ext>
              </a:extLst>
            </p:cNvPr>
            <p:cNvSpPr txBox="1">
              <a:spLocks/>
            </p:cNvSpPr>
            <p:nvPr/>
          </p:nvSpPr>
          <p:spPr>
            <a:xfrm>
              <a:off x="7293430" y="3245936"/>
              <a:ext cx="3628570" cy="4978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b="1" i="1" dirty="0"/>
                <a:t>Quality Assurance:</a:t>
              </a:r>
            </a:p>
          </p:txBody>
        </p:sp>
        <p:sp>
          <p:nvSpPr>
            <p:cNvPr id="23" name="Content Placeholder 8">
              <a:extLst>
                <a:ext uri="{FF2B5EF4-FFF2-40B4-BE49-F238E27FC236}">
                  <a16:creationId xmlns:a16="http://schemas.microsoft.com/office/drawing/2014/main" id="{57A095B7-0315-60F5-E263-8EC99FE0FA39}"/>
                </a:ext>
              </a:extLst>
            </p:cNvPr>
            <p:cNvSpPr txBox="1">
              <a:spLocks/>
            </p:cNvSpPr>
            <p:nvPr/>
          </p:nvSpPr>
          <p:spPr>
            <a:xfrm>
              <a:off x="7293428" y="3560657"/>
              <a:ext cx="4034971" cy="4978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I perform thorough testing to ensure the website is responsive, error-free, and optimized across all devices, browsers, and screen sizes..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72C7A13-6540-A592-B535-91C2636A14D0}"/>
              </a:ext>
            </a:extLst>
          </p:cNvPr>
          <p:cNvGrpSpPr/>
          <p:nvPr/>
        </p:nvGrpSpPr>
        <p:grpSpPr>
          <a:xfrm>
            <a:off x="7327440" y="4494116"/>
            <a:ext cx="4439674" cy="812661"/>
            <a:chOff x="7327440" y="4873952"/>
            <a:chExt cx="4439674" cy="812661"/>
          </a:xfrm>
        </p:grpSpPr>
        <p:sp>
          <p:nvSpPr>
            <p:cNvPr id="19" name="Content Placeholder 8">
              <a:extLst>
                <a:ext uri="{FF2B5EF4-FFF2-40B4-BE49-F238E27FC236}">
                  <a16:creationId xmlns:a16="http://schemas.microsoft.com/office/drawing/2014/main" id="{90DE9FEF-9567-4DD0-95AA-E6A22214245F}"/>
                </a:ext>
              </a:extLst>
            </p:cNvPr>
            <p:cNvSpPr txBox="1">
              <a:spLocks/>
            </p:cNvSpPr>
            <p:nvPr/>
          </p:nvSpPr>
          <p:spPr>
            <a:xfrm>
              <a:off x="7329039" y="4873952"/>
              <a:ext cx="4438075" cy="4978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b="1" i="1" dirty="0"/>
                <a:t>Deployment &amp; Launch:</a:t>
              </a:r>
            </a:p>
          </p:txBody>
        </p:sp>
        <p:sp>
          <p:nvSpPr>
            <p:cNvPr id="24" name="Content Placeholder 8">
              <a:extLst>
                <a:ext uri="{FF2B5EF4-FFF2-40B4-BE49-F238E27FC236}">
                  <a16:creationId xmlns:a16="http://schemas.microsoft.com/office/drawing/2014/main" id="{CE1A4A19-4858-5CDF-8090-4EC4CA35FDAE}"/>
                </a:ext>
              </a:extLst>
            </p:cNvPr>
            <p:cNvSpPr txBox="1">
              <a:spLocks/>
            </p:cNvSpPr>
            <p:nvPr/>
          </p:nvSpPr>
          <p:spPr>
            <a:xfrm>
              <a:off x="7327440" y="5188733"/>
              <a:ext cx="4000959" cy="4978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After successful testing, I deploy the website on trusted platforms like Vercel for fast and secure launches, managing domain settings and DNS configuration.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92F2DE4-E275-0A88-9100-88389F4780C1}"/>
              </a:ext>
            </a:extLst>
          </p:cNvPr>
          <p:cNvGrpSpPr/>
          <p:nvPr/>
        </p:nvGrpSpPr>
        <p:grpSpPr>
          <a:xfrm>
            <a:off x="943135" y="5075816"/>
            <a:ext cx="4699955" cy="811503"/>
            <a:chOff x="1458503" y="5525992"/>
            <a:chExt cx="4417963" cy="811503"/>
          </a:xfrm>
        </p:grpSpPr>
        <p:sp>
          <p:nvSpPr>
            <p:cNvPr id="18" name="Content Placeholder 8">
              <a:extLst>
                <a:ext uri="{FF2B5EF4-FFF2-40B4-BE49-F238E27FC236}">
                  <a16:creationId xmlns:a16="http://schemas.microsoft.com/office/drawing/2014/main" id="{1E99514B-CB73-2ADD-E96A-9ABF90A2885D}"/>
                </a:ext>
              </a:extLst>
            </p:cNvPr>
            <p:cNvSpPr txBox="1">
              <a:spLocks/>
            </p:cNvSpPr>
            <p:nvPr/>
          </p:nvSpPr>
          <p:spPr>
            <a:xfrm>
              <a:off x="1458503" y="5525992"/>
              <a:ext cx="4417963" cy="4978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b="1" i="1" dirty="0"/>
                <a:t>Support &amp; Maintenance:</a:t>
              </a:r>
            </a:p>
          </p:txBody>
        </p:sp>
        <p:sp>
          <p:nvSpPr>
            <p:cNvPr id="33" name="Content Placeholder 8">
              <a:extLst>
                <a:ext uri="{FF2B5EF4-FFF2-40B4-BE49-F238E27FC236}">
                  <a16:creationId xmlns:a16="http://schemas.microsoft.com/office/drawing/2014/main" id="{A808ACE7-321A-AD4E-DE9B-922552F6BFB5}"/>
                </a:ext>
              </a:extLst>
            </p:cNvPr>
            <p:cNvSpPr txBox="1">
              <a:spLocks/>
            </p:cNvSpPr>
            <p:nvPr/>
          </p:nvSpPr>
          <p:spPr>
            <a:xfrm>
              <a:off x="1475976" y="5839615"/>
              <a:ext cx="3752793" cy="4978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Post-launch, I offer ongoing support for updates, troubleshooting, and any adjustments to ensure the website continues to perform optimally.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8273F2-66D2-5864-57C2-32CCF20F7BA4}"/>
              </a:ext>
            </a:extLst>
          </p:cNvPr>
          <p:cNvGrpSpPr/>
          <p:nvPr/>
        </p:nvGrpSpPr>
        <p:grpSpPr>
          <a:xfrm>
            <a:off x="4836564" y="1982364"/>
            <a:ext cx="2497476" cy="3893725"/>
            <a:chOff x="4836564" y="2362200"/>
            <a:chExt cx="2497476" cy="38937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9ABBBB5-169F-0111-761D-DA55971F00BB}"/>
                </a:ext>
              </a:extLst>
            </p:cNvPr>
            <p:cNvSpPr/>
            <p:nvPr/>
          </p:nvSpPr>
          <p:spPr>
            <a:xfrm>
              <a:off x="6035728" y="2362200"/>
              <a:ext cx="88319" cy="389372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EE5110F-D89F-3484-3DF6-217344DABA4C}"/>
                </a:ext>
              </a:extLst>
            </p:cNvPr>
            <p:cNvGrpSpPr/>
            <p:nvPr/>
          </p:nvGrpSpPr>
          <p:grpSpPr>
            <a:xfrm>
              <a:off x="4836564" y="2716489"/>
              <a:ext cx="1214993" cy="136342"/>
              <a:chOff x="4836564" y="2983189"/>
              <a:chExt cx="1214993" cy="136342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6C72C62-66D4-3583-B9E5-2AB481EF6A13}"/>
                  </a:ext>
                </a:extLst>
              </p:cNvPr>
              <p:cNvSpPr/>
              <p:nvPr/>
            </p:nvSpPr>
            <p:spPr>
              <a:xfrm rot="16200000">
                <a:off x="5414298" y="2448677"/>
                <a:ext cx="59526" cy="1214993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41AD2FA-9333-4645-E391-1CC52EEC9BFE}"/>
                  </a:ext>
                </a:extLst>
              </p:cNvPr>
              <p:cNvGrpSpPr/>
              <p:nvPr/>
            </p:nvGrpSpPr>
            <p:grpSpPr>
              <a:xfrm>
                <a:off x="4898571" y="2983189"/>
                <a:ext cx="1032715" cy="136342"/>
                <a:chOff x="4898571" y="2983189"/>
                <a:chExt cx="1032715" cy="136342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F77B7160-2112-17E3-7B89-25A00A474519}"/>
                    </a:ext>
                  </a:extLst>
                </p:cNvPr>
                <p:cNvSpPr/>
                <p:nvPr/>
              </p:nvSpPr>
              <p:spPr>
                <a:xfrm>
                  <a:off x="4898571" y="2986193"/>
                  <a:ext cx="257629" cy="133338"/>
                </a:xfrm>
                <a:prstGeom prst="roundRect">
                  <a:avLst/>
                </a:prstGeom>
                <a:solidFill>
                  <a:srgbClr val="FFC000"/>
                </a:solidFill>
                <a:ln w="6350"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61D1C9B0-82AF-D583-07A7-554507FAB8EA}"/>
                    </a:ext>
                  </a:extLst>
                </p:cNvPr>
                <p:cNvSpPr/>
                <p:nvPr/>
              </p:nvSpPr>
              <p:spPr>
                <a:xfrm>
                  <a:off x="5303267" y="2986193"/>
                  <a:ext cx="257629" cy="133338"/>
                </a:xfrm>
                <a:prstGeom prst="roundRect">
                  <a:avLst/>
                </a:prstGeom>
                <a:solidFill>
                  <a:srgbClr val="FFC000"/>
                </a:solidFill>
                <a:ln w="6350"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1A0B45ED-8A11-E673-C4CE-1A1F887FB900}"/>
                    </a:ext>
                  </a:extLst>
                </p:cNvPr>
                <p:cNvSpPr/>
                <p:nvPr/>
              </p:nvSpPr>
              <p:spPr>
                <a:xfrm>
                  <a:off x="5673657" y="2983189"/>
                  <a:ext cx="257629" cy="133338"/>
                </a:xfrm>
                <a:prstGeom prst="roundRect">
                  <a:avLst/>
                </a:prstGeom>
                <a:solidFill>
                  <a:srgbClr val="FFC000"/>
                </a:solidFill>
                <a:ln w="6350"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1DC6DAA-88FD-602F-38DC-BB6C93C8BCA5}"/>
                </a:ext>
              </a:extLst>
            </p:cNvPr>
            <p:cNvGrpSpPr/>
            <p:nvPr/>
          </p:nvGrpSpPr>
          <p:grpSpPr>
            <a:xfrm>
              <a:off x="6106347" y="3455467"/>
              <a:ext cx="1214993" cy="136342"/>
              <a:chOff x="6106347" y="3703117"/>
              <a:chExt cx="1214993" cy="1363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7EDBAD9D-3BD5-CD8B-CAB3-CFA8845F9BDE}"/>
                  </a:ext>
                </a:extLst>
              </p:cNvPr>
              <p:cNvSpPr/>
              <p:nvPr/>
            </p:nvSpPr>
            <p:spPr>
              <a:xfrm rot="16200000">
                <a:off x="6684081" y="3163792"/>
                <a:ext cx="59526" cy="1214993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F873D03-CDB2-93F3-C071-FEDCC5984D81}"/>
                  </a:ext>
                </a:extLst>
              </p:cNvPr>
              <p:cNvGrpSpPr/>
              <p:nvPr/>
            </p:nvGrpSpPr>
            <p:grpSpPr>
              <a:xfrm>
                <a:off x="6194532" y="3703117"/>
                <a:ext cx="1032715" cy="136342"/>
                <a:chOff x="4898571" y="2983189"/>
                <a:chExt cx="1032715" cy="136342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B4AA7DFA-B97F-1CF8-D1F2-36F5196F0EC6}"/>
                    </a:ext>
                  </a:extLst>
                </p:cNvPr>
                <p:cNvSpPr/>
                <p:nvPr/>
              </p:nvSpPr>
              <p:spPr>
                <a:xfrm>
                  <a:off x="4898571" y="2986193"/>
                  <a:ext cx="257629" cy="133338"/>
                </a:xfrm>
                <a:prstGeom prst="roundRect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D597F21A-C687-987E-AB56-5F813951ACDA}"/>
                    </a:ext>
                  </a:extLst>
                </p:cNvPr>
                <p:cNvSpPr/>
                <p:nvPr/>
              </p:nvSpPr>
              <p:spPr>
                <a:xfrm>
                  <a:off x="5303267" y="2986193"/>
                  <a:ext cx="257629" cy="133338"/>
                </a:xfrm>
                <a:prstGeom prst="roundRect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E19A4880-FDD2-4928-F868-AE7021502808}"/>
                    </a:ext>
                  </a:extLst>
                </p:cNvPr>
                <p:cNvSpPr/>
                <p:nvPr/>
              </p:nvSpPr>
              <p:spPr>
                <a:xfrm>
                  <a:off x="5673657" y="2983189"/>
                  <a:ext cx="257629" cy="133338"/>
                </a:xfrm>
                <a:prstGeom prst="roundRect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7E26B6E-03A6-F29B-1C8E-E3ECC7E4F6A9}"/>
                </a:ext>
              </a:extLst>
            </p:cNvPr>
            <p:cNvGrpSpPr/>
            <p:nvPr/>
          </p:nvGrpSpPr>
          <p:grpSpPr>
            <a:xfrm>
              <a:off x="4848807" y="4161452"/>
              <a:ext cx="1214993" cy="136342"/>
              <a:chOff x="4848807" y="4354688"/>
              <a:chExt cx="1214993" cy="136342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0F93EAFC-2B27-AC48-FA75-5C82717CD526}"/>
                  </a:ext>
                </a:extLst>
              </p:cNvPr>
              <p:cNvSpPr/>
              <p:nvPr/>
            </p:nvSpPr>
            <p:spPr>
              <a:xfrm rot="16200000">
                <a:off x="5426541" y="3816008"/>
                <a:ext cx="59526" cy="1214993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0669359-ED39-16B1-C7D2-7BFEDCD1E5CC}"/>
                  </a:ext>
                </a:extLst>
              </p:cNvPr>
              <p:cNvGrpSpPr/>
              <p:nvPr/>
            </p:nvGrpSpPr>
            <p:grpSpPr>
              <a:xfrm>
                <a:off x="4923948" y="4354688"/>
                <a:ext cx="1032715" cy="136342"/>
                <a:chOff x="4898571" y="2983189"/>
                <a:chExt cx="1032715" cy="136342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4F5DAE31-934D-F797-72EF-1DC8DDA50461}"/>
                    </a:ext>
                  </a:extLst>
                </p:cNvPr>
                <p:cNvSpPr/>
                <p:nvPr/>
              </p:nvSpPr>
              <p:spPr>
                <a:xfrm>
                  <a:off x="4898571" y="2986193"/>
                  <a:ext cx="257629" cy="133338"/>
                </a:xfrm>
                <a:prstGeom prst="roundRect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33FFF2C8-5F1D-F594-D422-B291DD4A8F9E}"/>
                    </a:ext>
                  </a:extLst>
                </p:cNvPr>
                <p:cNvSpPr/>
                <p:nvPr/>
              </p:nvSpPr>
              <p:spPr>
                <a:xfrm>
                  <a:off x="5303267" y="2986193"/>
                  <a:ext cx="257629" cy="133338"/>
                </a:xfrm>
                <a:prstGeom prst="roundRect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F65F0B1D-DF6C-6088-8ED0-1E495C0D4A37}"/>
                    </a:ext>
                  </a:extLst>
                </p:cNvPr>
                <p:cNvSpPr/>
                <p:nvPr/>
              </p:nvSpPr>
              <p:spPr>
                <a:xfrm>
                  <a:off x="5673657" y="2983189"/>
                  <a:ext cx="257629" cy="133338"/>
                </a:xfrm>
                <a:prstGeom prst="roundRect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208B5A4-2A75-2468-2046-18F6792C82D6}"/>
                </a:ext>
              </a:extLst>
            </p:cNvPr>
            <p:cNvGrpSpPr/>
            <p:nvPr/>
          </p:nvGrpSpPr>
          <p:grpSpPr>
            <a:xfrm>
              <a:off x="6119047" y="5015037"/>
              <a:ext cx="1214993" cy="136342"/>
              <a:chOff x="6119047" y="5081273"/>
              <a:chExt cx="1214993" cy="13634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D14825E-005F-CED7-9F07-4E806FF928CE}"/>
                  </a:ext>
                </a:extLst>
              </p:cNvPr>
              <p:cNvSpPr/>
              <p:nvPr/>
            </p:nvSpPr>
            <p:spPr>
              <a:xfrm rot="16200000">
                <a:off x="6696781" y="4541948"/>
                <a:ext cx="59526" cy="1214993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82E139A-F65D-A85B-250D-48D56D1E955B}"/>
                  </a:ext>
                </a:extLst>
              </p:cNvPr>
              <p:cNvGrpSpPr/>
              <p:nvPr/>
            </p:nvGrpSpPr>
            <p:grpSpPr>
              <a:xfrm>
                <a:off x="6218510" y="5081273"/>
                <a:ext cx="1032715" cy="136342"/>
                <a:chOff x="4898571" y="2983189"/>
                <a:chExt cx="1032715" cy="136342"/>
              </a:xfrm>
            </p:grpSpPr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16B7493B-F7B3-E803-C7F1-1FDAB18C1B51}"/>
                    </a:ext>
                  </a:extLst>
                </p:cNvPr>
                <p:cNvSpPr/>
                <p:nvPr/>
              </p:nvSpPr>
              <p:spPr>
                <a:xfrm>
                  <a:off x="4898571" y="2986193"/>
                  <a:ext cx="257629" cy="133338"/>
                </a:xfrm>
                <a:prstGeom prst="roundRect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F1448CBA-EA65-C84D-C5FE-DD2882A71A0D}"/>
                    </a:ext>
                  </a:extLst>
                </p:cNvPr>
                <p:cNvSpPr/>
                <p:nvPr/>
              </p:nvSpPr>
              <p:spPr>
                <a:xfrm>
                  <a:off x="5303267" y="2986193"/>
                  <a:ext cx="257629" cy="133338"/>
                </a:xfrm>
                <a:prstGeom prst="roundRect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A5680567-31C1-6C40-7377-44829D8F4CA4}"/>
                    </a:ext>
                  </a:extLst>
                </p:cNvPr>
                <p:cNvSpPr/>
                <p:nvPr/>
              </p:nvSpPr>
              <p:spPr>
                <a:xfrm>
                  <a:off x="5673657" y="2983189"/>
                  <a:ext cx="257629" cy="133338"/>
                </a:xfrm>
                <a:prstGeom prst="roundRect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E68BFAB-D933-4453-49C7-BD17A01EBD9A}"/>
                </a:ext>
              </a:extLst>
            </p:cNvPr>
            <p:cNvGrpSpPr/>
            <p:nvPr/>
          </p:nvGrpSpPr>
          <p:grpSpPr>
            <a:xfrm>
              <a:off x="4848808" y="5657109"/>
              <a:ext cx="1214993" cy="136342"/>
              <a:chOff x="4848808" y="5752849"/>
              <a:chExt cx="1214993" cy="136342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BBD61F6C-93EB-1C17-ABC8-450B221D76F5}"/>
                  </a:ext>
                </a:extLst>
              </p:cNvPr>
              <p:cNvSpPr/>
              <p:nvPr/>
            </p:nvSpPr>
            <p:spPr>
              <a:xfrm rot="16200000">
                <a:off x="5426542" y="5219418"/>
                <a:ext cx="59526" cy="1214993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DEB6BDE-EE7E-593D-1EA8-0A30BE0D7E15}"/>
                  </a:ext>
                </a:extLst>
              </p:cNvPr>
              <p:cNvGrpSpPr/>
              <p:nvPr/>
            </p:nvGrpSpPr>
            <p:grpSpPr>
              <a:xfrm>
                <a:off x="4938490" y="5752849"/>
                <a:ext cx="1032715" cy="136342"/>
                <a:chOff x="4898571" y="2983189"/>
                <a:chExt cx="1032715" cy="136342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90C72F87-33AC-08E1-29CF-6193EE425EAB}"/>
                    </a:ext>
                  </a:extLst>
                </p:cNvPr>
                <p:cNvSpPr/>
                <p:nvPr/>
              </p:nvSpPr>
              <p:spPr>
                <a:xfrm>
                  <a:off x="4898571" y="2986193"/>
                  <a:ext cx="257629" cy="133338"/>
                </a:xfrm>
                <a:prstGeom prst="roundRect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659A9B40-F408-85AF-2DC5-EC39BF841ABC}"/>
                    </a:ext>
                  </a:extLst>
                </p:cNvPr>
                <p:cNvSpPr/>
                <p:nvPr/>
              </p:nvSpPr>
              <p:spPr>
                <a:xfrm>
                  <a:off x="5303267" y="2986193"/>
                  <a:ext cx="257629" cy="133338"/>
                </a:xfrm>
                <a:prstGeom prst="roundRect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FA9241FD-1008-DFC2-A50C-E4841B70F368}"/>
                    </a:ext>
                  </a:extLst>
                </p:cNvPr>
                <p:cNvSpPr/>
                <p:nvPr/>
              </p:nvSpPr>
              <p:spPr>
                <a:xfrm>
                  <a:off x="5673657" y="2983189"/>
                  <a:ext cx="257629" cy="133338"/>
                </a:xfrm>
                <a:prstGeom prst="roundRect">
                  <a:avLst/>
                </a:prstGeom>
                <a:solidFill>
                  <a:srgbClr val="FFC000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0483490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2DFC609-3144-4451-A09C-1FEABE97DD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D5B0D0-2713-4A58-8851-7057612DF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94F803-78B0-4743-862C-5C0CA596512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1313</Words>
  <Application>Microsoft Office PowerPoint</Application>
  <PresentationFormat>Widescreen</PresentationFormat>
  <Paragraphs>194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Webdings</vt:lpstr>
      <vt:lpstr>Madison</vt:lpstr>
      <vt:lpstr>UI / UX Web Development Solutions</vt:lpstr>
      <vt:lpstr>About Me</vt:lpstr>
      <vt:lpstr>Service Offered</vt:lpstr>
      <vt:lpstr>Service Offered</vt:lpstr>
      <vt:lpstr>Portfolio Highlights</vt:lpstr>
      <vt:lpstr>Portfolio Highlights</vt:lpstr>
      <vt:lpstr>PowerPoint Presentation</vt:lpstr>
      <vt:lpstr>Process &amp; Methodology</vt:lpstr>
      <vt:lpstr>Process &amp; Methodology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launch strategy</dc:title>
  <cp:lastModifiedBy>Sana Faisal</cp:lastModifiedBy>
  <cp:revision>50</cp:revision>
  <dcterms:created xsi:type="dcterms:W3CDTF">2024-01-24T10:28:59Z</dcterms:created>
  <dcterms:modified xsi:type="dcterms:W3CDTF">2025-02-07T18:25:54Z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