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3"/>
  </p:notesMasterIdLst>
  <p:handoutMasterIdLst>
    <p:handoutMasterId r:id="rId24"/>
  </p:handoutMasterIdLst>
  <p:sldIdLst>
    <p:sldId id="496" r:id="rId5"/>
    <p:sldId id="498" r:id="rId6"/>
    <p:sldId id="507" r:id="rId7"/>
    <p:sldId id="508" r:id="rId8"/>
    <p:sldId id="509" r:id="rId9"/>
    <p:sldId id="511" r:id="rId10"/>
    <p:sldId id="512" r:id="rId11"/>
    <p:sldId id="514" r:id="rId12"/>
    <p:sldId id="516" r:id="rId13"/>
    <p:sldId id="517" r:id="rId14"/>
    <p:sldId id="518" r:id="rId15"/>
    <p:sldId id="519" r:id="rId16"/>
    <p:sldId id="520" r:id="rId17"/>
    <p:sldId id="521" r:id="rId18"/>
    <p:sldId id="523" r:id="rId19"/>
    <p:sldId id="525" r:id="rId20"/>
    <p:sldId id="524" r:id="rId21"/>
    <p:sldId id="5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Desktop\PORTFORLIO%20PROJECT\MS%20excel+%20SQL\pizza_sales%20excel%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Desktop\PORTFORLIO%20PROJECT\MS%20excel+%20SQL\pizza_sales%20excel%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I\Desktop\PORTFORLIO%20PROJECT\MS%20excel+%20SQL\pizza_sales%20excel%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I\Desktop\PORTFORLIO%20PROJECT\MS%20excel+%20SQL\pizza_sales%20excel%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I\Desktop\PORTFORLIO%20PROJECT\MS%20excel+%20SQL\pizza_sales%20excel%20file.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I\Desktop\PORTFORLIO%20PROJECT\MS%20excel+%20SQL\pizza_sales%20excel%20file.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MI\Desktop\PORTFORLIO%20PROJECT\MS%20excel+%20SQL\pizza_sales%20excel%20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[pizza_sales excel file.xlsx]Chart Requirement!Daily Trend</c:name>
    <c:fmtId val="1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rgbClr val="F4B183"/>
              </a:gs>
              <a:gs pos="67000">
                <a:srgbClr val="3E5C95"/>
              </a:gs>
              <a:gs pos="100000">
                <a:srgbClr val="2F5597"/>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40000"/>
                      <a:lumOff val="6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rgbClr val="F4B183"/>
              </a:gs>
              <a:gs pos="67000">
                <a:srgbClr val="3E5C95"/>
              </a:gs>
              <a:gs pos="100000">
                <a:srgbClr val="2F5597"/>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40000"/>
                      <a:lumOff val="6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rgbClr val="F4B183"/>
              </a:gs>
              <a:gs pos="67000">
                <a:srgbClr val="3E5C95"/>
              </a:gs>
              <a:gs pos="100000">
                <a:srgbClr val="2F5597"/>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40000"/>
                      <a:lumOff val="6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 Requirement'!$B$3</c:f>
              <c:strCache>
                <c:ptCount val="1"/>
                <c:pt idx="0">
                  <c:v>Total</c:v>
                </c:pt>
              </c:strCache>
            </c:strRef>
          </c:tx>
          <c:spPr>
            <a:gradFill>
              <a:gsLst>
                <a:gs pos="0">
                  <a:srgbClr val="F4B183"/>
                </a:gs>
                <a:gs pos="67000">
                  <a:srgbClr val="3E5C95"/>
                </a:gs>
                <a:gs pos="100000">
                  <a:srgbClr val="2F5597"/>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85000"/>
                        <a:lumOff val="1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Requirement'!$A$4:$A$11</c:f>
              <c:strCache>
                <c:ptCount val="7"/>
                <c:pt idx="0">
                  <c:v>Monday</c:v>
                </c:pt>
                <c:pt idx="1">
                  <c:v>Tuesday</c:v>
                </c:pt>
                <c:pt idx="2">
                  <c:v>Wednesday</c:v>
                </c:pt>
                <c:pt idx="3">
                  <c:v>Thursday</c:v>
                </c:pt>
                <c:pt idx="4">
                  <c:v>Friday</c:v>
                </c:pt>
                <c:pt idx="5">
                  <c:v>Saturday</c:v>
                </c:pt>
                <c:pt idx="6">
                  <c:v>Sunday</c:v>
                </c:pt>
              </c:strCache>
            </c:strRef>
          </c:cat>
          <c:val>
            <c:numRef>
              <c:f>'Chart Requirement'!$B$4:$B$11</c:f>
              <c:numCache>
                <c:formatCode>General</c:formatCode>
                <c:ptCount val="7"/>
                <c:pt idx="0">
                  <c:v>2794.0000000000009</c:v>
                </c:pt>
                <c:pt idx="1">
                  <c:v>2973.0000000000118</c:v>
                </c:pt>
                <c:pt idx="2">
                  <c:v>3024.0000000000282</c:v>
                </c:pt>
                <c:pt idx="3">
                  <c:v>3239.0000000000291</c:v>
                </c:pt>
                <c:pt idx="4">
                  <c:v>3538.000000000055</c:v>
                </c:pt>
                <c:pt idx="5">
                  <c:v>3158.0000000000341</c:v>
                </c:pt>
                <c:pt idx="6">
                  <c:v>2623.9999999999991</c:v>
                </c:pt>
              </c:numCache>
            </c:numRef>
          </c:val>
          <c:extLst>
            <c:ext xmlns:c16="http://schemas.microsoft.com/office/drawing/2014/chart" uri="{C3380CC4-5D6E-409C-BE32-E72D297353CC}">
              <c16:uniqueId val="{00000000-809F-4B6F-9916-80F50CFB3721}"/>
            </c:ext>
          </c:extLst>
        </c:ser>
        <c:dLbls>
          <c:dLblPos val="outEnd"/>
          <c:showLegendKey val="0"/>
          <c:showVal val="1"/>
          <c:showCatName val="0"/>
          <c:showSerName val="0"/>
          <c:showPercent val="0"/>
          <c:showBubbleSize val="0"/>
        </c:dLbls>
        <c:gapWidth val="110"/>
        <c:overlap val="-27"/>
        <c:axId val="1506865296"/>
        <c:axId val="1523169824"/>
      </c:barChart>
      <c:catAx>
        <c:axId val="1506865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85000"/>
                    <a:lumOff val="15000"/>
                  </a:schemeClr>
                </a:solidFill>
                <a:latin typeface="+mn-lt"/>
                <a:ea typeface="+mn-ea"/>
                <a:cs typeface="+mn-cs"/>
              </a:defRPr>
            </a:pPr>
            <a:endParaRPr lang="en-US"/>
          </a:p>
        </c:txPr>
        <c:crossAx val="1523169824"/>
        <c:crosses val="autoZero"/>
        <c:auto val="1"/>
        <c:lblAlgn val="ctr"/>
        <c:lblOffset val="100"/>
        <c:noMultiLvlLbl val="0"/>
      </c:catAx>
      <c:valAx>
        <c:axId val="1523169824"/>
        <c:scaling>
          <c:orientation val="minMax"/>
        </c:scaling>
        <c:delete val="1"/>
        <c:axPos val="l"/>
        <c:numFmt formatCode="General" sourceLinked="1"/>
        <c:majorTickMark val="none"/>
        <c:minorTickMark val="none"/>
        <c:tickLblPos val="nextTo"/>
        <c:crossAx val="1506865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[pizza_sales excel file.xlsx]Chart Requirement!Hourly trend</c:name>
    <c:fmtId val="7"/>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8575" cap="rnd" cmpd="sng" algn="ctr">
            <a:solidFill>
              <a:srgbClr val="CC5D12"/>
            </a:solidFill>
            <a:round/>
          </a:ln>
          <a:effectLst/>
        </c:spPr>
        <c:marker>
          <c:symbol val="circle"/>
          <c:size val="7"/>
          <c:spPr>
            <a:solidFill>
              <a:schemeClr val="accent5">
                <a:lumMod val="40000"/>
                <a:lumOff val="60000"/>
              </a:schemeClr>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40000"/>
                      <a:lumOff val="60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8575" cap="rnd" cmpd="sng" algn="ctr">
            <a:solidFill>
              <a:srgbClr val="CC5D12"/>
            </a:solidFill>
            <a:round/>
          </a:ln>
          <a:effectLst/>
        </c:spPr>
        <c:marker>
          <c:symbol val="circle"/>
          <c:size val="7"/>
          <c:spPr>
            <a:solidFill>
              <a:schemeClr val="accent5">
                <a:lumMod val="40000"/>
                <a:lumOff val="60000"/>
              </a:schemeClr>
            </a:solidFill>
            <a:ln w="9525" cap="flat" cmpd="sng" algn="ctr">
              <a:solidFill>
                <a:schemeClr val="accent1"/>
              </a:solidFill>
              <a:round/>
            </a:ln>
            <a:effectLst/>
          </c:spPr>
        </c:marker>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8575" cap="rnd" cmpd="sng" algn="ctr">
            <a:solidFill>
              <a:srgbClr val="CC5D12"/>
            </a:solidFill>
            <a:round/>
          </a:ln>
          <a:effectLst/>
        </c:spPr>
        <c:marker>
          <c:symbol val="circle"/>
          <c:size val="7"/>
          <c:spPr>
            <a:solidFill>
              <a:schemeClr val="accent5">
                <a:lumMod val="40000"/>
                <a:lumOff val="60000"/>
              </a:schemeClr>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40000"/>
                      <a:lumOff val="60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8575" cap="rnd" cmpd="sng" algn="ctr">
            <a:solidFill>
              <a:srgbClr val="CC5D12"/>
            </a:solidFill>
            <a:round/>
          </a:ln>
          <a:effectLst/>
        </c:spPr>
        <c:marker>
          <c:symbol val="circle"/>
          <c:size val="7"/>
          <c:spPr>
            <a:solidFill>
              <a:schemeClr val="accent5">
                <a:lumMod val="40000"/>
                <a:lumOff val="60000"/>
              </a:schemeClr>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40000"/>
                      <a:lumOff val="60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9902917193321183E-2"/>
          <c:y val="6.8852435316058586E-2"/>
          <c:w val="0.96701403040914546"/>
          <c:h val="0.65433547460592068"/>
        </c:manualLayout>
      </c:layout>
      <c:lineChart>
        <c:grouping val="standard"/>
        <c:varyColors val="0"/>
        <c:ser>
          <c:idx val="0"/>
          <c:order val="0"/>
          <c:tx>
            <c:strRef>
              <c:f>'Chart Requirement'!$B$15</c:f>
              <c:strCache>
                <c:ptCount val="1"/>
                <c:pt idx="0">
                  <c:v>Total</c:v>
                </c:pt>
              </c:strCache>
            </c:strRef>
          </c:tx>
          <c:spPr>
            <a:ln w="28575" cap="rnd" cmpd="sng" algn="ctr">
              <a:solidFill>
                <a:srgbClr val="CC5D12"/>
              </a:solidFill>
              <a:round/>
            </a:ln>
            <a:effectLst/>
          </c:spPr>
          <c:marker>
            <c:symbol val="circle"/>
            <c:size val="7"/>
            <c:spPr>
              <a:solidFill>
                <a:schemeClr val="accent5">
                  <a:lumMod val="40000"/>
                  <a:lumOff val="60000"/>
                </a:schemeClr>
              </a:solidFill>
              <a:ln w="25400" cap="flat" cmpd="sng" algn="ctr">
                <a:no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85000"/>
                        <a:lumOff val="1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'Chart Requirement'!$A$16:$A$31</c:f>
              <c:strCache>
                <c:ptCount val="15"/>
                <c:pt idx="0">
                  <c:v>09 AM</c:v>
                </c:pt>
                <c:pt idx="1">
                  <c:v>10 AM</c:v>
                </c:pt>
                <c:pt idx="2">
                  <c:v>11 AM</c:v>
                </c:pt>
                <c:pt idx="3">
                  <c:v>12 PM</c:v>
                </c:pt>
                <c:pt idx="4">
                  <c:v>01 PM</c:v>
                </c:pt>
                <c:pt idx="5">
                  <c:v>02 PM</c:v>
                </c:pt>
                <c:pt idx="6">
                  <c:v>03 PM</c:v>
                </c:pt>
                <c:pt idx="7">
                  <c:v>04 PM</c:v>
                </c:pt>
                <c:pt idx="8">
                  <c:v>05 PM</c:v>
                </c:pt>
                <c:pt idx="9">
                  <c:v>06 PM</c:v>
                </c:pt>
                <c:pt idx="10">
                  <c:v>07 PM</c:v>
                </c:pt>
                <c:pt idx="11">
                  <c:v>08 PM</c:v>
                </c:pt>
                <c:pt idx="12">
                  <c:v>09 PM</c:v>
                </c:pt>
                <c:pt idx="13">
                  <c:v>10 PM</c:v>
                </c:pt>
                <c:pt idx="14">
                  <c:v>11 PM</c:v>
                </c:pt>
              </c:strCache>
            </c:strRef>
          </c:cat>
          <c:val>
            <c:numRef>
              <c:f>'Chart Requirement'!$B$16:$B$31</c:f>
              <c:numCache>
                <c:formatCode>General</c:formatCode>
                <c:ptCount val="15"/>
                <c:pt idx="0">
                  <c:v>1</c:v>
                </c:pt>
                <c:pt idx="1">
                  <c:v>7.9999999999999991</c:v>
                </c:pt>
                <c:pt idx="2">
                  <c:v>1230.9999999999993</c:v>
                </c:pt>
                <c:pt idx="3">
                  <c:v>2519.9999999999536</c:v>
                </c:pt>
                <c:pt idx="4">
                  <c:v>2454.99999999997</c:v>
                </c:pt>
                <c:pt idx="5">
                  <c:v>1471.9999999999975</c:v>
                </c:pt>
                <c:pt idx="6">
                  <c:v>1467.9999999999875</c:v>
                </c:pt>
                <c:pt idx="7">
                  <c:v>1919.9999999999725</c:v>
                </c:pt>
                <c:pt idx="8">
                  <c:v>2335.9999999999895</c:v>
                </c:pt>
                <c:pt idx="9">
                  <c:v>2398.9999999999955</c:v>
                </c:pt>
                <c:pt idx="10">
                  <c:v>2008.9999999999675</c:v>
                </c:pt>
                <c:pt idx="11">
                  <c:v>1641.9999999999816</c:v>
                </c:pt>
                <c:pt idx="12">
                  <c:v>1198.000000000002</c:v>
                </c:pt>
                <c:pt idx="13">
                  <c:v>663.00000000000136</c:v>
                </c:pt>
                <c:pt idx="14">
                  <c:v>27.999999999999986</c:v>
                </c:pt>
              </c:numCache>
            </c:numRef>
          </c:val>
          <c:smooth val="0"/>
          <c:extLst>
            <c:ext xmlns:c16="http://schemas.microsoft.com/office/drawing/2014/chart" uri="{C3380CC4-5D6E-409C-BE32-E72D297353CC}">
              <c16:uniqueId val="{00000000-9066-4702-8C67-72751B2A3989}"/>
            </c:ext>
          </c:extLst>
        </c:ser>
        <c:dLbls>
          <c:dLblPos val="t"/>
          <c:showLegendKey val="0"/>
          <c:showVal val="1"/>
          <c:showCatName val="0"/>
          <c:showSerName val="0"/>
          <c:showPercent val="0"/>
          <c:showBubbleSize val="0"/>
        </c:dLbls>
        <c:dropLines>
          <c:spPr>
            <a:ln w="9525" cap="flat" cmpd="sng" algn="ctr">
              <a:gradFill>
                <a:gsLst>
                  <a:gs pos="0">
                    <a:schemeClr val="bg2">
                      <a:lumMod val="75000"/>
                    </a:schemeClr>
                  </a:gs>
                  <a:gs pos="100000">
                    <a:schemeClr val="accent2">
                      <a:lumMod val="75000"/>
                    </a:schemeClr>
                  </a:gs>
                </a:gsLst>
                <a:lin ang="5400000" scaled="1"/>
              </a:gradFill>
              <a:round/>
            </a:ln>
            <a:effectLst/>
          </c:spPr>
        </c:dropLines>
        <c:marker val="1"/>
        <c:smooth val="0"/>
        <c:axId val="1775043856"/>
        <c:axId val="584251872"/>
      </c:lineChart>
      <c:catAx>
        <c:axId val="1775043856"/>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spc="20" baseline="0">
                <a:solidFill>
                  <a:schemeClr val="tx1">
                    <a:lumMod val="85000"/>
                    <a:lumOff val="15000"/>
                  </a:schemeClr>
                </a:solidFill>
                <a:latin typeface="+mj-lt"/>
                <a:ea typeface="+mn-ea"/>
                <a:cs typeface="+mn-cs"/>
              </a:defRPr>
            </a:pPr>
            <a:endParaRPr lang="en-US"/>
          </a:p>
        </c:txPr>
        <c:crossAx val="584251872"/>
        <c:crosses val="autoZero"/>
        <c:auto val="1"/>
        <c:lblAlgn val="ctr"/>
        <c:lblOffset val="100"/>
        <c:noMultiLvlLbl val="0"/>
      </c:catAx>
      <c:valAx>
        <c:axId val="584251872"/>
        <c:scaling>
          <c:orientation val="minMax"/>
        </c:scaling>
        <c:delete val="1"/>
        <c:axPos val="l"/>
        <c:numFmt formatCode="General" sourceLinked="1"/>
        <c:majorTickMark val="none"/>
        <c:minorTickMark val="none"/>
        <c:tickLblPos val="nextTo"/>
        <c:crossAx val="1775043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[pizza_sales excel file.xlsx]Percentage of sales !% of sales by pizza Category</c:name>
    <c:fmtId val="9"/>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10740314537782886"/>
              <c:y val="-8.695652173913044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w="19050">
            <a:solidFill>
              <a:schemeClr val="lt1"/>
            </a:solidFill>
          </a:ln>
          <a:effectLst/>
        </c:spPr>
        <c:dLbl>
          <c:idx val="0"/>
          <c:layout>
            <c:manualLayout>
              <c:x val="-0.14192558496355967"/>
              <c:y val="-9.4202898550724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w="19050">
            <a:solidFill>
              <a:schemeClr val="lt1"/>
            </a:solidFill>
          </a:ln>
          <a:effectLst/>
        </c:spPr>
        <c:dLbl>
          <c:idx val="0"/>
          <c:layout>
            <c:manualLayout>
              <c:x val="-0.14959723820483317"/>
              <c:y val="2.173913043478260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w="19050">
            <a:solidFill>
              <a:schemeClr val="lt1"/>
            </a:solidFill>
          </a:ln>
          <a:effectLst/>
        </c:spPr>
        <c:dLbl>
          <c:idx val="0"/>
          <c:layout>
            <c:manualLayout>
              <c:x val="0.13041810510164942"/>
              <c:y val="7.97101449275363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0.10740314537782886"/>
              <c:y val="-8.695652173913044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13041810510164942"/>
              <c:y val="7.97101449275363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4959723820483317"/>
              <c:y val="2.173913043478260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14192558496355967"/>
              <c:y val="-9.4202898550724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4">
              <a:lumMod val="75000"/>
            </a:schemeClr>
          </a:solidFill>
          <a:ln w="19050">
            <a:noFill/>
          </a:ln>
          <a:effectLst/>
        </c:spPr>
        <c:dLbl>
          <c:idx val="0"/>
          <c:layout>
            <c:manualLayout>
              <c:x val="0.10740314537782886"/>
              <c:y val="-8.69565217391304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4">
              <a:lumMod val="60000"/>
              <a:lumOff val="40000"/>
            </a:schemeClr>
          </a:solidFill>
          <a:ln w="19050">
            <a:noFill/>
          </a:ln>
          <a:effectLst/>
        </c:spPr>
        <c:dLbl>
          <c:idx val="0"/>
          <c:layout>
            <c:manualLayout>
              <c:x val="0.13041810510164942"/>
              <c:y val="7.971014492753636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4">
              <a:lumMod val="20000"/>
              <a:lumOff val="80000"/>
            </a:schemeClr>
          </a:solidFill>
          <a:ln w="19050">
            <a:noFill/>
          </a:ln>
          <a:effectLst/>
        </c:spPr>
        <c:dLbl>
          <c:idx val="0"/>
          <c:layout>
            <c:manualLayout>
              <c:x val="-0.14959723820483317"/>
              <c:y val="2.173913043478260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4">
              <a:lumMod val="50000"/>
            </a:schemeClr>
          </a:solidFill>
          <a:ln w="19050">
            <a:noFill/>
          </a:ln>
          <a:effectLst/>
        </c:spPr>
        <c:dLbl>
          <c:idx val="0"/>
          <c:layout>
            <c:manualLayout>
              <c:x val="-0.14192558496355967"/>
              <c:y val="-9.42028985507246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4">
              <a:lumMod val="75000"/>
            </a:schemeClr>
          </a:solidFill>
          <a:ln w="19050">
            <a:noFill/>
          </a:ln>
          <a:effectLst/>
        </c:spPr>
        <c:dLbl>
          <c:idx val="0"/>
          <c:layout>
            <c:manualLayout>
              <c:x val="0.10740314537782886"/>
              <c:y val="-8.69565217391304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4">
              <a:lumMod val="60000"/>
              <a:lumOff val="40000"/>
            </a:schemeClr>
          </a:solidFill>
          <a:ln w="19050">
            <a:noFill/>
          </a:ln>
          <a:effectLst/>
        </c:spPr>
        <c:dLbl>
          <c:idx val="0"/>
          <c:layout>
            <c:manualLayout>
              <c:x val="0.13041810510164942"/>
              <c:y val="7.971014492753636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4">
              <a:lumMod val="20000"/>
              <a:lumOff val="80000"/>
            </a:schemeClr>
          </a:solidFill>
          <a:ln w="19050">
            <a:noFill/>
          </a:ln>
          <a:effectLst/>
        </c:spPr>
        <c:dLbl>
          <c:idx val="0"/>
          <c:layout>
            <c:manualLayout>
              <c:x val="-0.14959723820483317"/>
              <c:y val="2.173913043478260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4">
              <a:lumMod val="50000"/>
            </a:schemeClr>
          </a:solidFill>
          <a:ln w="19050">
            <a:noFill/>
          </a:ln>
          <a:effectLst/>
        </c:spPr>
        <c:dLbl>
          <c:idx val="0"/>
          <c:layout>
            <c:manualLayout>
              <c:x val="-0.14192558496355967"/>
              <c:y val="-9.42028985507246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4">
              <a:lumMod val="75000"/>
            </a:schemeClr>
          </a:solidFill>
          <a:ln w="19050">
            <a:noFill/>
          </a:ln>
          <a:effectLst/>
        </c:spPr>
        <c:dLbl>
          <c:idx val="0"/>
          <c:layout>
            <c:manualLayout>
              <c:x val="0.10740314537782886"/>
              <c:y val="-8.69565217391304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4">
              <a:lumMod val="60000"/>
              <a:lumOff val="40000"/>
            </a:schemeClr>
          </a:solidFill>
          <a:ln w="19050">
            <a:noFill/>
          </a:ln>
          <a:effectLst/>
        </c:spPr>
        <c:dLbl>
          <c:idx val="0"/>
          <c:layout>
            <c:manualLayout>
              <c:x val="0.13041810510164942"/>
              <c:y val="7.971014492753636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4">
              <a:lumMod val="20000"/>
              <a:lumOff val="80000"/>
            </a:schemeClr>
          </a:solidFill>
          <a:ln w="19050">
            <a:noFill/>
          </a:ln>
          <a:effectLst/>
        </c:spPr>
        <c:dLbl>
          <c:idx val="0"/>
          <c:layout>
            <c:manualLayout>
              <c:x val="-0.14959723820483317"/>
              <c:y val="2.173913043478260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4">
              <a:lumMod val="50000"/>
            </a:schemeClr>
          </a:solidFill>
          <a:ln w="19050">
            <a:noFill/>
          </a:ln>
          <a:effectLst/>
        </c:spPr>
        <c:dLbl>
          <c:idx val="0"/>
          <c:layout>
            <c:manualLayout>
              <c:x val="-0.14192558496355967"/>
              <c:y val="-9.42028985507246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40000"/>
                      <a:lumOff val="6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9674704971468276"/>
          <c:y val="0.1458000410240754"/>
          <c:w val="0.35482736661665143"/>
          <c:h val="0.67810888552851878"/>
        </c:manualLayout>
      </c:layout>
      <c:doughnutChart>
        <c:varyColors val="1"/>
        <c:ser>
          <c:idx val="0"/>
          <c:order val="0"/>
          <c:tx>
            <c:strRef>
              <c:f>'Percentage of sales '!$B$3</c:f>
              <c:strCache>
                <c:ptCount val="1"/>
                <c:pt idx="0">
                  <c:v>Total</c:v>
                </c:pt>
              </c:strCache>
            </c:strRef>
          </c:tx>
          <c:spPr>
            <a:ln>
              <a:noFill/>
            </a:ln>
          </c:spPr>
          <c:dPt>
            <c:idx val="0"/>
            <c:bubble3D val="0"/>
            <c:spPr>
              <a:solidFill>
                <a:schemeClr val="accent4">
                  <a:lumMod val="75000"/>
                </a:schemeClr>
              </a:solidFill>
              <a:ln w="19050">
                <a:noFill/>
              </a:ln>
              <a:effectLst/>
            </c:spPr>
            <c:extLst>
              <c:ext xmlns:c16="http://schemas.microsoft.com/office/drawing/2014/chart" uri="{C3380CC4-5D6E-409C-BE32-E72D297353CC}">
                <c16:uniqueId val="{00000001-ABE4-4968-9886-EEDD63243749}"/>
              </c:ext>
            </c:extLst>
          </c:dPt>
          <c:dPt>
            <c:idx val="1"/>
            <c:bubble3D val="0"/>
            <c:spPr>
              <a:solidFill>
                <a:schemeClr val="accent4">
                  <a:lumMod val="60000"/>
                  <a:lumOff val="40000"/>
                </a:schemeClr>
              </a:solidFill>
              <a:ln w="19050">
                <a:noFill/>
              </a:ln>
              <a:effectLst/>
            </c:spPr>
            <c:extLst>
              <c:ext xmlns:c16="http://schemas.microsoft.com/office/drawing/2014/chart" uri="{C3380CC4-5D6E-409C-BE32-E72D297353CC}">
                <c16:uniqueId val="{00000003-ABE4-4968-9886-EEDD63243749}"/>
              </c:ext>
            </c:extLst>
          </c:dPt>
          <c:dPt>
            <c:idx val="2"/>
            <c:bubble3D val="0"/>
            <c:spPr>
              <a:solidFill>
                <a:schemeClr val="accent4">
                  <a:lumMod val="20000"/>
                  <a:lumOff val="80000"/>
                </a:schemeClr>
              </a:solidFill>
              <a:ln w="19050">
                <a:noFill/>
              </a:ln>
              <a:effectLst/>
            </c:spPr>
            <c:extLst>
              <c:ext xmlns:c16="http://schemas.microsoft.com/office/drawing/2014/chart" uri="{C3380CC4-5D6E-409C-BE32-E72D297353CC}">
                <c16:uniqueId val="{00000005-ABE4-4968-9886-EEDD63243749}"/>
              </c:ext>
            </c:extLst>
          </c:dPt>
          <c:dPt>
            <c:idx val="3"/>
            <c:bubble3D val="0"/>
            <c:spPr>
              <a:solidFill>
                <a:schemeClr val="accent4">
                  <a:lumMod val="50000"/>
                </a:schemeClr>
              </a:solidFill>
              <a:ln w="19050">
                <a:noFill/>
              </a:ln>
              <a:effectLst/>
            </c:spPr>
            <c:extLst>
              <c:ext xmlns:c16="http://schemas.microsoft.com/office/drawing/2014/chart" uri="{C3380CC4-5D6E-409C-BE32-E72D297353CC}">
                <c16:uniqueId val="{00000007-ABE4-4968-9886-EEDD63243749}"/>
              </c:ext>
            </c:extLst>
          </c:dPt>
          <c:dLbls>
            <c:dLbl>
              <c:idx val="0"/>
              <c:layout>
                <c:manualLayout>
                  <c:x val="0.10740314537782886"/>
                  <c:y val="-8.695652173913044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BE4-4968-9886-EEDD63243749}"/>
                </c:ext>
              </c:extLst>
            </c:dLbl>
            <c:dLbl>
              <c:idx val="1"/>
              <c:layout>
                <c:manualLayout>
                  <c:x val="0.13041810510164942"/>
                  <c:y val="7.971014492753636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BE4-4968-9886-EEDD63243749}"/>
                </c:ext>
              </c:extLst>
            </c:dLbl>
            <c:dLbl>
              <c:idx val="2"/>
              <c:layout>
                <c:manualLayout>
                  <c:x val="-0.14959723820483317"/>
                  <c:y val="2.173913043478260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BE4-4968-9886-EEDD63243749}"/>
                </c:ext>
              </c:extLst>
            </c:dLbl>
            <c:dLbl>
              <c:idx val="3"/>
              <c:layout>
                <c:manualLayout>
                  <c:x val="-0.14192558496355967"/>
                  <c:y val="-9.42028985507246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BE4-4968-9886-EEDD6324374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85000"/>
                        <a:lumOff val="1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'Percentage of sales '!$A$4:$A$8</c:f>
              <c:strCache>
                <c:ptCount val="4"/>
                <c:pt idx="0">
                  <c:v>Chicken</c:v>
                </c:pt>
                <c:pt idx="1">
                  <c:v>Classic</c:v>
                </c:pt>
                <c:pt idx="2">
                  <c:v>Supreme</c:v>
                </c:pt>
                <c:pt idx="3">
                  <c:v>Veggie</c:v>
                </c:pt>
              </c:strCache>
            </c:strRef>
          </c:cat>
          <c:val>
            <c:numRef>
              <c:f>'Percentage of sales '!$B$4:$B$8</c:f>
              <c:numCache>
                <c:formatCode>0.00%</c:formatCode>
                <c:ptCount val="4"/>
                <c:pt idx="0">
                  <c:v>0.23955137556847247</c:v>
                </c:pt>
                <c:pt idx="1">
                  <c:v>0.26905960255669625</c:v>
                </c:pt>
                <c:pt idx="2">
                  <c:v>0.2545631126009858</c:v>
                </c:pt>
                <c:pt idx="3">
                  <c:v>0.23682590927384539</c:v>
                </c:pt>
              </c:numCache>
            </c:numRef>
          </c:val>
          <c:extLst>
            <c:ext xmlns:c16="http://schemas.microsoft.com/office/drawing/2014/chart" uri="{C3380CC4-5D6E-409C-BE32-E72D297353CC}">
              <c16:uniqueId val="{00000008-ABE4-4968-9886-EEDD63243749}"/>
            </c:ext>
          </c:extLst>
        </c:ser>
        <c:dLbls>
          <c:showLegendKey val="0"/>
          <c:showVal val="1"/>
          <c:showCatName val="0"/>
          <c:showSerName val="0"/>
          <c:showPercent val="0"/>
          <c:showBubbleSize val="0"/>
          <c:showLeaderLines val="1"/>
        </c:dLbls>
        <c:firstSliceAng val="0"/>
        <c:holeSize val="6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[pizza_sales excel file.xlsx]Percentage of sales !% of sales by pizza size</c:name>
    <c:fmtId val="7"/>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2">
              <a:lumMod val="50000"/>
            </a:schemeClr>
          </a:solidFill>
          <a:ln w="19050">
            <a:noFill/>
          </a:ln>
          <a:effectLst/>
        </c:spPr>
      </c:pivotFmt>
      <c:pivotFmt>
        <c:idx val="9"/>
        <c:spPr>
          <a:solidFill>
            <a:schemeClr val="accent2">
              <a:lumMod val="75000"/>
            </a:schemeClr>
          </a:solidFill>
          <a:ln w="19050">
            <a:noFill/>
          </a:ln>
          <a:effectLst/>
        </c:spPr>
      </c:pivotFmt>
      <c:pivotFmt>
        <c:idx val="10"/>
        <c:spPr>
          <a:solidFill>
            <a:schemeClr val="accent2">
              <a:lumMod val="60000"/>
              <a:lumOff val="40000"/>
            </a:schemeClr>
          </a:solidFill>
          <a:ln w="19050">
            <a:noFill/>
          </a:ln>
          <a:effectLst/>
        </c:spPr>
      </c:pivotFmt>
      <c:pivotFmt>
        <c:idx val="11"/>
        <c:spPr>
          <a:solidFill>
            <a:schemeClr val="accent2">
              <a:lumMod val="20000"/>
              <a:lumOff val="80000"/>
            </a:schemeClr>
          </a:solidFill>
          <a:ln w="19050">
            <a:noFill/>
          </a:ln>
          <a:effectLst/>
        </c:spPr>
        <c:dLbl>
          <c:idx val="0"/>
          <c:layout>
            <c:manualLayout>
              <c:x val="5.4603599366082244E-2"/>
              <c:y val="-8.358744134893025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bg2">
              <a:lumMod val="10000"/>
            </a:schemeClr>
          </a:solidFill>
          <a:ln w="19050">
            <a:noFill/>
          </a:ln>
          <a:effectLst/>
        </c:spPr>
        <c:dLbl>
          <c:idx val="0"/>
          <c:layout>
            <c:manualLayout>
              <c:x val="-5.0963359408343553E-2"/>
              <c:y val="9.194618548382335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2">
              <a:lumMod val="50000"/>
            </a:schemeClr>
          </a:solidFill>
          <a:ln w="19050">
            <a:noFill/>
          </a:ln>
          <a:effectLst/>
        </c:spPr>
      </c:pivotFmt>
      <c:pivotFmt>
        <c:idx val="15"/>
        <c:spPr>
          <a:solidFill>
            <a:schemeClr val="accent2">
              <a:lumMod val="75000"/>
            </a:schemeClr>
          </a:solidFill>
          <a:ln w="19050">
            <a:noFill/>
          </a:ln>
          <a:effectLst/>
        </c:spPr>
      </c:pivotFmt>
      <c:pivotFmt>
        <c:idx val="16"/>
        <c:spPr>
          <a:solidFill>
            <a:schemeClr val="accent2">
              <a:lumMod val="60000"/>
              <a:lumOff val="40000"/>
            </a:schemeClr>
          </a:solidFill>
          <a:ln w="19050">
            <a:noFill/>
          </a:ln>
          <a:effectLst/>
        </c:spPr>
      </c:pivotFmt>
      <c:pivotFmt>
        <c:idx val="17"/>
        <c:spPr>
          <a:solidFill>
            <a:schemeClr val="accent2">
              <a:lumMod val="20000"/>
              <a:lumOff val="80000"/>
            </a:schemeClr>
          </a:solidFill>
          <a:ln w="19050">
            <a:noFill/>
          </a:ln>
          <a:effectLst/>
        </c:spPr>
        <c:dLbl>
          <c:idx val="0"/>
          <c:layout>
            <c:manualLayout>
              <c:x val="5.4603599366082244E-2"/>
              <c:y val="-8.358744134893025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bg2">
              <a:lumMod val="10000"/>
            </a:schemeClr>
          </a:solidFill>
          <a:ln w="19050">
            <a:noFill/>
          </a:ln>
          <a:effectLst/>
        </c:spPr>
        <c:dLbl>
          <c:idx val="0"/>
          <c:layout>
            <c:manualLayout>
              <c:x val="-5.0963359408343553E-2"/>
              <c:y val="9.194618548382335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2">
              <a:lumMod val="50000"/>
            </a:schemeClr>
          </a:solidFill>
          <a:ln w="19050">
            <a:noFill/>
          </a:ln>
          <a:effectLst/>
        </c:spPr>
      </c:pivotFmt>
      <c:pivotFmt>
        <c:idx val="21"/>
        <c:spPr>
          <a:solidFill>
            <a:schemeClr val="accent2">
              <a:lumMod val="75000"/>
            </a:schemeClr>
          </a:solidFill>
          <a:ln w="19050">
            <a:noFill/>
          </a:ln>
          <a:effectLst/>
        </c:spPr>
      </c:pivotFmt>
      <c:pivotFmt>
        <c:idx val="22"/>
        <c:spPr>
          <a:solidFill>
            <a:schemeClr val="accent2">
              <a:lumMod val="60000"/>
              <a:lumOff val="40000"/>
            </a:schemeClr>
          </a:solidFill>
          <a:ln w="19050">
            <a:noFill/>
          </a:ln>
          <a:effectLst/>
        </c:spPr>
      </c:pivotFmt>
      <c:pivotFmt>
        <c:idx val="23"/>
        <c:spPr>
          <a:solidFill>
            <a:schemeClr val="accent2">
              <a:lumMod val="20000"/>
              <a:lumOff val="80000"/>
            </a:schemeClr>
          </a:solidFill>
          <a:ln w="19050">
            <a:noFill/>
          </a:ln>
          <a:effectLst/>
        </c:spPr>
        <c:dLbl>
          <c:idx val="0"/>
          <c:layout>
            <c:manualLayout>
              <c:x val="5.4603599366082244E-2"/>
              <c:y val="-8.358744134893025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bg2">
              <a:lumMod val="10000"/>
            </a:schemeClr>
          </a:solidFill>
          <a:ln w="19050">
            <a:noFill/>
          </a:ln>
          <a:effectLst/>
        </c:spPr>
        <c:dLbl>
          <c:idx val="0"/>
          <c:layout>
            <c:manualLayout>
              <c:x val="-5.0963359408343553E-2"/>
              <c:y val="9.194618548382335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60000"/>
                      <a:lumOff val="40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25817772875684641"/>
          <c:y val="0.15258991274739309"/>
          <c:w val="0.29053875045754107"/>
          <c:h val="0.67680215648719588"/>
        </c:manualLayout>
      </c:layout>
      <c:pieChart>
        <c:varyColors val="1"/>
        <c:ser>
          <c:idx val="0"/>
          <c:order val="0"/>
          <c:tx>
            <c:strRef>
              <c:f>'Percentage of sales '!$B$11</c:f>
              <c:strCache>
                <c:ptCount val="1"/>
                <c:pt idx="0">
                  <c:v>Total</c:v>
                </c:pt>
              </c:strCache>
            </c:strRef>
          </c:tx>
          <c:spPr>
            <a:ln>
              <a:noFill/>
            </a:ln>
          </c:spPr>
          <c:dPt>
            <c:idx val="0"/>
            <c:bubble3D val="0"/>
            <c:spPr>
              <a:solidFill>
                <a:schemeClr val="accent2">
                  <a:lumMod val="50000"/>
                </a:schemeClr>
              </a:solidFill>
              <a:ln w="19050">
                <a:noFill/>
              </a:ln>
              <a:effectLst/>
            </c:spPr>
            <c:extLst>
              <c:ext xmlns:c16="http://schemas.microsoft.com/office/drawing/2014/chart" uri="{C3380CC4-5D6E-409C-BE32-E72D297353CC}">
                <c16:uniqueId val="{00000001-700D-4E02-98CF-E59F38C0C02E}"/>
              </c:ext>
            </c:extLst>
          </c:dPt>
          <c:dPt>
            <c:idx val="1"/>
            <c:bubble3D val="0"/>
            <c:spPr>
              <a:solidFill>
                <a:schemeClr val="accent2">
                  <a:lumMod val="75000"/>
                </a:schemeClr>
              </a:solidFill>
              <a:ln w="19050">
                <a:noFill/>
              </a:ln>
              <a:effectLst/>
            </c:spPr>
            <c:extLst>
              <c:ext xmlns:c16="http://schemas.microsoft.com/office/drawing/2014/chart" uri="{C3380CC4-5D6E-409C-BE32-E72D297353CC}">
                <c16:uniqueId val="{00000003-700D-4E02-98CF-E59F38C0C02E}"/>
              </c:ext>
            </c:extLst>
          </c:dPt>
          <c:dPt>
            <c:idx val="2"/>
            <c:bubble3D val="0"/>
            <c:spPr>
              <a:solidFill>
                <a:schemeClr val="accent2">
                  <a:lumMod val="60000"/>
                  <a:lumOff val="40000"/>
                </a:schemeClr>
              </a:solidFill>
              <a:ln w="19050">
                <a:noFill/>
              </a:ln>
              <a:effectLst/>
            </c:spPr>
            <c:extLst>
              <c:ext xmlns:c16="http://schemas.microsoft.com/office/drawing/2014/chart" uri="{C3380CC4-5D6E-409C-BE32-E72D297353CC}">
                <c16:uniqueId val="{00000005-700D-4E02-98CF-E59F38C0C02E}"/>
              </c:ext>
            </c:extLst>
          </c:dPt>
          <c:dPt>
            <c:idx val="3"/>
            <c:bubble3D val="0"/>
            <c:spPr>
              <a:solidFill>
                <a:schemeClr val="accent2">
                  <a:lumMod val="20000"/>
                  <a:lumOff val="80000"/>
                </a:schemeClr>
              </a:solidFill>
              <a:ln w="19050">
                <a:noFill/>
              </a:ln>
              <a:effectLst/>
            </c:spPr>
            <c:extLst>
              <c:ext xmlns:c16="http://schemas.microsoft.com/office/drawing/2014/chart" uri="{C3380CC4-5D6E-409C-BE32-E72D297353CC}">
                <c16:uniqueId val="{00000007-700D-4E02-98CF-E59F38C0C02E}"/>
              </c:ext>
            </c:extLst>
          </c:dPt>
          <c:dPt>
            <c:idx val="4"/>
            <c:bubble3D val="0"/>
            <c:spPr>
              <a:solidFill>
                <a:schemeClr val="bg2">
                  <a:lumMod val="10000"/>
                </a:schemeClr>
              </a:solidFill>
              <a:ln w="19050">
                <a:noFill/>
              </a:ln>
              <a:effectLst/>
            </c:spPr>
            <c:extLst>
              <c:ext xmlns:c16="http://schemas.microsoft.com/office/drawing/2014/chart" uri="{C3380CC4-5D6E-409C-BE32-E72D297353CC}">
                <c16:uniqueId val="{00000009-700D-4E02-98CF-E59F38C0C02E}"/>
              </c:ext>
            </c:extLst>
          </c:dPt>
          <c:dLbls>
            <c:dLbl>
              <c:idx val="3"/>
              <c:layout>
                <c:manualLayout>
                  <c:x val="5.4603599366082244E-2"/>
                  <c:y val="-8.358744134893025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00D-4E02-98CF-E59F38C0C02E}"/>
                </c:ext>
              </c:extLst>
            </c:dLbl>
            <c:dLbl>
              <c:idx val="4"/>
              <c:layout>
                <c:manualLayout>
                  <c:x val="-5.0963359408343553E-2"/>
                  <c:y val="9.194618548382335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700D-4E02-98CF-E59F38C0C02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85000"/>
                        <a:lumOff val="1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'Percentage of sales '!$A$12:$A$17</c:f>
              <c:strCache>
                <c:ptCount val="5"/>
                <c:pt idx="0">
                  <c:v>Large</c:v>
                </c:pt>
                <c:pt idx="1">
                  <c:v>Medium</c:v>
                </c:pt>
                <c:pt idx="2">
                  <c:v>Regular</c:v>
                </c:pt>
                <c:pt idx="3">
                  <c:v>X-Large</c:v>
                </c:pt>
                <c:pt idx="4">
                  <c:v>XX-Large</c:v>
                </c:pt>
              </c:strCache>
            </c:strRef>
          </c:cat>
          <c:val>
            <c:numRef>
              <c:f>'Percentage of sales '!$B$12:$B$17</c:f>
              <c:numCache>
                <c:formatCode>0.00%</c:formatCode>
                <c:ptCount val="5"/>
                <c:pt idx="0">
                  <c:v>0.45890332948773499</c:v>
                </c:pt>
                <c:pt idx="1">
                  <c:v>0.3049204445185919</c:v>
                </c:pt>
                <c:pt idx="2">
                  <c:v>0.21773468455880302</c:v>
                </c:pt>
                <c:pt idx="3">
                  <c:v>1.7210768517180754E-2</c:v>
                </c:pt>
                <c:pt idx="4">
                  <c:v>1.2307729176892694E-3</c:v>
                </c:pt>
              </c:numCache>
            </c:numRef>
          </c:val>
          <c:extLst>
            <c:ext xmlns:c16="http://schemas.microsoft.com/office/drawing/2014/chart" uri="{C3380CC4-5D6E-409C-BE32-E72D297353CC}">
              <c16:uniqueId val="{0000000A-700D-4E02-98CF-E59F38C0C02E}"/>
            </c:ext>
          </c:extLst>
        </c:ser>
        <c:dLbls>
          <c:showLegendKey val="0"/>
          <c:showVal val="0"/>
          <c:showCatName val="0"/>
          <c:showSerName val="0"/>
          <c:showPercent val="0"/>
          <c:showBubbleSize val="0"/>
          <c:showLeaderLines val="1"/>
        </c:dLbls>
        <c:firstSliceAng val="130"/>
      </c:pieChart>
      <c:spPr>
        <a:noFill/>
        <a:ln>
          <a:noFill/>
        </a:ln>
        <a:effectLst/>
      </c:spPr>
    </c:plotArea>
    <c:legend>
      <c:legendPos val="r"/>
      <c:layout>
        <c:manualLayout>
          <c:xMode val="edge"/>
          <c:yMode val="edge"/>
          <c:x val="0.80555321333153296"/>
          <c:y val="0.1467540113756462"/>
          <c:w val="0.17198109107805268"/>
          <c:h val="0.7064913179438391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[pizza_sales excel file.xlsx]Sheet6!Top 5 Best Seller</c:name>
    <c:fmtId val="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flip="none" rotWithShape="1">
            <a:gsLst>
              <a:gs pos="9000">
                <a:schemeClr val="accent6">
                  <a:lumMod val="50000"/>
                </a:schemeClr>
              </a:gs>
              <a:gs pos="100000">
                <a:schemeClr val="accent2">
                  <a:lumMod val="75000"/>
                </a:schemeClr>
              </a:gs>
            </a:gsLst>
            <a:path path="circle">
              <a:fillToRect l="100000" t="100000"/>
            </a:path>
            <a:tileRect r="-100000" b="-10000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9000">
                <a:schemeClr val="accent6">
                  <a:lumMod val="50000"/>
                </a:schemeClr>
              </a:gs>
              <a:gs pos="100000">
                <a:schemeClr val="accent2">
                  <a:lumMod val="75000"/>
                </a:schemeClr>
              </a:gs>
            </a:gsLst>
            <a:path path="circle">
              <a:fillToRect l="100000" t="100000"/>
            </a:path>
            <a:tileRect r="-100000" b="-10000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9000">
                <a:schemeClr val="accent6">
                  <a:lumMod val="50000"/>
                </a:schemeClr>
              </a:gs>
              <a:gs pos="100000">
                <a:schemeClr val="accent2">
                  <a:lumMod val="75000"/>
                </a:schemeClr>
              </a:gs>
            </a:gsLst>
            <a:path path="circle">
              <a:fillToRect l="100000" t="100000"/>
            </a:path>
            <a:tileRect r="-100000" b="-10000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8466350136402327"/>
          <c:y val="8.6754605603659302E-2"/>
          <c:w val="0.59184490119810229"/>
          <c:h val="0.8723407089424593"/>
        </c:manualLayout>
      </c:layout>
      <c:barChart>
        <c:barDir val="bar"/>
        <c:grouping val="clustered"/>
        <c:varyColors val="0"/>
        <c:ser>
          <c:idx val="0"/>
          <c:order val="0"/>
          <c:tx>
            <c:strRef>
              <c:f>Sheet6!$B$3</c:f>
              <c:strCache>
                <c:ptCount val="1"/>
                <c:pt idx="0">
                  <c:v>Total</c:v>
                </c:pt>
              </c:strCache>
            </c:strRef>
          </c:tx>
          <c:spPr>
            <a:gradFill flip="none" rotWithShape="1">
              <a:gsLst>
                <a:gs pos="9000">
                  <a:schemeClr val="accent6">
                    <a:lumMod val="50000"/>
                  </a:schemeClr>
                </a:gs>
                <a:gs pos="100000">
                  <a:schemeClr val="accent2">
                    <a:lumMod val="75000"/>
                  </a:schemeClr>
                </a:gs>
              </a:gsLst>
              <a:path path="circle">
                <a:fillToRect l="100000" t="100000"/>
              </a:path>
              <a:tileRect r="-100000" b="-10000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85000"/>
                        <a:lumOff val="1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Sheet6!$A$4:$A$9</c:f>
              <c:strCache>
                <c:ptCount val="5"/>
                <c:pt idx="0">
                  <c:v>The Thai Chicken Pizza</c:v>
                </c:pt>
                <c:pt idx="1">
                  <c:v>The Pepperoni Pizza</c:v>
                </c:pt>
                <c:pt idx="2">
                  <c:v>The Hawaiian Pizza</c:v>
                </c:pt>
                <c:pt idx="3">
                  <c:v>The Barbecue Chicken Pizza</c:v>
                </c:pt>
                <c:pt idx="4">
                  <c:v>The Classic Deluxe Pizza</c:v>
                </c:pt>
              </c:strCache>
            </c:strRef>
          </c:cat>
          <c:val>
            <c:numRef>
              <c:f>Sheet6!$B$4:$B$9</c:f>
              <c:numCache>
                <c:formatCode>General</c:formatCode>
                <c:ptCount val="5"/>
                <c:pt idx="0">
                  <c:v>2371</c:v>
                </c:pt>
                <c:pt idx="1">
                  <c:v>2418</c:v>
                </c:pt>
                <c:pt idx="2">
                  <c:v>2422</c:v>
                </c:pt>
                <c:pt idx="3">
                  <c:v>2432</c:v>
                </c:pt>
                <c:pt idx="4">
                  <c:v>2453</c:v>
                </c:pt>
              </c:numCache>
            </c:numRef>
          </c:val>
          <c:extLst>
            <c:ext xmlns:c16="http://schemas.microsoft.com/office/drawing/2014/chart" uri="{C3380CC4-5D6E-409C-BE32-E72D297353CC}">
              <c16:uniqueId val="{00000000-D233-422D-8D78-50EBBE8C4615}"/>
            </c:ext>
          </c:extLst>
        </c:ser>
        <c:dLbls>
          <c:showLegendKey val="0"/>
          <c:showVal val="0"/>
          <c:showCatName val="0"/>
          <c:showSerName val="0"/>
          <c:showPercent val="0"/>
          <c:showBubbleSize val="0"/>
        </c:dLbls>
        <c:gapWidth val="60"/>
        <c:axId val="1788438224"/>
        <c:axId val="1070297855"/>
      </c:barChart>
      <c:catAx>
        <c:axId val="178843822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50" b="0" i="0" u="none" strike="noStrike" kern="1200" baseline="0">
                <a:solidFill>
                  <a:schemeClr val="tx1">
                    <a:lumMod val="85000"/>
                    <a:lumOff val="15000"/>
                  </a:schemeClr>
                </a:solidFill>
                <a:latin typeface="Calibri" panose="020F0502020204030204" pitchFamily="34" charset="0"/>
                <a:ea typeface="+mn-ea"/>
                <a:cs typeface="Calibri" panose="020F0502020204030204" pitchFamily="34" charset="0"/>
              </a:defRPr>
            </a:pPr>
            <a:endParaRPr lang="en-US"/>
          </a:p>
        </c:txPr>
        <c:crossAx val="1070297855"/>
        <c:crosses val="autoZero"/>
        <c:auto val="1"/>
        <c:lblAlgn val="ctr"/>
        <c:lblOffset val="100"/>
        <c:noMultiLvlLbl val="0"/>
      </c:catAx>
      <c:valAx>
        <c:axId val="1070297855"/>
        <c:scaling>
          <c:orientation val="minMax"/>
        </c:scaling>
        <c:delete val="1"/>
        <c:axPos val="b"/>
        <c:numFmt formatCode="General" sourceLinked="1"/>
        <c:majorTickMark val="none"/>
        <c:minorTickMark val="none"/>
        <c:tickLblPos val="nextTo"/>
        <c:crossAx val="1788438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[pizza_sales excel file.xlsx]Sheet6!Bottom 5</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1000">
                <a:srgbClr val="FFC000"/>
              </a:gs>
              <a:gs pos="98000">
                <a:schemeClr val="accent4">
                  <a:lumMod val="40000"/>
                  <a:lumOff val="60000"/>
                </a:schemeClr>
              </a:gs>
            </a:gsLst>
            <a:path path="circle">
              <a:fillToRect l="100000" t="100000"/>
            </a:path>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1000">
                <a:srgbClr val="FFC000"/>
              </a:gs>
              <a:gs pos="98000">
                <a:schemeClr val="accent4">
                  <a:lumMod val="40000"/>
                  <a:lumOff val="60000"/>
                </a:schemeClr>
              </a:gs>
            </a:gsLst>
            <a:path path="circle">
              <a:fillToRect l="100000" t="100000"/>
            </a:path>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1000">
                <a:srgbClr val="FFC000"/>
              </a:gs>
              <a:gs pos="98000">
                <a:schemeClr val="accent4">
                  <a:lumMod val="40000"/>
                  <a:lumOff val="60000"/>
                </a:schemeClr>
              </a:gs>
            </a:gsLst>
            <a:path path="circle">
              <a:fillToRect l="100000" t="100000"/>
            </a:path>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4">
                      <a:lumMod val="20000"/>
                      <a:lumOff val="8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8777311464164593"/>
          <c:y val="5.6074559169807248E-2"/>
          <c:w val="0.58599057141120126"/>
          <c:h val="0.88797730391070151"/>
        </c:manualLayout>
      </c:layout>
      <c:barChart>
        <c:barDir val="bar"/>
        <c:grouping val="clustered"/>
        <c:varyColors val="0"/>
        <c:ser>
          <c:idx val="0"/>
          <c:order val="0"/>
          <c:tx>
            <c:strRef>
              <c:f>Sheet6!$B$16</c:f>
              <c:strCache>
                <c:ptCount val="1"/>
                <c:pt idx="0">
                  <c:v>Total</c:v>
                </c:pt>
              </c:strCache>
            </c:strRef>
          </c:tx>
          <c:spPr>
            <a:gradFill>
              <a:gsLst>
                <a:gs pos="1000">
                  <a:srgbClr val="FFC000"/>
                </a:gs>
                <a:gs pos="98000">
                  <a:schemeClr val="accent4">
                    <a:lumMod val="40000"/>
                    <a:lumOff val="60000"/>
                  </a:schemeClr>
                </a:gs>
              </a:gsLst>
              <a:path path="circle">
                <a:fillToRect l="100000" t="100000"/>
              </a:path>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85000"/>
                        <a:lumOff val="1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Sheet6!$A$17:$A$22</c:f>
              <c:strCache>
                <c:ptCount val="5"/>
                <c:pt idx="0">
                  <c:v>The Soppressata Pizza</c:v>
                </c:pt>
                <c:pt idx="1">
                  <c:v>The Spinach Supreme Pizza</c:v>
                </c:pt>
                <c:pt idx="2">
                  <c:v>The Calabrese Pizza</c:v>
                </c:pt>
                <c:pt idx="3">
                  <c:v>The Mediterranean Pizza</c:v>
                </c:pt>
                <c:pt idx="4">
                  <c:v>The Brie Carre Pizza</c:v>
                </c:pt>
              </c:strCache>
            </c:strRef>
          </c:cat>
          <c:val>
            <c:numRef>
              <c:f>Sheet6!$B$17:$B$22</c:f>
              <c:numCache>
                <c:formatCode>General</c:formatCode>
                <c:ptCount val="5"/>
                <c:pt idx="0">
                  <c:v>961</c:v>
                </c:pt>
                <c:pt idx="1">
                  <c:v>950</c:v>
                </c:pt>
                <c:pt idx="2">
                  <c:v>937</c:v>
                </c:pt>
                <c:pt idx="3">
                  <c:v>934</c:v>
                </c:pt>
                <c:pt idx="4">
                  <c:v>490</c:v>
                </c:pt>
              </c:numCache>
            </c:numRef>
          </c:val>
          <c:extLst>
            <c:ext xmlns:c16="http://schemas.microsoft.com/office/drawing/2014/chart" uri="{C3380CC4-5D6E-409C-BE32-E72D297353CC}">
              <c16:uniqueId val="{00000000-A296-486B-A3CF-8B8F04525412}"/>
            </c:ext>
          </c:extLst>
        </c:ser>
        <c:dLbls>
          <c:showLegendKey val="0"/>
          <c:showVal val="0"/>
          <c:showCatName val="0"/>
          <c:showSerName val="0"/>
          <c:showPercent val="0"/>
          <c:showBubbleSize val="0"/>
        </c:dLbls>
        <c:gapWidth val="60"/>
        <c:axId val="1068183823"/>
        <c:axId val="582844560"/>
      </c:barChart>
      <c:catAx>
        <c:axId val="1068183823"/>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85000"/>
                    <a:lumOff val="15000"/>
                  </a:schemeClr>
                </a:solidFill>
                <a:latin typeface="Calibri" panose="020F0502020204030204" pitchFamily="34" charset="0"/>
                <a:ea typeface="+mn-ea"/>
                <a:cs typeface="Calibri" panose="020F0502020204030204" pitchFamily="34" charset="0"/>
              </a:defRPr>
            </a:pPr>
            <a:endParaRPr lang="en-US"/>
          </a:p>
        </c:txPr>
        <c:crossAx val="582844560"/>
        <c:crosses val="autoZero"/>
        <c:auto val="1"/>
        <c:lblAlgn val="ctr"/>
        <c:lblOffset val="100"/>
        <c:noMultiLvlLbl val="0"/>
      </c:catAx>
      <c:valAx>
        <c:axId val="582844560"/>
        <c:scaling>
          <c:orientation val="minMax"/>
        </c:scaling>
        <c:delete val="1"/>
        <c:axPos val="b"/>
        <c:numFmt formatCode="General" sourceLinked="1"/>
        <c:majorTickMark val="none"/>
        <c:minorTickMark val="none"/>
        <c:tickLblPos val="nextTo"/>
        <c:crossAx val="1068183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'Percentage of sales '!$D$21:$D$24</cx:f>
        <cx:lvl ptCount="4">
          <cx:pt idx="0">Classic</cx:pt>
          <cx:pt idx="1">Supreme</cx:pt>
          <cx:pt idx="2">Veggie</cx:pt>
          <cx:pt idx="3">Chicken</cx:pt>
        </cx:lvl>
      </cx:strDim>
      <cx:numDim type="val">
        <cx:f>'Percentage of sales '!$E$21:$E$24</cx:f>
        <cx:lvl ptCount="4" formatCode="General">
          <cx:pt idx="0">14888</cx:pt>
          <cx:pt idx="1">11987</cx:pt>
          <cx:pt idx="2">11649</cx:pt>
          <cx:pt idx="3">11050</cx:pt>
        </cx:lvl>
      </cx:numDim>
    </cx:data>
  </cx:chartData>
  <cx:chart>
    <cx:plotArea>
      <cx:plotAreaRegion>
        <cx:series layoutId="funnel" uniqueId="{FBC35766-3C10-4C3F-A943-D8488F6C6D33}">
          <cx:tx>
            <cx:txData>
              <cx:f>'Percentage of sales '!$E$20</cx:f>
              <cx:v>Total Pizzas Sold</cx:v>
            </cx:txData>
          </cx:tx>
          <cx:spPr>
            <a:gradFill flip="none" rotWithShape="1">
              <a:gsLst>
                <a:gs pos="0">
                  <a:schemeClr val="accent1">
                    <a:lumMod val="75000"/>
                  </a:schemeClr>
                </a:gs>
                <a:gs pos="100000">
                  <a:schemeClr val="accent2">
                    <a:lumMod val="75000"/>
                  </a:schemeClr>
                </a:gs>
              </a:gsLst>
              <a:path path="circle">
                <a:fillToRect l="100000" t="100000"/>
              </a:path>
              <a:tileRect r="-100000" b="-100000"/>
            </a:gradFill>
          </cx:spPr>
          <cx:dataLabels>
            <cx:spPr>
              <a:noFill/>
            </cx:spPr>
            <cx:txPr>
              <a:bodyPr spcFirstLastPara="1" vertOverflow="ellipsis" horzOverflow="overflow" wrap="square" lIns="0" tIns="0" rIns="0" bIns="0" anchor="ctr" anchorCtr="1"/>
              <a:lstStyle/>
              <a:p>
                <a:pPr algn="ctr" rtl="0">
                  <a:defRPr sz="1000">
                    <a:solidFill>
                      <a:schemeClr val="tx1">
                        <a:lumMod val="85000"/>
                        <a:lumOff val="15000"/>
                      </a:schemeClr>
                    </a:solidFill>
                  </a:defRPr>
                </a:pPr>
                <a:endParaRPr lang="en-US" sz="1000" b="0" i="0" u="none" strike="noStrike" baseline="0">
                  <a:solidFill>
                    <a:schemeClr val="tx1">
                      <a:lumMod val="85000"/>
                      <a:lumOff val="15000"/>
                    </a:schemeClr>
                  </a:solidFill>
                  <a:latin typeface="Calibri" panose="020F0502020204030204"/>
                </a:endParaRPr>
              </a:p>
            </cx:txPr>
            <cx:visibility seriesName="0" categoryName="0" value="1"/>
          </cx:dataLabels>
          <cx:dataId val="0"/>
        </cx:series>
      </cx:plotAreaRegion>
      <cx:axis id="0">
        <cx:catScaling gapWidth="0.0599999987"/>
        <cx:tickLabels/>
        <cx:spPr>
          <a:ln>
            <a:noFill/>
          </a:ln>
        </cx:spPr>
        <cx:txPr>
          <a:bodyPr spcFirstLastPara="1" vertOverflow="ellipsis" horzOverflow="overflow" wrap="square" lIns="0" tIns="0" rIns="0" bIns="0" anchor="ctr" anchorCtr="1"/>
          <a:lstStyle/>
          <a:p>
            <a:pPr algn="ctr" rtl="0">
              <a:defRPr sz="1200">
                <a:solidFill>
                  <a:schemeClr val="tx1">
                    <a:lumMod val="85000"/>
                    <a:lumOff val="15000"/>
                  </a:schemeClr>
                </a:solidFill>
              </a:defRPr>
            </a:pPr>
            <a:endParaRPr lang="en-US" sz="1200" b="0" i="0" u="none" strike="noStrike" baseline="0">
              <a:solidFill>
                <a:schemeClr val="tx1">
                  <a:lumMod val="85000"/>
                  <a:lumOff val="15000"/>
                </a:schemeClr>
              </a:solidFill>
              <a:latin typeface="Calibri" panose="020F0502020204030204"/>
            </a:endParaRPr>
          </a:p>
        </cx:txPr>
      </cx:axis>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9/25/2023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dirty="0"/>
              <a:t>Pizza sales analysis using </a:t>
            </a:r>
            <a:r>
              <a:rPr lang="en-US" dirty="0" err="1"/>
              <a:t>sql</a:t>
            </a:r>
            <a:r>
              <a:rPr lang="en-US" dirty="0"/>
              <a:t> &amp; excel</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a:lstStyle/>
          <a:p>
            <a:r>
              <a:rPr lang="en-US" sz="3200" b="1" dirty="0">
                <a:solidFill>
                  <a:schemeClr val="bg1"/>
                </a:solidFill>
              </a:rPr>
              <a:t>Sana Afrin</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3E12-853E-E481-BF71-5A0180578485}"/>
              </a:ext>
            </a:extLst>
          </p:cNvPr>
          <p:cNvSpPr>
            <a:spLocks noGrp="1"/>
          </p:cNvSpPr>
          <p:nvPr>
            <p:ph type="title"/>
          </p:nvPr>
        </p:nvSpPr>
        <p:spPr>
          <a:xfrm>
            <a:off x="614680" y="386848"/>
            <a:ext cx="10713720" cy="1325563"/>
          </a:xfrm>
        </p:spPr>
        <p:txBody>
          <a:bodyPr>
            <a:noAutofit/>
          </a:bodyPr>
          <a:lstStyle/>
          <a:p>
            <a:r>
              <a:rPr lang="en-GB" sz="2800" dirty="0"/>
              <a:t>3. Percentage of Sales by Pizza Category : </a:t>
            </a:r>
            <a:r>
              <a:rPr lang="en-GB" sz="2800" dirty="0">
                <a:latin typeface="+mn-lt"/>
              </a:rPr>
              <a:t>Create a pie chart that shows the distribution of sales across different     Pizza categories. This chart will provide insights into the popularity of various Pizza categories and their contribution to overall sales.</a:t>
            </a:r>
            <a:endParaRPr lang="en-IN" sz="2800" dirty="0">
              <a:latin typeface="+mn-lt"/>
            </a:endParaRPr>
          </a:p>
        </p:txBody>
      </p:sp>
      <p:pic>
        <p:nvPicPr>
          <p:cNvPr id="9" name="Content Placeholder 8">
            <a:extLst>
              <a:ext uri="{FF2B5EF4-FFF2-40B4-BE49-F238E27FC236}">
                <a16:creationId xmlns:a16="http://schemas.microsoft.com/office/drawing/2014/main" id="{C20AA5F9-3EFD-D064-738C-65934A45B5AC}"/>
              </a:ext>
            </a:extLst>
          </p:cNvPr>
          <p:cNvPicPr>
            <a:picLocks noGrp="1" noChangeAspect="1"/>
          </p:cNvPicPr>
          <p:nvPr>
            <p:ph sz="half" idx="1"/>
          </p:nvPr>
        </p:nvPicPr>
        <p:blipFill>
          <a:blip r:embed="rId2"/>
          <a:stretch>
            <a:fillRect/>
          </a:stretch>
        </p:blipFill>
        <p:spPr>
          <a:xfrm>
            <a:off x="838200" y="2678404"/>
            <a:ext cx="5181600" cy="3129966"/>
          </a:xfrm>
        </p:spPr>
      </p:pic>
      <p:sp>
        <p:nvSpPr>
          <p:cNvPr id="7" name="Slide Number Placeholder 6">
            <a:extLst>
              <a:ext uri="{FF2B5EF4-FFF2-40B4-BE49-F238E27FC236}">
                <a16:creationId xmlns:a16="http://schemas.microsoft.com/office/drawing/2014/main" id="{5E00EF67-0B7F-4E5B-5817-97FFEBBD92DA}"/>
              </a:ext>
            </a:extLst>
          </p:cNvPr>
          <p:cNvSpPr>
            <a:spLocks noGrp="1"/>
          </p:cNvSpPr>
          <p:nvPr>
            <p:ph type="sldNum" sz="quarter" idx="12"/>
          </p:nvPr>
        </p:nvSpPr>
        <p:spPr/>
        <p:txBody>
          <a:bodyPr/>
          <a:lstStyle/>
          <a:p>
            <a:fld id="{2C18C1E5-FB55-42F5-BD6D-9CC153FCDBE6}" type="slidenum">
              <a:rPr lang="en-US" smtClean="0"/>
              <a:t>10</a:t>
            </a:fld>
            <a:endParaRPr lang="en-US" dirty="0"/>
          </a:p>
        </p:txBody>
      </p:sp>
      <p:graphicFrame>
        <p:nvGraphicFramePr>
          <p:cNvPr id="12" name="Content Placeholder 11">
            <a:extLst>
              <a:ext uri="{FF2B5EF4-FFF2-40B4-BE49-F238E27FC236}">
                <a16:creationId xmlns:a16="http://schemas.microsoft.com/office/drawing/2014/main" id="{DEBE38B5-4430-4812-8693-F23C29836538}"/>
              </a:ext>
            </a:extLst>
          </p:cNvPr>
          <p:cNvGraphicFramePr>
            <a:graphicFrameLocks noGrp="1"/>
          </p:cNvGraphicFramePr>
          <p:nvPr>
            <p:ph sz="half" idx="2"/>
            <p:extLst>
              <p:ext uri="{D42A27DB-BD31-4B8C-83A1-F6EECF244321}">
                <p14:modId xmlns:p14="http://schemas.microsoft.com/office/powerpoint/2010/main" val="3754785997"/>
              </p:ext>
            </p:extLst>
          </p:nvPr>
        </p:nvGraphicFramePr>
        <p:xfrm>
          <a:off x="6172200" y="2305050"/>
          <a:ext cx="5181600" cy="3876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914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E74CC75-C7E0-EA14-EF4D-1E795C5AE183}"/>
              </a:ext>
            </a:extLst>
          </p:cNvPr>
          <p:cNvPicPr>
            <a:picLocks noGrp="1" noChangeAspect="1"/>
          </p:cNvPicPr>
          <p:nvPr>
            <p:ph sz="half" idx="1"/>
          </p:nvPr>
        </p:nvPicPr>
        <p:blipFill>
          <a:blip r:embed="rId2"/>
          <a:stretch>
            <a:fillRect/>
          </a:stretch>
        </p:blipFill>
        <p:spPr>
          <a:xfrm>
            <a:off x="838200" y="2548343"/>
            <a:ext cx="5181600" cy="3390089"/>
          </a:xfrm>
        </p:spPr>
      </p:pic>
      <p:sp>
        <p:nvSpPr>
          <p:cNvPr id="7" name="Slide Number Placeholder 6">
            <a:extLst>
              <a:ext uri="{FF2B5EF4-FFF2-40B4-BE49-F238E27FC236}">
                <a16:creationId xmlns:a16="http://schemas.microsoft.com/office/drawing/2014/main" id="{FDF05FE5-0E05-5747-207E-20ACA05B115F}"/>
              </a:ext>
            </a:extLst>
          </p:cNvPr>
          <p:cNvSpPr>
            <a:spLocks noGrp="1"/>
          </p:cNvSpPr>
          <p:nvPr>
            <p:ph type="sldNum" sz="quarter" idx="12"/>
          </p:nvPr>
        </p:nvSpPr>
        <p:spPr/>
        <p:txBody>
          <a:bodyPr/>
          <a:lstStyle/>
          <a:p>
            <a:fld id="{2C18C1E5-FB55-42F5-BD6D-9CC153FCDBE6}" type="slidenum">
              <a:rPr lang="en-US" smtClean="0"/>
              <a:t>11</a:t>
            </a:fld>
            <a:endParaRPr lang="en-US" dirty="0"/>
          </a:p>
        </p:txBody>
      </p:sp>
      <p:sp>
        <p:nvSpPr>
          <p:cNvPr id="8" name="Title 1">
            <a:extLst>
              <a:ext uri="{FF2B5EF4-FFF2-40B4-BE49-F238E27FC236}">
                <a16:creationId xmlns:a16="http://schemas.microsoft.com/office/drawing/2014/main" id="{FF885EDD-1020-C8A3-A8B8-16C13A114A3D}"/>
              </a:ext>
            </a:extLst>
          </p:cNvPr>
          <p:cNvSpPr>
            <a:spLocks noGrp="1"/>
          </p:cNvSpPr>
          <p:nvPr>
            <p:ph type="title"/>
          </p:nvPr>
        </p:nvSpPr>
        <p:spPr>
          <a:xfrm>
            <a:off x="624840" y="365125"/>
            <a:ext cx="10515600" cy="1325563"/>
          </a:xfrm>
        </p:spPr>
        <p:txBody>
          <a:bodyPr>
            <a:normAutofit/>
          </a:bodyPr>
          <a:lstStyle/>
          <a:p>
            <a:r>
              <a:rPr lang="en-GB" sz="2800" dirty="0"/>
              <a:t>4. Percentage of Sales by Pizza Size : </a:t>
            </a:r>
            <a:r>
              <a:rPr lang="en-GB" sz="2800" dirty="0">
                <a:latin typeface="+mn-lt"/>
              </a:rPr>
              <a:t>Generate a pie chart that represents the percentage of sales attribute to different pizza sizes. This will help us understand customer preferences for pizza sales and their impact on sales.</a:t>
            </a:r>
            <a:endParaRPr lang="en-IN" sz="2800" dirty="0">
              <a:latin typeface="+mn-lt"/>
            </a:endParaRPr>
          </a:p>
        </p:txBody>
      </p:sp>
      <p:graphicFrame>
        <p:nvGraphicFramePr>
          <p:cNvPr id="11" name="Content Placeholder 10">
            <a:extLst>
              <a:ext uri="{FF2B5EF4-FFF2-40B4-BE49-F238E27FC236}">
                <a16:creationId xmlns:a16="http://schemas.microsoft.com/office/drawing/2014/main" id="{44E4D93C-55EC-4ECB-8D0C-9DAE54C0BEA6}"/>
              </a:ext>
            </a:extLst>
          </p:cNvPr>
          <p:cNvGraphicFramePr>
            <a:graphicFrameLocks noGrp="1"/>
          </p:cNvGraphicFramePr>
          <p:nvPr>
            <p:ph sz="half" idx="2"/>
            <p:extLst>
              <p:ext uri="{D42A27DB-BD31-4B8C-83A1-F6EECF244321}">
                <p14:modId xmlns:p14="http://schemas.microsoft.com/office/powerpoint/2010/main" val="3315844142"/>
              </p:ext>
            </p:extLst>
          </p:nvPr>
        </p:nvGraphicFramePr>
        <p:xfrm>
          <a:off x="6172200" y="2305050"/>
          <a:ext cx="5181600" cy="3876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964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336A-08A9-5583-0DBF-7CA32C6DA73D}"/>
              </a:ext>
            </a:extLst>
          </p:cNvPr>
          <p:cNvSpPr>
            <a:spLocks noGrp="1"/>
          </p:cNvSpPr>
          <p:nvPr>
            <p:ph type="title"/>
          </p:nvPr>
        </p:nvSpPr>
        <p:spPr>
          <a:xfrm>
            <a:off x="665480" y="356608"/>
            <a:ext cx="10515600" cy="1325563"/>
          </a:xfrm>
        </p:spPr>
        <p:txBody>
          <a:bodyPr vert="horz" lIns="91440" tIns="45720" rIns="91440" bIns="45720" rtlCol="0" anchor="ctr">
            <a:normAutofit/>
          </a:bodyPr>
          <a:lstStyle/>
          <a:p>
            <a:r>
              <a:rPr lang="en-GB" sz="2800" dirty="0"/>
              <a:t>5. Total Pizzas Sold by Pizzas Category : </a:t>
            </a:r>
            <a:r>
              <a:rPr lang="en-GB" sz="2800" dirty="0">
                <a:latin typeface="+mn-lt"/>
              </a:rPr>
              <a:t>Create a funnel chart that presents the total number of pizzas sold for each pizza category. This chart will allow us to compare the sales performance of different pizza categories.</a:t>
            </a:r>
            <a:endParaRPr lang="en-IN" sz="2800" dirty="0">
              <a:latin typeface="+mn-lt"/>
            </a:endParaRPr>
          </a:p>
        </p:txBody>
      </p:sp>
      <p:pic>
        <p:nvPicPr>
          <p:cNvPr id="9" name="Content Placeholder 8">
            <a:extLst>
              <a:ext uri="{FF2B5EF4-FFF2-40B4-BE49-F238E27FC236}">
                <a16:creationId xmlns:a16="http://schemas.microsoft.com/office/drawing/2014/main" id="{514EA34C-1B2B-D34C-D4C8-AB0658429419}"/>
              </a:ext>
            </a:extLst>
          </p:cNvPr>
          <p:cNvPicPr>
            <a:picLocks noGrp="1" noChangeAspect="1"/>
          </p:cNvPicPr>
          <p:nvPr>
            <p:ph sz="half" idx="1"/>
          </p:nvPr>
        </p:nvPicPr>
        <p:blipFill>
          <a:blip r:embed="rId2"/>
          <a:stretch>
            <a:fillRect/>
          </a:stretch>
        </p:blipFill>
        <p:spPr>
          <a:xfrm>
            <a:off x="838200" y="2753303"/>
            <a:ext cx="5181600" cy="2980168"/>
          </a:xfrm>
        </p:spPr>
      </p:pic>
      <p:sp>
        <p:nvSpPr>
          <p:cNvPr id="7" name="Slide Number Placeholder 6">
            <a:extLst>
              <a:ext uri="{FF2B5EF4-FFF2-40B4-BE49-F238E27FC236}">
                <a16:creationId xmlns:a16="http://schemas.microsoft.com/office/drawing/2014/main" id="{15911009-D820-F17E-2ACA-2FADC597DF84}"/>
              </a:ext>
            </a:extLst>
          </p:cNvPr>
          <p:cNvSpPr>
            <a:spLocks noGrp="1"/>
          </p:cNvSpPr>
          <p:nvPr>
            <p:ph type="sldNum" sz="quarter" idx="12"/>
          </p:nvPr>
        </p:nvSpPr>
        <p:spPr/>
        <p:txBody>
          <a:bodyPr/>
          <a:lstStyle/>
          <a:p>
            <a:fld id="{2C18C1E5-FB55-42F5-BD6D-9CC153FCDBE6}" type="slidenum">
              <a:rPr lang="en-US" smtClean="0"/>
              <a:t>12</a:t>
            </a:fld>
            <a:endParaRPr lang="en-US" dirty="0"/>
          </a:p>
        </p:txBody>
      </p:sp>
      <mc:AlternateContent xmlns:mc="http://schemas.openxmlformats.org/markup-compatibility/2006" xmlns:cx2="http://schemas.microsoft.com/office/drawing/2015/10/21/chartex">
        <mc:Choice Requires="cx2">
          <p:graphicFrame>
            <p:nvGraphicFramePr>
              <p:cNvPr id="10" name="Content Placeholder 9">
                <a:extLst>
                  <a:ext uri="{FF2B5EF4-FFF2-40B4-BE49-F238E27FC236}">
                    <a16:creationId xmlns:a16="http://schemas.microsoft.com/office/drawing/2014/main" id="{68714A3D-1C19-49B6-9A5A-C5D81F8D9C4E}"/>
                  </a:ext>
                </a:extLst>
              </p:cNvPr>
              <p:cNvGraphicFramePr>
                <a:graphicFrameLocks noGrp="1"/>
              </p:cNvGraphicFramePr>
              <p:nvPr>
                <p:ph sz="half" idx="2"/>
                <p:extLst>
                  <p:ext uri="{D42A27DB-BD31-4B8C-83A1-F6EECF244321}">
                    <p14:modId xmlns:p14="http://schemas.microsoft.com/office/powerpoint/2010/main" val="2872124478"/>
                  </p:ext>
                </p:extLst>
              </p:nvPr>
            </p:nvGraphicFramePr>
            <p:xfrm>
              <a:off x="6172200" y="2305050"/>
              <a:ext cx="5505450" cy="342842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ontent Placeholder 9">
                <a:extLst>
                  <a:ext uri="{FF2B5EF4-FFF2-40B4-BE49-F238E27FC236}">
                    <a16:creationId xmlns:a16="http://schemas.microsoft.com/office/drawing/2014/main" id="{68714A3D-1C19-49B6-9A5A-C5D81F8D9C4E}"/>
                  </a:ext>
                </a:extLst>
              </p:cNvPr>
              <p:cNvPicPr>
                <a:picLocks noGrp="1" noRot="1" noChangeAspect="1" noMove="1" noResize="1" noEditPoints="1" noAdjustHandles="1" noChangeArrowheads="1" noChangeShapeType="1"/>
              </p:cNvPicPr>
              <p:nvPr/>
            </p:nvPicPr>
            <p:blipFill>
              <a:blip r:embed="rId4"/>
              <a:stretch>
                <a:fillRect/>
              </a:stretch>
            </p:blipFill>
            <p:spPr>
              <a:xfrm>
                <a:off x="6172200" y="2305050"/>
                <a:ext cx="5505450" cy="3428421"/>
              </a:xfrm>
              <a:prstGeom prst="rect">
                <a:avLst/>
              </a:prstGeom>
            </p:spPr>
          </p:pic>
        </mc:Fallback>
      </mc:AlternateContent>
    </p:spTree>
    <p:extLst>
      <p:ext uri="{BB962C8B-B14F-4D97-AF65-F5344CB8AC3E}">
        <p14:creationId xmlns:p14="http://schemas.microsoft.com/office/powerpoint/2010/main" val="228716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68C5-9AEB-2AAA-7999-B59B64F6E09E}"/>
              </a:ext>
            </a:extLst>
          </p:cNvPr>
          <p:cNvSpPr>
            <a:spLocks noGrp="1"/>
          </p:cNvSpPr>
          <p:nvPr>
            <p:ph type="title"/>
          </p:nvPr>
        </p:nvSpPr>
        <p:spPr>
          <a:xfrm>
            <a:off x="635000" y="363986"/>
            <a:ext cx="10515600" cy="1325563"/>
          </a:xfrm>
        </p:spPr>
        <p:txBody>
          <a:bodyPr vert="horz" lIns="91440" tIns="45720" rIns="91440" bIns="45720" rtlCol="0" anchor="ctr">
            <a:normAutofit/>
          </a:bodyPr>
          <a:lstStyle/>
          <a:p>
            <a:r>
              <a:rPr lang="en-GB" sz="2800" dirty="0"/>
              <a:t>6. Top 5 Best Sellers  by Total Pizzas Sold : </a:t>
            </a:r>
            <a:r>
              <a:rPr lang="en-GB" sz="2800" dirty="0">
                <a:latin typeface="+mn-lt"/>
              </a:rPr>
              <a:t>Create a bar chart highlighting the top 5 best-selling pizzas based on the total number of pizzas sold. This chart will help us identify the most popular pizza options.</a:t>
            </a:r>
            <a:endParaRPr lang="en-IN" sz="2800" dirty="0">
              <a:latin typeface="+mn-lt"/>
            </a:endParaRPr>
          </a:p>
        </p:txBody>
      </p:sp>
      <p:pic>
        <p:nvPicPr>
          <p:cNvPr id="9" name="Content Placeholder 8">
            <a:extLst>
              <a:ext uri="{FF2B5EF4-FFF2-40B4-BE49-F238E27FC236}">
                <a16:creationId xmlns:a16="http://schemas.microsoft.com/office/drawing/2014/main" id="{A4FB96BF-9665-73A8-5708-BECD1AD1A2B3}"/>
              </a:ext>
            </a:extLst>
          </p:cNvPr>
          <p:cNvPicPr>
            <a:picLocks noGrp="1" noChangeAspect="1"/>
          </p:cNvPicPr>
          <p:nvPr>
            <p:ph sz="half" idx="1"/>
          </p:nvPr>
        </p:nvPicPr>
        <p:blipFill>
          <a:blip r:embed="rId2"/>
          <a:stretch>
            <a:fillRect/>
          </a:stretch>
        </p:blipFill>
        <p:spPr>
          <a:xfrm>
            <a:off x="838200" y="2445155"/>
            <a:ext cx="5181600" cy="3596464"/>
          </a:xfrm>
        </p:spPr>
      </p:pic>
      <p:sp>
        <p:nvSpPr>
          <p:cNvPr id="7" name="Slide Number Placeholder 6">
            <a:extLst>
              <a:ext uri="{FF2B5EF4-FFF2-40B4-BE49-F238E27FC236}">
                <a16:creationId xmlns:a16="http://schemas.microsoft.com/office/drawing/2014/main" id="{C3AF701C-5CB1-6A33-F729-423AF00BF167}"/>
              </a:ext>
            </a:extLst>
          </p:cNvPr>
          <p:cNvSpPr>
            <a:spLocks noGrp="1"/>
          </p:cNvSpPr>
          <p:nvPr>
            <p:ph type="sldNum" sz="quarter" idx="12"/>
          </p:nvPr>
        </p:nvSpPr>
        <p:spPr/>
        <p:txBody>
          <a:bodyPr/>
          <a:lstStyle/>
          <a:p>
            <a:fld id="{2C18C1E5-FB55-42F5-BD6D-9CC153FCDBE6}" type="slidenum">
              <a:rPr lang="en-US" smtClean="0"/>
              <a:t>13</a:t>
            </a:fld>
            <a:endParaRPr lang="en-US" dirty="0"/>
          </a:p>
        </p:txBody>
      </p:sp>
      <p:graphicFrame>
        <p:nvGraphicFramePr>
          <p:cNvPr id="10" name="Content Placeholder 9">
            <a:extLst>
              <a:ext uri="{FF2B5EF4-FFF2-40B4-BE49-F238E27FC236}">
                <a16:creationId xmlns:a16="http://schemas.microsoft.com/office/drawing/2014/main" id="{F2E28050-2F63-4B7C-B7D2-00E943B02933}"/>
              </a:ext>
            </a:extLst>
          </p:cNvPr>
          <p:cNvGraphicFramePr>
            <a:graphicFrameLocks noGrp="1"/>
          </p:cNvGraphicFramePr>
          <p:nvPr>
            <p:ph sz="half" idx="2"/>
            <p:extLst>
              <p:ext uri="{D42A27DB-BD31-4B8C-83A1-F6EECF244321}">
                <p14:modId xmlns:p14="http://schemas.microsoft.com/office/powerpoint/2010/main" val="1367221452"/>
              </p:ext>
            </p:extLst>
          </p:nvPr>
        </p:nvGraphicFramePr>
        <p:xfrm>
          <a:off x="6172200" y="2305050"/>
          <a:ext cx="5181600" cy="3876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334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330590D-E5AF-3177-00FA-F1D3EDB30FE9}"/>
              </a:ext>
            </a:extLst>
          </p:cNvPr>
          <p:cNvPicPr>
            <a:picLocks noGrp="1" noChangeAspect="1"/>
          </p:cNvPicPr>
          <p:nvPr>
            <p:ph sz="half" idx="1"/>
          </p:nvPr>
        </p:nvPicPr>
        <p:blipFill>
          <a:blip r:embed="rId2"/>
          <a:stretch>
            <a:fillRect/>
          </a:stretch>
        </p:blipFill>
        <p:spPr>
          <a:xfrm>
            <a:off x="1020871" y="2848806"/>
            <a:ext cx="4816257" cy="2789162"/>
          </a:xfrm>
        </p:spPr>
      </p:pic>
      <p:sp>
        <p:nvSpPr>
          <p:cNvPr id="7" name="Slide Number Placeholder 6">
            <a:extLst>
              <a:ext uri="{FF2B5EF4-FFF2-40B4-BE49-F238E27FC236}">
                <a16:creationId xmlns:a16="http://schemas.microsoft.com/office/drawing/2014/main" id="{97999F4C-875D-2EE8-011E-327E725F34C8}"/>
              </a:ext>
            </a:extLst>
          </p:cNvPr>
          <p:cNvSpPr>
            <a:spLocks noGrp="1"/>
          </p:cNvSpPr>
          <p:nvPr>
            <p:ph type="sldNum" sz="quarter" idx="12"/>
          </p:nvPr>
        </p:nvSpPr>
        <p:spPr/>
        <p:txBody>
          <a:bodyPr/>
          <a:lstStyle/>
          <a:p>
            <a:fld id="{2C18C1E5-FB55-42F5-BD6D-9CC153FCDBE6}" type="slidenum">
              <a:rPr lang="en-US" smtClean="0"/>
              <a:t>14</a:t>
            </a:fld>
            <a:endParaRPr lang="en-US" dirty="0"/>
          </a:p>
        </p:txBody>
      </p:sp>
      <p:sp>
        <p:nvSpPr>
          <p:cNvPr id="8" name="Title 1">
            <a:extLst>
              <a:ext uri="{FF2B5EF4-FFF2-40B4-BE49-F238E27FC236}">
                <a16:creationId xmlns:a16="http://schemas.microsoft.com/office/drawing/2014/main" id="{E379D6CD-E559-C995-DB63-A69CEF451044}"/>
              </a:ext>
            </a:extLst>
          </p:cNvPr>
          <p:cNvSpPr>
            <a:spLocks noGrp="1"/>
          </p:cNvSpPr>
          <p:nvPr>
            <p:ph type="title"/>
          </p:nvPr>
        </p:nvSpPr>
        <p:spPr>
          <a:xfrm>
            <a:off x="665480" y="426085"/>
            <a:ext cx="10515600" cy="1325563"/>
          </a:xfrm>
        </p:spPr>
        <p:txBody>
          <a:bodyPr vert="horz" lIns="91440" tIns="45720" rIns="91440" bIns="45720" rtlCol="0" anchor="ctr">
            <a:noAutofit/>
          </a:bodyPr>
          <a:lstStyle/>
          <a:p>
            <a:r>
              <a:rPr lang="en-GB" sz="2800" b="1" dirty="0"/>
              <a:t>7. Bottom 5 Worst Sellers  by Total Pizzas sold : </a:t>
            </a:r>
            <a:r>
              <a:rPr lang="en-GB" sz="2800" dirty="0">
                <a:latin typeface="+mn-lt"/>
              </a:rPr>
              <a:t>Create a bar chart showcasing the bottom 5 worst selling pizzas based on the total number of pizza sold . This chart will enable us to identify under performing or less popular pizza options.</a:t>
            </a:r>
            <a:endParaRPr lang="en-IN" sz="2800" dirty="0">
              <a:latin typeface="+mn-lt"/>
            </a:endParaRPr>
          </a:p>
        </p:txBody>
      </p:sp>
      <p:graphicFrame>
        <p:nvGraphicFramePr>
          <p:cNvPr id="11" name="Content Placeholder 10">
            <a:extLst>
              <a:ext uri="{FF2B5EF4-FFF2-40B4-BE49-F238E27FC236}">
                <a16:creationId xmlns:a16="http://schemas.microsoft.com/office/drawing/2014/main" id="{CC237701-BC60-455C-8D59-E65562E57767}"/>
              </a:ext>
            </a:extLst>
          </p:cNvPr>
          <p:cNvGraphicFramePr>
            <a:graphicFrameLocks noGrp="1"/>
          </p:cNvGraphicFramePr>
          <p:nvPr>
            <p:ph sz="half" idx="2"/>
            <p:extLst>
              <p:ext uri="{D42A27DB-BD31-4B8C-83A1-F6EECF244321}">
                <p14:modId xmlns:p14="http://schemas.microsoft.com/office/powerpoint/2010/main" val="1000356845"/>
              </p:ext>
            </p:extLst>
          </p:nvPr>
        </p:nvGraphicFramePr>
        <p:xfrm>
          <a:off x="6172200" y="2305050"/>
          <a:ext cx="5181600" cy="3876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1029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587-5080-DFAA-B54F-36E0E038B806}"/>
              </a:ext>
            </a:extLst>
          </p:cNvPr>
          <p:cNvSpPr>
            <a:spLocks noGrp="1"/>
          </p:cNvSpPr>
          <p:nvPr>
            <p:ph type="title"/>
          </p:nvPr>
        </p:nvSpPr>
        <p:spPr/>
        <p:txBody>
          <a:bodyPr/>
          <a:lstStyle/>
          <a:p>
            <a:r>
              <a:rPr lang="en-GB" dirty="0"/>
              <a:t>Key insights</a:t>
            </a:r>
            <a:endParaRPr lang="en-IN" dirty="0"/>
          </a:p>
        </p:txBody>
      </p:sp>
      <p:sp>
        <p:nvSpPr>
          <p:cNvPr id="3" name="Content Placeholder 2">
            <a:extLst>
              <a:ext uri="{FF2B5EF4-FFF2-40B4-BE49-F238E27FC236}">
                <a16:creationId xmlns:a16="http://schemas.microsoft.com/office/drawing/2014/main" id="{93DC1E87-20C4-E5CA-A96A-2F98855B5F07}"/>
              </a:ext>
            </a:extLst>
          </p:cNvPr>
          <p:cNvSpPr>
            <a:spLocks noGrp="1"/>
          </p:cNvSpPr>
          <p:nvPr>
            <p:ph idx="1"/>
          </p:nvPr>
        </p:nvSpPr>
        <p:spPr>
          <a:xfrm>
            <a:off x="768096" y="1781048"/>
            <a:ext cx="10515600" cy="4304792"/>
          </a:xfrm>
        </p:spPr>
        <p:txBody>
          <a:bodyPr>
            <a:normAutofit/>
          </a:bodyPr>
          <a:lstStyle/>
          <a:p>
            <a:r>
              <a:rPr lang="en-GB" kern="100" dirty="0">
                <a:effectLst/>
                <a:ea typeface="Calibri" panose="020F0502020204030204" pitchFamily="34" charset="0"/>
                <a:cs typeface="Times New Roman" panose="02020603050405020304" pitchFamily="18" charset="0"/>
              </a:rPr>
              <a:t>The sum of the total price of all pizza orders is 817860 Rs.</a:t>
            </a:r>
          </a:p>
          <a:p>
            <a:r>
              <a:rPr lang="en-GB" sz="2800" kern="100" dirty="0">
                <a:effectLst/>
                <a:ea typeface="Calibri" panose="020F0502020204030204" pitchFamily="34" charset="0"/>
                <a:cs typeface="Times New Roman" panose="02020603050405020304" pitchFamily="18" charset="0"/>
              </a:rPr>
              <a:t>The average Amount spent per order</a:t>
            </a:r>
            <a:r>
              <a:rPr lang="en-GB" sz="2800" kern="100" dirty="0">
                <a:ea typeface="Calibri" panose="020F0502020204030204" pitchFamily="34" charset="0"/>
                <a:cs typeface="Times New Roman" panose="02020603050405020304" pitchFamily="18" charset="0"/>
              </a:rPr>
              <a:t> is 38.30 RS.</a:t>
            </a:r>
          </a:p>
          <a:p>
            <a:r>
              <a:rPr lang="en-GB" sz="2800" kern="100" dirty="0">
                <a:effectLst/>
                <a:ea typeface="Calibri" panose="020F0502020204030204" pitchFamily="34" charset="0"/>
                <a:cs typeface="Times New Roman" panose="02020603050405020304" pitchFamily="18" charset="0"/>
              </a:rPr>
              <a:t>The sum of the quantities of all pizzas sold</a:t>
            </a:r>
            <a:r>
              <a:rPr lang="en-GB" kern="100" dirty="0">
                <a:effectLst/>
                <a:ea typeface="Calibri" panose="020F0502020204030204" pitchFamily="34" charset="0"/>
                <a:cs typeface="Times New Roman" panose="02020603050405020304" pitchFamily="18" charset="0"/>
              </a:rPr>
              <a:t> is 49574.</a:t>
            </a:r>
          </a:p>
          <a:p>
            <a:r>
              <a:rPr lang="en-GB" sz="2800" kern="100" dirty="0">
                <a:effectLst/>
                <a:ea typeface="Calibri" panose="020F0502020204030204" pitchFamily="34" charset="0"/>
                <a:cs typeface="Times New Roman" panose="02020603050405020304" pitchFamily="18" charset="0"/>
              </a:rPr>
              <a:t>The total numbers of orders placed</a:t>
            </a:r>
            <a:r>
              <a:rPr lang="en-GB" sz="2800" kern="100" dirty="0">
                <a:ea typeface="Calibri" panose="020F0502020204030204" pitchFamily="34" charset="0"/>
                <a:cs typeface="Times New Roman" panose="02020603050405020304" pitchFamily="18" charset="0"/>
              </a:rPr>
              <a:t> is 21350.</a:t>
            </a:r>
          </a:p>
          <a:p>
            <a:r>
              <a:rPr lang="en-GB" sz="2800" kern="100" dirty="0">
                <a:effectLst/>
                <a:ea typeface="Calibri" panose="020F0502020204030204" pitchFamily="34" charset="0"/>
                <a:cs typeface="Times New Roman" panose="02020603050405020304" pitchFamily="18" charset="0"/>
              </a:rPr>
              <a:t>The average number of pizzas sold per order</a:t>
            </a:r>
            <a:r>
              <a:rPr lang="en-GB" kern="100" dirty="0">
                <a:effectLst/>
                <a:ea typeface="Calibri" panose="020F0502020204030204" pitchFamily="34" charset="0"/>
                <a:cs typeface="Times New Roman" panose="02020603050405020304" pitchFamily="18" charset="0"/>
              </a:rPr>
              <a:t> is 2.32.</a:t>
            </a:r>
          </a:p>
          <a:p>
            <a:r>
              <a:rPr lang="en-GB" kern="100" dirty="0">
                <a:ea typeface="Calibri" panose="020F0502020204030204" pitchFamily="34" charset="0"/>
                <a:cs typeface="Times New Roman" panose="02020603050405020304" pitchFamily="18" charset="0"/>
              </a:rPr>
              <a:t>On Thursday and Friday, Orders are highest.</a:t>
            </a:r>
          </a:p>
          <a:p>
            <a:r>
              <a:rPr lang="en-GB" kern="100" dirty="0">
                <a:effectLst/>
                <a:ea typeface="Calibri" panose="020F0502020204030204" pitchFamily="34" charset="0"/>
                <a:cs typeface="Times New Roman" panose="02020603050405020304" pitchFamily="18" charset="0"/>
              </a:rPr>
              <a:t>There are maximum orders from 12:00 PM-01:00 PM &amp; after 04:00 PM-08:00PM .</a:t>
            </a:r>
          </a:p>
          <a:p>
            <a:endParaRPr lang="en-GB" kern="100" dirty="0">
              <a:effectLst/>
              <a:ea typeface="Calibri" panose="020F0502020204030204" pitchFamily="34" charset="0"/>
              <a:cs typeface="Times New Roman" panose="02020603050405020304" pitchFamily="18" charset="0"/>
            </a:endParaRPr>
          </a:p>
          <a:p>
            <a:endParaRPr lang="en-GB" sz="2800" kern="100" dirty="0">
              <a:ea typeface="Calibri" panose="020F0502020204030204" pitchFamily="34" charset="0"/>
              <a:cs typeface="Times New Roman" panose="02020603050405020304" pitchFamily="18" charset="0"/>
            </a:endParaRPr>
          </a:p>
          <a:p>
            <a:endParaRPr lang="en-GB" kern="100" dirty="0">
              <a:effectLst/>
              <a:ea typeface="Calibri" panose="020F0502020204030204" pitchFamily="34" charset="0"/>
              <a:cs typeface="Times New Roman" panose="02020603050405020304" pitchFamily="18" charset="0"/>
            </a:endParaRPr>
          </a:p>
          <a:p>
            <a:endParaRPr lang="en-GB" kern="100" dirty="0">
              <a:effectLst/>
              <a:ea typeface="Calibri" panose="020F0502020204030204" pitchFamily="34" charset="0"/>
              <a:cs typeface="Times New Roman" panose="02020603050405020304" pitchFamily="18" charset="0"/>
            </a:endParaRPr>
          </a:p>
          <a:p>
            <a:endParaRPr lang="en-GB" sz="2800" kern="100" dirty="0">
              <a:ea typeface="Calibri" panose="020F0502020204030204" pitchFamily="34" charset="0"/>
              <a:cs typeface="Times New Roman" panose="02020603050405020304" pitchFamily="18" charset="0"/>
            </a:endParaRPr>
          </a:p>
          <a:p>
            <a:endParaRPr lang="en-GB" kern="100" dirty="0">
              <a:effectLst/>
              <a:ea typeface="Calibri" panose="020F0502020204030204" pitchFamily="34" charset="0"/>
              <a:cs typeface="Times New Roman" panose="02020603050405020304" pitchFamily="18" charset="0"/>
            </a:endParaRPr>
          </a:p>
          <a:p>
            <a:endParaRPr lang="en-GB" kern="100" dirty="0">
              <a:effectLst/>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4DC281B7-4B26-F83F-00FA-8475ABDD8402}"/>
              </a:ext>
            </a:extLst>
          </p:cNvPr>
          <p:cNvSpPr>
            <a:spLocks noGrp="1"/>
          </p:cNvSpPr>
          <p:nvPr>
            <p:ph type="sldNum" sz="quarter" idx="12"/>
          </p:nvPr>
        </p:nvSpPr>
        <p:spPr/>
        <p:txBody>
          <a:bodyPr/>
          <a:lstStyle/>
          <a:p>
            <a:fld id="{2C18C1E5-FB55-42F5-BD6D-9CC153FCDBE6}" type="slidenum">
              <a:rPr lang="en-US" smtClean="0"/>
              <a:t>15</a:t>
            </a:fld>
            <a:endParaRPr lang="en-US" dirty="0"/>
          </a:p>
        </p:txBody>
      </p:sp>
    </p:spTree>
    <p:extLst>
      <p:ext uri="{BB962C8B-B14F-4D97-AF65-F5344CB8AC3E}">
        <p14:creationId xmlns:p14="http://schemas.microsoft.com/office/powerpoint/2010/main" val="4059776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A9FD31-2C16-363F-A5AC-6226F7D0C593}"/>
              </a:ext>
            </a:extLst>
          </p:cNvPr>
          <p:cNvSpPr>
            <a:spLocks noGrp="1"/>
          </p:cNvSpPr>
          <p:nvPr>
            <p:ph type="sldNum" sz="quarter" idx="12"/>
          </p:nvPr>
        </p:nvSpPr>
        <p:spPr/>
        <p:txBody>
          <a:bodyPr/>
          <a:lstStyle/>
          <a:p>
            <a:fld id="{2C18C1E5-FB55-42F5-BD6D-9CC153FCDBE6}" type="slidenum">
              <a:rPr lang="en-US" smtClean="0"/>
              <a:t>16</a:t>
            </a:fld>
            <a:endParaRPr lang="en-US" dirty="0"/>
          </a:p>
        </p:txBody>
      </p:sp>
      <p:sp>
        <p:nvSpPr>
          <p:cNvPr id="5" name="Content Placeholder 2">
            <a:extLst>
              <a:ext uri="{FF2B5EF4-FFF2-40B4-BE49-F238E27FC236}">
                <a16:creationId xmlns:a16="http://schemas.microsoft.com/office/drawing/2014/main" id="{5057048E-D93F-D196-21EA-EEDEA0B373E7}"/>
              </a:ext>
            </a:extLst>
          </p:cNvPr>
          <p:cNvSpPr txBox="1">
            <a:spLocks/>
          </p:cNvSpPr>
          <p:nvPr/>
        </p:nvSpPr>
        <p:spPr>
          <a:xfrm>
            <a:off x="707136" y="490728"/>
            <a:ext cx="10515600" cy="4304792"/>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kern="100" dirty="0">
                <a:ea typeface="Calibri" panose="020F0502020204030204" pitchFamily="34" charset="0"/>
                <a:cs typeface="Times New Roman" panose="02020603050405020304" pitchFamily="18" charset="0"/>
              </a:rPr>
              <a:t>Classic Category contributes to maximum sales &amp; total order.</a:t>
            </a:r>
          </a:p>
          <a:p>
            <a:r>
              <a:rPr lang="en-GB" sz="2800" kern="100" dirty="0">
                <a:ea typeface="Calibri" panose="020F0502020204030204" pitchFamily="34" charset="0"/>
                <a:cs typeface="Times New Roman" panose="02020603050405020304" pitchFamily="18" charset="0"/>
              </a:rPr>
              <a:t>Large size pizzas contributes to maximum sales.</a:t>
            </a:r>
          </a:p>
          <a:p>
            <a:r>
              <a:rPr lang="en-GB" sz="2800" kern="100" dirty="0">
                <a:ea typeface="Calibri" panose="020F0502020204030204" pitchFamily="34" charset="0"/>
                <a:cs typeface="Times New Roman" panose="02020603050405020304" pitchFamily="18" charset="0"/>
              </a:rPr>
              <a:t>Classic Deluxe &amp; Chicken pizzas are the Best seller &amp; revenue generators.</a:t>
            </a:r>
          </a:p>
          <a:p>
            <a:r>
              <a:rPr lang="en-GB" sz="2800" kern="100" dirty="0">
                <a:ea typeface="Calibri" panose="020F0502020204030204" pitchFamily="34" charset="0"/>
                <a:cs typeface="Times New Roman" panose="02020603050405020304" pitchFamily="18" charset="0"/>
              </a:rPr>
              <a:t>The Brie Carre is at the bottom in both orders and revenue.</a:t>
            </a:r>
          </a:p>
          <a:p>
            <a:endParaRPr lang="en-GB" kern="100" dirty="0">
              <a:ea typeface="Calibri" panose="020F0502020204030204" pitchFamily="34" charset="0"/>
              <a:cs typeface="Times New Roman" panose="02020603050405020304" pitchFamily="18" charset="0"/>
            </a:endParaRPr>
          </a:p>
          <a:p>
            <a:endParaRPr lang="en-GB" sz="2800" kern="100" dirty="0">
              <a:ea typeface="Calibri" panose="020F0502020204030204" pitchFamily="34" charset="0"/>
              <a:cs typeface="Times New Roman" panose="02020603050405020304" pitchFamily="18" charset="0"/>
            </a:endParaRPr>
          </a:p>
          <a:p>
            <a:endParaRPr lang="en-GB" kern="100" dirty="0">
              <a:ea typeface="Calibri" panose="020F0502020204030204" pitchFamily="34" charset="0"/>
              <a:cs typeface="Times New Roman" panose="02020603050405020304" pitchFamily="18" charset="0"/>
            </a:endParaRPr>
          </a:p>
          <a:p>
            <a:endParaRPr lang="en-GB" kern="100" dirty="0">
              <a:ea typeface="Calibri" panose="020F0502020204030204" pitchFamily="34" charset="0"/>
              <a:cs typeface="Times New Roman" panose="02020603050405020304" pitchFamily="18" charset="0"/>
            </a:endParaRPr>
          </a:p>
          <a:p>
            <a:endParaRPr lang="en-GB" sz="2800" kern="100" dirty="0">
              <a:ea typeface="Calibri" panose="020F0502020204030204" pitchFamily="34" charset="0"/>
              <a:cs typeface="Times New Roman" panose="02020603050405020304" pitchFamily="18" charset="0"/>
            </a:endParaRPr>
          </a:p>
          <a:p>
            <a:endParaRPr lang="en-GB" kern="100" dirty="0">
              <a:ea typeface="Calibri" panose="020F0502020204030204" pitchFamily="34" charset="0"/>
              <a:cs typeface="Times New Roman" panose="02020603050405020304" pitchFamily="18" charset="0"/>
            </a:endParaRPr>
          </a:p>
          <a:p>
            <a:endParaRPr lang="en-GB" kern="100" dirty="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046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66BD-978D-3312-E120-E6A053971B26}"/>
              </a:ext>
            </a:extLst>
          </p:cNvPr>
          <p:cNvSpPr>
            <a:spLocks noGrp="1"/>
          </p:cNvSpPr>
          <p:nvPr>
            <p:ph type="title"/>
          </p:nvPr>
        </p:nvSpPr>
        <p:spPr/>
        <p:txBody>
          <a:bodyPr/>
          <a:lstStyle/>
          <a:p>
            <a:r>
              <a:rPr lang="en-GB" dirty="0"/>
              <a:t>dashboard</a:t>
            </a:r>
            <a:endParaRPr lang="en-IN" dirty="0"/>
          </a:p>
        </p:txBody>
      </p:sp>
      <p:pic>
        <p:nvPicPr>
          <p:cNvPr id="8" name="Content Placeholder 7">
            <a:extLst>
              <a:ext uri="{FF2B5EF4-FFF2-40B4-BE49-F238E27FC236}">
                <a16:creationId xmlns:a16="http://schemas.microsoft.com/office/drawing/2014/main" id="{5C3D057D-9745-B522-C068-E057C8329F4F}"/>
              </a:ext>
            </a:extLst>
          </p:cNvPr>
          <p:cNvPicPr>
            <a:picLocks noGrp="1" noChangeAspect="1"/>
          </p:cNvPicPr>
          <p:nvPr>
            <p:ph idx="1"/>
          </p:nvPr>
        </p:nvPicPr>
        <p:blipFill>
          <a:blip r:embed="rId2"/>
          <a:stretch>
            <a:fillRect/>
          </a:stretch>
        </p:blipFill>
        <p:spPr>
          <a:xfrm>
            <a:off x="568171" y="1736725"/>
            <a:ext cx="10200443" cy="4802187"/>
          </a:xfrm>
        </p:spPr>
      </p:pic>
      <p:sp>
        <p:nvSpPr>
          <p:cNvPr id="6" name="Slide Number Placeholder 5">
            <a:extLst>
              <a:ext uri="{FF2B5EF4-FFF2-40B4-BE49-F238E27FC236}">
                <a16:creationId xmlns:a16="http://schemas.microsoft.com/office/drawing/2014/main" id="{3C0C1AB5-26A0-199C-BFCE-4F26FFEA0F7F}"/>
              </a:ext>
            </a:extLst>
          </p:cNvPr>
          <p:cNvSpPr>
            <a:spLocks noGrp="1"/>
          </p:cNvSpPr>
          <p:nvPr>
            <p:ph type="sldNum" sz="quarter" idx="12"/>
          </p:nvPr>
        </p:nvSpPr>
        <p:spPr/>
        <p:txBody>
          <a:bodyPr/>
          <a:lstStyle/>
          <a:p>
            <a:fld id="{2C18C1E5-FB55-42F5-BD6D-9CC153FCDBE6}" type="slidenum">
              <a:rPr lang="en-US" smtClean="0"/>
              <a:t>17</a:t>
            </a:fld>
            <a:endParaRPr lang="en-US" dirty="0"/>
          </a:p>
        </p:txBody>
      </p:sp>
    </p:spTree>
    <p:extLst>
      <p:ext uri="{BB962C8B-B14F-4D97-AF65-F5344CB8AC3E}">
        <p14:creationId xmlns:p14="http://schemas.microsoft.com/office/powerpoint/2010/main" val="324541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091C18-F6C7-7ECA-250B-793B4B8E561E}"/>
              </a:ext>
            </a:extLst>
          </p:cNvPr>
          <p:cNvSpPr>
            <a:spLocks noGrp="1"/>
          </p:cNvSpPr>
          <p:nvPr>
            <p:ph type="sldNum" sz="quarter" idx="12"/>
          </p:nvPr>
        </p:nvSpPr>
        <p:spPr/>
        <p:txBody>
          <a:bodyPr/>
          <a:lstStyle/>
          <a:p>
            <a:fld id="{2C18C1E5-FB55-42F5-BD6D-9CC153FCDBE6}" type="slidenum">
              <a:rPr lang="en-US" smtClean="0"/>
              <a:t>18</a:t>
            </a:fld>
            <a:endParaRPr lang="en-US" dirty="0"/>
          </a:p>
        </p:txBody>
      </p:sp>
      <p:sp>
        <p:nvSpPr>
          <p:cNvPr id="5" name="TextBox 4">
            <a:extLst>
              <a:ext uri="{FF2B5EF4-FFF2-40B4-BE49-F238E27FC236}">
                <a16:creationId xmlns:a16="http://schemas.microsoft.com/office/drawing/2014/main" id="{33F0C67D-BCBE-E47D-524F-A4E48D992051}"/>
              </a:ext>
            </a:extLst>
          </p:cNvPr>
          <p:cNvSpPr txBox="1"/>
          <p:nvPr/>
        </p:nvSpPr>
        <p:spPr>
          <a:xfrm>
            <a:off x="3281680" y="2296220"/>
            <a:ext cx="5029200"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199519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p:txBody>
          <a:bodyPr/>
          <a:lstStyle/>
          <a:p>
            <a:r>
              <a:rPr lang="en-US" sz="7200" dirty="0"/>
              <a:t>Introduction</a:t>
            </a:r>
            <a:endParaRPr lang="en-US" dirty="0"/>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4654296" y="2733257"/>
            <a:ext cx="6894576" cy="3483864"/>
          </a:xfrm>
        </p:spPr>
        <p:txBody>
          <a:bodyPr>
            <a:normAutofit fontScale="92500" lnSpcReduction="10000"/>
          </a:bodyPr>
          <a:lstStyle/>
          <a:p>
            <a:br>
              <a:rPr lang="en-GB" dirty="0"/>
            </a:br>
            <a:r>
              <a:rPr lang="en-GB" sz="3000" b="0" i="0" dirty="0">
                <a:solidFill>
                  <a:srgbClr val="374151"/>
                </a:solidFill>
                <a:effectLst/>
              </a:rPr>
              <a:t>In this analysis, we're exploring pizza sales data to uncover hidden patterns and important insights. We're focusing on key numbers that help us understand how we're doing: the total money we've made (revenue), the average amount people spend on orders, how many pizzas we've sold, the total number of orders, and the trends we see each day and hour. This report gives us a big picture of how things are going and helps us make smarter decisions for the future.</a:t>
            </a:r>
            <a:endParaRPr lang="en-US" sz="2400" dirty="0"/>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2</a:t>
            </a:fld>
            <a:endParaRPr lang="en-US" dirty="0"/>
          </a:p>
        </p:txBody>
      </p:sp>
      <p:pic>
        <p:nvPicPr>
          <p:cNvPr id="12" name="Picture Placeholder 11">
            <a:extLst>
              <a:ext uri="{FF2B5EF4-FFF2-40B4-BE49-F238E27FC236}">
                <a16:creationId xmlns:a16="http://schemas.microsoft.com/office/drawing/2014/main" id="{742E90D3-BB9E-97AD-9392-0DCC42DF91CA}"/>
              </a:ext>
            </a:extLst>
          </p:cNvPr>
          <p:cNvPicPr>
            <a:picLocks noGrp="1" noChangeAspect="1"/>
          </p:cNvPicPr>
          <p:nvPr>
            <p:ph type="pic" sz="quarter" idx="13"/>
          </p:nvPr>
        </p:nvPicPr>
        <p:blipFill>
          <a:blip r:embed="rId2"/>
          <a:srcRect l="17890" r="17890"/>
          <a:stretch>
            <a:fillRect/>
          </a:stretch>
        </p:blipFill>
        <p:spPr/>
      </p:pic>
      <p:pic>
        <p:nvPicPr>
          <p:cNvPr id="16" name="Picture Placeholder 15">
            <a:extLst>
              <a:ext uri="{FF2B5EF4-FFF2-40B4-BE49-F238E27FC236}">
                <a16:creationId xmlns:a16="http://schemas.microsoft.com/office/drawing/2014/main" id="{77B1A7F5-C8E9-B1E6-FC6F-1EAB37BB22BA}"/>
              </a:ext>
            </a:extLst>
          </p:cNvPr>
          <p:cNvPicPr>
            <a:picLocks noGrp="1" noChangeAspect="1"/>
          </p:cNvPicPr>
          <p:nvPr>
            <p:ph type="pic" sz="quarter" idx="14"/>
          </p:nvPr>
        </p:nvPicPr>
        <p:blipFill>
          <a:blip r:embed="rId3"/>
          <a:srcRect t="3571" b="3571"/>
          <a:stretch>
            <a:fillRect/>
          </a:stretch>
        </p:blipFill>
        <p:spPr/>
      </p:pic>
    </p:spTree>
    <p:extLst>
      <p:ext uri="{BB962C8B-B14F-4D97-AF65-F5344CB8AC3E}">
        <p14:creationId xmlns:p14="http://schemas.microsoft.com/office/powerpoint/2010/main" val="179537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48E-238B-8FDA-56F8-7E3EFD8DC86C}"/>
              </a:ext>
            </a:extLst>
          </p:cNvPr>
          <p:cNvSpPr>
            <a:spLocks noGrp="1"/>
          </p:cNvSpPr>
          <p:nvPr>
            <p:ph type="title"/>
          </p:nvPr>
        </p:nvSpPr>
        <p:spPr/>
        <p:txBody>
          <a:bodyPr/>
          <a:lstStyle/>
          <a:p>
            <a:r>
              <a:rPr lang="en-GB" dirty="0"/>
              <a:t>Approach</a:t>
            </a:r>
            <a:endParaRPr lang="en-IN" dirty="0"/>
          </a:p>
        </p:txBody>
      </p:sp>
      <p:sp>
        <p:nvSpPr>
          <p:cNvPr id="3" name="Content Placeholder 2">
            <a:extLst>
              <a:ext uri="{FF2B5EF4-FFF2-40B4-BE49-F238E27FC236}">
                <a16:creationId xmlns:a16="http://schemas.microsoft.com/office/drawing/2014/main" id="{0103E57B-2BA6-2893-4754-25A2CCF4D35F}"/>
              </a:ext>
            </a:extLst>
          </p:cNvPr>
          <p:cNvSpPr>
            <a:spLocks noGrp="1"/>
          </p:cNvSpPr>
          <p:nvPr>
            <p:ph idx="1"/>
          </p:nvPr>
        </p:nvSpPr>
        <p:spPr/>
        <p:txBody>
          <a:bodyPr/>
          <a:lstStyle/>
          <a:p>
            <a:r>
              <a:rPr lang="en-GB" dirty="0"/>
              <a:t>Understanding data and column.</a:t>
            </a:r>
          </a:p>
          <a:p>
            <a:r>
              <a:rPr lang="en-GB" dirty="0"/>
              <a:t>Cleaned Data Using Excel</a:t>
            </a:r>
          </a:p>
          <a:p>
            <a:r>
              <a:rPr lang="en-GB" dirty="0"/>
              <a:t>Created KPI’s using SQL.</a:t>
            </a:r>
          </a:p>
          <a:p>
            <a:r>
              <a:rPr lang="en-GB" dirty="0"/>
              <a:t>Created Measures for Visualization</a:t>
            </a:r>
            <a:endParaRPr lang="en-IN" dirty="0"/>
          </a:p>
        </p:txBody>
      </p:sp>
      <p:sp>
        <p:nvSpPr>
          <p:cNvPr id="6" name="Slide Number Placeholder 5">
            <a:extLst>
              <a:ext uri="{FF2B5EF4-FFF2-40B4-BE49-F238E27FC236}">
                <a16:creationId xmlns:a16="http://schemas.microsoft.com/office/drawing/2014/main" id="{3A5D365D-5BF1-95FE-6477-36A91416744B}"/>
              </a:ext>
            </a:extLst>
          </p:cNvPr>
          <p:cNvSpPr>
            <a:spLocks noGrp="1"/>
          </p:cNvSpPr>
          <p:nvPr>
            <p:ph type="sldNum" sz="quarter" idx="12"/>
          </p:nvPr>
        </p:nvSpPr>
        <p:spPr/>
        <p:txBody>
          <a:bodyPr/>
          <a:lstStyle/>
          <a:p>
            <a:fld id="{2C18C1E5-FB55-42F5-BD6D-9CC153FCDBE6}" type="slidenum">
              <a:rPr lang="en-US" smtClean="0"/>
              <a:t>3</a:t>
            </a:fld>
            <a:endParaRPr lang="en-US" dirty="0"/>
          </a:p>
        </p:txBody>
      </p:sp>
    </p:spTree>
    <p:extLst>
      <p:ext uri="{BB962C8B-B14F-4D97-AF65-F5344CB8AC3E}">
        <p14:creationId xmlns:p14="http://schemas.microsoft.com/office/powerpoint/2010/main" val="353293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4CC8-FECF-71E6-A205-0F64AB52E19B}"/>
              </a:ext>
            </a:extLst>
          </p:cNvPr>
          <p:cNvSpPr>
            <a:spLocks noGrp="1"/>
          </p:cNvSpPr>
          <p:nvPr>
            <p:ph type="title"/>
          </p:nvPr>
        </p:nvSpPr>
        <p:spPr/>
        <p:txBody>
          <a:bodyPr/>
          <a:lstStyle/>
          <a:p>
            <a:r>
              <a:rPr lang="en-GB" dirty="0"/>
              <a:t>Tech-</a:t>
            </a:r>
            <a:r>
              <a:rPr lang="en-GB" dirty="0" err="1"/>
              <a:t>stAck</a:t>
            </a:r>
            <a:r>
              <a:rPr lang="en-GB" dirty="0"/>
              <a:t> used</a:t>
            </a:r>
            <a:endParaRPr lang="en-IN" dirty="0"/>
          </a:p>
        </p:txBody>
      </p:sp>
      <p:sp>
        <p:nvSpPr>
          <p:cNvPr id="3" name="Content Placeholder 2">
            <a:extLst>
              <a:ext uri="{FF2B5EF4-FFF2-40B4-BE49-F238E27FC236}">
                <a16:creationId xmlns:a16="http://schemas.microsoft.com/office/drawing/2014/main" id="{B240ACEB-5754-0E9C-4F15-3B520AD32DAB}"/>
              </a:ext>
            </a:extLst>
          </p:cNvPr>
          <p:cNvSpPr>
            <a:spLocks noGrp="1"/>
          </p:cNvSpPr>
          <p:nvPr>
            <p:ph idx="1"/>
          </p:nvPr>
        </p:nvSpPr>
        <p:spPr/>
        <p:txBody>
          <a:bodyPr>
            <a:normAutofit/>
          </a:bodyPr>
          <a:lstStyle/>
          <a:p>
            <a:r>
              <a:rPr lang="en-IN" b="1" i="0" dirty="0">
                <a:effectLst/>
                <a:latin typeface="+mj-lt"/>
              </a:rPr>
              <a:t>SQL SERVER MANAGEMENT STUDIO </a:t>
            </a:r>
            <a:r>
              <a:rPr lang="en-IN" b="1" dirty="0">
                <a:latin typeface="+mj-lt"/>
              </a:rPr>
              <a:t>:</a:t>
            </a:r>
            <a:r>
              <a:rPr lang="en-IN" b="1" i="0" dirty="0">
                <a:effectLst/>
                <a:latin typeface="+mj-lt"/>
              </a:rPr>
              <a:t> </a:t>
            </a:r>
            <a:r>
              <a:rPr lang="en-GB" b="0" i="0" dirty="0">
                <a:effectLst/>
              </a:rPr>
              <a:t>Microsoft SQL Server Management Studio is a software application developed by Microsoft that is used for configuring, managing, and administering all components within Microsoft SQL Server. </a:t>
            </a:r>
            <a:endParaRPr lang="en-IN" dirty="0"/>
          </a:p>
          <a:p>
            <a:pPr marL="0" indent="0">
              <a:buNone/>
            </a:pPr>
            <a:endParaRPr lang="en-IN" dirty="0"/>
          </a:p>
          <a:p>
            <a:r>
              <a:rPr lang="en-IN" b="1" dirty="0">
                <a:latin typeface="+mj-lt"/>
              </a:rPr>
              <a:t>MICROSOFT EXCEL : </a:t>
            </a:r>
            <a:r>
              <a:rPr lang="en-IN" b="0" i="0" dirty="0">
                <a:effectLst/>
              </a:rPr>
              <a:t>Microsoft Excel is a spreadsheet editor developed by Microsoft for Windows, macOS, Android, iOS . It features calculation or computation capabilities, graphing tools, pivot tables, and a macro programming language called Visual Basic for Applications.</a:t>
            </a:r>
            <a:endParaRPr lang="en-IN" dirty="0"/>
          </a:p>
        </p:txBody>
      </p:sp>
      <p:sp>
        <p:nvSpPr>
          <p:cNvPr id="6" name="Slide Number Placeholder 5">
            <a:extLst>
              <a:ext uri="{FF2B5EF4-FFF2-40B4-BE49-F238E27FC236}">
                <a16:creationId xmlns:a16="http://schemas.microsoft.com/office/drawing/2014/main" id="{EA2219C1-18E8-3497-2FBC-48A07848DCF2}"/>
              </a:ext>
            </a:extLst>
          </p:cNvPr>
          <p:cNvSpPr>
            <a:spLocks noGrp="1"/>
          </p:cNvSpPr>
          <p:nvPr>
            <p:ph type="sldNum" sz="quarter" idx="12"/>
          </p:nvPr>
        </p:nvSpPr>
        <p:spPr/>
        <p:txBody>
          <a:bodyPr/>
          <a:lstStyle/>
          <a:p>
            <a:fld id="{2C18C1E5-FB55-42F5-BD6D-9CC153FCDBE6}" type="slidenum">
              <a:rPr lang="en-US" smtClean="0"/>
              <a:t>4</a:t>
            </a:fld>
            <a:endParaRPr lang="en-US" dirty="0"/>
          </a:p>
        </p:txBody>
      </p:sp>
    </p:spTree>
    <p:extLst>
      <p:ext uri="{BB962C8B-B14F-4D97-AF65-F5344CB8AC3E}">
        <p14:creationId xmlns:p14="http://schemas.microsoft.com/office/powerpoint/2010/main" val="45420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55F1-0CA1-FF37-EC53-0786B4B61819}"/>
              </a:ext>
            </a:extLst>
          </p:cNvPr>
          <p:cNvSpPr>
            <a:spLocks noGrp="1"/>
          </p:cNvSpPr>
          <p:nvPr>
            <p:ph type="title"/>
          </p:nvPr>
        </p:nvSpPr>
        <p:spPr/>
        <p:txBody>
          <a:bodyPr/>
          <a:lstStyle/>
          <a:p>
            <a:r>
              <a:rPr lang="en-GB" dirty="0"/>
              <a:t>Insight and result</a:t>
            </a:r>
            <a:endParaRPr lang="en-IN" dirty="0"/>
          </a:p>
        </p:txBody>
      </p:sp>
      <p:sp>
        <p:nvSpPr>
          <p:cNvPr id="3" name="Content Placeholder 2">
            <a:extLst>
              <a:ext uri="{FF2B5EF4-FFF2-40B4-BE49-F238E27FC236}">
                <a16:creationId xmlns:a16="http://schemas.microsoft.com/office/drawing/2014/main" id="{9EB821BB-5B2C-5988-1553-56E95BF5EB61}"/>
              </a:ext>
            </a:extLst>
          </p:cNvPr>
          <p:cNvSpPr>
            <a:spLocks noGrp="1"/>
          </p:cNvSpPr>
          <p:nvPr>
            <p:ph idx="1"/>
          </p:nvPr>
        </p:nvSpPr>
        <p:spPr/>
        <p:txBody>
          <a:bodyPr/>
          <a:lstStyle/>
          <a:p>
            <a:pPr marL="0" indent="0">
              <a:buNone/>
            </a:pPr>
            <a:r>
              <a:rPr lang="en-GB" b="1" u="sng" kern="100" dirty="0">
                <a:effectLst/>
                <a:ea typeface="Calibri" panose="020F0502020204030204" pitchFamily="34" charset="0"/>
                <a:cs typeface="Times New Roman" panose="02020603050405020304" pitchFamily="18" charset="0"/>
              </a:rPr>
              <a:t>A. KPI’S REQUIREMENT </a:t>
            </a:r>
            <a:r>
              <a:rPr lang="en-GB" b="1" kern="100" dirty="0">
                <a:effectLst/>
                <a:ea typeface="Calibri" panose="020F0502020204030204" pitchFamily="34" charset="0"/>
                <a:cs typeface="Times New Roman" panose="02020603050405020304" pitchFamily="18" charset="0"/>
              </a:rPr>
              <a:t>:</a:t>
            </a:r>
          </a:p>
          <a:p>
            <a:pPr marL="0" indent="0">
              <a:buNone/>
            </a:pPr>
            <a:r>
              <a:rPr lang="en-GB" b="1" kern="100" dirty="0">
                <a:ea typeface="Calibri" panose="020F0502020204030204" pitchFamily="34" charset="0"/>
                <a:cs typeface="Times New Roman" panose="02020603050405020304" pitchFamily="18" charset="0"/>
              </a:rPr>
              <a:t>We need to </a:t>
            </a:r>
            <a:r>
              <a:rPr lang="en-GB" b="1" kern="100" dirty="0" err="1">
                <a:ea typeface="Calibri" panose="020F0502020204030204" pitchFamily="34" charset="0"/>
                <a:cs typeface="Times New Roman" panose="02020603050405020304" pitchFamily="18" charset="0"/>
              </a:rPr>
              <a:t>analyze</a:t>
            </a:r>
            <a:r>
              <a:rPr lang="en-GB" b="1" kern="100" dirty="0">
                <a:ea typeface="Calibri" panose="020F0502020204030204" pitchFamily="34" charset="0"/>
                <a:cs typeface="Times New Roman" panose="02020603050405020304" pitchFamily="18" charset="0"/>
              </a:rPr>
              <a:t> key indicators for our pizza sales data to gain insights into our business performance. Specifically,    we want to calculate the following metrics.</a:t>
            </a:r>
          </a:p>
          <a:p>
            <a:pPr marL="0" indent="0">
              <a:buNone/>
            </a:pPr>
            <a:r>
              <a:rPr lang="en-GB" b="1" kern="100" dirty="0">
                <a:effectLst/>
                <a:latin typeface="+mj-lt"/>
                <a:ea typeface="Calibri" panose="020F0502020204030204" pitchFamily="34" charset="0"/>
                <a:cs typeface="Times New Roman" panose="02020603050405020304" pitchFamily="18" charset="0"/>
              </a:rPr>
              <a:t>1. Total </a:t>
            </a:r>
            <a:r>
              <a:rPr lang="en-GB" b="1" kern="100" dirty="0">
                <a:latin typeface="+mj-lt"/>
                <a:ea typeface="Calibri" panose="020F0502020204030204" pitchFamily="34" charset="0"/>
                <a:cs typeface="Times New Roman" panose="02020603050405020304" pitchFamily="18" charset="0"/>
              </a:rPr>
              <a:t>R</a:t>
            </a:r>
            <a:r>
              <a:rPr lang="en-GB" b="1" kern="100" dirty="0">
                <a:effectLst/>
                <a:latin typeface="+mj-lt"/>
                <a:ea typeface="Calibri" panose="020F0502020204030204" pitchFamily="34" charset="0"/>
                <a:cs typeface="Times New Roman" panose="02020603050405020304" pitchFamily="18" charset="0"/>
              </a:rPr>
              <a:t>evenue: </a:t>
            </a:r>
            <a:r>
              <a:rPr lang="en-GB" kern="100" dirty="0">
                <a:effectLst/>
                <a:ea typeface="Calibri" panose="020F0502020204030204" pitchFamily="34" charset="0"/>
                <a:cs typeface="Times New Roman" panose="02020603050405020304" pitchFamily="18" charset="0"/>
              </a:rPr>
              <a:t>The sum of the total price of all pizza orders.</a:t>
            </a:r>
          </a:p>
          <a:p>
            <a:pPr marL="0" indent="0">
              <a:buNone/>
            </a:pPr>
            <a:endParaRPr lang="en-GB" kern="100" dirty="0">
              <a:effectLst/>
              <a:ea typeface="Calibri" panose="020F0502020204030204" pitchFamily="34" charset="0"/>
              <a:cs typeface="Times New Roman" panose="02020603050405020304" pitchFamily="18" charset="0"/>
            </a:endParaRPr>
          </a:p>
          <a:p>
            <a:pPr marL="0" indent="0">
              <a:buNone/>
            </a:pPr>
            <a:endParaRPr lang="en-IN" kern="100" dirty="0">
              <a:effectLst/>
              <a:ea typeface="Calibri" panose="020F0502020204030204" pitchFamily="34" charset="0"/>
              <a:cs typeface="Times New Roman" panose="02020603050405020304" pitchFamily="18" charset="0"/>
            </a:endParaRPr>
          </a:p>
          <a:p>
            <a:pPr marL="0" indent="0">
              <a:buNone/>
            </a:pPr>
            <a:endParaRPr lang="en-IN" kern="100" dirty="0">
              <a:effectLst/>
              <a:ea typeface="Calibri" panose="020F0502020204030204" pitchFamily="34" charset="0"/>
              <a:cs typeface="Times New Roman" panose="02020603050405020304" pitchFamily="18" charset="0"/>
            </a:endParaRPr>
          </a:p>
          <a:p>
            <a:pPr marL="0" indent="0">
              <a:buNone/>
            </a:pPr>
            <a:endParaRPr lang="en-IN" kern="100" dirty="0">
              <a:effectLst/>
              <a:ea typeface="Calibri" panose="020F0502020204030204" pitchFamily="34" charset="0"/>
              <a:cs typeface="Times New Roman" panose="02020603050405020304" pitchFamily="18" charset="0"/>
            </a:endParaRPr>
          </a:p>
          <a:p>
            <a:pPr marL="0" indent="0">
              <a:buNone/>
            </a:pPr>
            <a:endParaRPr lang="en-IN" dirty="0"/>
          </a:p>
        </p:txBody>
      </p:sp>
      <p:sp>
        <p:nvSpPr>
          <p:cNvPr id="6" name="Slide Number Placeholder 5">
            <a:extLst>
              <a:ext uri="{FF2B5EF4-FFF2-40B4-BE49-F238E27FC236}">
                <a16:creationId xmlns:a16="http://schemas.microsoft.com/office/drawing/2014/main" id="{CBD71DDB-F986-D46E-99BC-DEAD2EBF399C}"/>
              </a:ext>
            </a:extLst>
          </p:cNvPr>
          <p:cNvSpPr>
            <a:spLocks noGrp="1"/>
          </p:cNvSpPr>
          <p:nvPr>
            <p:ph type="sldNum" sz="quarter" idx="12"/>
          </p:nvPr>
        </p:nvSpPr>
        <p:spPr/>
        <p:txBody>
          <a:bodyPr/>
          <a:lstStyle/>
          <a:p>
            <a:fld id="{2C18C1E5-FB55-42F5-BD6D-9CC153FCDBE6}" type="slidenum">
              <a:rPr lang="en-US" smtClean="0"/>
              <a:t>5</a:t>
            </a:fld>
            <a:endParaRPr lang="en-US" dirty="0"/>
          </a:p>
        </p:txBody>
      </p:sp>
      <p:pic>
        <p:nvPicPr>
          <p:cNvPr id="8" name="Picture 7">
            <a:extLst>
              <a:ext uri="{FF2B5EF4-FFF2-40B4-BE49-F238E27FC236}">
                <a16:creationId xmlns:a16="http://schemas.microsoft.com/office/drawing/2014/main" id="{6FDC4E16-2652-6703-81F0-A2ADA23CD67A}"/>
              </a:ext>
            </a:extLst>
          </p:cNvPr>
          <p:cNvPicPr>
            <a:picLocks noChangeAspect="1"/>
          </p:cNvPicPr>
          <p:nvPr/>
        </p:nvPicPr>
        <p:blipFill>
          <a:blip r:embed="rId2"/>
          <a:stretch>
            <a:fillRect/>
          </a:stretch>
        </p:blipFill>
        <p:spPr>
          <a:xfrm>
            <a:off x="1429093" y="4427502"/>
            <a:ext cx="5691848" cy="1378494"/>
          </a:xfrm>
          <a:prstGeom prst="rect">
            <a:avLst/>
          </a:prstGeom>
        </p:spPr>
      </p:pic>
    </p:spTree>
    <p:extLst>
      <p:ext uri="{BB962C8B-B14F-4D97-AF65-F5344CB8AC3E}">
        <p14:creationId xmlns:p14="http://schemas.microsoft.com/office/powerpoint/2010/main" val="24625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6FF927-4E8B-953A-B8CB-3AEB8FFAD0CF}"/>
              </a:ext>
            </a:extLst>
          </p:cNvPr>
          <p:cNvSpPr>
            <a:spLocks noGrp="1"/>
          </p:cNvSpPr>
          <p:nvPr>
            <p:ph type="sldNum" sz="quarter" idx="12"/>
          </p:nvPr>
        </p:nvSpPr>
        <p:spPr/>
        <p:txBody>
          <a:bodyPr/>
          <a:lstStyle/>
          <a:p>
            <a:fld id="{2C18C1E5-FB55-42F5-BD6D-9CC153FCDBE6}" type="slidenum">
              <a:rPr lang="en-US" smtClean="0"/>
              <a:t>6</a:t>
            </a:fld>
            <a:endParaRPr lang="en-US" dirty="0"/>
          </a:p>
        </p:txBody>
      </p:sp>
      <p:sp>
        <p:nvSpPr>
          <p:cNvPr id="8" name="TextBox 7">
            <a:extLst>
              <a:ext uri="{FF2B5EF4-FFF2-40B4-BE49-F238E27FC236}">
                <a16:creationId xmlns:a16="http://schemas.microsoft.com/office/drawing/2014/main" id="{DCA3A6BC-4CF0-C179-979A-D02DF4815C08}"/>
              </a:ext>
            </a:extLst>
          </p:cNvPr>
          <p:cNvSpPr txBox="1"/>
          <p:nvPr/>
        </p:nvSpPr>
        <p:spPr>
          <a:xfrm>
            <a:off x="417251" y="239698"/>
            <a:ext cx="11496583" cy="6369051"/>
          </a:xfrm>
          <a:prstGeom prst="rect">
            <a:avLst/>
          </a:prstGeom>
          <a:noFill/>
        </p:spPr>
        <p:txBody>
          <a:bodyPr wrap="square">
            <a:spAutoFit/>
          </a:bodyPr>
          <a:lstStyle/>
          <a:p>
            <a:pPr>
              <a:lnSpc>
                <a:spcPct val="107000"/>
              </a:lnSpc>
              <a:spcAft>
                <a:spcPts val="800"/>
              </a:spcAft>
            </a:pPr>
            <a:r>
              <a:rPr lang="en-GB" sz="2800" b="1" kern="100" dirty="0">
                <a:effectLst/>
                <a:latin typeface="+mj-lt"/>
                <a:ea typeface="Calibri" panose="020F0502020204030204" pitchFamily="34" charset="0"/>
                <a:cs typeface="Times New Roman" panose="02020603050405020304" pitchFamily="18" charset="0"/>
              </a:rPr>
              <a:t>2. Average Order Value: </a:t>
            </a:r>
            <a:r>
              <a:rPr lang="en-GB" sz="2800" kern="100" dirty="0">
                <a:effectLst/>
                <a:ea typeface="Calibri" panose="020F0502020204030204" pitchFamily="34" charset="0"/>
                <a:cs typeface="Times New Roman" panose="02020603050405020304" pitchFamily="18" charset="0"/>
              </a:rPr>
              <a:t>The average Amount spent per order, calculated by dividing the total revenue by the total numbers of                   orders</a:t>
            </a:r>
            <a:r>
              <a:rPr lang="en-GB" sz="1800" kern="100" dirty="0">
                <a:effectLst/>
                <a:ea typeface="Calibri" panose="020F0502020204030204" pitchFamily="34" charset="0"/>
                <a:cs typeface="Times New Roman" panose="02020603050405020304" pitchFamily="18" charset="0"/>
              </a:rPr>
              <a:t>.</a:t>
            </a:r>
          </a:p>
          <a:p>
            <a:pPr marL="457200" indent="-457200">
              <a:lnSpc>
                <a:spcPct val="107000"/>
              </a:lnSpc>
              <a:spcAft>
                <a:spcPts val="800"/>
              </a:spcAft>
              <a:buFont typeface="+mj-lt"/>
              <a:buAutoNum type="arabicPeriod" startAt="2"/>
            </a:pPr>
            <a:endParaRPr lang="en-GB" kern="100" dirty="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2"/>
            </a:pPr>
            <a:endParaRPr lang="en-GB" sz="1800" kern="1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2"/>
            </a:pPr>
            <a:endParaRPr lang="en-GB" kern="100" dirty="0">
              <a:ea typeface="Calibri" panose="020F0502020204030204" pitchFamily="34" charset="0"/>
              <a:cs typeface="Times New Roman" panose="02020603050405020304" pitchFamily="18" charset="0"/>
            </a:endParaRPr>
          </a:p>
          <a:p>
            <a:pPr>
              <a:lnSpc>
                <a:spcPct val="107000"/>
              </a:lnSpc>
              <a:spcAft>
                <a:spcPts val="800"/>
              </a:spcAft>
            </a:pPr>
            <a:endParaRPr lang="en-GB" sz="2800" b="1"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GB" sz="2800" b="1" kern="100" dirty="0">
                <a:effectLst/>
                <a:latin typeface="+mj-lt"/>
                <a:ea typeface="Calibri" panose="020F0502020204030204" pitchFamily="34" charset="0"/>
                <a:cs typeface="Times New Roman" panose="02020603050405020304" pitchFamily="18" charset="0"/>
              </a:rPr>
              <a:t>3. Total Pizzas Sold: </a:t>
            </a:r>
            <a:r>
              <a:rPr lang="en-GB" sz="2800" kern="100" dirty="0">
                <a:effectLst/>
                <a:ea typeface="Calibri" panose="020F0502020204030204" pitchFamily="34" charset="0"/>
                <a:cs typeface="Times New Roman" panose="02020603050405020304" pitchFamily="18" charset="0"/>
              </a:rPr>
              <a:t>The sum of the quantities of all pizzas sold.</a:t>
            </a:r>
          </a:p>
          <a:p>
            <a:pPr marL="457200" indent="-457200">
              <a:lnSpc>
                <a:spcPct val="107000"/>
              </a:lnSpc>
              <a:spcAft>
                <a:spcPts val="800"/>
              </a:spcAft>
              <a:buFont typeface="+mj-lt"/>
              <a:buAutoNum type="arabicPeriod" startAt="2"/>
            </a:pPr>
            <a:endParaRPr lang="en-GB" sz="2800" kern="100" dirty="0">
              <a:ea typeface="Calibri" panose="020F0502020204030204" pitchFamily="34" charset="0"/>
              <a:cs typeface="Times New Roman" panose="02020603050405020304" pitchFamily="18" charset="0"/>
            </a:endParaRPr>
          </a:p>
          <a:p>
            <a:pPr>
              <a:lnSpc>
                <a:spcPct val="107000"/>
              </a:lnSpc>
              <a:spcAft>
                <a:spcPts val="800"/>
              </a:spcAft>
            </a:pPr>
            <a:endParaRPr lang="en-IN" sz="2800"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GB" sz="2800" b="1"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GB" sz="1800" kern="1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2"/>
            </a:pPr>
            <a:endParaRPr lang="en-GB" kern="100" dirty="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2"/>
            </a:pPr>
            <a:endParaRPr lang="en-GB" sz="1050"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IN" sz="1050" kern="100" dirty="0">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B66B507-3EB2-8117-856B-750164716DAE}"/>
              </a:ext>
            </a:extLst>
          </p:cNvPr>
          <p:cNvPicPr>
            <a:picLocks noChangeAspect="1"/>
          </p:cNvPicPr>
          <p:nvPr/>
        </p:nvPicPr>
        <p:blipFill>
          <a:blip r:embed="rId2"/>
          <a:stretch>
            <a:fillRect/>
          </a:stretch>
        </p:blipFill>
        <p:spPr>
          <a:xfrm>
            <a:off x="841949" y="1217273"/>
            <a:ext cx="6530906" cy="1379340"/>
          </a:xfrm>
          <a:prstGeom prst="rect">
            <a:avLst/>
          </a:prstGeom>
        </p:spPr>
      </p:pic>
      <p:pic>
        <p:nvPicPr>
          <p:cNvPr id="12" name="Picture 11">
            <a:extLst>
              <a:ext uri="{FF2B5EF4-FFF2-40B4-BE49-F238E27FC236}">
                <a16:creationId xmlns:a16="http://schemas.microsoft.com/office/drawing/2014/main" id="{722D7411-DBFB-89AE-7007-88005056FE89}"/>
              </a:ext>
            </a:extLst>
          </p:cNvPr>
          <p:cNvPicPr>
            <a:picLocks noChangeAspect="1"/>
          </p:cNvPicPr>
          <p:nvPr/>
        </p:nvPicPr>
        <p:blipFill>
          <a:blip r:embed="rId3"/>
          <a:stretch>
            <a:fillRect/>
          </a:stretch>
        </p:blipFill>
        <p:spPr>
          <a:xfrm>
            <a:off x="841949" y="3970537"/>
            <a:ext cx="6681767" cy="1515863"/>
          </a:xfrm>
          <a:prstGeom prst="rect">
            <a:avLst/>
          </a:prstGeom>
        </p:spPr>
      </p:pic>
    </p:spTree>
    <p:extLst>
      <p:ext uri="{BB962C8B-B14F-4D97-AF65-F5344CB8AC3E}">
        <p14:creationId xmlns:p14="http://schemas.microsoft.com/office/powerpoint/2010/main" val="67280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7810CF-9EC1-D835-6BA5-60E9EC8C01DC}"/>
              </a:ext>
            </a:extLst>
          </p:cNvPr>
          <p:cNvSpPr>
            <a:spLocks noGrp="1"/>
          </p:cNvSpPr>
          <p:nvPr>
            <p:ph type="sldNum" sz="quarter" idx="12"/>
          </p:nvPr>
        </p:nvSpPr>
        <p:spPr/>
        <p:txBody>
          <a:bodyPr/>
          <a:lstStyle/>
          <a:p>
            <a:fld id="{2C18C1E5-FB55-42F5-BD6D-9CC153FCDBE6}" type="slidenum">
              <a:rPr lang="en-US" smtClean="0"/>
              <a:t>7</a:t>
            </a:fld>
            <a:endParaRPr lang="en-US" dirty="0"/>
          </a:p>
        </p:txBody>
      </p:sp>
      <p:sp>
        <p:nvSpPr>
          <p:cNvPr id="5" name="TextBox 4">
            <a:extLst>
              <a:ext uri="{FF2B5EF4-FFF2-40B4-BE49-F238E27FC236}">
                <a16:creationId xmlns:a16="http://schemas.microsoft.com/office/drawing/2014/main" id="{6D523FB3-C9D0-D700-0C1D-5D28287C4101}"/>
              </a:ext>
            </a:extLst>
          </p:cNvPr>
          <p:cNvSpPr txBox="1"/>
          <p:nvPr/>
        </p:nvSpPr>
        <p:spPr>
          <a:xfrm>
            <a:off x="417251" y="239698"/>
            <a:ext cx="11496583" cy="2456698"/>
          </a:xfrm>
          <a:prstGeom prst="rect">
            <a:avLst/>
          </a:prstGeom>
          <a:noFill/>
        </p:spPr>
        <p:txBody>
          <a:bodyPr wrap="square">
            <a:spAutoFit/>
          </a:bodyPr>
          <a:lstStyle/>
          <a:p>
            <a:pPr>
              <a:lnSpc>
                <a:spcPct val="107000"/>
              </a:lnSpc>
              <a:spcAft>
                <a:spcPts val="800"/>
              </a:spcAft>
            </a:pPr>
            <a:endParaRPr lang="en-IN" sz="2800"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GB" sz="2800" b="1"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GB" sz="1800" kern="1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2"/>
            </a:pPr>
            <a:endParaRPr lang="en-GB" kern="100" dirty="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2"/>
            </a:pPr>
            <a:endParaRPr lang="en-GB" sz="1050"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IN" sz="1050" kern="100"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38DAFA3-EB0E-7919-43F6-470B1EDDE966}"/>
              </a:ext>
            </a:extLst>
          </p:cNvPr>
          <p:cNvSpPr txBox="1"/>
          <p:nvPr/>
        </p:nvSpPr>
        <p:spPr>
          <a:xfrm>
            <a:off x="278166" y="236086"/>
            <a:ext cx="11419642" cy="5336846"/>
          </a:xfrm>
          <a:prstGeom prst="rect">
            <a:avLst/>
          </a:prstGeom>
          <a:noFill/>
        </p:spPr>
        <p:txBody>
          <a:bodyPr wrap="square">
            <a:spAutoFit/>
          </a:bodyPr>
          <a:lstStyle/>
          <a:p>
            <a:pPr>
              <a:lnSpc>
                <a:spcPct val="107000"/>
              </a:lnSpc>
              <a:spcAft>
                <a:spcPts val="800"/>
              </a:spcAft>
            </a:pPr>
            <a:r>
              <a:rPr lang="en-GB" sz="2800" b="1" kern="100" dirty="0">
                <a:effectLst/>
                <a:latin typeface="+mj-lt"/>
                <a:ea typeface="Calibri" panose="020F0502020204030204" pitchFamily="34" charset="0"/>
                <a:cs typeface="Times New Roman" panose="02020603050405020304" pitchFamily="18" charset="0"/>
              </a:rPr>
              <a:t>4.Total Orders: </a:t>
            </a:r>
            <a:r>
              <a:rPr lang="en-GB" sz="2800" kern="100" dirty="0">
                <a:effectLst/>
                <a:ea typeface="Calibri" panose="020F0502020204030204" pitchFamily="34" charset="0"/>
                <a:cs typeface="Times New Roman" panose="02020603050405020304" pitchFamily="18" charset="0"/>
              </a:rPr>
              <a:t>The total numbers of orders placed.</a:t>
            </a:r>
            <a:endParaRPr lang="en-IN" sz="2800" kern="100" dirty="0">
              <a:effectLst/>
              <a:ea typeface="Calibri" panose="020F0502020204030204" pitchFamily="34" charset="0"/>
              <a:cs typeface="Times New Roman" panose="02020603050405020304" pitchFamily="18" charset="0"/>
            </a:endParaRPr>
          </a:p>
          <a:p>
            <a:pPr marL="514350" indent="-514350">
              <a:lnSpc>
                <a:spcPct val="107000"/>
              </a:lnSpc>
              <a:spcAft>
                <a:spcPts val="800"/>
              </a:spcAft>
              <a:buFont typeface="+mj-lt"/>
              <a:buAutoNum type="arabicPeriod" startAt="4"/>
            </a:pPr>
            <a:endParaRPr lang="en-GB" sz="2800" kern="1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4"/>
            </a:pPr>
            <a:endParaRPr lang="en-GB" sz="2800" kern="100" dirty="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4"/>
            </a:pPr>
            <a:endParaRPr lang="en-GB" sz="2800"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GB" sz="2800" b="1" kern="100" dirty="0">
              <a:ea typeface="Calibri" panose="020F0502020204030204" pitchFamily="34" charset="0"/>
              <a:cs typeface="Times New Roman" panose="02020603050405020304" pitchFamily="18" charset="0"/>
            </a:endParaRPr>
          </a:p>
          <a:p>
            <a:pPr>
              <a:lnSpc>
                <a:spcPct val="107000"/>
              </a:lnSpc>
              <a:spcAft>
                <a:spcPts val="800"/>
              </a:spcAft>
            </a:pPr>
            <a:r>
              <a:rPr lang="en-GB" sz="2800" b="1" kern="100" dirty="0">
                <a:effectLst/>
                <a:latin typeface="+mj-lt"/>
                <a:ea typeface="Calibri" panose="020F0502020204030204" pitchFamily="34" charset="0"/>
                <a:cs typeface="Times New Roman" panose="02020603050405020304" pitchFamily="18" charset="0"/>
              </a:rPr>
              <a:t>5. Average Pizzas Per Order</a:t>
            </a:r>
            <a:r>
              <a:rPr lang="en-GB" sz="2800" b="1" kern="100" dirty="0">
                <a:effectLst/>
                <a:ea typeface="Calibri" panose="020F0502020204030204" pitchFamily="34" charset="0"/>
                <a:cs typeface="Times New Roman" panose="02020603050405020304" pitchFamily="18" charset="0"/>
              </a:rPr>
              <a:t>: </a:t>
            </a:r>
            <a:r>
              <a:rPr lang="en-GB" sz="2800" kern="100" dirty="0">
                <a:effectLst/>
                <a:ea typeface="Calibri" panose="020F0502020204030204" pitchFamily="34" charset="0"/>
                <a:cs typeface="Times New Roman" panose="02020603050405020304" pitchFamily="18" charset="0"/>
              </a:rPr>
              <a:t>The average number of pizzas sold per order, calculated by dividing the total number of pizzas sold by the total number of orders.</a:t>
            </a:r>
          </a:p>
          <a:p>
            <a:pPr>
              <a:lnSpc>
                <a:spcPct val="107000"/>
              </a:lnSpc>
              <a:spcAft>
                <a:spcPts val="800"/>
              </a:spcAft>
            </a:pPr>
            <a:endParaRPr lang="en-GB" sz="2800" kern="100" dirty="0">
              <a:ea typeface="Calibri" panose="020F0502020204030204" pitchFamily="34" charset="0"/>
              <a:cs typeface="Times New Roman" panose="02020603050405020304" pitchFamily="18" charset="0"/>
            </a:endParaRPr>
          </a:p>
          <a:p>
            <a:pPr>
              <a:lnSpc>
                <a:spcPct val="107000"/>
              </a:lnSpc>
              <a:spcAft>
                <a:spcPts val="800"/>
              </a:spcAft>
            </a:pPr>
            <a:endParaRPr lang="en-GB" kern="100" dirty="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startAt="2"/>
            </a:pPr>
            <a:endParaRPr lang="en-GB" sz="1050" kern="100" dirty="0">
              <a:effectLst/>
              <a:ea typeface="Calibri" panose="020F0502020204030204" pitchFamily="34" charset="0"/>
              <a:cs typeface="Times New Roman" panose="02020603050405020304" pitchFamily="18" charset="0"/>
            </a:endParaRPr>
          </a:p>
          <a:p>
            <a:pPr>
              <a:lnSpc>
                <a:spcPct val="107000"/>
              </a:lnSpc>
              <a:spcAft>
                <a:spcPts val="800"/>
              </a:spcAft>
            </a:pPr>
            <a:endParaRPr lang="en-IN" sz="1050" kern="100" dirty="0">
              <a:effectLs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1F8584A-59C7-336E-0D68-07648B35DFA3}"/>
              </a:ext>
            </a:extLst>
          </p:cNvPr>
          <p:cNvPicPr>
            <a:picLocks noChangeAspect="1"/>
          </p:cNvPicPr>
          <p:nvPr/>
        </p:nvPicPr>
        <p:blipFill>
          <a:blip r:embed="rId2"/>
          <a:stretch>
            <a:fillRect/>
          </a:stretch>
        </p:blipFill>
        <p:spPr>
          <a:xfrm>
            <a:off x="746790" y="1008341"/>
            <a:ext cx="6426368" cy="1414726"/>
          </a:xfrm>
          <a:prstGeom prst="rect">
            <a:avLst/>
          </a:prstGeom>
        </p:spPr>
      </p:pic>
      <p:pic>
        <p:nvPicPr>
          <p:cNvPr id="11" name="Picture 10">
            <a:extLst>
              <a:ext uri="{FF2B5EF4-FFF2-40B4-BE49-F238E27FC236}">
                <a16:creationId xmlns:a16="http://schemas.microsoft.com/office/drawing/2014/main" id="{47E30EAB-8979-DEA7-792C-59A43001432A}"/>
              </a:ext>
            </a:extLst>
          </p:cNvPr>
          <p:cNvPicPr>
            <a:picLocks noChangeAspect="1"/>
          </p:cNvPicPr>
          <p:nvPr/>
        </p:nvPicPr>
        <p:blipFill>
          <a:blip r:embed="rId3"/>
          <a:stretch>
            <a:fillRect/>
          </a:stretch>
        </p:blipFill>
        <p:spPr>
          <a:xfrm>
            <a:off x="649135" y="4186270"/>
            <a:ext cx="6177793" cy="2111294"/>
          </a:xfrm>
          <a:prstGeom prst="rect">
            <a:avLst/>
          </a:prstGeom>
        </p:spPr>
      </p:pic>
    </p:spTree>
    <p:extLst>
      <p:ext uri="{BB962C8B-B14F-4D97-AF65-F5344CB8AC3E}">
        <p14:creationId xmlns:p14="http://schemas.microsoft.com/office/powerpoint/2010/main" val="390714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D0D0-6FD2-0342-8B6F-DEB33B95C89A}"/>
              </a:ext>
            </a:extLst>
          </p:cNvPr>
          <p:cNvSpPr>
            <a:spLocks noGrp="1"/>
          </p:cNvSpPr>
          <p:nvPr>
            <p:ph type="title"/>
          </p:nvPr>
        </p:nvSpPr>
        <p:spPr>
          <a:xfrm>
            <a:off x="561974" y="228441"/>
            <a:ext cx="10982325" cy="1486059"/>
          </a:xfrm>
        </p:spPr>
        <p:txBody>
          <a:bodyPr>
            <a:normAutofit fontScale="90000"/>
          </a:bodyPr>
          <a:lstStyle/>
          <a:p>
            <a:pPr marL="0" indent="0" algn="l"/>
            <a:r>
              <a:rPr lang="en-GB" sz="3100" b="1" u="sng" kern="100" dirty="0">
                <a:latin typeface="+mn-lt"/>
                <a:ea typeface="Calibri" panose="020F0502020204030204" pitchFamily="34" charset="0"/>
                <a:cs typeface="Times New Roman" panose="02020603050405020304" pitchFamily="18" charset="0"/>
              </a:rPr>
              <a:t>B. CHARTS REQUIREMENT:</a:t>
            </a:r>
            <a:br>
              <a:rPr lang="en-GB" sz="3100" b="1" kern="100" dirty="0">
                <a:latin typeface="+mn-lt"/>
                <a:ea typeface="Calibri" panose="020F0502020204030204" pitchFamily="34" charset="0"/>
                <a:cs typeface="Times New Roman" panose="02020603050405020304" pitchFamily="18" charset="0"/>
              </a:rPr>
            </a:br>
            <a:r>
              <a:rPr lang="en-GB" sz="3100" b="1" kern="100" dirty="0">
                <a:latin typeface="+mn-lt"/>
                <a:ea typeface="Calibri" panose="020F0502020204030204" pitchFamily="34" charset="0"/>
                <a:cs typeface="Times New Roman" panose="02020603050405020304" pitchFamily="18" charset="0"/>
              </a:rPr>
              <a:t>We would like to visualize various aspects of our pizza sales data to gain insights and understand key trends. We have identifies the following requirements for creating charts:</a:t>
            </a:r>
            <a:endParaRPr lang="en-IN" dirty="0"/>
          </a:p>
        </p:txBody>
      </p:sp>
      <p:sp>
        <p:nvSpPr>
          <p:cNvPr id="3" name="Content Placeholder 2">
            <a:extLst>
              <a:ext uri="{FF2B5EF4-FFF2-40B4-BE49-F238E27FC236}">
                <a16:creationId xmlns:a16="http://schemas.microsoft.com/office/drawing/2014/main" id="{BBB500ED-95D4-B34C-19EE-5682A9578B26}"/>
              </a:ext>
            </a:extLst>
          </p:cNvPr>
          <p:cNvSpPr>
            <a:spLocks noGrp="1"/>
          </p:cNvSpPr>
          <p:nvPr>
            <p:ph sz="half" idx="1"/>
          </p:nvPr>
        </p:nvSpPr>
        <p:spPr>
          <a:xfrm>
            <a:off x="561974" y="2304287"/>
            <a:ext cx="5606702" cy="1793063"/>
          </a:xfrm>
        </p:spPr>
        <p:txBody>
          <a:bodyPr>
            <a:normAutofit fontScale="92500" lnSpcReduction="10000"/>
          </a:bodyPr>
          <a:lstStyle/>
          <a:p>
            <a:pPr marL="0" indent="0">
              <a:buNone/>
            </a:pPr>
            <a:r>
              <a:rPr lang="en-GB" sz="2400" b="1" kern="100" dirty="0">
                <a:latin typeface="+mj-lt"/>
                <a:ea typeface="Calibri" panose="020F0502020204030204" pitchFamily="34" charset="0"/>
                <a:cs typeface="Times New Roman" panose="02020603050405020304" pitchFamily="18" charset="0"/>
              </a:rPr>
              <a:t>1. </a:t>
            </a:r>
            <a:r>
              <a:rPr lang="en-GB" b="1" kern="100" dirty="0">
                <a:latin typeface="+mj-lt"/>
                <a:ea typeface="Calibri" panose="020F0502020204030204" pitchFamily="34" charset="0"/>
                <a:cs typeface="Times New Roman" panose="02020603050405020304" pitchFamily="18" charset="0"/>
              </a:rPr>
              <a:t>Daily Trend for Total Orders : </a:t>
            </a:r>
            <a:r>
              <a:rPr lang="en-GB" b="1" kern="100" dirty="0">
                <a:ea typeface="Calibri" panose="020F0502020204030204" pitchFamily="34" charset="0"/>
                <a:cs typeface="Times New Roman" panose="02020603050405020304" pitchFamily="18" charset="0"/>
              </a:rPr>
              <a:t>Create a bar chart that displays the daily trend of total orders over a specific time period. This chart will help us identify any patterns or fluctuations in order volume on a daily basis.</a:t>
            </a:r>
          </a:p>
          <a:p>
            <a:pPr marL="0" indent="0">
              <a:buNone/>
            </a:pPr>
            <a:endParaRPr lang="en-IN" kern="100" dirty="0">
              <a:ea typeface="Calibri" panose="020F0502020204030204" pitchFamily="34" charset="0"/>
              <a:cs typeface="Times New Roman" panose="02020603050405020304" pitchFamily="18" charset="0"/>
            </a:endParaRPr>
          </a:p>
          <a:p>
            <a:pPr marL="0" indent="0">
              <a:buNone/>
            </a:pPr>
            <a:endParaRPr lang="en-IN" dirty="0"/>
          </a:p>
        </p:txBody>
      </p:sp>
      <p:sp>
        <p:nvSpPr>
          <p:cNvPr id="7" name="Slide Number Placeholder 6">
            <a:extLst>
              <a:ext uri="{FF2B5EF4-FFF2-40B4-BE49-F238E27FC236}">
                <a16:creationId xmlns:a16="http://schemas.microsoft.com/office/drawing/2014/main" id="{FC8A79C5-9B25-67DC-1007-8FA3B6178F05}"/>
              </a:ext>
            </a:extLst>
          </p:cNvPr>
          <p:cNvSpPr>
            <a:spLocks noGrp="1"/>
          </p:cNvSpPr>
          <p:nvPr>
            <p:ph type="sldNum" sz="quarter" idx="12"/>
          </p:nvPr>
        </p:nvSpPr>
        <p:spPr/>
        <p:txBody>
          <a:bodyPr/>
          <a:lstStyle/>
          <a:p>
            <a:fld id="{2C18C1E5-FB55-42F5-BD6D-9CC153FCDBE6}" type="slidenum">
              <a:rPr lang="en-US" smtClean="0"/>
              <a:t>8</a:t>
            </a:fld>
            <a:endParaRPr lang="en-US" dirty="0"/>
          </a:p>
        </p:txBody>
      </p:sp>
      <p:graphicFrame>
        <p:nvGraphicFramePr>
          <p:cNvPr id="8" name="Content Placeholder 7">
            <a:extLst>
              <a:ext uri="{FF2B5EF4-FFF2-40B4-BE49-F238E27FC236}">
                <a16:creationId xmlns:a16="http://schemas.microsoft.com/office/drawing/2014/main" id="{83067EBC-0F21-4926-A243-2EB8F66AB9A1}"/>
              </a:ext>
            </a:extLst>
          </p:cNvPr>
          <p:cNvGraphicFramePr>
            <a:graphicFrameLocks noGrp="1"/>
          </p:cNvGraphicFramePr>
          <p:nvPr>
            <p:ph sz="half" idx="2"/>
            <p:extLst>
              <p:ext uri="{D42A27DB-BD31-4B8C-83A1-F6EECF244321}">
                <p14:modId xmlns:p14="http://schemas.microsoft.com/office/powerpoint/2010/main" val="4016813978"/>
              </p:ext>
            </p:extLst>
          </p:nvPr>
        </p:nvGraphicFramePr>
        <p:xfrm>
          <a:off x="561975" y="4352926"/>
          <a:ext cx="5381626" cy="2368550"/>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F1746335-C704-584F-469D-798DF6FAEBFC}"/>
              </a:ext>
            </a:extLst>
          </p:cNvPr>
          <p:cNvPicPr>
            <a:picLocks noChangeAspect="1"/>
          </p:cNvPicPr>
          <p:nvPr/>
        </p:nvPicPr>
        <p:blipFill>
          <a:blip r:embed="rId3"/>
          <a:stretch>
            <a:fillRect/>
          </a:stretch>
        </p:blipFill>
        <p:spPr>
          <a:xfrm>
            <a:off x="6562960" y="2666858"/>
            <a:ext cx="5606702" cy="3063382"/>
          </a:xfrm>
          <a:prstGeom prst="rect">
            <a:avLst/>
          </a:prstGeom>
        </p:spPr>
      </p:pic>
      <p:sp>
        <p:nvSpPr>
          <p:cNvPr id="11" name="TextBox 25">
            <a:extLst>
              <a:ext uri="{FF2B5EF4-FFF2-40B4-BE49-F238E27FC236}">
                <a16:creationId xmlns:a16="http://schemas.microsoft.com/office/drawing/2014/main" id="{C86B4164-55A4-4B85-AB5B-5DDFCA479CDB}"/>
              </a:ext>
            </a:extLst>
          </p:cNvPr>
          <p:cNvSpPr txBox="1"/>
          <p:nvPr/>
        </p:nvSpPr>
        <p:spPr>
          <a:xfrm>
            <a:off x="161921" y="4097351"/>
            <a:ext cx="2676529" cy="41589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1400" dirty="0">
                <a:solidFill>
                  <a:schemeClr val="tx1">
                    <a:lumMod val="85000"/>
                    <a:lumOff val="15000"/>
                  </a:schemeClr>
                </a:solidFill>
              </a:rPr>
              <a:t>Daily</a:t>
            </a:r>
            <a:r>
              <a:rPr lang="en-IN" sz="1400" baseline="0" dirty="0">
                <a:solidFill>
                  <a:schemeClr val="tx1">
                    <a:lumMod val="85000"/>
                    <a:lumOff val="15000"/>
                  </a:schemeClr>
                </a:solidFill>
              </a:rPr>
              <a:t> Trend for Total Orders</a:t>
            </a:r>
            <a:endParaRPr lang="en-IN" sz="1400" dirty="0">
              <a:solidFill>
                <a:schemeClr val="tx1">
                  <a:lumMod val="85000"/>
                  <a:lumOff val="15000"/>
                </a:schemeClr>
              </a:solidFill>
            </a:endParaRPr>
          </a:p>
        </p:txBody>
      </p:sp>
    </p:spTree>
    <p:extLst>
      <p:ext uri="{BB962C8B-B14F-4D97-AF65-F5344CB8AC3E}">
        <p14:creationId xmlns:p14="http://schemas.microsoft.com/office/powerpoint/2010/main" val="151534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D056-67A3-6901-D36F-3FDBEE375A30}"/>
              </a:ext>
            </a:extLst>
          </p:cNvPr>
          <p:cNvSpPr>
            <a:spLocks noGrp="1"/>
          </p:cNvSpPr>
          <p:nvPr>
            <p:ph type="title"/>
          </p:nvPr>
        </p:nvSpPr>
        <p:spPr>
          <a:xfrm>
            <a:off x="733425" y="503213"/>
            <a:ext cx="10515600" cy="1325563"/>
          </a:xfrm>
        </p:spPr>
        <p:txBody>
          <a:bodyPr vert="horz" lIns="91440" tIns="45720" rIns="91440" bIns="45720" rtlCol="0" anchor="ctr">
            <a:noAutofit/>
          </a:bodyPr>
          <a:lstStyle/>
          <a:p>
            <a:r>
              <a:rPr lang="en-GB" sz="2800" dirty="0"/>
              <a:t>2. Hourly Trend for Total Orders : </a:t>
            </a:r>
            <a:r>
              <a:rPr lang="en-GB" sz="2800" dirty="0">
                <a:latin typeface="+mn-lt"/>
              </a:rPr>
              <a:t>Create a line chart that illustrates the hourly trend of Total Orders throughout the day. This chat will allow us to identify peak hours or periods of high order activity.</a:t>
            </a:r>
            <a:br>
              <a:rPr lang="en-IN" sz="2800" dirty="0">
                <a:latin typeface="+mn-lt"/>
              </a:rPr>
            </a:br>
            <a:endParaRPr lang="en-IN" sz="2800" dirty="0">
              <a:latin typeface="+mn-lt"/>
            </a:endParaRPr>
          </a:p>
        </p:txBody>
      </p:sp>
      <p:pic>
        <p:nvPicPr>
          <p:cNvPr id="9" name="Content Placeholder 8">
            <a:extLst>
              <a:ext uri="{FF2B5EF4-FFF2-40B4-BE49-F238E27FC236}">
                <a16:creationId xmlns:a16="http://schemas.microsoft.com/office/drawing/2014/main" id="{DD3F4EE2-25D1-468F-B2B4-02E899DF79B2}"/>
              </a:ext>
            </a:extLst>
          </p:cNvPr>
          <p:cNvPicPr>
            <a:picLocks noGrp="1" noChangeAspect="1"/>
          </p:cNvPicPr>
          <p:nvPr>
            <p:ph sz="half" idx="1"/>
          </p:nvPr>
        </p:nvPicPr>
        <p:blipFill>
          <a:blip r:embed="rId2"/>
          <a:stretch>
            <a:fillRect/>
          </a:stretch>
        </p:blipFill>
        <p:spPr>
          <a:xfrm>
            <a:off x="733425" y="2305050"/>
            <a:ext cx="5023391" cy="4182902"/>
          </a:xfrm>
        </p:spPr>
      </p:pic>
      <p:sp>
        <p:nvSpPr>
          <p:cNvPr id="7" name="Slide Number Placeholder 6">
            <a:extLst>
              <a:ext uri="{FF2B5EF4-FFF2-40B4-BE49-F238E27FC236}">
                <a16:creationId xmlns:a16="http://schemas.microsoft.com/office/drawing/2014/main" id="{21A2E855-C2B0-810D-8107-5715697481E3}"/>
              </a:ext>
            </a:extLst>
          </p:cNvPr>
          <p:cNvSpPr>
            <a:spLocks noGrp="1"/>
          </p:cNvSpPr>
          <p:nvPr>
            <p:ph type="sldNum" sz="quarter" idx="12"/>
          </p:nvPr>
        </p:nvSpPr>
        <p:spPr/>
        <p:txBody>
          <a:bodyPr/>
          <a:lstStyle/>
          <a:p>
            <a:fld id="{2C18C1E5-FB55-42F5-BD6D-9CC153FCDBE6}" type="slidenum">
              <a:rPr lang="en-US" smtClean="0"/>
              <a:t>9</a:t>
            </a:fld>
            <a:endParaRPr lang="en-US" dirty="0"/>
          </a:p>
        </p:txBody>
      </p:sp>
      <p:graphicFrame>
        <p:nvGraphicFramePr>
          <p:cNvPr id="10" name="Content Placeholder 9">
            <a:extLst>
              <a:ext uri="{FF2B5EF4-FFF2-40B4-BE49-F238E27FC236}">
                <a16:creationId xmlns:a16="http://schemas.microsoft.com/office/drawing/2014/main" id="{4F007E6D-5743-4471-9249-C17AC5A23E6E}"/>
              </a:ext>
            </a:extLst>
          </p:cNvPr>
          <p:cNvGraphicFramePr>
            <a:graphicFrameLocks noGrp="1"/>
          </p:cNvGraphicFramePr>
          <p:nvPr>
            <p:ph sz="half" idx="2"/>
            <p:extLst>
              <p:ext uri="{D42A27DB-BD31-4B8C-83A1-F6EECF244321}">
                <p14:modId xmlns:p14="http://schemas.microsoft.com/office/powerpoint/2010/main" val="2958435745"/>
              </p:ext>
            </p:extLst>
          </p:nvPr>
        </p:nvGraphicFramePr>
        <p:xfrm>
          <a:off x="5867400" y="2305050"/>
          <a:ext cx="5486400" cy="398145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26">
            <a:extLst>
              <a:ext uri="{FF2B5EF4-FFF2-40B4-BE49-F238E27FC236}">
                <a16:creationId xmlns:a16="http://schemas.microsoft.com/office/drawing/2014/main" id="{EC9C35B8-D866-4155-8FEB-13BD20069982}"/>
              </a:ext>
            </a:extLst>
          </p:cNvPr>
          <p:cNvSpPr txBox="1"/>
          <p:nvPr/>
        </p:nvSpPr>
        <p:spPr>
          <a:xfrm>
            <a:off x="6206023" y="2385273"/>
            <a:ext cx="4033351" cy="25315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IN" sz="1600" dirty="0">
                <a:solidFill>
                  <a:schemeClr val="tx1">
                    <a:lumMod val="85000"/>
                    <a:lumOff val="15000"/>
                  </a:schemeClr>
                </a:solidFill>
                <a:latin typeface="+mn-lt"/>
                <a:ea typeface="+mn-ea"/>
                <a:cs typeface="+mn-cs"/>
              </a:rPr>
              <a:t>Hourly Trend for Total Orders</a:t>
            </a:r>
          </a:p>
        </p:txBody>
      </p:sp>
    </p:spTree>
    <p:extLst>
      <p:ext uri="{BB962C8B-B14F-4D97-AF65-F5344CB8AC3E}">
        <p14:creationId xmlns:p14="http://schemas.microsoft.com/office/powerpoint/2010/main" val="210470294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 presentation</Template>
  <TotalTime>253</TotalTime>
  <Words>829</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The Hand Black</vt:lpstr>
      <vt:lpstr>The Serif Hand Black</vt:lpstr>
      <vt:lpstr>SketchyVTI</vt:lpstr>
      <vt:lpstr>Pizza sales analysis using sql &amp; excel</vt:lpstr>
      <vt:lpstr>Introduction</vt:lpstr>
      <vt:lpstr>Approach</vt:lpstr>
      <vt:lpstr>Tech-stAck used</vt:lpstr>
      <vt:lpstr>Insight and result</vt:lpstr>
      <vt:lpstr>PowerPoint Presentation</vt:lpstr>
      <vt:lpstr>PowerPoint Presentation</vt:lpstr>
      <vt:lpstr>B. CHARTS REQUIREMENT: We would like to visualize various aspects of our pizza sales data to gain insights and understand key trends. We have identifies the following requirements for creating charts:</vt:lpstr>
      <vt:lpstr>2. Hourly Trend for Total Orders : Create a line chart that illustrates the hourly trend of Total Orders throughout the day. This chat will allow us to identify peak hours or periods of high order activity. </vt:lpstr>
      <vt:lpstr>3. Percentage of Sales by Pizza Category : Create a pie chart that shows the distribution of sales across different     Pizza categories. This chart will provide insights into the popularity of various Pizza categories and their contribution to overall sales.</vt:lpstr>
      <vt:lpstr>4. Percentage of Sales by Pizza Size : Generate a pie chart that represents the percentage of sales attribute to different pizza sizes. This will help us understand customer preferences for pizza sales and their impact on sales.</vt:lpstr>
      <vt:lpstr>5. Total Pizzas Sold by Pizzas Category : Create a funnel chart that presents the total number of pizzas sold for each pizza category. This chart will allow us to compare the sales performance of different pizza categories.</vt:lpstr>
      <vt:lpstr>6. Top 5 Best Sellers  by Total Pizzas Sold : Create a bar chart highlighting the top 5 best-selling pizzas based on the total number of pizzas sold. This chart will help us identify the most popular pizza options.</vt:lpstr>
      <vt:lpstr>7. Bottom 5 Worst Sellers  by Total Pizzas sold : Create a bar chart showcasing the bottom 5 worst selling pizzas based on the total number of pizza sold . This chart will enable us to identify under performing or less popular pizza options.</vt:lpstr>
      <vt:lpstr>Key insights</vt:lpstr>
      <vt:lpstr>PowerPoint Presentation</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 using sql &amp; excel</dc:title>
  <dc:creator>Sana Afrin</dc:creator>
  <cp:lastModifiedBy>Sana Afrin</cp:lastModifiedBy>
  <cp:revision>23</cp:revision>
  <dcterms:created xsi:type="dcterms:W3CDTF">2023-08-17T18:01:11Z</dcterms:created>
  <dcterms:modified xsi:type="dcterms:W3CDTF">2023-09-25T15:04:28Z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