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3" r:id="rId7"/>
    <p:sldId id="312" r:id="rId8"/>
    <p:sldId id="311" r:id="rId9"/>
    <p:sldId id="316" r:id="rId10"/>
    <p:sldId id="317" r:id="rId11"/>
    <p:sldId id="318" r:id="rId12"/>
    <p:sldId id="314" r:id="rId13"/>
    <p:sldId id="315"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GB" sz="3100" b="1" i="0" dirty="0">
                <a:effectLst/>
                <a:latin typeface="+mn-lt"/>
              </a:rPr>
              <a:t>Road Accident ANALYSIS</a:t>
            </a:r>
            <a:endParaRPr lang="en-US" sz="4400" dirty="0">
              <a:solidFill>
                <a:schemeClr val="tx1"/>
              </a:solidFill>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246B-3527-CA2F-35A8-10E535064967}"/>
              </a:ext>
            </a:extLst>
          </p:cNvPr>
          <p:cNvSpPr>
            <a:spLocks noGrp="1"/>
          </p:cNvSpPr>
          <p:nvPr>
            <p:ph type="title"/>
          </p:nvPr>
        </p:nvSpPr>
        <p:spPr>
          <a:xfrm>
            <a:off x="363984" y="403236"/>
            <a:ext cx="10591061" cy="1079335"/>
          </a:xfrm>
        </p:spPr>
        <p:txBody>
          <a:bodyPr>
            <a:normAutofit/>
          </a:bodyPr>
          <a:lstStyle/>
          <a:p>
            <a:r>
              <a:rPr lang="en-IN" sz="3200" b="1" dirty="0">
                <a:latin typeface="+mn-lt"/>
              </a:rPr>
              <a:t>Dashboard</a:t>
            </a:r>
          </a:p>
        </p:txBody>
      </p:sp>
      <p:pic>
        <p:nvPicPr>
          <p:cNvPr id="5" name="Content Placeholder 4">
            <a:extLst>
              <a:ext uri="{FF2B5EF4-FFF2-40B4-BE49-F238E27FC236}">
                <a16:creationId xmlns:a16="http://schemas.microsoft.com/office/drawing/2014/main" id="{40C825A1-7A06-0FF9-84D1-1B1ABF89121C}"/>
              </a:ext>
            </a:extLst>
          </p:cNvPr>
          <p:cNvPicPr>
            <a:picLocks noGrp="1" noChangeAspect="1"/>
          </p:cNvPicPr>
          <p:nvPr>
            <p:ph idx="1"/>
          </p:nvPr>
        </p:nvPicPr>
        <p:blipFill rotWithShape="1">
          <a:blip r:embed="rId2"/>
          <a:srcRect l="1140" t="24920" r="22549" b="10048"/>
          <a:stretch/>
        </p:blipFill>
        <p:spPr>
          <a:xfrm>
            <a:off x="805130" y="1633193"/>
            <a:ext cx="10058399" cy="4821571"/>
          </a:xfrm>
        </p:spPr>
      </p:pic>
    </p:spTree>
    <p:extLst>
      <p:ext uri="{BB962C8B-B14F-4D97-AF65-F5344CB8AC3E}">
        <p14:creationId xmlns:p14="http://schemas.microsoft.com/office/powerpoint/2010/main" val="424606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7BB-BA5A-67F1-AEA0-17DCFB6ABDF2}"/>
              </a:ext>
            </a:extLst>
          </p:cNvPr>
          <p:cNvSpPr>
            <a:spLocks noGrp="1"/>
          </p:cNvSpPr>
          <p:nvPr>
            <p:ph type="title"/>
          </p:nvPr>
        </p:nvSpPr>
        <p:spPr>
          <a:xfrm>
            <a:off x="907002" y="2400373"/>
            <a:ext cx="10058400" cy="1371600"/>
          </a:xfrm>
        </p:spPr>
        <p:txBody>
          <a:bodyPr/>
          <a:lstStyle/>
          <a:p>
            <a:pPr algn="ctr"/>
            <a:r>
              <a:rPr lang="en-IN" b="1" dirty="0"/>
              <a:t>THANK YOU!!!</a:t>
            </a:r>
          </a:p>
        </p:txBody>
      </p:sp>
    </p:spTree>
    <p:extLst>
      <p:ext uri="{BB962C8B-B14F-4D97-AF65-F5344CB8AC3E}">
        <p14:creationId xmlns:p14="http://schemas.microsoft.com/office/powerpoint/2010/main" val="26753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372862" y="553818"/>
            <a:ext cx="10752338" cy="1371600"/>
          </a:xfrm>
        </p:spPr>
        <p:txBody>
          <a:bodyPr>
            <a:normAutofit/>
          </a:bodyPr>
          <a:lstStyle/>
          <a:p>
            <a:r>
              <a:rPr lang="en-US" sz="3200" b="1" dirty="0">
                <a:latin typeface="+mn-lt"/>
              </a:rPr>
              <a:t>Project Description</a:t>
            </a:r>
          </a:p>
        </p:txBody>
      </p:sp>
      <p:sp>
        <p:nvSpPr>
          <p:cNvPr id="9" name="Content Placeholder 8">
            <a:extLst>
              <a:ext uri="{FF2B5EF4-FFF2-40B4-BE49-F238E27FC236}">
                <a16:creationId xmlns:a16="http://schemas.microsoft.com/office/drawing/2014/main" id="{E7A5FA0C-6D3A-7385-2655-8EF8BFAFB429}"/>
              </a:ext>
            </a:extLst>
          </p:cNvPr>
          <p:cNvSpPr>
            <a:spLocks noGrp="1"/>
          </p:cNvSpPr>
          <p:nvPr>
            <p:ph idx="1"/>
          </p:nvPr>
        </p:nvSpPr>
        <p:spPr>
          <a:xfrm>
            <a:off x="452761" y="2014194"/>
            <a:ext cx="11185863" cy="3938550"/>
          </a:xfrm>
        </p:spPr>
        <p:txBody>
          <a:bodyPr>
            <a:normAutofit/>
          </a:bodyPr>
          <a:lstStyle/>
          <a:p>
            <a:pPr marL="0" indent="0">
              <a:lnSpc>
                <a:spcPct val="150000"/>
              </a:lnSpc>
              <a:buNone/>
            </a:pPr>
            <a:r>
              <a:rPr lang="en-GB" sz="1600" b="0" i="0" dirty="0">
                <a:effectLst/>
                <a:latin typeface="+mj-lt"/>
              </a:rPr>
              <a:t>This project has a goal to analyse data about traffic accidents and discover patterns and insights about the injuries. We'll be using important markers called Key Performance Indicators (KPIs) to understand how severe and impactful the accidents were. These indicators include things like the total number of people injured based on how serious the accidents were, the types of vehicles involved, the characteristics of the roads, and other factors.</a:t>
            </a:r>
            <a:endParaRPr lang="en-IN" sz="1050" dirty="0">
              <a:latin typeface="+mj-lt"/>
            </a:endParaRP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4BE1-8BD0-B423-3831-70AE11279386}"/>
              </a:ext>
            </a:extLst>
          </p:cNvPr>
          <p:cNvSpPr>
            <a:spLocks noGrp="1"/>
          </p:cNvSpPr>
          <p:nvPr>
            <p:ph type="title"/>
          </p:nvPr>
        </p:nvSpPr>
        <p:spPr>
          <a:xfrm>
            <a:off x="363985" y="642594"/>
            <a:ext cx="10761215" cy="955387"/>
          </a:xfrm>
        </p:spPr>
        <p:txBody>
          <a:bodyPr>
            <a:normAutofit fontScale="90000"/>
          </a:bodyPr>
          <a:lstStyle/>
          <a:p>
            <a:r>
              <a:rPr lang="en-IN" b="1" dirty="0">
                <a:latin typeface="+mn-lt"/>
              </a:rPr>
              <a:t>Activities</a:t>
            </a:r>
            <a:br>
              <a:rPr lang="en-IN" dirty="0"/>
            </a:br>
            <a:endParaRPr lang="en-IN" dirty="0"/>
          </a:p>
        </p:txBody>
      </p:sp>
      <p:sp>
        <p:nvSpPr>
          <p:cNvPr id="3" name="Content Placeholder 2">
            <a:extLst>
              <a:ext uri="{FF2B5EF4-FFF2-40B4-BE49-F238E27FC236}">
                <a16:creationId xmlns:a16="http://schemas.microsoft.com/office/drawing/2014/main" id="{1ED552A5-CBCC-BC77-CDCC-A8B0CCF73F03}"/>
              </a:ext>
            </a:extLst>
          </p:cNvPr>
          <p:cNvSpPr>
            <a:spLocks noGrp="1"/>
          </p:cNvSpPr>
          <p:nvPr>
            <p:ph idx="1"/>
          </p:nvPr>
        </p:nvSpPr>
        <p:spPr>
          <a:xfrm>
            <a:off x="363985" y="1597981"/>
            <a:ext cx="11372296" cy="4882718"/>
          </a:xfrm>
        </p:spPr>
        <p:txBody>
          <a:bodyPr>
            <a:normAutofit fontScale="25000" lnSpcReduction="20000"/>
          </a:bodyPr>
          <a:lstStyle/>
          <a:p>
            <a:pPr marL="0" indent="0" algn="l" fontAlgn="auto">
              <a:buNone/>
            </a:pPr>
            <a:r>
              <a:rPr lang="en-GB" sz="6400" b="0" i="0" dirty="0">
                <a:effectLst/>
                <a:latin typeface="+mj-lt"/>
              </a:rPr>
              <a:t>The following activities were followed during the project:</a:t>
            </a:r>
          </a:p>
          <a:p>
            <a:r>
              <a:rPr lang="en-GB" sz="6400" dirty="0">
                <a:effectLst/>
                <a:latin typeface="+mj-lt"/>
              </a:rPr>
              <a:t>Data Cleaning: In this step, the data was cleaned by removing inconsistencies, errors, and duplicates. The goal was to ensure the accuracy and reliability of the data for further analysis. Example- Replaced </a:t>
            </a:r>
            <a:r>
              <a:rPr lang="en-GB" sz="6400" dirty="0" err="1">
                <a:effectLst/>
                <a:latin typeface="+mj-lt"/>
              </a:rPr>
              <a:t>Fetal</a:t>
            </a:r>
            <a:r>
              <a:rPr lang="en-GB" sz="6400" dirty="0">
                <a:effectLst/>
                <a:latin typeface="+mj-lt"/>
              </a:rPr>
              <a:t> to Fatal in </a:t>
            </a:r>
            <a:r>
              <a:rPr lang="en-GB" sz="6400" dirty="0" err="1">
                <a:effectLst/>
                <a:latin typeface="+mj-lt"/>
              </a:rPr>
              <a:t>Accident_Severity</a:t>
            </a:r>
            <a:r>
              <a:rPr lang="en-GB" sz="6400" dirty="0">
                <a:effectLst/>
                <a:latin typeface="+mj-lt"/>
              </a:rPr>
              <a:t> Column, Replaced Auto traffic sig to Auto traffic signal in </a:t>
            </a:r>
            <a:r>
              <a:rPr lang="en-GB" sz="6400" dirty="0" err="1">
                <a:effectLst/>
                <a:latin typeface="+mj-lt"/>
              </a:rPr>
              <a:t>Junction_Control</a:t>
            </a:r>
            <a:r>
              <a:rPr lang="en-GB" sz="6400" dirty="0">
                <a:effectLst/>
                <a:latin typeface="+mj-lt"/>
              </a:rPr>
              <a:t> Column</a:t>
            </a:r>
          </a:p>
          <a:p>
            <a:pPr marL="0" indent="0">
              <a:buNone/>
            </a:pPr>
            <a:endParaRPr lang="en-GB" sz="6400" b="0" i="0" dirty="0">
              <a:effectLst/>
              <a:latin typeface="+mj-lt"/>
            </a:endParaRPr>
          </a:p>
          <a:p>
            <a:r>
              <a:rPr lang="en-GB" sz="6400" dirty="0">
                <a:effectLst/>
                <a:latin typeface="+mj-lt"/>
              </a:rPr>
              <a:t>Data Processing: New columns were created to organize, sort, and filter the data for extracting meaningful insights. Example- Add a column of Month by applying formula =TEXT(B2,"MMMM"), Add a column of Year by applying formula =TEXT(B23,"MMMM")</a:t>
            </a:r>
            <a:endParaRPr lang="en-GB" sz="6400" b="0" i="0" dirty="0">
              <a:effectLst/>
              <a:latin typeface="+mj-lt"/>
            </a:endParaRPr>
          </a:p>
          <a:p>
            <a:r>
              <a:rPr lang="en-GB" sz="6400" dirty="0">
                <a:effectLst/>
                <a:latin typeface="+mj-lt"/>
              </a:rPr>
              <a:t>Data Analysis: Various statistical methods were applied to derive valuable insights from the data.</a:t>
            </a:r>
          </a:p>
          <a:p>
            <a:r>
              <a:rPr lang="en-GB" sz="6400" dirty="0">
                <a:effectLst/>
                <a:latin typeface="+mj-lt"/>
              </a:rPr>
              <a:t>Data Visualization: Excel was utilized as a visualization tool to create attractive charts, graphs, and interactive visuals for presenting the data in an easily understandable manner.</a:t>
            </a:r>
          </a:p>
          <a:p>
            <a:endParaRPr lang="en-GB" sz="6400" dirty="0">
              <a:effectLst/>
              <a:latin typeface="+mj-lt"/>
            </a:endParaRPr>
          </a:p>
          <a:p>
            <a:r>
              <a:rPr lang="en-GB" sz="6400" dirty="0">
                <a:effectLst/>
                <a:latin typeface="+mj-lt"/>
              </a:rPr>
              <a:t>Dashboard Creation: Finally, a dashboard was built in Excel by incorporating slicers and timelines, enabling users to interact with the data and explore different perspectives.</a:t>
            </a:r>
          </a:p>
          <a:p>
            <a:pPr marL="0" indent="0">
              <a:buNone/>
            </a:pPr>
            <a:br>
              <a:rPr lang="en-GB" sz="6400" dirty="0">
                <a:latin typeface="+mj-lt"/>
              </a:rPr>
            </a:br>
            <a:endParaRPr lang="en-GB" sz="6400" dirty="0">
              <a:solidFill>
                <a:srgbClr val="1F2328"/>
              </a:solidFill>
              <a:latin typeface="+mj-lt"/>
            </a:endParaRPr>
          </a:p>
          <a:p>
            <a:endParaRPr lang="en-GB" b="0" i="0" dirty="0">
              <a:solidFill>
                <a:srgbClr val="1F2328"/>
              </a:solidFill>
              <a:effectLst/>
            </a:endParaRPr>
          </a:p>
        </p:txBody>
      </p:sp>
    </p:spTree>
    <p:extLst>
      <p:ext uri="{BB962C8B-B14F-4D97-AF65-F5344CB8AC3E}">
        <p14:creationId xmlns:p14="http://schemas.microsoft.com/office/powerpoint/2010/main" val="398071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B948-7370-5AC1-3A3F-27258B3E8E64}"/>
              </a:ext>
            </a:extLst>
          </p:cNvPr>
          <p:cNvSpPr>
            <a:spLocks noGrp="1"/>
          </p:cNvSpPr>
          <p:nvPr>
            <p:ph type="title"/>
          </p:nvPr>
        </p:nvSpPr>
        <p:spPr>
          <a:xfrm>
            <a:off x="372862" y="642594"/>
            <a:ext cx="10752338" cy="1371600"/>
          </a:xfrm>
        </p:spPr>
        <p:txBody>
          <a:bodyPr>
            <a:normAutofit/>
          </a:bodyPr>
          <a:lstStyle/>
          <a:p>
            <a:r>
              <a:rPr lang="en-IN" sz="3200" b="1" dirty="0">
                <a:latin typeface="+mn-lt"/>
              </a:rPr>
              <a:t>Tech-Stacked used</a:t>
            </a:r>
          </a:p>
        </p:txBody>
      </p:sp>
      <p:sp>
        <p:nvSpPr>
          <p:cNvPr id="3" name="Content Placeholder 2">
            <a:extLst>
              <a:ext uri="{FF2B5EF4-FFF2-40B4-BE49-F238E27FC236}">
                <a16:creationId xmlns:a16="http://schemas.microsoft.com/office/drawing/2014/main" id="{16AEB4D4-6409-8C01-CC43-1B578867B9C5}"/>
              </a:ext>
            </a:extLst>
          </p:cNvPr>
          <p:cNvSpPr>
            <a:spLocks noGrp="1"/>
          </p:cNvSpPr>
          <p:nvPr>
            <p:ph idx="1"/>
          </p:nvPr>
        </p:nvSpPr>
        <p:spPr>
          <a:xfrm>
            <a:off x="461638" y="2103120"/>
            <a:ext cx="10663561" cy="853144"/>
          </a:xfrm>
        </p:spPr>
        <p:txBody>
          <a:bodyPr>
            <a:normAutofit/>
          </a:bodyPr>
          <a:lstStyle/>
          <a:p>
            <a:pPr algn="l" fontAlgn="auto">
              <a:buFont typeface="Arial" panose="020B0604020202020204" pitchFamily="34" charset="0"/>
              <a:buChar char="•"/>
            </a:pPr>
            <a:r>
              <a:rPr lang="en-GB" sz="1600" b="0" i="0" dirty="0">
                <a:solidFill>
                  <a:srgbClr val="374151"/>
                </a:solidFill>
                <a:effectLst/>
                <a:latin typeface="+mj-lt"/>
              </a:rPr>
              <a:t>I used Microsoft Excel to analyse the data and create visual dashboards for a clearer understanding. </a:t>
            </a:r>
          </a:p>
          <a:p>
            <a:pPr marL="0" indent="0">
              <a:buNone/>
            </a:pPr>
            <a:endParaRPr lang="en-IN" dirty="0"/>
          </a:p>
        </p:txBody>
      </p:sp>
      <p:sp>
        <p:nvSpPr>
          <p:cNvPr id="4" name="Title 1">
            <a:extLst>
              <a:ext uri="{FF2B5EF4-FFF2-40B4-BE49-F238E27FC236}">
                <a16:creationId xmlns:a16="http://schemas.microsoft.com/office/drawing/2014/main" id="{A923CB02-AF00-B29A-6836-CB87926F48FB}"/>
              </a:ext>
            </a:extLst>
          </p:cNvPr>
          <p:cNvSpPr txBox="1">
            <a:spLocks/>
          </p:cNvSpPr>
          <p:nvPr/>
        </p:nvSpPr>
        <p:spPr>
          <a:xfrm>
            <a:off x="1066800" y="274320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endParaRPr lang="en-IN" b="1" dirty="0"/>
          </a:p>
        </p:txBody>
      </p:sp>
    </p:spTree>
    <p:extLst>
      <p:ext uri="{BB962C8B-B14F-4D97-AF65-F5344CB8AC3E}">
        <p14:creationId xmlns:p14="http://schemas.microsoft.com/office/powerpoint/2010/main" val="223384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E72D-C1D0-CB3D-8D41-66D05D59F85F}"/>
              </a:ext>
            </a:extLst>
          </p:cNvPr>
          <p:cNvSpPr>
            <a:spLocks noGrp="1"/>
          </p:cNvSpPr>
          <p:nvPr>
            <p:ph type="title"/>
          </p:nvPr>
        </p:nvSpPr>
        <p:spPr>
          <a:xfrm>
            <a:off x="399495" y="642594"/>
            <a:ext cx="10725705" cy="1149659"/>
          </a:xfrm>
        </p:spPr>
        <p:txBody>
          <a:bodyPr>
            <a:normAutofit/>
          </a:bodyPr>
          <a:lstStyle/>
          <a:p>
            <a:r>
              <a:rPr lang="en-IN" sz="3200" b="1" dirty="0">
                <a:latin typeface="+mn-lt"/>
              </a:rPr>
              <a:t>Insights and Result</a:t>
            </a:r>
          </a:p>
        </p:txBody>
      </p:sp>
      <p:sp>
        <p:nvSpPr>
          <p:cNvPr id="3" name="Content Placeholder 2">
            <a:extLst>
              <a:ext uri="{FF2B5EF4-FFF2-40B4-BE49-F238E27FC236}">
                <a16:creationId xmlns:a16="http://schemas.microsoft.com/office/drawing/2014/main" id="{F8E6B2C1-086D-5203-827C-1186C2D3FEDA}"/>
              </a:ext>
            </a:extLst>
          </p:cNvPr>
          <p:cNvSpPr>
            <a:spLocks noGrp="1"/>
          </p:cNvSpPr>
          <p:nvPr>
            <p:ph idx="1"/>
          </p:nvPr>
        </p:nvSpPr>
        <p:spPr>
          <a:xfrm>
            <a:off x="480874" y="1721232"/>
            <a:ext cx="11230252" cy="4581914"/>
          </a:xfrm>
        </p:spPr>
        <p:txBody>
          <a:bodyPr>
            <a:noAutofit/>
          </a:bodyPr>
          <a:lstStyle/>
          <a:p>
            <a:pPr marL="0" indent="0" algn="l" fontAlgn="auto">
              <a:buNone/>
            </a:pPr>
            <a:r>
              <a:rPr lang="en-GB" sz="1600" dirty="0">
                <a:latin typeface="+mj-lt"/>
              </a:rPr>
              <a:t>C</a:t>
            </a:r>
            <a:r>
              <a:rPr lang="en-GB" sz="1600" b="0" i="0" dirty="0">
                <a:effectLst/>
                <a:latin typeface="+mj-lt"/>
              </a:rPr>
              <a:t>reate a road accident dashboard for the years 2021 and 2022 so that we can have insight into the requirements.</a:t>
            </a:r>
          </a:p>
          <a:p>
            <a:pPr marL="0" indent="0" algn="l">
              <a:buNone/>
            </a:pPr>
            <a:r>
              <a:rPr lang="en-GB" sz="1600" b="1" i="0" dirty="0">
                <a:solidFill>
                  <a:srgbClr val="1F2328"/>
                </a:solidFill>
                <a:effectLst/>
                <a:latin typeface="+mj-lt"/>
              </a:rPr>
              <a:t>1. First Primary KPI:</a:t>
            </a:r>
          </a:p>
          <a:p>
            <a:pPr algn="l"/>
            <a:r>
              <a:rPr lang="en-GB" sz="1600" b="0" i="0" dirty="0">
                <a:solidFill>
                  <a:srgbClr val="1F2328"/>
                </a:solidFill>
                <a:effectLst/>
                <a:latin typeface="+mj-lt"/>
              </a:rPr>
              <a:t>Total Casualties: The Sum of casualties were taken after the accident.</a:t>
            </a:r>
          </a:p>
          <a:p>
            <a:pPr marL="0" indent="0" algn="l">
              <a:buNone/>
            </a:pPr>
            <a:endParaRPr lang="en-GB" sz="1600" b="0" i="0" dirty="0">
              <a:solidFill>
                <a:srgbClr val="1F2328"/>
              </a:solidFill>
              <a:effectLst/>
              <a:latin typeface="+mj-lt"/>
            </a:endParaRPr>
          </a:p>
          <a:p>
            <a:pPr marL="0" indent="0" algn="l">
              <a:buNone/>
            </a:pPr>
            <a:endParaRPr lang="en-GB" sz="1600" b="1" dirty="0">
              <a:solidFill>
                <a:srgbClr val="1F2328"/>
              </a:solidFill>
              <a:latin typeface="+mj-lt"/>
            </a:endParaRPr>
          </a:p>
          <a:p>
            <a:pPr marL="0" indent="0" algn="l">
              <a:buNone/>
            </a:pPr>
            <a:r>
              <a:rPr lang="en-GB" sz="1600" b="1" i="0" dirty="0">
                <a:solidFill>
                  <a:srgbClr val="1F2328"/>
                </a:solidFill>
                <a:effectLst/>
                <a:latin typeface="+mj-lt"/>
              </a:rPr>
              <a:t>2. Second Primary KPI:</a:t>
            </a:r>
          </a:p>
          <a:p>
            <a:pPr algn="l"/>
            <a:r>
              <a:rPr lang="en-GB" sz="1600" b="0" i="0" dirty="0">
                <a:solidFill>
                  <a:srgbClr val="1F2328"/>
                </a:solidFill>
                <a:effectLst/>
                <a:latin typeface="+mj-lt"/>
              </a:rPr>
              <a:t>Total Casualties and percentage of total with respect to accident severity and maximum casualties by type of vehicle</a:t>
            </a:r>
          </a:p>
          <a:p>
            <a:pPr marL="0" indent="0" algn="l">
              <a:buNone/>
            </a:pPr>
            <a:endParaRPr lang="en-GB" sz="1600" b="0" i="0" dirty="0">
              <a:solidFill>
                <a:srgbClr val="1F2328"/>
              </a:solidFill>
              <a:effectLst/>
              <a:latin typeface="+mj-lt"/>
            </a:endParaRPr>
          </a:p>
          <a:p>
            <a:pPr marL="0" indent="0">
              <a:buNone/>
            </a:pPr>
            <a:br>
              <a:rPr lang="en-GB" dirty="0"/>
            </a:br>
            <a:endParaRPr lang="en-IN" dirty="0"/>
          </a:p>
        </p:txBody>
      </p:sp>
      <p:graphicFrame>
        <p:nvGraphicFramePr>
          <p:cNvPr id="4" name="Table 3">
            <a:extLst>
              <a:ext uri="{FF2B5EF4-FFF2-40B4-BE49-F238E27FC236}">
                <a16:creationId xmlns:a16="http://schemas.microsoft.com/office/drawing/2014/main" id="{003094A4-BCE0-74E1-E010-89821E4AD487}"/>
              </a:ext>
            </a:extLst>
          </p:cNvPr>
          <p:cNvGraphicFramePr>
            <a:graphicFrameLocks noGrp="1"/>
          </p:cNvGraphicFramePr>
          <p:nvPr>
            <p:extLst>
              <p:ext uri="{D42A27DB-BD31-4B8C-83A1-F6EECF244321}">
                <p14:modId xmlns:p14="http://schemas.microsoft.com/office/powerpoint/2010/main" val="1881090785"/>
              </p:ext>
            </p:extLst>
          </p:nvPr>
        </p:nvGraphicFramePr>
        <p:xfrm>
          <a:off x="915510" y="2941912"/>
          <a:ext cx="3276600" cy="396240"/>
        </p:xfrm>
        <a:graphic>
          <a:graphicData uri="http://schemas.openxmlformats.org/drawingml/2006/table">
            <a:tbl>
              <a:tblPr/>
              <a:tblGrid>
                <a:gridCol w="1241860">
                  <a:extLst>
                    <a:ext uri="{9D8B030D-6E8A-4147-A177-3AD203B41FA5}">
                      <a16:colId xmlns:a16="http://schemas.microsoft.com/office/drawing/2014/main" val="3728280661"/>
                    </a:ext>
                  </a:extLst>
                </a:gridCol>
                <a:gridCol w="2034740">
                  <a:extLst>
                    <a:ext uri="{9D8B030D-6E8A-4147-A177-3AD203B41FA5}">
                      <a16:colId xmlns:a16="http://schemas.microsoft.com/office/drawing/2014/main" val="2568735088"/>
                    </a:ext>
                  </a:extLst>
                </a:gridCol>
              </a:tblGrid>
              <a:tr h="198120">
                <a:tc gridSpan="2">
                  <a:txBody>
                    <a:bodyPr/>
                    <a:lstStyle/>
                    <a:p>
                      <a:pPr algn="l" fontAlgn="b"/>
                      <a:r>
                        <a:rPr lang="en-GB" sz="1200" b="1" i="0" u="none" strike="noStrike">
                          <a:solidFill>
                            <a:srgbClr val="000000"/>
                          </a:solidFill>
                          <a:effectLst/>
                          <a:latin typeface="Calibri" panose="020F0502020204030204" pitchFamily="34" charset="0"/>
                        </a:rPr>
                        <a:t>Sum of Number_of_Casualties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hMerge="1">
                  <a:txBody>
                    <a:bodyPr/>
                    <a:lstStyle/>
                    <a:p>
                      <a:endParaRPr lang="en-IN"/>
                    </a:p>
                  </a:txBody>
                  <a:tcPr/>
                </a:tc>
                <a:extLst>
                  <a:ext uri="{0D108BD9-81ED-4DB2-BD59-A6C34878D82A}">
                    <a16:rowId xmlns:a16="http://schemas.microsoft.com/office/drawing/2014/main" val="1652132030"/>
                  </a:ext>
                </a:extLst>
              </a:tr>
              <a:tr h="198120">
                <a:tc>
                  <a:txBody>
                    <a:bodyPr/>
                    <a:lstStyle/>
                    <a:p>
                      <a:pPr algn="r" fontAlgn="b"/>
                      <a:r>
                        <a:rPr lang="en-IN" sz="1200" b="0" i="0" u="none" strike="noStrike">
                          <a:solidFill>
                            <a:srgbClr val="000000"/>
                          </a:solidFill>
                          <a:effectLst/>
                          <a:latin typeface="Calibri" panose="020F0502020204030204" pitchFamily="34" charset="0"/>
                        </a:rPr>
                        <a:t>134613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662784200"/>
                  </a:ext>
                </a:extLst>
              </a:tr>
            </a:tbl>
          </a:graphicData>
        </a:graphic>
      </p:graphicFrame>
      <p:pic>
        <p:nvPicPr>
          <p:cNvPr id="11" name="Picture 10">
            <a:extLst>
              <a:ext uri="{FF2B5EF4-FFF2-40B4-BE49-F238E27FC236}">
                <a16:creationId xmlns:a16="http://schemas.microsoft.com/office/drawing/2014/main" id="{B82B54CF-463C-26A7-D39A-EB6FBFEEAE4A}"/>
              </a:ext>
            </a:extLst>
          </p:cNvPr>
          <p:cNvPicPr>
            <a:picLocks noChangeAspect="1"/>
          </p:cNvPicPr>
          <p:nvPr/>
        </p:nvPicPr>
        <p:blipFill rotWithShape="1">
          <a:blip r:embed="rId2"/>
          <a:srcRect l="-1" t="-1052" r="829" b="7856"/>
          <a:stretch/>
        </p:blipFill>
        <p:spPr>
          <a:xfrm>
            <a:off x="755608" y="4687410"/>
            <a:ext cx="6612858" cy="603682"/>
          </a:xfrm>
          <a:prstGeom prst="rect">
            <a:avLst/>
          </a:prstGeom>
        </p:spPr>
      </p:pic>
    </p:spTree>
    <p:extLst>
      <p:ext uri="{BB962C8B-B14F-4D97-AF65-F5344CB8AC3E}">
        <p14:creationId xmlns:p14="http://schemas.microsoft.com/office/powerpoint/2010/main" val="415171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8F90A-EFAF-163E-9975-41145F8F0302}"/>
              </a:ext>
            </a:extLst>
          </p:cNvPr>
          <p:cNvSpPr>
            <a:spLocks noGrp="1"/>
          </p:cNvSpPr>
          <p:nvPr>
            <p:ph idx="1"/>
          </p:nvPr>
        </p:nvSpPr>
        <p:spPr>
          <a:xfrm>
            <a:off x="461639" y="612559"/>
            <a:ext cx="11301274" cy="5903651"/>
          </a:xfrm>
        </p:spPr>
        <p:txBody>
          <a:bodyPr/>
          <a:lstStyle/>
          <a:p>
            <a:pPr marL="0" indent="0" algn="l">
              <a:buNone/>
            </a:pPr>
            <a:r>
              <a:rPr lang="en-GB" sz="1600" b="1" i="0" dirty="0">
                <a:solidFill>
                  <a:srgbClr val="1F2328"/>
                </a:solidFill>
                <a:effectLst/>
                <a:latin typeface="+mj-lt"/>
              </a:rPr>
              <a:t>3. Secondary KPI’s</a:t>
            </a:r>
          </a:p>
          <a:p>
            <a:pPr algn="l"/>
            <a:r>
              <a:rPr lang="en-GB" sz="1600" b="0" i="0" dirty="0">
                <a:solidFill>
                  <a:srgbClr val="1F2328"/>
                </a:solidFill>
                <a:effectLst/>
                <a:latin typeface="+mj-lt"/>
              </a:rPr>
              <a:t>Total casualties with respect to vehicle types</a:t>
            </a:r>
          </a:p>
          <a:p>
            <a:pPr marL="0" indent="0" algn="l">
              <a:buNone/>
            </a:pPr>
            <a:endParaRPr lang="en-GB" sz="1600" b="0" i="0" dirty="0">
              <a:solidFill>
                <a:srgbClr val="1F2328"/>
              </a:solidFill>
              <a:effectLst/>
              <a:latin typeface="+mj-lt"/>
            </a:endParaRPr>
          </a:p>
          <a:p>
            <a:pPr algn="l"/>
            <a:endParaRPr lang="en-GB" sz="1600" dirty="0">
              <a:solidFill>
                <a:srgbClr val="1F2328"/>
              </a:solidFill>
              <a:latin typeface="+mj-lt"/>
            </a:endParaRPr>
          </a:p>
          <a:p>
            <a:pPr marL="0" indent="0" algn="l">
              <a:buNone/>
            </a:pPr>
            <a:endParaRPr lang="en-GB" sz="1600" b="0" i="0" dirty="0">
              <a:solidFill>
                <a:srgbClr val="1F2328"/>
              </a:solidFill>
              <a:effectLst/>
              <a:latin typeface="+mj-lt"/>
            </a:endParaRPr>
          </a:p>
          <a:p>
            <a:pPr algn="l"/>
            <a:endParaRPr lang="en-GB" sz="1600" b="0" i="0" dirty="0">
              <a:solidFill>
                <a:srgbClr val="1F2328"/>
              </a:solidFill>
              <a:effectLst/>
              <a:latin typeface="+mj-lt"/>
            </a:endParaRPr>
          </a:p>
          <a:p>
            <a:pPr algn="l"/>
            <a:endParaRPr lang="en-GB" sz="1600" dirty="0">
              <a:solidFill>
                <a:srgbClr val="1F2328"/>
              </a:solidFill>
              <a:latin typeface="+mj-lt"/>
            </a:endParaRPr>
          </a:p>
          <a:p>
            <a:pPr algn="l"/>
            <a:endParaRPr lang="en-GB" sz="1600" b="0" i="0" dirty="0">
              <a:solidFill>
                <a:srgbClr val="1F2328"/>
              </a:solidFill>
              <a:effectLst/>
              <a:latin typeface="+mj-lt"/>
            </a:endParaRPr>
          </a:p>
          <a:p>
            <a:pPr algn="l"/>
            <a:r>
              <a:rPr lang="en-GB" sz="1600" b="0" i="0" dirty="0">
                <a:solidFill>
                  <a:srgbClr val="1F2328"/>
                </a:solidFill>
                <a:effectLst/>
                <a:latin typeface="+mj-lt"/>
              </a:rPr>
              <a:t> Monthly trend showing the comparison of casualties for the Current Year and the Previous Year</a:t>
            </a:r>
          </a:p>
          <a:p>
            <a:pPr marL="0" indent="0" algn="l">
              <a:buNone/>
            </a:pPr>
            <a:endParaRPr lang="en-GB" sz="1600" dirty="0">
              <a:solidFill>
                <a:srgbClr val="1F2328"/>
              </a:solidFill>
              <a:latin typeface="+mj-lt"/>
            </a:endParaRPr>
          </a:p>
          <a:p>
            <a:pPr marL="0" indent="0" algn="l">
              <a:buNone/>
            </a:pPr>
            <a:endParaRPr lang="en-GB" b="0" i="0" dirty="0">
              <a:solidFill>
                <a:srgbClr val="1F2328"/>
              </a:solidFill>
              <a:effectLst/>
            </a:endParaRPr>
          </a:p>
          <a:p>
            <a:endParaRPr lang="en-IN" dirty="0"/>
          </a:p>
        </p:txBody>
      </p:sp>
      <p:graphicFrame>
        <p:nvGraphicFramePr>
          <p:cNvPr id="4" name="Table 3">
            <a:extLst>
              <a:ext uri="{FF2B5EF4-FFF2-40B4-BE49-F238E27FC236}">
                <a16:creationId xmlns:a16="http://schemas.microsoft.com/office/drawing/2014/main" id="{434C9AF3-297C-A54A-FC3C-E92D00D48553}"/>
              </a:ext>
            </a:extLst>
          </p:cNvPr>
          <p:cNvGraphicFramePr>
            <a:graphicFrameLocks noGrp="1"/>
          </p:cNvGraphicFramePr>
          <p:nvPr>
            <p:extLst>
              <p:ext uri="{D42A27DB-BD31-4B8C-83A1-F6EECF244321}">
                <p14:modId xmlns:p14="http://schemas.microsoft.com/office/powerpoint/2010/main" val="1505976290"/>
              </p:ext>
            </p:extLst>
          </p:nvPr>
        </p:nvGraphicFramePr>
        <p:xfrm>
          <a:off x="639193" y="1493146"/>
          <a:ext cx="2379215" cy="1889760"/>
        </p:xfrm>
        <a:graphic>
          <a:graphicData uri="http://schemas.openxmlformats.org/drawingml/2006/table">
            <a:tbl>
              <a:tblPr/>
              <a:tblGrid>
                <a:gridCol w="903733">
                  <a:extLst>
                    <a:ext uri="{9D8B030D-6E8A-4147-A177-3AD203B41FA5}">
                      <a16:colId xmlns:a16="http://schemas.microsoft.com/office/drawing/2014/main" val="1740000674"/>
                    </a:ext>
                  </a:extLst>
                </a:gridCol>
                <a:gridCol w="1475482">
                  <a:extLst>
                    <a:ext uri="{9D8B030D-6E8A-4147-A177-3AD203B41FA5}">
                      <a16:colId xmlns:a16="http://schemas.microsoft.com/office/drawing/2014/main" val="2921601146"/>
                    </a:ext>
                  </a:extLst>
                </a:gridCol>
              </a:tblGrid>
              <a:tr h="128726">
                <a:tc>
                  <a:txBody>
                    <a:bodyPr/>
                    <a:lstStyle/>
                    <a:p>
                      <a:pPr algn="l" fontAlgn="b"/>
                      <a:r>
                        <a:rPr lang="en-IN" sz="1200" b="1" i="0" u="none" strike="noStrike" dirty="0">
                          <a:solidFill>
                            <a:srgbClr val="000000"/>
                          </a:solidFill>
                          <a:effectLst/>
                          <a:latin typeface="Calibri" panose="020F0502020204030204" pitchFamily="34" charset="0"/>
                        </a:rPr>
                        <a:t>Vehicle Type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200" b="1" i="0" u="none" strike="noStrike">
                          <a:solidFill>
                            <a:srgbClr val="000000"/>
                          </a:solidFill>
                          <a:effectLst/>
                          <a:latin typeface="Calibri" panose="020F0502020204030204" pitchFamily="34" charset="0"/>
                        </a:rPr>
                        <a:t>Sum of Number_of_Casualties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69637013"/>
                  </a:ext>
                </a:extLst>
              </a:tr>
              <a:tr h="128726">
                <a:tc>
                  <a:txBody>
                    <a:bodyPr/>
                    <a:lstStyle/>
                    <a:p>
                      <a:pPr algn="l" fontAlgn="b"/>
                      <a:r>
                        <a:rPr lang="en-IN" sz="1200" b="0" i="0" u="none" strike="noStrike">
                          <a:solidFill>
                            <a:srgbClr val="000000"/>
                          </a:solidFill>
                          <a:effectLst/>
                          <a:latin typeface="Calibri" panose="020F0502020204030204" pitchFamily="34" charset="0"/>
                        </a:rPr>
                        <a:t>Agricultural vehicle</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200" b="0" i="0" u="none" strike="noStrike">
                          <a:solidFill>
                            <a:srgbClr val="000000"/>
                          </a:solidFill>
                          <a:effectLst/>
                          <a:latin typeface="Calibri" panose="020F0502020204030204" pitchFamily="34" charset="0"/>
                        </a:rPr>
                        <a:t>371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684575330"/>
                  </a:ext>
                </a:extLst>
              </a:tr>
              <a:tr h="128726">
                <a:tc>
                  <a:txBody>
                    <a:bodyPr/>
                    <a:lstStyle/>
                    <a:p>
                      <a:pPr algn="l" fontAlgn="b"/>
                      <a:r>
                        <a:rPr lang="en-IN" sz="1200" b="0" i="0" u="none" strike="noStrike">
                          <a:solidFill>
                            <a:srgbClr val="000000"/>
                          </a:solidFill>
                          <a:effectLst/>
                          <a:latin typeface="Calibri" panose="020F0502020204030204" pitchFamily="34" charset="0"/>
                        </a:rPr>
                        <a:t>Cars</a:t>
                      </a:r>
                    </a:p>
                  </a:txBody>
                  <a:tcPr marL="7620" marR="7620" marT="7620" marB="0" anchor="b">
                    <a:lnL>
                      <a:noFill/>
                    </a:lnL>
                    <a:lnR>
                      <a:noFill/>
                    </a:lnR>
                    <a:lnT>
                      <a:noFill/>
                    </a:lnT>
                    <a:lnB>
                      <a:noFill/>
                    </a:lnB>
                  </a:tcPr>
                </a:tc>
                <a:tc>
                  <a:txBody>
                    <a:bodyPr/>
                    <a:lstStyle/>
                    <a:p>
                      <a:pPr algn="r" fontAlgn="b"/>
                      <a:r>
                        <a:rPr lang="en-IN" sz="1200" b="0" i="0" u="none" strike="noStrike">
                          <a:solidFill>
                            <a:srgbClr val="000000"/>
                          </a:solidFill>
                          <a:effectLst/>
                          <a:latin typeface="Calibri" panose="020F0502020204030204" pitchFamily="34" charset="0"/>
                        </a:rPr>
                        <a:t>107637</a:t>
                      </a:r>
                    </a:p>
                  </a:txBody>
                  <a:tcPr marL="7620" marR="7620" marT="7620" marB="0" anchor="b">
                    <a:lnL>
                      <a:noFill/>
                    </a:lnL>
                    <a:lnR>
                      <a:noFill/>
                    </a:lnR>
                    <a:lnT>
                      <a:noFill/>
                    </a:lnT>
                    <a:lnB>
                      <a:noFill/>
                    </a:lnB>
                  </a:tcPr>
                </a:tc>
                <a:extLst>
                  <a:ext uri="{0D108BD9-81ED-4DB2-BD59-A6C34878D82A}">
                    <a16:rowId xmlns:a16="http://schemas.microsoft.com/office/drawing/2014/main" val="3503084700"/>
                  </a:ext>
                </a:extLst>
              </a:tr>
              <a:tr h="128726">
                <a:tc>
                  <a:txBody>
                    <a:bodyPr/>
                    <a:lstStyle/>
                    <a:p>
                      <a:pPr algn="l" fontAlgn="b"/>
                      <a:r>
                        <a:rPr lang="en-IN" sz="1200" b="0" i="0" u="none" strike="noStrike">
                          <a:solidFill>
                            <a:srgbClr val="000000"/>
                          </a:solidFill>
                          <a:effectLst/>
                          <a:latin typeface="Calibri" panose="020F0502020204030204" pitchFamily="34" charset="0"/>
                        </a:rPr>
                        <a:t>Bus</a:t>
                      </a:r>
                    </a:p>
                  </a:txBody>
                  <a:tcPr marL="7620" marR="7620" marT="7620" marB="0" anchor="b">
                    <a:lnL>
                      <a:noFill/>
                    </a:lnL>
                    <a:lnR>
                      <a:noFill/>
                    </a:lnR>
                    <a:lnT>
                      <a:noFill/>
                    </a:lnT>
                    <a:lnB>
                      <a:noFill/>
                    </a:lnB>
                  </a:tcPr>
                </a:tc>
                <a:tc>
                  <a:txBody>
                    <a:bodyPr/>
                    <a:lstStyle/>
                    <a:p>
                      <a:pPr algn="r" fontAlgn="b"/>
                      <a:r>
                        <a:rPr lang="en-IN" sz="1200" b="0" i="0" u="none" strike="noStrike">
                          <a:solidFill>
                            <a:srgbClr val="000000"/>
                          </a:solidFill>
                          <a:effectLst/>
                          <a:latin typeface="Calibri" panose="020F0502020204030204" pitchFamily="34" charset="0"/>
                        </a:rPr>
                        <a:t>3587</a:t>
                      </a:r>
                    </a:p>
                  </a:txBody>
                  <a:tcPr marL="7620" marR="7620" marT="7620" marB="0" anchor="b">
                    <a:lnL>
                      <a:noFill/>
                    </a:lnL>
                    <a:lnR>
                      <a:noFill/>
                    </a:lnR>
                    <a:lnT>
                      <a:noFill/>
                    </a:lnT>
                    <a:lnB>
                      <a:noFill/>
                    </a:lnB>
                  </a:tcPr>
                </a:tc>
                <a:extLst>
                  <a:ext uri="{0D108BD9-81ED-4DB2-BD59-A6C34878D82A}">
                    <a16:rowId xmlns:a16="http://schemas.microsoft.com/office/drawing/2014/main" val="4017189925"/>
                  </a:ext>
                </a:extLst>
              </a:tr>
              <a:tr h="128726">
                <a:tc>
                  <a:txBody>
                    <a:bodyPr/>
                    <a:lstStyle/>
                    <a:p>
                      <a:pPr algn="l" fontAlgn="b"/>
                      <a:r>
                        <a:rPr lang="en-IN" sz="1200" b="0" i="0" u="none" strike="noStrike">
                          <a:solidFill>
                            <a:srgbClr val="000000"/>
                          </a:solidFill>
                          <a:effectLst/>
                          <a:latin typeface="Calibri" panose="020F0502020204030204" pitchFamily="34" charset="0"/>
                        </a:rPr>
                        <a:t>Van</a:t>
                      </a:r>
                    </a:p>
                  </a:txBody>
                  <a:tcPr marL="7620" marR="7620" marT="7620" marB="0" anchor="b">
                    <a:lnL>
                      <a:noFill/>
                    </a:lnL>
                    <a:lnR>
                      <a:noFill/>
                    </a:lnR>
                    <a:lnT>
                      <a:noFill/>
                    </a:lnT>
                    <a:lnB>
                      <a:noFill/>
                    </a:lnB>
                  </a:tcPr>
                </a:tc>
                <a:tc>
                  <a:txBody>
                    <a:bodyPr/>
                    <a:lstStyle/>
                    <a:p>
                      <a:pPr algn="r" fontAlgn="b"/>
                      <a:r>
                        <a:rPr lang="en-IN" sz="1200" b="0" i="0" u="none" strike="noStrike">
                          <a:solidFill>
                            <a:srgbClr val="000000"/>
                          </a:solidFill>
                          <a:effectLst/>
                          <a:latin typeface="Calibri" panose="020F0502020204030204" pitchFamily="34" charset="0"/>
                        </a:rPr>
                        <a:t>10676</a:t>
                      </a:r>
                    </a:p>
                  </a:txBody>
                  <a:tcPr marL="7620" marR="7620" marT="7620" marB="0" anchor="b">
                    <a:lnL>
                      <a:noFill/>
                    </a:lnL>
                    <a:lnR>
                      <a:noFill/>
                    </a:lnR>
                    <a:lnT>
                      <a:noFill/>
                    </a:lnT>
                    <a:lnB>
                      <a:noFill/>
                    </a:lnB>
                  </a:tcPr>
                </a:tc>
                <a:extLst>
                  <a:ext uri="{0D108BD9-81ED-4DB2-BD59-A6C34878D82A}">
                    <a16:rowId xmlns:a16="http://schemas.microsoft.com/office/drawing/2014/main" val="2273363762"/>
                  </a:ext>
                </a:extLst>
              </a:tr>
              <a:tr h="128726">
                <a:tc>
                  <a:txBody>
                    <a:bodyPr/>
                    <a:lstStyle/>
                    <a:p>
                      <a:pPr algn="l" fontAlgn="b"/>
                      <a:r>
                        <a:rPr lang="en-IN" sz="1200" b="0" i="0" u="none" strike="noStrike">
                          <a:solidFill>
                            <a:srgbClr val="000000"/>
                          </a:solidFill>
                          <a:effectLst/>
                          <a:latin typeface="Calibri" panose="020F0502020204030204" pitchFamily="34" charset="0"/>
                        </a:rPr>
                        <a:t>Bike</a:t>
                      </a:r>
                    </a:p>
                  </a:txBody>
                  <a:tcPr marL="7620" marR="7620" marT="7620" marB="0" anchor="b">
                    <a:lnL>
                      <a:noFill/>
                    </a:lnL>
                    <a:lnR>
                      <a:noFill/>
                    </a:lnR>
                    <a:lnT>
                      <a:noFill/>
                    </a:lnT>
                    <a:lnB>
                      <a:noFill/>
                    </a:lnB>
                  </a:tcPr>
                </a:tc>
                <a:tc>
                  <a:txBody>
                    <a:bodyPr/>
                    <a:lstStyle/>
                    <a:p>
                      <a:pPr algn="r" fontAlgn="b"/>
                      <a:r>
                        <a:rPr lang="en-IN" sz="1200" b="0" i="0" u="none" strike="noStrike" dirty="0">
                          <a:solidFill>
                            <a:srgbClr val="000000"/>
                          </a:solidFill>
                          <a:effectLst/>
                          <a:latin typeface="Calibri" panose="020F0502020204030204" pitchFamily="34" charset="0"/>
                        </a:rPr>
                        <a:t>11136</a:t>
                      </a:r>
                    </a:p>
                  </a:txBody>
                  <a:tcPr marL="7620" marR="7620" marT="7620" marB="0" anchor="b">
                    <a:lnL>
                      <a:noFill/>
                    </a:lnL>
                    <a:lnR>
                      <a:noFill/>
                    </a:lnR>
                    <a:lnT>
                      <a:noFill/>
                    </a:lnT>
                    <a:lnB>
                      <a:noFill/>
                    </a:lnB>
                  </a:tcPr>
                </a:tc>
                <a:extLst>
                  <a:ext uri="{0D108BD9-81ED-4DB2-BD59-A6C34878D82A}">
                    <a16:rowId xmlns:a16="http://schemas.microsoft.com/office/drawing/2014/main" val="4287681584"/>
                  </a:ext>
                </a:extLst>
              </a:tr>
              <a:tr h="128726">
                <a:tc>
                  <a:txBody>
                    <a:bodyPr/>
                    <a:lstStyle/>
                    <a:p>
                      <a:pPr algn="l" fontAlgn="b"/>
                      <a:r>
                        <a:rPr lang="en-IN" sz="1200" b="0" i="0" u="none" strike="noStrike">
                          <a:solidFill>
                            <a:srgbClr val="000000"/>
                          </a:solidFill>
                          <a:effectLst/>
                          <a:latin typeface="Calibri" panose="020F0502020204030204" pitchFamily="34" charset="0"/>
                        </a:rPr>
                        <a:t>Other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1206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43171346"/>
                  </a:ext>
                </a:extLst>
              </a:tr>
              <a:tr h="128726">
                <a:tc>
                  <a:txBody>
                    <a:bodyPr/>
                    <a:lstStyle/>
                    <a:p>
                      <a:pPr algn="l" fontAlgn="b"/>
                      <a:r>
                        <a:rPr lang="en-IN" sz="12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200" b="1" i="0" u="none" strike="noStrike" dirty="0">
                          <a:solidFill>
                            <a:srgbClr val="000000"/>
                          </a:solidFill>
                          <a:effectLst/>
                          <a:latin typeface="Calibri" panose="020F0502020204030204" pitchFamily="34" charset="0"/>
                        </a:rPr>
                        <a:t>134613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511816230"/>
                  </a:ext>
                </a:extLst>
              </a:tr>
            </a:tbl>
          </a:graphicData>
        </a:graphic>
      </p:graphicFrame>
      <p:pic>
        <p:nvPicPr>
          <p:cNvPr id="6" name="Picture 5">
            <a:extLst>
              <a:ext uri="{FF2B5EF4-FFF2-40B4-BE49-F238E27FC236}">
                <a16:creationId xmlns:a16="http://schemas.microsoft.com/office/drawing/2014/main" id="{D38D1B07-581D-B02A-5339-2BF412315AEC}"/>
              </a:ext>
            </a:extLst>
          </p:cNvPr>
          <p:cNvPicPr>
            <a:picLocks noChangeAspect="1"/>
          </p:cNvPicPr>
          <p:nvPr/>
        </p:nvPicPr>
        <p:blipFill rotWithShape="1">
          <a:blip r:embed="rId2"/>
          <a:srcRect l="5242" t="34208" r="87840" b="34410"/>
          <a:stretch/>
        </p:blipFill>
        <p:spPr>
          <a:xfrm>
            <a:off x="4380391" y="1433222"/>
            <a:ext cx="1074198" cy="2090271"/>
          </a:xfrm>
          <a:prstGeom prst="rect">
            <a:avLst/>
          </a:prstGeom>
        </p:spPr>
      </p:pic>
      <p:pic>
        <p:nvPicPr>
          <p:cNvPr id="10" name="Picture 9">
            <a:extLst>
              <a:ext uri="{FF2B5EF4-FFF2-40B4-BE49-F238E27FC236}">
                <a16:creationId xmlns:a16="http://schemas.microsoft.com/office/drawing/2014/main" id="{C0ADD92D-C0A7-F38C-1F41-BE0CA869A822}"/>
              </a:ext>
            </a:extLst>
          </p:cNvPr>
          <p:cNvPicPr>
            <a:picLocks noChangeAspect="1"/>
          </p:cNvPicPr>
          <p:nvPr/>
        </p:nvPicPr>
        <p:blipFill rotWithShape="1">
          <a:blip r:embed="rId2"/>
          <a:srcRect l="12379" t="33939" r="69272" b="49178"/>
          <a:stretch/>
        </p:blipFill>
        <p:spPr>
          <a:xfrm>
            <a:off x="728709" y="4263494"/>
            <a:ext cx="4188781" cy="2083601"/>
          </a:xfrm>
          <a:prstGeom prst="rect">
            <a:avLst/>
          </a:prstGeom>
        </p:spPr>
      </p:pic>
    </p:spTree>
    <p:extLst>
      <p:ext uri="{BB962C8B-B14F-4D97-AF65-F5344CB8AC3E}">
        <p14:creationId xmlns:p14="http://schemas.microsoft.com/office/powerpoint/2010/main" val="118375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755C9-118F-0B70-CF55-01E51F76DF74}"/>
              </a:ext>
            </a:extLst>
          </p:cNvPr>
          <p:cNvSpPr>
            <a:spLocks noGrp="1"/>
          </p:cNvSpPr>
          <p:nvPr>
            <p:ph idx="1"/>
          </p:nvPr>
        </p:nvSpPr>
        <p:spPr>
          <a:xfrm>
            <a:off x="498628" y="478506"/>
            <a:ext cx="11131119" cy="5975559"/>
          </a:xfrm>
        </p:spPr>
        <p:txBody>
          <a:bodyPr>
            <a:normAutofit/>
          </a:bodyPr>
          <a:lstStyle/>
          <a:p>
            <a:pPr algn="l"/>
            <a:r>
              <a:rPr lang="en-GB" sz="1600" b="0" i="0" dirty="0">
                <a:solidFill>
                  <a:srgbClr val="1F2328"/>
                </a:solidFill>
                <a:effectLst/>
                <a:latin typeface="+mj-lt"/>
              </a:rPr>
              <a:t> Maximum casualties by road type</a:t>
            </a:r>
          </a:p>
          <a:p>
            <a:pPr algn="l"/>
            <a:endParaRPr lang="en-GB" sz="1600" dirty="0">
              <a:solidFill>
                <a:srgbClr val="1F2328"/>
              </a:solidFill>
              <a:latin typeface="+mj-lt"/>
            </a:endParaRPr>
          </a:p>
          <a:p>
            <a:pPr marL="0" indent="0" algn="l">
              <a:buNone/>
            </a:pPr>
            <a:r>
              <a:rPr lang="en-GB" sz="1600" b="0" i="0" dirty="0">
                <a:solidFill>
                  <a:srgbClr val="1F2328"/>
                </a:solidFill>
                <a:effectLst/>
                <a:latin typeface="+mj-lt"/>
              </a:rPr>
              <a:t>             </a:t>
            </a:r>
          </a:p>
          <a:p>
            <a:pPr marL="0" indent="0" algn="l">
              <a:buNone/>
            </a:pPr>
            <a:endParaRPr lang="en-GB" sz="1600" dirty="0">
              <a:solidFill>
                <a:srgbClr val="1F2328"/>
              </a:solidFill>
              <a:latin typeface="+mj-lt"/>
            </a:endParaRPr>
          </a:p>
          <a:p>
            <a:pPr marL="0" indent="0" algn="l">
              <a:buNone/>
            </a:pPr>
            <a:endParaRPr lang="en-GB" sz="1600" b="0" i="0" dirty="0">
              <a:solidFill>
                <a:srgbClr val="1F2328"/>
              </a:solidFill>
              <a:effectLst/>
              <a:latin typeface="+mj-lt"/>
            </a:endParaRPr>
          </a:p>
          <a:p>
            <a:pPr marL="0" indent="0" algn="l">
              <a:buNone/>
            </a:pPr>
            <a:endParaRPr lang="en-GB" sz="1600" dirty="0">
              <a:solidFill>
                <a:srgbClr val="1F2328"/>
              </a:solidFill>
              <a:latin typeface="+mj-lt"/>
            </a:endParaRPr>
          </a:p>
          <a:p>
            <a:pPr marL="0" indent="0" algn="l">
              <a:buNone/>
            </a:pPr>
            <a:endParaRPr lang="en-GB" sz="1600" b="0" i="0" dirty="0">
              <a:solidFill>
                <a:srgbClr val="1F2328"/>
              </a:solidFill>
              <a:effectLst/>
              <a:latin typeface="+mj-lt"/>
            </a:endParaRPr>
          </a:p>
          <a:p>
            <a:pPr algn="l"/>
            <a:endParaRPr lang="en-GB" sz="1600" b="0" i="0" dirty="0">
              <a:solidFill>
                <a:srgbClr val="1F2328"/>
              </a:solidFill>
              <a:effectLst/>
              <a:latin typeface="+mj-lt"/>
            </a:endParaRPr>
          </a:p>
          <a:p>
            <a:pPr algn="l"/>
            <a:r>
              <a:rPr lang="en-GB" sz="1600" b="0" i="0" dirty="0">
                <a:solidFill>
                  <a:srgbClr val="1F2328"/>
                </a:solidFill>
                <a:effectLst/>
                <a:latin typeface="+mj-lt"/>
              </a:rPr>
              <a:t> Distribution of total casualties by road surface</a:t>
            </a:r>
          </a:p>
          <a:p>
            <a:pPr algn="l"/>
            <a:endParaRPr lang="en-GB" sz="1600" dirty="0">
              <a:solidFill>
                <a:srgbClr val="1F2328"/>
              </a:solidFill>
              <a:latin typeface="+mj-lt"/>
            </a:endParaRPr>
          </a:p>
          <a:p>
            <a:pPr algn="l"/>
            <a:endParaRPr lang="en-GB" sz="1600" b="0" i="0" dirty="0">
              <a:solidFill>
                <a:srgbClr val="1F2328"/>
              </a:solidFill>
              <a:effectLst/>
              <a:latin typeface="+mj-lt"/>
            </a:endParaRPr>
          </a:p>
          <a:p>
            <a:pPr algn="l"/>
            <a:endParaRPr lang="en-GB" sz="1600" b="0" i="0" dirty="0">
              <a:solidFill>
                <a:srgbClr val="1F2328"/>
              </a:solidFill>
              <a:effectLst/>
              <a:latin typeface="+mj-lt"/>
            </a:endParaRPr>
          </a:p>
          <a:p>
            <a:pPr marL="0" indent="0" algn="l">
              <a:buNone/>
            </a:pPr>
            <a:endParaRPr lang="en-GB" b="0" i="0" dirty="0">
              <a:solidFill>
                <a:srgbClr val="1F2328"/>
              </a:solidFill>
              <a:effectLst/>
            </a:endParaRPr>
          </a:p>
          <a:p>
            <a:pPr algn="l"/>
            <a:endParaRPr lang="en-GB" b="0" i="0" dirty="0">
              <a:solidFill>
                <a:srgbClr val="1F2328"/>
              </a:solidFill>
              <a:effectLst/>
            </a:endParaRPr>
          </a:p>
          <a:p>
            <a:pPr algn="l"/>
            <a:endParaRPr lang="en-GB" dirty="0">
              <a:solidFill>
                <a:srgbClr val="1F2328"/>
              </a:solidFill>
            </a:endParaRPr>
          </a:p>
          <a:p>
            <a:pPr marL="0" indent="0" algn="l">
              <a:buNone/>
            </a:pPr>
            <a:endParaRPr lang="en-IN" dirty="0"/>
          </a:p>
        </p:txBody>
      </p:sp>
      <p:graphicFrame>
        <p:nvGraphicFramePr>
          <p:cNvPr id="5" name="Table 4">
            <a:extLst>
              <a:ext uri="{FF2B5EF4-FFF2-40B4-BE49-F238E27FC236}">
                <a16:creationId xmlns:a16="http://schemas.microsoft.com/office/drawing/2014/main" id="{5FE17674-4D22-CF03-1018-062326688B37}"/>
              </a:ext>
            </a:extLst>
          </p:cNvPr>
          <p:cNvGraphicFramePr>
            <a:graphicFrameLocks noGrp="1"/>
          </p:cNvGraphicFramePr>
          <p:nvPr>
            <p:extLst>
              <p:ext uri="{D42A27DB-BD31-4B8C-83A1-F6EECF244321}">
                <p14:modId xmlns:p14="http://schemas.microsoft.com/office/powerpoint/2010/main" val="2512521901"/>
              </p:ext>
            </p:extLst>
          </p:nvPr>
        </p:nvGraphicFramePr>
        <p:xfrm>
          <a:off x="878889" y="4246024"/>
          <a:ext cx="2959100" cy="1363980"/>
        </p:xfrm>
        <a:graphic>
          <a:graphicData uri="http://schemas.openxmlformats.org/drawingml/2006/table">
            <a:tbl>
              <a:tblPr>
                <a:tableStyleId>{5C22544A-7EE6-4342-B048-85BDC9FD1C3A}</a:tableStyleId>
              </a:tblPr>
              <a:tblGrid>
                <a:gridCol w="927100">
                  <a:extLst>
                    <a:ext uri="{9D8B030D-6E8A-4147-A177-3AD203B41FA5}">
                      <a16:colId xmlns:a16="http://schemas.microsoft.com/office/drawing/2014/main" val="2669203388"/>
                    </a:ext>
                  </a:extLst>
                </a:gridCol>
                <a:gridCol w="2032000">
                  <a:extLst>
                    <a:ext uri="{9D8B030D-6E8A-4147-A177-3AD203B41FA5}">
                      <a16:colId xmlns:a16="http://schemas.microsoft.com/office/drawing/2014/main" val="1855969728"/>
                    </a:ext>
                  </a:extLst>
                </a:gridCol>
              </a:tblGrid>
              <a:tr h="198120">
                <a:tc>
                  <a:txBody>
                    <a:bodyPr/>
                    <a:lstStyle/>
                    <a:p>
                      <a:pPr algn="l" fontAlgn="b"/>
                      <a:r>
                        <a:rPr lang="en-IN" sz="1200" u="none" strike="noStrike" dirty="0">
                          <a:effectLst/>
                        </a:rPr>
                        <a:t>Road Surface</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200" u="none" strike="noStrike">
                          <a:effectLst/>
                        </a:rPr>
                        <a:t>Sum of Number_of_Casualties</a:t>
                      </a:r>
                      <a:endParaRPr lang="en-GB"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4652412"/>
                  </a:ext>
                </a:extLst>
              </a:tr>
              <a:tr h="198120">
                <a:tc>
                  <a:txBody>
                    <a:bodyPr/>
                    <a:lstStyle/>
                    <a:p>
                      <a:pPr algn="l" fontAlgn="b"/>
                      <a:r>
                        <a:rPr lang="en-IN" sz="1200" u="none" strike="noStrike">
                          <a:effectLst/>
                        </a:rPr>
                        <a:t>Dry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279445</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57567"/>
                  </a:ext>
                </a:extLst>
              </a:tr>
              <a:tr h="198120">
                <a:tc>
                  <a:txBody>
                    <a:bodyPr/>
                    <a:lstStyle/>
                    <a:p>
                      <a:pPr algn="l" fontAlgn="b"/>
                      <a:r>
                        <a:rPr lang="en-IN" sz="1200" u="none" strike="noStrike" dirty="0">
                          <a:effectLst/>
                        </a:rPr>
                        <a:t>Wet</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115261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2996154"/>
                  </a:ext>
                </a:extLst>
              </a:tr>
              <a:tr h="198120">
                <a:tc>
                  <a:txBody>
                    <a:bodyPr/>
                    <a:lstStyle/>
                    <a:p>
                      <a:pPr algn="l" fontAlgn="b"/>
                      <a:r>
                        <a:rPr lang="en-IN" sz="1200" u="none" strike="noStrike">
                          <a:effectLst/>
                        </a:rPr>
                        <a:t>Snow/Ice</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22780</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3568430"/>
                  </a:ext>
                </a:extLst>
              </a:tr>
              <a:tr h="198120">
                <a:tc>
                  <a:txBody>
                    <a:bodyPr/>
                    <a:lstStyle/>
                    <a:p>
                      <a:pPr algn="l" fontAlgn="b"/>
                      <a:r>
                        <a:rPr lang="en-IN" sz="1200" u="none" strike="noStrike">
                          <a:effectLst/>
                        </a:rPr>
                        <a:t>(blank)</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396</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6664506"/>
                  </a:ext>
                </a:extLst>
              </a:tr>
              <a:tr h="19812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417882</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0440875"/>
                  </a:ext>
                </a:extLst>
              </a:tr>
            </a:tbl>
          </a:graphicData>
        </a:graphic>
      </p:graphicFrame>
      <p:pic>
        <p:nvPicPr>
          <p:cNvPr id="9" name="Picture 8">
            <a:extLst>
              <a:ext uri="{FF2B5EF4-FFF2-40B4-BE49-F238E27FC236}">
                <a16:creationId xmlns:a16="http://schemas.microsoft.com/office/drawing/2014/main" id="{F4E6CA72-163F-1092-012C-29F844AEF167}"/>
              </a:ext>
            </a:extLst>
          </p:cNvPr>
          <p:cNvPicPr>
            <a:picLocks noChangeAspect="1"/>
          </p:cNvPicPr>
          <p:nvPr/>
        </p:nvPicPr>
        <p:blipFill rotWithShape="1">
          <a:blip r:embed="rId2"/>
          <a:srcRect l="43762" t="39741" r="41238" b="38382"/>
          <a:stretch/>
        </p:blipFill>
        <p:spPr>
          <a:xfrm>
            <a:off x="4820575" y="790692"/>
            <a:ext cx="2592280" cy="2126676"/>
          </a:xfrm>
          <a:prstGeom prst="rect">
            <a:avLst/>
          </a:prstGeom>
        </p:spPr>
      </p:pic>
      <p:graphicFrame>
        <p:nvGraphicFramePr>
          <p:cNvPr id="10" name="Table 9">
            <a:extLst>
              <a:ext uri="{FF2B5EF4-FFF2-40B4-BE49-F238E27FC236}">
                <a16:creationId xmlns:a16="http://schemas.microsoft.com/office/drawing/2014/main" id="{CD2D6F99-C83D-11DF-3E53-62DC6C6044B8}"/>
              </a:ext>
            </a:extLst>
          </p:cNvPr>
          <p:cNvGraphicFramePr>
            <a:graphicFrameLocks noGrp="1"/>
          </p:cNvGraphicFramePr>
          <p:nvPr>
            <p:extLst>
              <p:ext uri="{D42A27DB-BD31-4B8C-83A1-F6EECF244321}">
                <p14:modId xmlns:p14="http://schemas.microsoft.com/office/powerpoint/2010/main" val="1374800225"/>
              </p:ext>
            </p:extLst>
          </p:nvPr>
        </p:nvGraphicFramePr>
        <p:xfrm>
          <a:off x="792208" y="994299"/>
          <a:ext cx="3469073" cy="2052558"/>
        </p:xfrm>
        <a:graphic>
          <a:graphicData uri="http://schemas.openxmlformats.org/drawingml/2006/table">
            <a:tbl>
              <a:tblPr>
                <a:tableStyleId>{5C22544A-7EE6-4342-B048-85BDC9FD1C3A}</a:tableStyleId>
              </a:tblPr>
              <a:tblGrid>
                <a:gridCol w="1317710">
                  <a:extLst>
                    <a:ext uri="{9D8B030D-6E8A-4147-A177-3AD203B41FA5}">
                      <a16:colId xmlns:a16="http://schemas.microsoft.com/office/drawing/2014/main" val="4262131761"/>
                    </a:ext>
                  </a:extLst>
                </a:gridCol>
                <a:gridCol w="2151363">
                  <a:extLst>
                    <a:ext uri="{9D8B030D-6E8A-4147-A177-3AD203B41FA5}">
                      <a16:colId xmlns:a16="http://schemas.microsoft.com/office/drawing/2014/main" val="1938972419"/>
                    </a:ext>
                  </a:extLst>
                </a:gridCol>
              </a:tblGrid>
              <a:tr h="353298">
                <a:tc>
                  <a:txBody>
                    <a:bodyPr/>
                    <a:lstStyle/>
                    <a:p>
                      <a:pPr algn="l" fontAlgn="b"/>
                      <a:r>
                        <a:rPr lang="en-IN" sz="1200" u="none" strike="noStrike" dirty="0">
                          <a:effectLst/>
                        </a:rPr>
                        <a:t>Road Type</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200" u="none" strike="noStrike">
                          <a:effectLst/>
                        </a:rPr>
                        <a:t>Sum of Number_of_Casualties</a:t>
                      </a:r>
                      <a:endParaRPr lang="en-GB"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0283228"/>
                  </a:ext>
                </a:extLst>
              </a:tr>
              <a:tr h="353298">
                <a:tc>
                  <a:txBody>
                    <a:bodyPr/>
                    <a:lstStyle/>
                    <a:p>
                      <a:pPr algn="l" fontAlgn="b"/>
                      <a:r>
                        <a:rPr lang="en-IN" sz="1200" u="none" strike="noStrike">
                          <a:effectLst/>
                        </a:rPr>
                        <a:t>Single carriageway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309.7K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2669407"/>
                  </a:ext>
                </a:extLst>
              </a:tr>
              <a:tr h="353298">
                <a:tc>
                  <a:txBody>
                    <a:bodyPr/>
                    <a:lstStyle/>
                    <a:p>
                      <a:pPr algn="l" fontAlgn="b"/>
                      <a:r>
                        <a:rPr lang="en-IN" sz="1200" u="none" strike="noStrike">
                          <a:effectLst/>
                        </a:rPr>
                        <a:t>Dual carriageway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67.4K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7962537"/>
                  </a:ext>
                </a:extLst>
              </a:tr>
              <a:tr h="180255">
                <a:tc>
                  <a:txBody>
                    <a:bodyPr/>
                    <a:lstStyle/>
                    <a:p>
                      <a:pPr algn="l" fontAlgn="b"/>
                      <a:r>
                        <a:rPr lang="en-IN" sz="1200" u="none" strike="noStrike">
                          <a:effectLst/>
                        </a:rPr>
                        <a:t>Roundabout</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26.8K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6324672"/>
                  </a:ext>
                </a:extLst>
              </a:tr>
              <a:tr h="180255">
                <a:tc>
                  <a:txBody>
                    <a:bodyPr/>
                    <a:lstStyle/>
                    <a:p>
                      <a:pPr algn="l" fontAlgn="b"/>
                      <a:r>
                        <a:rPr lang="en-IN" sz="1200" u="none" strike="noStrike">
                          <a:effectLst/>
                        </a:rPr>
                        <a:t>One way street</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7.4K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2767984"/>
                  </a:ext>
                </a:extLst>
              </a:tr>
              <a:tr h="180255">
                <a:tc>
                  <a:txBody>
                    <a:bodyPr/>
                    <a:lstStyle/>
                    <a:p>
                      <a:pPr algn="l" fontAlgn="b"/>
                      <a:r>
                        <a:rPr lang="en-IN" sz="1200" u="none" strike="noStrike">
                          <a:effectLst/>
                        </a:rPr>
                        <a:t>Slip road</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4.7K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1722262"/>
                  </a:ext>
                </a:extLst>
              </a:tr>
              <a:tr h="180255">
                <a:tc>
                  <a:txBody>
                    <a:bodyPr/>
                    <a:lstStyle/>
                    <a:p>
                      <a:pPr algn="l" fontAlgn="b"/>
                      <a:r>
                        <a:rPr lang="en-IN" sz="1200" u="none" strike="noStrike">
                          <a:effectLst/>
                        </a:rPr>
                        <a:t>(blank)</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1.9K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316364"/>
                  </a:ext>
                </a:extLst>
              </a:tr>
              <a:tr h="180255">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417882</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9936586"/>
                  </a:ext>
                </a:extLst>
              </a:tr>
            </a:tbl>
          </a:graphicData>
        </a:graphic>
      </p:graphicFrame>
      <p:pic>
        <p:nvPicPr>
          <p:cNvPr id="12" name="Picture 11">
            <a:extLst>
              <a:ext uri="{FF2B5EF4-FFF2-40B4-BE49-F238E27FC236}">
                <a16:creationId xmlns:a16="http://schemas.microsoft.com/office/drawing/2014/main" id="{C84F19B9-977D-DBBE-6C0A-1FEFF4C9750A}"/>
              </a:ext>
            </a:extLst>
          </p:cNvPr>
          <p:cNvPicPr>
            <a:picLocks noChangeAspect="1"/>
          </p:cNvPicPr>
          <p:nvPr/>
        </p:nvPicPr>
        <p:blipFill rotWithShape="1">
          <a:blip r:embed="rId2"/>
          <a:srcRect l="58933" t="39741" r="28422" b="37864"/>
          <a:stretch/>
        </p:blipFill>
        <p:spPr>
          <a:xfrm>
            <a:off x="5415379" y="4068471"/>
            <a:ext cx="1997475" cy="1989997"/>
          </a:xfrm>
          <a:prstGeom prst="rect">
            <a:avLst/>
          </a:prstGeom>
        </p:spPr>
      </p:pic>
    </p:spTree>
    <p:extLst>
      <p:ext uri="{BB962C8B-B14F-4D97-AF65-F5344CB8AC3E}">
        <p14:creationId xmlns:p14="http://schemas.microsoft.com/office/powerpoint/2010/main" val="71014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683FF-EFD1-07A0-A523-B0D7DBD9BDD6}"/>
              </a:ext>
            </a:extLst>
          </p:cNvPr>
          <p:cNvSpPr>
            <a:spLocks noGrp="1"/>
          </p:cNvSpPr>
          <p:nvPr>
            <p:ph idx="1"/>
          </p:nvPr>
        </p:nvSpPr>
        <p:spPr>
          <a:xfrm>
            <a:off x="409852" y="416363"/>
            <a:ext cx="11379694" cy="5948926"/>
          </a:xfrm>
        </p:spPr>
        <p:txBody>
          <a:bodyPr/>
          <a:lstStyle/>
          <a:p>
            <a:endParaRPr lang="en-GB" b="0" i="0" dirty="0">
              <a:solidFill>
                <a:srgbClr val="1F2328"/>
              </a:solidFill>
              <a:effectLst/>
            </a:endParaRPr>
          </a:p>
          <a:p>
            <a:r>
              <a:rPr lang="en-GB" sz="1600" b="0" i="0" dirty="0">
                <a:solidFill>
                  <a:srgbClr val="1F2328"/>
                </a:solidFill>
                <a:effectLst/>
                <a:latin typeface="+mj-lt"/>
              </a:rPr>
              <a:t>Relation between casualties by area/location and by day/night</a:t>
            </a:r>
          </a:p>
          <a:p>
            <a:pPr marL="0" indent="0">
              <a:buNone/>
            </a:pPr>
            <a:endParaRPr lang="en-IN" dirty="0"/>
          </a:p>
        </p:txBody>
      </p:sp>
      <p:graphicFrame>
        <p:nvGraphicFramePr>
          <p:cNvPr id="10" name="Table 9">
            <a:extLst>
              <a:ext uri="{FF2B5EF4-FFF2-40B4-BE49-F238E27FC236}">
                <a16:creationId xmlns:a16="http://schemas.microsoft.com/office/drawing/2014/main" id="{8186F44F-06E5-2800-5432-62C8FF841C62}"/>
              </a:ext>
            </a:extLst>
          </p:cNvPr>
          <p:cNvGraphicFramePr>
            <a:graphicFrameLocks noGrp="1"/>
          </p:cNvGraphicFramePr>
          <p:nvPr>
            <p:extLst>
              <p:ext uri="{D42A27DB-BD31-4B8C-83A1-F6EECF244321}">
                <p14:modId xmlns:p14="http://schemas.microsoft.com/office/powerpoint/2010/main" val="2291709592"/>
              </p:ext>
            </p:extLst>
          </p:nvPr>
        </p:nvGraphicFramePr>
        <p:xfrm>
          <a:off x="688698" y="1206377"/>
          <a:ext cx="2984500" cy="967740"/>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4197328362"/>
                    </a:ext>
                  </a:extLst>
                </a:gridCol>
                <a:gridCol w="2032000">
                  <a:extLst>
                    <a:ext uri="{9D8B030D-6E8A-4147-A177-3AD203B41FA5}">
                      <a16:colId xmlns:a16="http://schemas.microsoft.com/office/drawing/2014/main" val="2272182989"/>
                    </a:ext>
                  </a:extLst>
                </a:gridCol>
              </a:tblGrid>
              <a:tr h="198120">
                <a:tc>
                  <a:txBody>
                    <a:bodyPr/>
                    <a:lstStyle/>
                    <a:p>
                      <a:pPr algn="l" fontAlgn="b"/>
                      <a:r>
                        <a:rPr lang="en-IN" sz="1200" b="0" i="0" u="none" strike="noStrike" dirty="0">
                          <a:solidFill>
                            <a:srgbClr val="000000"/>
                          </a:solidFill>
                          <a:effectLst/>
                          <a:latin typeface="Calibri" panose="020F0502020204030204" pitchFamily="34" charset="0"/>
                        </a:rPr>
                        <a:t>AREA</a:t>
                      </a:r>
                    </a:p>
                  </a:txBody>
                  <a:tcPr marL="7620" marR="7620" marT="7620" marB="0" anchor="b"/>
                </a:tc>
                <a:tc>
                  <a:txBody>
                    <a:bodyPr/>
                    <a:lstStyle/>
                    <a:p>
                      <a:pPr algn="l" fontAlgn="b"/>
                      <a:r>
                        <a:rPr lang="en-GB" sz="1200" u="none" strike="noStrike">
                          <a:effectLst/>
                        </a:rPr>
                        <a:t>Sum of Number_of_Casualties</a:t>
                      </a:r>
                      <a:endParaRPr lang="en-GB"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9575430"/>
                  </a:ext>
                </a:extLst>
              </a:tr>
              <a:tr h="198120">
                <a:tc>
                  <a:txBody>
                    <a:bodyPr/>
                    <a:lstStyle/>
                    <a:p>
                      <a:pPr algn="l" fontAlgn="b"/>
                      <a:r>
                        <a:rPr lang="en-IN" sz="1200" u="none" strike="noStrike" dirty="0">
                          <a:effectLst/>
                        </a:rPr>
                        <a:t>Rural</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162.0K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0513205"/>
                  </a:ext>
                </a:extLst>
              </a:tr>
              <a:tr h="198120">
                <a:tc>
                  <a:txBody>
                    <a:bodyPr/>
                    <a:lstStyle/>
                    <a:p>
                      <a:pPr algn="l" fontAlgn="b"/>
                      <a:r>
                        <a:rPr lang="en-IN" sz="1200" u="none" strike="noStrike">
                          <a:effectLst/>
                        </a:rPr>
                        <a:t>Urban</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255.9K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8074610"/>
                  </a:ext>
                </a:extLst>
              </a:tr>
              <a:tr h="19812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417882</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1604180"/>
                  </a:ext>
                </a:extLst>
              </a:tr>
            </a:tbl>
          </a:graphicData>
        </a:graphic>
      </p:graphicFrame>
      <p:graphicFrame>
        <p:nvGraphicFramePr>
          <p:cNvPr id="11" name="Table 10">
            <a:extLst>
              <a:ext uri="{FF2B5EF4-FFF2-40B4-BE49-F238E27FC236}">
                <a16:creationId xmlns:a16="http://schemas.microsoft.com/office/drawing/2014/main" id="{EAA9A72E-5622-0E17-BD4A-50F4563F243B}"/>
              </a:ext>
            </a:extLst>
          </p:cNvPr>
          <p:cNvGraphicFramePr>
            <a:graphicFrameLocks noGrp="1"/>
          </p:cNvGraphicFramePr>
          <p:nvPr>
            <p:extLst>
              <p:ext uri="{D42A27DB-BD31-4B8C-83A1-F6EECF244321}">
                <p14:modId xmlns:p14="http://schemas.microsoft.com/office/powerpoint/2010/main" val="1353238030"/>
              </p:ext>
            </p:extLst>
          </p:nvPr>
        </p:nvGraphicFramePr>
        <p:xfrm>
          <a:off x="4616450" y="1206377"/>
          <a:ext cx="2959100" cy="967740"/>
        </p:xfrm>
        <a:graphic>
          <a:graphicData uri="http://schemas.openxmlformats.org/drawingml/2006/table">
            <a:tbl>
              <a:tblPr>
                <a:tableStyleId>{5C22544A-7EE6-4342-B048-85BDC9FD1C3A}</a:tableStyleId>
              </a:tblPr>
              <a:tblGrid>
                <a:gridCol w="927100">
                  <a:extLst>
                    <a:ext uri="{9D8B030D-6E8A-4147-A177-3AD203B41FA5}">
                      <a16:colId xmlns:a16="http://schemas.microsoft.com/office/drawing/2014/main" val="2064971374"/>
                    </a:ext>
                  </a:extLst>
                </a:gridCol>
                <a:gridCol w="2032000">
                  <a:extLst>
                    <a:ext uri="{9D8B030D-6E8A-4147-A177-3AD203B41FA5}">
                      <a16:colId xmlns:a16="http://schemas.microsoft.com/office/drawing/2014/main" val="3603637825"/>
                    </a:ext>
                  </a:extLst>
                </a:gridCol>
              </a:tblGrid>
              <a:tr h="198120">
                <a:tc>
                  <a:txBody>
                    <a:bodyPr/>
                    <a:lstStyle/>
                    <a:p>
                      <a:pPr algn="l" fontAlgn="b"/>
                      <a:r>
                        <a:rPr lang="en-IN" sz="1200" b="0" i="0" u="none" strike="noStrike" dirty="0">
                          <a:solidFill>
                            <a:srgbClr val="000000"/>
                          </a:solidFill>
                          <a:effectLst/>
                          <a:latin typeface="Calibri" panose="020F0502020204030204" pitchFamily="34" charset="0"/>
                        </a:rPr>
                        <a:t>LIGHT CONDITION</a:t>
                      </a:r>
                    </a:p>
                  </a:txBody>
                  <a:tcPr marL="7620" marR="7620" marT="7620" marB="0" anchor="b"/>
                </a:tc>
                <a:tc>
                  <a:txBody>
                    <a:bodyPr/>
                    <a:lstStyle/>
                    <a:p>
                      <a:pPr algn="l" fontAlgn="b"/>
                      <a:r>
                        <a:rPr lang="en-GB" sz="1200" u="none" strike="noStrike">
                          <a:effectLst/>
                        </a:rPr>
                        <a:t>Sum of Number_of_Casualties</a:t>
                      </a:r>
                      <a:endParaRPr lang="en-GB"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0446840"/>
                  </a:ext>
                </a:extLst>
              </a:tr>
              <a:tr h="198120">
                <a:tc>
                  <a:txBody>
                    <a:bodyPr/>
                    <a:lstStyle/>
                    <a:p>
                      <a:pPr algn="l" fontAlgn="b"/>
                      <a:r>
                        <a:rPr lang="en-IN" sz="1200" u="none" strike="noStrike">
                          <a:effectLst/>
                        </a:rPr>
                        <a:t>Daylight</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305.0K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3135834"/>
                  </a:ext>
                </a:extLst>
              </a:tr>
              <a:tr h="198120">
                <a:tc>
                  <a:txBody>
                    <a:bodyPr/>
                    <a:lstStyle/>
                    <a:p>
                      <a:pPr algn="l" fontAlgn="b"/>
                      <a:r>
                        <a:rPr lang="en-IN" sz="1200" u="none" strike="noStrike">
                          <a:effectLst/>
                        </a:rPr>
                        <a:t>Dark</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112.9K</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109423"/>
                  </a:ext>
                </a:extLst>
              </a:tr>
              <a:tr h="19812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417882</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1704165"/>
                  </a:ext>
                </a:extLst>
              </a:tr>
            </a:tbl>
          </a:graphicData>
        </a:graphic>
      </p:graphicFrame>
      <p:pic>
        <p:nvPicPr>
          <p:cNvPr id="13" name="Picture 12">
            <a:extLst>
              <a:ext uri="{FF2B5EF4-FFF2-40B4-BE49-F238E27FC236}">
                <a16:creationId xmlns:a16="http://schemas.microsoft.com/office/drawing/2014/main" id="{4CC8CC73-28EC-51AC-7C17-637FC80DF6CF}"/>
              </a:ext>
            </a:extLst>
          </p:cNvPr>
          <p:cNvPicPr>
            <a:picLocks noChangeAspect="1"/>
          </p:cNvPicPr>
          <p:nvPr/>
        </p:nvPicPr>
        <p:blipFill rotWithShape="1">
          <a:blip r:embed="rId2"/>
          <a:srcRect l="17424" t="62136" r="66952" b="17591"/>
          <a:stretch/>
        </p:blipFill>
        <p:spPr>
          <a:xfrm>
            <a:off x="1118586" y="2759945"/>
            <a:ext cx="2823099" cy="2051752"/>
          </a:xfrm>
          <a:prstGeom prst="rect">
            <a:avLst/>
          </a:prstGeom>
        </p:spPr>
      </p:pic>
      <p:pic>
        <p:nvPicPr>
          <p:cNvPr id="15" name="Picture 14">
            <a:extLst>
              <a:ext uri="{FF2B5EF4-FFF2-40B4-BE49-F238E27FC236}">
                <a16:creationId xmlns:a16="http://schemas.microsoft.com/office/drawing/2014/main" id="{F0D2A6CC-770D-B698-49C5-ECB6509A2DF2}"/>
              </a:ext>
            </a:extLst>
          </p:cNvPr>
          <p:cNvPicPr>
            <a:picLocks noChangeAspect="1"/>
          </p:cNvPicPr>
          <p:nvPr/>
        </p:nvPicPr>
        <p:blipFill rotWithShape="1">
          <a:blip r:embed="rId2"/>
          <a:srcRect l="32781" t="62136" r="51869" b="17590"/>
          <a:stretch/>
        </p:blipFill>
        <p:spPr>
          <a:xfrm>
            <a:off x="4616450" y="2759945"/>
            <a:ext cx="2796403" cy="2077657"/>
          </a:xfrm>
          <a:prstGeom prst="rect">
            <a:avLst/>
          </a:prstGeom>
        </p:spPr>
      </p:pic>
    </p:spTree>
    <p:extLst>
      <p:ext uri="{BB962C8B-B14F-4D97-AF65-F5344CB8AC3E}">
        <p14:creationId xmlns:p14="http://schemas.microsoft.com/office/powerpoint/2010/main" val="270708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C070-F05A-F7B8-B736-7426AF47CE7D}"/>
              </a:ext>
            </a:extLst>
          </p:cNvPr>
          <p:cNvSpPr>
            <a:spLocks noGrp="1"/>
          </p:cNvSpPr>
          <p:nvPr>
            <p:ph type="title"/>
          </p:nvPr>
        </p:nvSpPr>
        <p:spPr>
          <a:xfrm>
            <a:off x="390617" y="519343"/>
            <a:ext cx="11425562" cy="1371600"/>
          </a:xfrm>
        </p:spPr>
        <p:txBody>
          <a:bodyPr>
            <a:normAutofit/>
          </a:bodyPr>
          <a:lstStyle/>
          <a:p>
            <a:r>
              <a:rPr lang="en-IN" sz="3200" b="1" dirty="0">
                <a:latin typeface="+mn-lt"/>
              </a:rPr>
              <a:t>Key Insights:</a:t>
            </a:r>
          </a:p>
        </p:txBody>
      </p:sp>
      <p:sp>
        <p:nvSpPr>
          <p:cNvPr id="3" name="Content Placeholder 2">
            <a:extLst>
              <a:ext uri="{FF2B5EF4-FFF2-40B4-BE49-F238E27FC236}">
                <a16:creationId xmlns:a16="http://schemas.microsoft.com/office/drawing/2014/main" id="{3EED4E6C-78E0-17D3-6B47-EDAF65F5B555}"/>
              </a:ext>
            </a:extLst>
          </p:cNvPr>
          <p:cNvSpPr>
            <a:spLocks noGrp="1"/>
          </p:cNvSpPr>
          <p:nvPr>
            <p:ph idx="1"/>
          </p:nvPr>
        </p:nvSpPr>
        <p:spPr>
          <a:xfrm>
            <a:off x="375821" y="1641333"/>
            <a:ext cx="11425562" cy="4697324"/>
          </a:xfrm>
        </p:spPr>
        <p:txBody>
          <a:bodyPr/>
          <a:lstStyle/>
          <a:p>
            <a:pPr marL="0" indent="0" algn="l">
              <a:buNone/>
            </a:pPr>
            <a:endParaRPr lang="en-GB" b="0" i="0" dirty="0">
              <a:solidFill>
                <a:srgbClr val="374151"/>
              </a:solidFill>
              <a:effectLst/>
              <a:latin typeface="Söhne"/>
            </a:endParaRPr>
          </a:p>
          <a:p>
            <a:pPr algn="l" fontAlgn="auto"/>
            <a:r>
              <a:rPr lang="en-GB" sz="1600" b="0" i="0" dirty="0">
                <a:effectLst/>
                <a:latin typeface="+mj-lt"/>
              </a:rPr>
              <a:t>Total Casualties that took place after the accident is </a:t>
            </a:r>
            <a:r>
              <a:rPr lang="en-GB" sz="1600" b="1" i="0" dirty="0">
                <a:effectLst/>
                <a:latin typeface="+mj-lt"/>
              </a:rPr>
              <a:t>417883</a:t>
            </a:r>
            <a:endParaRPr lang="en-GB" sz="1600" b="0" i="0" dirty="0">
              <a:effectLst/>
              <a:latin typeface="+mj-lt"/>
            </a:endParaRPr>
          </a:p>
          <a:p>
            <a:pPr algn="l" fontAlgn="auto"/>
            <a:r>
              <a:rPr lang="en-GB" sz="1600" b="0" i="0" dirty="0">
                <a:effectLst/>
                <a:latin typeface="+mj-lt"/>
              </a:rPr>
              <a:t> Maximum Casualties happened by Car (333485) which is </a:t>
            </a:r>
            <a:r>
              <a:rPr lang="en-GB" sz="1600" b="1" i="0" dirty="0">
                <a:effectLst/>
                <a:latin typeface="+mj-lt"/>
              </a:rPr>
              <a:t>79.8%</a:t>
            </a:r>
            <a:r>
              <a:rPr lang="en-GB" sz="1600" b="0" i="0" dirty="0">
                <a:effectLst/>
                <a:latin typeface="+mj-lt"/>
              </a:rPr>
              <a:t> of total Casualties and minimum by others 3424</a:t>
            </a:r>
          </a:p>
          <a:p>
            <a:pPr algn="l" fontAlgn="auto"/>
            <a:r>
              <a:rPr lang="en-GB" sz="1600" b="0" i="0" dirty="0">
                <a:effectLst/>
                <a:latin typeface="+mj-lt"/>
              </a:rPr>
              <a:t> Total Casualties that took place in the Year 2021 &amp; 2022 is </a:t>
            </a:r>
            <a:r>
              <a:rPr lang="en-GB" sz="1600" b="1" i="0" dirty="0">
                <a:effectLst/>
                <a:latin typeface="+mj-lt"/>
              </a:rPr>
              <a:t>222146</a:t>
            </a:r>
            <a:r>
              <a:rPr lang="en-GB" sz="1600" b="0" i="0" dirty="0">
                <a:effectLst/>
                <a:latin typeface="+mj-lt"/>
              </a:rPr>
              <a:t> and </a:t>
            </a:r>
            <a:r>
              <a:rPr lang="en-GB" sz="1600" b="1" i="0" dirty="0">
                <a:effectLst/>
                <a:latin typeface="+mj-lt"/>
              </a:rPr>
              <a:t>195737</a:t>
            </a:r>
            <a:r>
              <a:rPr lang="en-GB" sz="1600" b="0" i="0" dirty="0">
                <a:effectLst/>
                <a:latin typeface="+mj-lt"/>
              </a:rPr>
              <a:t>.</a:t>
            </a:r>
          </a:p>
          <a:p>
            <a:pPr algn="l" fontAlgn="auto"/>
            <a:r>
              <a:rPr lang="en-GB" sz="1600" b="0" i="0" dirty="0">
                <a:effectLst/>
                <a:latin typeface="+mj-lt"/>
              </a:rPr>
              <a:t> Maximum Casualties happened in the month of </a:t>
            </a:r>
            <a:r>
              <a:rPr lang="en-GB" sz="1600" b="1" i="0" dirty="0">
                <a:effectLst/>
                <a:latin typeface="+mj-lt"/>
              </a:rPr>
              <a:t>November 2021</a:t>
            </a:r>
            <a:r>
              <a:rPr lang="en-GB" sz="1600" b="0" i="0" dirty="0">
                <a:effectLst/>
                <a:latin typeface="+mj-lt"/>
              </a:rPr>
              <a:t> and Minimum in </a:t>
            </a:r>
            <a:r>
              <a:rPr lang="en-GB" sz="1600" b="1" i="0" dirty="0">
                <a:effectLst/>
                <a:latin typeface="+mj-lt"/>
              </a:rPr>
              <a:t>February 2021</a:t>
            </a:r>
            <a:r>
              <a:rPr lang="en-GB" sz="1600" b="0" i="0" dirty="0">
                <a:effectLst/>
                <a:latin typeface="+mj-lt"/>
              </a:rPr>
              <a:t>.</a:t>
            </a:r>
          </a:p>
          <a:p>
            <a:pPr algn="l" fontAlgn="auto"/>
            <a:r>
              <a:rPr lang="en-GB" sz="1600" b="0" i="0" dirty="0">
                <a:effectLst/>
                <a:latin typeface="+mj-lt"/>
              </a:rPr>
              <a:t> Maximum Casualties happened in the month of </a:t>
            </a:r>
            <a:r>
              <a:rPr lang="en-GB" sz="1600" b="1" i="0" dirty="0">
                <a:effectLst/>
                <a:latin typeface="+mj-lt"/>
              </a:rPr>
              <a:t>November 2022</a:t>
            </a:r>
            <a:r>
              <a:rPr lang="en-GB" sz="1600" b="0" i="0" dirty="0">
                <a:effectLst/>
                <a:latin typeface="+mj-lt"/>
              </a:rPr>
              <a:t> and Minimum in </a:t>
            </a:r>
            <a:r>
              <a:rPr lang="en-GB" sz="1600" b="1" i="0" dirty="0">
                <a:effectLst/>
                <a:latin typeface="+mj-lt"/>
              </a:rPr>
              <a:t>January 2022</a:t>
            </a:r>
            <a:r>
              <a:rPr lang="en-GB" sz="1600" b="0" i="0" dirty="0">
                <a:effectLst/>
                <a:latin typeface="+mj-lt"/>
              </a:rPr>
              <a:t>.</a:t>
            </a:r>
          </a:p>
          <a:p>
            <a:pPr algn="l" fontAlgn="auto"/>
            <a:r>
              <a:rPr lang="en-GB" sz="1600" b="0" i="0" dirty="0">
                <a:effectLst/>
                <a:latin typeface="+mj-lt"/>
              </a:rPr>
              <a:t> Maximum Casualties by </a:t>
            </a:r>
            <a:r>
              <a:rPr lang="en-GB" sz="1600" b="1" i="0" dirty="0">
                <a:effectLst/>
                <a:latin typeface="+mj-lt"/>
              </a:rPr>
              <a:t>Single Carriageway</a:t>
            </a:r>
            <a:r>
              <a:rPr lang="en-GB" sz="1600" b="0" i="0" dirty="0">
                <a:effectLst/>
                <a:latin typeface="+mj-lt"/>
              </a:rPr>
              <a:t> road type and Minimum by </a:t>
            </a:r>
            <a:r>
              <a:rPr lang="en-GB" sz="1600" b="1" i="0" dirty="0">
                <a:effectLst/>
                <a:latin typeface="+mj-lt"/>
              </a:rPr>
              <a:t>Slip road</a:t>
            </a:r>
            <a:r>
              <a:rPr lang="en-GB" sz="1600" b="0" i="0" dirty="0">
                <a:effectLst/>
                <a:latin typeface="+mj-lt"/>
              </a:rPr>
              <a:t>.</a:t>
            </a:r>
          </a:p>
          <a:p>
            <a:pPr algn="l" fontAlgn="auto"/>
            <a:r>
              <a:rPr lang="en-GB" sz="1600" b="0" i="0" dirty="0">
                <a:effectLst/>
                <a:latin typeface="+mj-lt"/>
              </a:rPr>
              <a:t> Highest Distribution of total casualties on </a:t>
            </a:r>
            <a:r>
              <a:rPr lang="en-GB" sz="1600" b="1" i="0" dirty="0">
                <a:effectLst/>
                <a:latin typeface="+mj-lt"/>
              </a:rPr>
              <a:t>Dry road surfaces.</a:t>
            </a:r>
            <a:endParaRPr lang="en-GB" sz="1600" b="0" i="0" dirty="0">
              <a:effectLst/>
              <a:latin typeface="+mj-lt"/>
            </a:endParaRPr>
          </a:p>
          <a:p>
            <a:pPr marL="0" indent="0">
              <a:buNone/>
            </a:pPr>
            <a:endParaRPr lang="en-IN" dirty="0"/>
          </a:p>
        </p:txBody>
      </p:sp>
    </p:spTree>
    <p:extLst>
      <p:ext uri="{BB962C8B-B14F-4D97-AF65-F5344CB8AC3E}">
        <p14:creationId xmlns:p14="http://schemas.microsoft.com/office/powerpoint/2010/main" val="997071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869</TotalTime>
  <Words>653</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Sagona Book</vt:lpstr>
      <vt:lpstr>Sagona ExtraLight</vt:lpstr>
      <vt:lpstr>Söhne</vt:lpstr>
      <vt:lpstr>SavonVTI</vt:lpstr>
      <vt:lpstr>Road Accident ANALYSIS</vt:lpstr>
      <vt:lpstr>Project Description</vt:lpstr>
      <vt:lpstr>Activities </vt:lpstr>
      <vt:lpstr>Tech-Stacked used</vt:lpstr>
      <vt:lpstr>Insights and Result</vt:lpstr>
      <vt:lpstr>PowerPoint Presentation</vt:lpstr>
      <vt:lpstr>PowerPoint Presentation</vt:lpstr>
      <vt:lpstr>PowerPoint Presentation</vt:lpstr>
      <vt:lpstr>Key Insights:</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Dashboard Project Using Excel </dc:title>
  <dc:creator>Sana Afrin</dc:creator>
  <cp:lastModifiedBy>Sana Afrin</cp:lastModifiedBy>
  <cp:revision>27</cp:revision>
  <dcterms:created xsi:type="dcterms:W3CDTF">2023-08-14T14:15:42Z</dcterms:created>
  <dcterms:modified xsi:type="dcterms:W3CDTF">2023-08-28T19:02:24Z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