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68" r:id="rId14"/>
    <p:sldId id="269" r:id="rId15"/>
    <p:sldId id="270" r:id="rId16"/>
    <p:sldId id="275" r:id="rId17"/>
    <p:sldId id="271" r:id="rId18"/>
    <p:sldId id="274" r:id="rId19"/>
    <p:sldId id="272" r:id="rId20"/>
    <p:sldId id="273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-NDS/PRET" TargetMode="External"/><Relationship Id="rId2" Type="http://schemas.openxmlformats.org/officeDocument/2006/relationships/hyperlink" Target="http://hacking-printers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ZbIAZ7Xk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Exploiting Network Printers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Jens Muller et al.</a:t>
            </a:r>
          </a:p>
          <a:p>
            <a:r>
              <a:rPr lang="en-US" dirty="0" smtClean="0"/>
              <a:t>Proceedings – IEEE Symposium on Security and Privacy, 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model: network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would connect their printer to the internet?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84" y="2519143"/>
            <a:ext cx="5302310" cy="36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7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model: web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43" y="1910192"/>
            <a:ext cx="8085220" cy="47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CIRCUMVENTING THE SAME-ORIGIN POLICY USING CORS SPOOFING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083" y="2120900"/>
            <a:ext cx="735218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5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type: 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Postscript infinite loop</a:t>
            </a:r>
          </a:p>
          <a:p>
            <a:pPr marL="0" indent="0">
              <a:buNone/>
            </a:pPr>
            <a:r>
              <a:rPr lang="en-US" dirty="0" smtClean="0"/>
              <a:t>   { } loop                            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Offline Mode</a:t>
            </a:r>
          </a:p>
          <a:p>
            <a:pPr marL="0" indent="0">
              <a:buNone/>
            </a:pPr>
            <a:r>
              <a:rPr lang="en-US" dirty="0" smtClean="0"/>
              <a:t>PJL supports OPMSG command which prompts printer to display a message and go offline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71730"/>
            <a:ext cx="4076700" cy="3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type: protection bypass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Restore to factory defaults</a:t>
            </a:r>
          </a:p>
          <a:p>
            <a:r>
              <a:rPr lang="en-US" dirty="0" smtClean="0"/>
              <a:t>Can be done with a print job (HP)</a:t>
            </a:r>
          </a:p>
          <a:p>
            <a:pPr marL="0" indent="0">
              <a:buNone/>
            </a:pPr>
            <a:r>
              <a:rPr lang="en-US" dirty="0" smtClean="0"/>
              <a:t>           @PJL </a:t>
            </a:r>
            <a:r>
              <a:rPr lang="en-US" dirty="0"/>
              <a:t>DMCMD ASCIIHEX=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"</a:t>
            </a:r>
            <a:r>
              <a:rPr lang="en-US" dirty="0"/>
              <a:t>040006020501010301040106"</a:t>
            </a:r>
          </a:p>
        </p:txBody>
      </p:sp>
    </p:spTree>
    <p:extLst>
      <p:ext uri="{BB962C8B-B14F-4D97-AF65-F5344CB8AC3E}">
        <p14:creationId xmlns:p14="http://schemas.microsoft.com/office/powerpoint/2010/main" val="27133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job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Redefinition of Postscript </a:t>
            </a:r>
            <a:r>
              <a:rPr lang="en-US" i="1" dirty="0" err="1" smtClean="0"/>
              <a:t>showpage</a:t>
            </a:r>
            <a:r>
              <a:rPr lang="en-US" dirty="0" smtClean="0"/>
              <a:t> operator to overlay or replace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PostScript dictionary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90" y="3028485"/>
            <a:ext cx="3049003" cy="2782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51" y="3124064"/>
            <a:ext cx="3013911" cy="2407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51" y="3329550"/>
            <a:ext cx="342900" cy="1707660"/>
          </a:xfrm>
          <a:prstGeom prst="rect">
            <a:avLst/>
          </a:prstGeom>
          <a:scene3d>
            <a:camera prst="orthographicFront">
              <a:rot lat="1800000" lon="0" rev="10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74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NVRAM has limited # of write </a:t>
            </a:r>
            <a:r>
              <a:rPr lang="en-US" dirty="0" smtClean="0"/>
              <a:t>cycles</a:t>
            </a:r>
          </a:p>
          <a:p>
            <a:r>
              <a:rPr lang="en-US" dirty="0"/>
              <a:t>Can be set in print jobs themselves</a:t>
            </a:r>
            <a:r>
              <a:rPr lang="en-US" dirty="0" smtClean="0"/>
              <a:t>!</a:t>
            </a:r>
          </a:p>
          <a:p>
            <a:r>
              <a:rPr lang="en-US" dirty="0"/>
              <a:t>Continuously set long-term value for number of </a:t>
            </a:r>
            <a:r>
              <a:rPr lang="en-US" dirty="0" smtClean="0"/>
              <a:t>copies</a:t>
            </a:r>
          </a:p>
          <a:p>
            <a:pPr marL="0" indent="0">
              <a:buNone/>
            </a:pPr>
            <a:r>
              <a:rPr lang="en-US" dirty="0" smtClean="0"/>
              <a:t>      @</a:t>
            </a:r>
            <a:r>
              <a:rPr lang="en-US" dirty="0"/>
              <a:t>PJL DEFAULT COPIES=X</a:t>
            </a:r>
          </a:p>
        </p:txBody>
      </p:sp>
    </p:spTree>
    <p:extLst>
      <p:ext uri="{BB962C8B-B14F-4D97-AF65-F5344CB8AC3E}">
        <p14:creationId xmlns:p14="http://schemas.microsoft.com/office/powerpoint/2010/main" val="41039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disclosure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memory</a:t>
            </a:r>
          </a:p>
          <a:p>
            <a:r>
              <a:rPr lang="en-US" dirty="0" smtClean="0"/>
              <a:t>Access to file system</a:t>
            </a:r>
          </a:p>
          <a:p>
            <a:r>
              <a:rPr lang="en-US" dirty="0" smtClean="0"/>
              <a:t>Capture print jobs</a:t>
            </a:r>
          </a:p>
          <a:p>
            <a:r>
              <a:rPr lang="en-US" dirty="0" smtClean="0"/>
              <a:t>Save to file system or to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scenarios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5345" y="2093976"/>
            <a:ext cx="5769453" cy="183310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9926" y="3927084"/>
            <a:ext cx="6110624" cy="19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0" y="5998517"/>
            <a:ext cx="1600200" cy="677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0966" y="5914009"/>
            <a:ext cx="1569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 vulnerable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3022093" y="6137017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Limited vulnerability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3001640" y="6383500"/>
            <a:ext cx="3844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Not vulnerable/ PostScript feedback unavailable</a:t>
            </a:r>
            <a:endParaRPr lang="en-US" sz="12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29" y="5959139"/>
            <a:ext cx="742950" cy="5628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72595" y="6199132"/>
            <a:ext cx="3555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 support for PS or PJL password protection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26768" y="5952351"/>
            <a:ext cx="345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Not tested – physically broken functionality</a:t>
            </a:r>
            <a:endParaRPr lang="en-US" sz="1200" b="1" dirty="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2640" y="1670881"/>
            <a:ext cx="8321035" cy="41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Evolution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2807879"/>
            <a:ext cx="2785222" cy="337289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275" y="2653855"/>
            <a:ext cx="2806700" cy="35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exploitation toolkit (</a:t>
            </a:r>
            <a:r>
              <a:rPr lang="en-US" dirty="0" err="1" smtClean="0"/>
              <a:t>pret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17" y="2552700"/>
            <a:ext cx="7342862" cy="313372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5079" y="2352676"/>
            <a:ext cx="4624873" cy="36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printers: attacking websites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PostScript </a:t>
            </a:r>
            <a:r>
              <a:rPr lang="en-US" dirty="0" smtClean="0"/>
              <a:t>to PDF conversion sites</a:t>
            </a:r>
          </a:p>
          <a:p>
            <a:r>
              <a:rPr lang="en-US" dirty="0" smtClean="0"/>
              <a:t>Image conversion sites (accept .eps files)</a:t>
            </a:r>
          </a:p>
          <a:p>
            <a:r>
              <a:rPr lang="en-US" dirty="0" smtClean="0"/>
              <a:t>Thumbnail preview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Cloud Print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04" y="3134777"/>
            <a:ext cx="4755292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connect printers to the internet</a:t>
            </a:r>
          </a:p>
          <a:p>
            <a:r>
              <a:rPr lang="en-US" dirty="0" smtClean="0"/>
              <a:t>Employees: Always lock the copy room</a:t>
            </a:r>
          </a:p>
          <a:p>
            <a:r>
              <a:rPr lang="en-US" dirty="0" smtClean="0"/>
              <a:t>Administrators: Sandbox printers in VLAN accessible only via printer servers</a:t>
            </a:r>
          </a:p>
          <a:p>
            <a:r>
              <a:rPr lang="en-US" dirty="0" smtClean="0"/>
              <a:t>Printer Vendors: Undo insecure design decisions (PostScript, proprietary PJL)</a:t>
            </a:r>
          </a:p>
          <a:p>
            <a:r>
              <a:rPr lang="en-US" dirty="0" smtClean="0"/>
              <a:t>Browser Vendors: Block port 9100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Hacking Printers Wiki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http://hacking-printers.net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PRinter</a:t>
            </a:r>
            <a:r>
              <a:rPr lang="en-US" dirty="0" smtClean="0"/>
              <a:t> Exploitation Toolkit (PRET)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github.com/RUB-NDS/PRET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Jens Muller, Master’s Thesis, “Exploiting Network Printers: A Survey of Security Flaws in Laser Printers and Multi-function Devices”, Ruhr </a:t>
            </a:r>
            <a:r>
              <a:rPr lang="en-US" dirty="0" err="1" smtClean="0"/>
              <a:t>Universitat</a:t>
            </a:r>
            <a:r>
              <a:rPr lang="en-US" dirty="0" smtClean="0"/>
              <a:t> Bochum, 2016.</a:t>
            </a:r>
          </a:p>
          <a:p>
            <a:r>
              <a:rPr lang="en-US" dirty="0" smtClean="0"/>
              <a:t>Jens Muller, “Exploiting Network Printers”, </a:t>
            </a:r>
            <a:r>
              <a:rPr lang="en-US" dirty="0" err="1" smtClean="0"/>
              <a:t>BlackHat</a:t>
            </a:r>
            <a:r>
              <a:rPr lang="en-US" dirty="0" smtClean="0"/>
              <a:t> USA, 2017.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https://www.youtube.com/watch?v=_</a:t>
            </a:r>
            <a:r>
              <a:rPr lang="en-US" dirty="0" smtClean="0">
                <a:hlinkClick r:id="rId2"/>
              </a:rPr>
              <a:t>nZbIAZ7XkM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‘t’ in the internet of things?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600" y="1914525"/>
            <a:ext cx="71609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Systematization of printer </a:t>
            </a:r>
            <a:r>
              <a:rPr lang="en-US" dirty="0" smtClean="0"/>
              <a:t>attacks</a:t>
            </a:r>
          </a:p>
          <a:p>
            <a:r>
              <a:rPr lang="en-US" dirty="0"/>
              <a:t>Evaluation of 20 printer </a:t>
            </a:r>
            <a:r>
              <a:rPr lang="en-US" dirty="0" smtClean="0"/>
              <a:t>models</a:t>
            </a:r>
          </a:p>
          <a:p>
            <a:r>
              <a:rPr lang="en-US" dirty="0" err="1"/>
              <a:t>PRinter</a:t>
            </a:r>
            <a:r>
              <a:rPr lang="en-US" dirty="0"/>
              <a:t> Exploitation Toolkit (PRET</a:t>
            </a:r>
            <a:r>
              <a:rPr lang="en-US" dirty="0" smtClean="0"/>
              <a:t>)</a:t>
            </a:r>
          </a:p>
          <a:p>
            <a:r>
              <a:rPr lang="en-US" dirty="0"/>
              <a:t>Novel attacks beyond </a:t>
            </a:r>
            <a:r>
              <a:rPr lang="en-US" dirty="0" smtClean="0"/>
              <a:t>printers</a:t>
            </a:r>
          </a:p>
          <a:p>
            <a:r>
              <a:rPr lang="en-US" dirty="0" smtClean="0"/>
              <a:t>New research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97" y="3173915"/>
            <a:ext cx="1965189" cy="1540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2916275"/>
            <a:ext cx="1695450" cy="1970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312" y="2765655"/>
            <a:ext cx="2930461" cy="1772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00334" y="5209455"/>
            <a:ext cx="4338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	Printing </a:t>
            </a:r>
            <a:r>
              <a:rPr lang="en-US" dirty="0"/>
              <a:t>channel (USB, network, …)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334" y="5617715"/>
            <a:ext cx="4484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	Printer </a:t>
            </a:r>
            <a:r>
              <a:rPr lang="en-US" dirty="0"/>
              <a:t>language (PJL, PostScript, …)</a:t>
            </a:r>
          </a:p>
        </p:txBody>
      </p:sp>
    </p:spTree>
    <p:extLst>
      <p:ext uri="{BB962C8B-B14F-4D97-AF65-F5344CB8AC3E}">
        <p14:creationId xmlns:p14="http://schemas.microsoft.com/office/powerpoint/2010/main" val="21838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of printer languages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1005" y="2818901"/>
            <a:ext cx="4868070" cy="319682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1543" y="2818900"/>
            <a:ext cx="5583559" cy="30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settings like output tray or paper </a:t>
            </a:r>
            <a:r>
              <a:rPr lang="en-US" dirty="0" smtClean="0"/>
              <a:t>size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@PJL SET </a:t>
            </a:r>
            <a:r>
              <a:rPr lang="en-US" dirty="0" smtClean="0"/>
              <a:t>PAPER=A4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PJL SET </a:t>
            </a:r>
            <a:r>
              <a:rPr lang="en-US" dirty="0" smtClean="0"/>
              <a:t>COPIES=10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PJL ENTER </a:t>
            </a:r>
            <a:r>
              <a:rPr lang="en-US" dirty="0" smtClean="0"/>
              <a:t>LANGUAGE=POSTSCRIPT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limited to the current print job</a:t>
            </a:r>
          </a:p>
        </p:txBody>
      </p:sp>
    </p:spTree>
    <p:extLst>
      <p:ext uri="{BB962C8B-B14F-4D97-AF65-F5344CB8AC3E}">
        <p14:creationId xmlns:p14="http://schemas.microsoft.com/office/powerpoint/2010/main" val="16038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Adobe (1982 – 1984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Heavily used on Laser Printers</a:t>
            </a:r>
          </a:p>
          <a:p>
            <a:r>
              <a:rPr lang="en-US" dirty="0" smtClean="0"/>
              <a:t>Turing Complete Language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3818535"/>
            <a:ext cx="1866900" cy="233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27" y="4146803"/>
            <a:ext cx="2125888" cy="1672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48" y="4724229"/>
            <a:ext cx="2057400" cy="2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model: Physical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copy room always locked?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162</TotalTime>
  <Words>444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Rockwell</vt:lpstr>
      <vt:lpstr>Rockwell Condensed</vt:lpstr>
      <vt:lpstr>Wingdings</vt:lpstr>
      <vt:lpstr>Wood Type</vt:lpstr>
      <vt:lpstr>Exploiting Network Printers</vt:lpstr>
      <vt:lpstr>Printer Evolution</vt:lpstr>
      <vt:lpstr>Yet another ‘t’ in the internet of things?</vt:lpstr>
      <vt:lpstr>contributions</vt:lpstr>
      <vt:lpstr>How to print?</vt:lpstr>
      <vt:lpstr>Encapsulation of printer languages</vt:lpstr>
      <vt:lpstr>PJL</vt:lpstr>
      <vt:lpstr>pOSTsCRIPT</vt:lpstr>
      <vt:lpstr>Attacker model: Physical access</vt:lpstr>
      <vt:lpstr>Attacker model: network access</vt:lpstr>
      <vt:lpstr>Attacker model: web access</vt:lpstr>
      <vt:lpstr>CIRCUMVENTING THE SAME-ORIGIN POLICY USING CORS SPOOFING</vt:lpstr>
      <vt:lpstr>Attack type: denial of service</vt:lpstr>
      <vt:lpstr>Attack type: protection bypass</vt:lpstr>
      <vt:lpstr>Print job manipulation</vt:lpstr>
      <vt:lpstr>Physical damage</vt:lpstr>
      <vt:lpstr>Information disclosure attacks</vt:lpstr>
      <vt:lpstr>Attack scenarios</vt:lpstr>
      <vt:lpstr>Evaluation results</vt:lpstr>
      <vt:lpstr>Printer exploitation toolkit (pret)</vt:lpstr>
      <vt:lpstr>Beyond printers: attacking websites</vt:lpstr>
      <vt:lpstr>countermeasures</vt:lpstr>
      <vt:lpstr>Useful links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Network Printers</dc:title>
  <dc:creator>Sana Mehmood Awan</dc:creator>
  <cp:lastModifiedBy>Sana Mehmood Awan</cp:lastModifiedBy>
  <cp:revision>24</cp:revision>
  <dcterms:created xsi:type="dcterms:W3CDTF">2017-09-20T18:42:22Z</dcterms:created>
  <dcterms:modified xsi:type="dcterms:W3CDTF">2017-09-20T21:47:31Z</dcterms:modified>
</cp:coreProperties>
</file>