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56" r:id="rId9"/>
    <p:sldId id="257" r:id="rId10"/>
    <p:sldId id="258" r:id="rId11"/>
    <p:sldId id="259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051"/>
    <a:srgbClr val="9437FF"/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99"/>
    <p:restoredTop sz="95909"/>
  </p:normalViewPr>
  <p:slideViewPr>
    <p:cSldViewPr snapToGrid="0">
      <p:cViewPr>
        <p:scale>
          <a:sx n="109" d="100"/>
          <a:sy n="109" d="100"/>
        </p:scale>
        <p:origin x="10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E337C-32E2-B245-B019-AA12709401DC}" type="datetimeFigureOut">
              <a:rPr lang="en-US" smtClean="0"/>
              <a:t>2/12/23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7C497C-76FB-B04B-93C0-592769D52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82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393D3E"/>
                </a:solidFill>
                <a:effectLst/>
                <a:latin typeface="Roboto" panose="020F0502020204030204" pitchFamily="34" charset="0"/>
              </a:rPr>
              <a:t>Describe the purpose of the analysis,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393D3E"/>
                </a:solidFill>
                <a:latin typeface="Roboto" panose="020F0502020204030204" pitchFamily="34" charset="0"/>
              </a:rPr>
              <a:t>I</a:t>
            </a:r>
            <a:r>
              <a:rPr lang="en-GB" sz="1200" b="0" i="0" dirty="0">
                <a:solidFill>
                  <a:srgbClr val="393D3E"/>
                </a:solidFill>
                <a:effectLst/>
                <a:latin typeface="Roboto" panose="020F0502020204030204" pitchFamily="34" charset="0"/>
              </a:rPr>
              <a:t>ncluding the business question and the intended audience.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393D3E"/>
                </a:solidFill>
                <a:effectLst/>
                <a:latin typeface="Roboto" panose="020F0502020204030204" pitchFamily="34" charset="0"/>
              </a:rPr>
              <a:t>Present as though you’re speaking directly to the client in your chosen scenario.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7C497C-76FB-B04B-93C0-592769D52C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2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393D3E"/>
                </a:solidFill>
                <a:effectLst/>
                <a:latin typeface="Roboto" panose="020F0502020204030204" pitchFamily="34" charset="0"/>
              </a:rPr>
              <a:t>Describe the purpose of the analysis,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393D3E"/>
                </a:solidFill>
                <a:latin typeface="Roboto" panose="020F0502020204030204" pitchFamily="34" charset="0"/>
              </a:rPr>
              <a:t>I</a:t>
            </a:r>
            <a:r>
              <a:rPr lang="en-GB" sz="1200" b="0" i="0" dirty="0">
                <a:solidFill>
                  <a:srgbClr val="393D3E"/>
                </a:solidFill>
                <a:effectLst/>
                <a:latin typeface="Roboto" panose="020F0502020204030204" pitchFamily="34" charset="0"/>
              </a:rPr>
              <a:t>ncluding the business question and the intended audience.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393D3E"/>
                </a:solidFill>
                <a:effectLst/>
                <a:latin typeface="Roboto" panose="020F0502020204030204" pitchFamily="34" charset="0"/>
              </a:rPr>
              <a:t>Present as though you’re speaking directly to the client in your chosen scenario.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7C497C-76FB-B04B-93C0-592769D52C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26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393D3E"/>
                </a:solidFill>
                <a:effectLst/>
                <a:latin typeface="Roboto" panose="020F0502020204030204" pitchFamily="34" charset="0"/>
              </a:rPr>
              <a:t>Describe the purpose of the analysis,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393D3E"/>
                </a:solidFill>
                <a:latin typeface="Roboto" panose="020F0502020204030204" pitchFamily="34" charset="0"/>
              </a:rPr>
              <a:t>I</a:t>
            </a:r>
            <a:r>
              <a:rPr lang="en-GB" sz="1200" b="0" i="0" dirty="0">
                <a:solidFill>
                  <a:srgbClr val="393D3E"/>
                </a:solidFill>
                <a:effectLst/>
                <a:latin typeface="Roboto" panose="020F0502020204030204" pitchFamily="34" charset="0"/>
              </a:rPr>
              <a:t>ncluding the business question and the intended audience.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393D3E"/>
                </a:solidFill>
                <a:effectLst/>
                <a:latin typeface="Roboto" panose="020F0502020204030204" pitchFamily="34" charset="0"/>
              </a:rPr>
              <a:t>Present as though you’re speaking directly to the client in your chosen scenario.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7C497C-76FB-B04B-93C0-592769D52C3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875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393D3E"/>
                </a:solidFill>
                <a:effectLst/>
                <a:latin typeface="Roboto" panose="020F0502020204030204" pitchFamily="34" charset="0"/>
              </a:rPr>
              <a:t>Describe the purpose of the analysis,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393D3E"/>
                </a:solidFill>
                <a:latin typeface="Roboto" panose="020F0502020204030204" pitchFamily="34" charset="0"/>
              </a:rPr>
              <a:t>I</a:t>
            </a:r>
            <a:r>
              <a:rPr lang="en-GB" sz="1200" b="0" i="0" dirty="0">
                <a:solidFill>
                  <a:srgbClr val="393D3E"/>
                </a:solidFill>
                <a:effectLst/>
                <a:latin typeface="Roboto" panose="020F0502020204030204" pitchFamily="34" charset="0"/>
              </a:rPr>
              <a:t>ncluding the business question and the intended audience.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393D3E"/>
                </a:solidFill>
                <a:effectLst/>
                <a:latin typeface="Roboto" panose="020F0502020204030204" pitchFamily="34" charset="0"/>
              </a:rPr>
              <a:t>Present as though you’re speaking directly to the client in your chosen scenario.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7C497C-76FB-B04B-93C0-592769D52C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13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393D3E"/>
                </a:solidFill>
                <a:effectLst/>
                <a:latin typeface="Roboto" panose="020F0502020204030204" pitchFamily="34" charset="0"/>
              </a:rPr>
              <a:t>Describe the purpose of the analysis,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393D3E"/>
                </a:solidFill>
                <a:latin typeface="Roboto" panose="020F0502020204030204" pitchFamily="34" charset="0"/>
              </a:rPr>
              <a:t>I</a:t>
            </a:r>
            <a:r>
              <a:rPr lang="en-GB" sz="1200" b="0" i="0" dirty="0">
                <a:solidFill>
                  <a:srgbClr val="393D3E"/>
                </a:solidFill>
                <a:effectLst/>
                <a:latin typeface="Roboto" panose="020F0502020204030204" pitchFamily="34" charset="0"/>
              </a:rPr>
              <a:t>ncluding the business question and the intended audience.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393D3E"/>
                </a:solidFill>
                <a:effectLst/>
                <a:latin typeface="Roboto" panose="020F0502020204030204" pitchFamily="34" charset="0"/>
              </a:rPr>
              <a:t>Present as though you’re speaking directly to the client in your chosen scenario.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7C497C-76FB-B04B-93C0-592769D52C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43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393D3E"/>
                </a:solidFill>
                <a:effectLst/>
                <a:latin typeface="Roboto" panose="020F0502020204030204" pitchFamily="34" charset="0"/>
              </a:rPr>
              <a:t>Describe the purpose of the analysis,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393D3E"/>
                </a:solidFill>
                <a:latin typeface="Roboto" panose="020F0502020204030204" pitchFamily="34" charset="0"/>
              </a:rPr>
              <a:t>I</a:t>
            </a:r>
            <a:r>
              <a:rPr lang="en-GB" sz="1200" b="0" i="0" dirty="0">
                <a:solidFill>
                  <a:srgbClr val="393D3E"/>
                </a:solidFill>
                <a:effectLst/>
                <a:latin typeface="Roboto" panose="020F0502020204030204" pitchFamily="34" charset="0"/>
              </a:rPr>
              <a:t>ncluding the business question and the intended audience.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393D3E"/>
                </a:solidFill>
                <a:effectLst/>
                <a:latin typeface="Roboto" panose="020F0502020204030204" pitchFamily="34" charset="0"/>
              </a:rPr>
              <a:t>Present as though you’re speaking directly to the client in your chosen scenario.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7C497C-76FB-B04B-93C0-592769D52C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10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393D3E"/>
                </a:solidFill>
                <a:effectLst/>
                <a:latin typeface="Roboto" panose="020F0502020204030204" pitchFamily="34" charset="0"/>
              </a:rPr>
              <a:t>Describe the purpose of the analysis,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393D3E"/>
                </a:solidFill>
                <a:latin typeface="Roboto" panose="020F0502020204030204" pitchFamily="34" charset="0"/>
              </a:rPr>
              <a:t>I</a:t>
            </a:r>
            <a:r>
              <a:rPr lang="en-GB" sz="1200" b="0" i="0" dirty="0">
                <a:solidFill>
                  <a:srgbClr val="393D3E"/>
                </a:solidFill>
                <a:effectLst/>
                <a:latin typeface="Roboto" panose="020F0502020204030204" pitchFamily="34" charset="0"/>
              </a:rPr>
              <a:t>ncluding the business question and the intended audience.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393D3E"/>
                </a:solidFill>
                <a:effectLst/>
                <a:latin typeface="Roboto" panose="020F0502020204030204" pitchFamily="34" charset="0"/>
              </a:rPr>
              <a:t>Present as though you’re speaking directly to the client in your chosen scenario.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7C497C-76FB-B04B-93C0-592769D52C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56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393D3E"/>
                </a:solidFill>
                <a:effectLst/>
                <a:latin typeface="Roboto" panose="020F0502020204030204" pitchFamily="34" charset="0"/>
              </a:rPr>
              <a:t>Describe the purpose of the analysis,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393D3E"/>
                </a:solidFill>
                <a:latin typeface="Roboto" panose="020F0502020204030204" pitchFamily="34" charset="0"/>
              </a:rPr>
              <a:t>I</a:t>
            </a:r>
            <a:r>
              <a:rPr lang="en-GB" sz="1200" b="0" i="0" dirty="0">
                <a:solidFill>
                  <a:srgbClr val="393D3E"/>
                </a:solidFill>
                <a:effectLst/>
                <a:latin typeface="Roboto" panose="020F0502020204030204" pitchFamily="34" charset="0"/>
              </a:rPr>
              <a:t>ncluding the business question and the intended audience.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393D3E"/>
                </a:solidFill>
                <a:effectLst/>
                <a:latin typeface="Roboto" panose="020F0502020204030204" pitchFamily="34" charset="0"/>
              </a:rPr>
              <a:t>Present as though you’re speaking directly to the client in your chosen scenario.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7C497C-76FB-B04B-93C0-592769D52C3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68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CF023-6768-D14B-9F93-7E1B78296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FDA99-4B8B-8D76-7445-5D071D459A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E503F-F0B3-248D-6A88-D5CDE2741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5D620-5C53-2E46-94BD-B326899BA2F1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1A936-A21F-7212-94AD-10C759F0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B09C8-23AA-A572-DD3D-0988578AE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2FA2-90A6-744F-9B63-F5CFD2DF3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33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7D25B-53A2-44DF-A313-F08EE47BC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63C43F-71A3-1CA3-BB25-231C247E2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7A9DA-63E0-A96B-262D-5CD6A6037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5D620-5C53-2E46-94BD-B326899BA2F1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5D99B-DD4D-4B18-AABC-CBEF46DB0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45958-E5D2-5EEB-C71B-42EE9B79B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2FA2-90A6-744F-9B63-F5CFD2DF3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1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03D53F-D2FC-652E-7AD4-8295715585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4A5E53-A6F7-C7FE-A556-893EF60DA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6F2FF-D175-6ADC-F9FA-D64143EEA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5D620-5C53-2E46-94BD-B326899BA2F1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3FCFD-C31B-E85D-6B34-D8888D793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C09F4-73E0-8567-6933-B133BDD9A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2FA2-90A6-744F-9B63-F5CFD2DF3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3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B4FEB-1B0B-03A1-3F40-1DB171EDC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1B482-535E-F315-22D0-14D3DD825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3B46E-43BF-389F-EA43-34ED1A15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5D620-5C53-2E46-94BD-B326899BA2F1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177A4-19B2-9D87-9F90-7F15CFAE9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B9AD4-1472-EE85-00F7-F8189FDC2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2FA2-90A6-744F-9B63-F5CFD2DF3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73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B8095-769D-EDB4-B335-5ACA0A37F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34F86D-696C-505E-B36D-F3E92DA3D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E184E-D7AE-75A6-6120-1019EC97A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5D620-5C53-2E46-94BD-B326899BA2F1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5081B-F0ED-565A-FE90-5CDB36690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B8717-6990-9B77-6E2A-2935C698C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2FA2-90A6-744F-9B63-F5CFD2DF3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52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0BF80-80DA-9809-21DD-2774A0BC7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FE14C-53CE-9859-3DA1-9C66B6CD88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D6DC1-8F01-BB18-7B4A-8F52AA03E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E2B426-6784-FB30-44B4-ECDDA68DA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5D620-5C53-2E46-94BD-B326899BA2F1}" type="datetimeFigureOut">
              <a:rPr lang="en-US" smtClean="0"/>
              <a:t>2/8/23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7832A8-9B5A-830F-65C1-EA248FD8C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7A91AF-8932-867A-8024-FCC9CBFBE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2FA2-90A6-744F-9B63-F5CFD2DF3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03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D8F3F-3A19-5C04-5F03-7A5EFAFE2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79861-F37A-1924-8CEA-D70A91314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3D335-093B-FB8B-FB27-58EFEE1D2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114B5B-F721-82F0-E52B-29169EE8F7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9D7FA6-FEA9-C8DF-A049-3C3758A599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B6BA1C-E93B-A907-0605-861CA584B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5D620-5C53-2E46-94BD-B326899BA2F1}" type="datetimeFigureOut">
              <a:rPr lang="en-US" smtClean="0"/>
              <a:t>2/8/23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68BB94-25C8-8BF2-A454-B37794DC4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366459-F219-E64B-2F17-290234DE7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2FA2-90A6-744F-9B63-F5CFD2DF3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91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50845-D31F-58FB-043B-9CDF1F93C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B62407-56A1-44BD-24BE-9C84D3FF5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5D620-5C53-2E46-94BD-B326899BA2F1}" type="datetimeFigureOut">
              <a:rPr lang="en-US" smtClean="0"/>
              <a:t>2/8/23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B1597A-F5BF-881D-0A06-D41D8BB65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D2408-A95E-1A33-E866-EF4B24FCD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2FA2-90A6-744F-9B63-F5CFD2DF3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6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F6908D-9757-60FD-8BC1-67B615DA8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5D620-5C53-2E46-94BD-B326899BA2F1}" type="datetimeFigureOut">
              <a:rPr lang="en-US" smtClean="0"/>
              <a:t>2/8/23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527AD6-26B2-ED80-2685-957448EB0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E70F3-CD64-9E45-D237-4C5FC066F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2FA2-90A6-744F-9B63-F5CFD2DF3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41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0A3EB-601A-398E-56B8-894FB2724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70037-BF49-87C9-FEE8-FA835255D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08D30A-E0F4-D30D-A4B9-1B0E79CB6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950E7-D5EA-E998-70AA-CCDF6EB80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5D620-5C53-2E46-94BD-B326899BA2F1}" type="datetimeFigureOut">
              <a:rPr lang="en-US" smtClean="0"/>
              <a:t>2/8/23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F85EB-C151-BE8A-4A55-1BE58B9B5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060B2-9C3D-8C7F-D55D-E582A9698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2FA2-90A6-744F-9B63-F5CFD2DF3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65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C0A2D-D4EA-DA80-4511-DE7322CA5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20A83C-4C5D-7E2B-19E4-88DD030014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2AA7A-2DB2-0467-1332-7D4DCF6B4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951C14-A479-597B-BA9E-F7FA117FB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5D620-5C53-2E46-94BD-B326899BA2F1}" type="datetimeFigureOut">
              <a:rPr lang="en-US" smtClean="0"/>
              <a:t>2/8/23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67260-E12F-B1BD-DC3A-9C64B0724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F742B-E5B9-CB84-05BE-E4EC88A31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2FA2-90A6-744F-9B63-F5CFD2DF3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018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D2A348-20DA-58E3-E676-F31D580F9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810A2-3BBC-E479-2D5F-F02130065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77143-2F2C-3F68-A4C6-A952278F57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5D620-5C53-2E46-94BD-B326899BA2F1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52938-DFF5-076F-CD63-983DC3EB9C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FD063-2FC7-0E57-FCF1-BFF7FBB082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02FA2-90A6-744F-9B63-F5CFD2DF3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73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6FE05F-656B-A9A1-45C7-43B8843F5F20}"/>
              </a:ext>
            </a:extLst>
          </p:cNvPr>
          <p:cNvSpPr/>
          <p:nvPr/>
        </p:nvSpPr>
        <p:spPr>
          <a:xfrm>
            <a:off x="622300" y="1384300"/>
            <a:ext cx="108966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800" b="1" dirty="0">
                <a:solidFill>
                  <a:srgbClr val="FF0000"/>
                </a:solidFill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London School of Economics</a:t>
            </a:r>
            <a:endParaRPr lang="en-GB" sz="1800" dirty="0">
              <a:solidFill>
                <a:srgbClr val="FF0000"/>
              </a:solidFill>
              <a:effectLst/>
              <a:latin typeface="Helvetica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800" b="1" u="sng" dirty="0">
                <a:solidFill>
                  <a:schemeClr val="tx1"/>
                </a:solidFill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Data Analytics Accelerator Programme – Summer Cohort CO3</a:t>
            </a:r>
            <a:endParaRPr lang="en-GB" sz="1800" dirty="0">
              <a:solidFill>
                <a:schemeClr val="tx1"/>
              </a:solidFill>
              <a:effectLst/>
              <a:latin typeface="Helvetica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800" b="1" dirty="0">
                <a:solidFill>
                  <a:schemeClr val="tx1"/>
                </a:solidFill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Course:</a:t>
            </a:r>
            <a:r>
              <a:rPr lang="en-GB" sz="1800" dirty="0">
                <a:solidFill>
                  <a:schemeClr val="tx1"/>
                </a:solidFill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	CO4 </a:t>
            </a:r>
            <a:r>
              <a:rPr lang="en-GB" dirty="0">
                <a:solidFill>
                  <a:schemeClr val="tx1"/>
                </a:solidFill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LSE </a:t>
            </a:r>
            <a:r>
              <a:rPr lang="en-GB" sz="1800" dirty="0">
                <a:solidFill>
                  <a:schemeClr val="tx1"/>
                </a:solidFill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Employer Project</a:t>
            </a:r>
          </a:p>
          <a:p>
            <a:r>
              <a:rPr lang="en-GB" sz="1800" b="1" dirty="0">
                <a:solidFill>
                  <a:schemeClr val="tx1"/>
                </a:solidFill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Assignment: 	</a:t>
            </a:r>
            <a:r>
              <a:rPr lang="en-GB" sz="1800" dirty="0">
                <a:solidFill>
                  <a:schemeClr val="tx1"/>
                </a:solidFill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Low-fi recommendation pitch</a:t>
            </a:r>
          </a:p>
          <a:p>
            <a:r>
              <a:rPr lang="en-GB" sz="1800" b="1" dirty="0">
                <a:solidFill>
                  <a:schemeClr val="tx1"/>
                </a:solidFill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Prepared by: 	</a:t>
            </a:r>
            <a:r>
              <a:rPr lang="en-GB" sz="1800" dirty="0">
                <a:solidFill>
                  <a:schemeClr val="tx1"/>
                </a:solidFill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Team A</a:t>
            </a:r>
            <a:endParaRPr lang="en-GB" b="1" dirty="0">
              <a:solidFill>
                <a:schemeClr val="tx1"/>
              </a:solidFill>
              <a:latin typeface="Helvetica" pitchFamily="2" charset="0"/>
              <a:cs typeface="Times New Roman" panose="02020603050405020304" pitchFamily="18" charset="0"/>
            </a:endParaRPr>
          </a:p>
          <a:p>
            <a:r>
              <a:rPr lang="en-GB" b="1" dirty="0">
                <a:solidFill>
                  <a:schemeClr val="tx1"/>
                </a:solidFill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Prepared for: </a:t>
            </a:r>
            <a:r>
              <a:rPr lang="en-GB" dirty="0">
                <a:solidFill>
                  <a:schemeClr val="tx1"/>
                </a:solidFill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GB" dirty="0" err="1">
                <a:solidFill>
                  <a:schemeClr val="tx1"/>
                </a:solidFill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Thoughtworks</a:t>
            </a:r>
            <a:endParaRPr lang="en-GB" sz="1800" dirty="0">
              <a:solidFill>
                <a:schemeClr val="tx1"/>
              </a:solidFill>
              <a:effectLst/>
              <a:latin typeface="Helvetica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800" b="1" dirty="0">
                <a:solidFill>
                  <a:schemeClr val="tx1"/>
                </a:solidFill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Date:</a:t>
            </a:r>
            <a:r>
              <a:rPr lang="en-GB" sz="1800" dirty="0">
                <a:solidFill>
                  <a:schemeClr val="tx1"/>
                </a:solidFill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		13 February 2023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2EE00F-7B79-37C4-4E37-9C785884F00F}"/>
              </a:ext>
            </a:extLst>
          </p:cNvPr>
          <p:cNvSpPr/>
          <p:nvPr/>
        </p:nvSpPr>
        <p:spPr>
          <a:xfrm>
            <a:off x="622300" y="330200"/>
            <a:ext cx="108966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rPr>
              <a:t>Introduction, who we are and who we are presenting to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2F78AD-B68A-1CBD-7C84-5DAF25D640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755" y="601345"/>
            <a:ext cx="1058545" cy="372110"/>
          </a:xfrm>
          <a:prstGeom prst="rect">
            <a:avLst/>
          </a:prstGeom>
        </p:spPr>
      </p:pic>
      <p:sp>
        <p:nvSpPr>
          <p:cNvPr id="7" name="Round Same-side Corner of Rectangle 6">
            <a:extLst>
              <a:ext uri="{FF2B5EF4-FFF2-40B4-BE49-F238E27FC236}">
                <a16:creationId xmlns:a16="http://schemas.microsoft.com/office/drawing/2014/main" id="{8BE8FF13-042D-D531-8A88-7552E80C58CA}"/>
              </a:ext>
            </a:extLst>
          </p:cNvPr>
          <p:cNvSpPr/>
          <p:nvPr/>
        </p:nvSpPr>
        <p:spPr>
          <a:xfrm rot="10800000" flipV="1">
            <a:off x="4394200" y="3429000"/>
            <a:ext cx="3632200" cy="190500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rPr>
              <a:t>Oksana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rPr>
              <a:t>Irina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rPr>
              <a:t>Dom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rPr>
              <a:t>Shin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rPr>
              <a:t>Yash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rPr>
              <a:t>Christos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E25169F-3763-58F7-5C0D-9CDCFC5A2560}"/>
              </a:ext>
            </a:extLst>
          </p:cNvPr>
          <p:cNvSpPr/>
          <p:nvPr/>
        </p:nvSpPr>
        <p:spPr>
          <a:xfrm>
            <a:off x="4394199" y="5452745"/>
            <a:ext cx="3632201" cy="478155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  <a:alpha val="4108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Helvetica" pitchFamily="2" charset="0"/>
              </a:rPr>
              <a:t>Team A</a:t>
            </a:r>
          </a:p>
        </p:txBody>
      </p:sp>
    </p:spTree>
    <p:extLst>
      <p:ext uri="{BB962C8B-B14F-4D97-AF65-F5344CB8AC3E}">
        <p14:creationId xmlns:p14="http://schemas.microsoft.com/office/powerpoint/2010/main" val="1217119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CDCFAE-A069-8571-8BFD-8B1C1F4D860A}"/>
              </a:ext>
            </a:extLst>
          </p:cNvPr>
          <p:cNvSpPr txBox="1"/>
          <p:nvPr/>
        </p:nvSpPr>
        <p:spPr>
          <a:xfrm>
            <a:off x="1182028" y="1115123"/>
            <a:ext cx="103260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1" i="0" dirty="0">
                <a:solidFill>
                  <a:srgbClr val="393D3E"/>
                </a:solidFill>
                <a:effectLst/>
                <a:latin typeface="Roboto" panose="020F0502020204030204" pitchFamily="34" charset="0"/>
              </a:rPr>
              <a:t>2. Summary of the data analysis and visualisation approach (~3 minutes)</a:t>
            </a:r>
            <a:endParaRPr lang="en-GB" b="1" dirty="0">
              <a:solidFill>
                <a:srgbClr val="393D3E"/>
              </a:solidFill>
              <a:latin typeface="Roboto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93D3E"/>
                </a:solidFill>
                <a:effectLst/>
                <a:latin typeface="Roboto" panose="020F0502020204030204" pitchFamily="34" charset="0"/>
              </a:rPr>
              <a:t>Walk through the approach you took as a team.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93D3E"/>
                </a:solidFill>
                <a:effectLst/>
                <a:latin typeface="Roboto" panose="020F0502020204030204" pitchFamily="34" charset="0"/>
              </a:rPr>
              <a:t>Consider what the audience may need to know in terms of the data presented.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93D3E"/>
                </a:solidFill>
                <a:effectLst/>
                <a:latin typeface="Roboto" panose="020F0502020204030204" pitchFamily="34" charset="0"/>
              </a:rPr>
              <a:t>Describe any decisions you made about the visualisations.</a:t>
            </a:r>
          </a:p>
          <a:p>
            <a:pPr algn="l"/>
            <a:endParaRPr lang="en-GB" dirty="0">
              <a:solidFill>
                <a:srgbClr val="393D3E"/>
              </a:solidFill>
              <a:latin typeface="Roboto" panose="020F0502020204030204" pitchFamily="34" charset="0"/>
            </a:endParaRPr>
          </a:p>
          <a:p>
            <a:pPr algn="l"/>
            <a:endParaRPr lang="en-GB" b="0" i="0" dirty="0">
              <a:solidFill>
                <a:srgbClr val="393D3E"/>
              </a:solidFill>
              <a:effectLst/>
              <a:latin typeface="Roboto" panose="020F0502020204030204" pitchFamily="34" charset="0"/>
            </a:endParaRPr>
          </a:p>
          <a:p>
            <a:pPr algn="l"/>
            <a:r>
              <a:rPr lang="en-GB" dirty="0">
                <a:solidFill>
                  <a:srgbClr val="393D3E"/>
                </a:solidFill>
                <a:latin typeface="Roboto" panose="020F0502020204030204" pitchFamily="34" charset="0"/>
              </a:rPr>
              <a:t>Intended content:</a:t>
            </a:r>
          </a:p>
          <a:p>
            <a:pPr algn="l"/>
            <a:endParaRPr lang="en-GB" dirty="0">
              <a:solidFill>
                <a:srgbClr val="393D3E"/>
              </a:solidFill>
              <a:latin typeface="Roboto" panose="020F0502020204030204" pitchFamily="34" charset="0"/>
            </a:endParaRPr>
          </a:p>
          <a:p>
            <a:pPr algn="l"/>
            <a:r>
              <a:rPr lang="en-GB" dirty="0">
                <a:solidFill>
                  <a:srgbClr val="393D3E"/>
                </a:solidFill>
                <a:latin typeface="Roboto" panose="020F0502020204030204" pitchFamily="34" charset="0"/>
              </a:rPr>
              <a:t>Zoom into how we analysed below:</a:t>
            </a:r>
          </a:p>
          <a:p>
            <a:pPr algn="l"/>
            <a:endParaRPr lang="en-GB" dirty="0">
              <a:solidFill>
                <a:srgbClr val="393D3E"/>
              </a:solidFill>
              <a:latin typeface="Roboto" panose="020F0502020204030204" pitchFamily="34" charset="0"/>
            </a:endParaRPr>
          </a:p>
          <a:p>
            <a:pPr marL="342900" indent="-342900" algn="l">
              <a:buAutoNum type="arabicPeriod"/>
            </a:pPr>
            <a:r>
              <a:rPr lang="en-GB" dirty="0">
                <a:solidFill>
                  <a:srgbClr val="393D3E"/>
                </a:solidFill>
                <a:latin typeface="Roboto" panose="020F0502020204030204" pitchFamily="34" charset="0"/>
              </a:rPr>
              <a:t>General descriptive analysis</a:t>
            </a:r>
          </a:p>
          <a:p>
            <a:pPr marL="342900" indent="-342900" algn="l">
              <a:buAutoNum type="arabicPeriod"/>
            </a:pPr>
            <a:r>
              <a:rPr lang="en-GB" dirty="0">
                <a:solidFill>
                  <a:srgbClr val="393D3E"/>
                </a:solidFill>
                <a:latin typeface="Roboto" panose="020F0502020204030204" pitchFamily="34" charset="0"/>
              </a:rPr>
              <a:t>Infrastructure analysis</a:t>
            </a:r>
          </a:p>
          <a:p>
            <a:pPr marL="342900" indent="-342900" algn="l">
              <a:buAutoNum type="arabicPeriod"/>
            </a:pPr>
            <a:r>
              <a:rPr lang="en-GB" b="0" i="0" dirty="0">
                <a:solidFill>
                  <a:srgbClr val="393D3E"/>
                </a:solidFill>
                <a:effectLst/>
                <a:latin typeface="Roboto" panose="020F0502020204030204" pitchFamily="34" charset="0"/>
              </a:rPr>
              <a:t>Safety / accidents analysis</a:t>
            </a:r>
          </a:p>
          <a:p>
            <a:pPr algn="l"/>
            <a:endParaRPr lang="en-GB" dirty="0">
              <a:solidFill>
                <a:srgbClr val="393D3E"/>
              </a:solidFill>
              <a:latin typeface="Roboto" panose="020F0502020204030204" pitchFamily="34" charset="0"/>
            </a:endParaRPr>
          </a:p>
          <a:p>
            <a:pPr algn="l"/>
            <a:endParaRPr lang="en-GB" b="0" i="0" dirty="0">
              <a:solidFill>
                <a:srgbClr val="393D3E"/>
              </a:solidFill>
              <a:effectLst/>
              <a:latin typeface="Roboto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435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CDCFAE-A069-8571-8BFD-8B1C1F4D860A}"/>
              </a:ext>
            </a:extLst>
          </p:cNvPr>
          <p:cNvSpPr txBox="1"/>
          <p:nvPr/>
        </p:nvSpPr>
        <p:spPr>
          <a:xfrm>
            <a:off x="1182028" y="1115123"/>
            <a:ext cx="1032603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1" dirty="0">
                <a:solidFill>
                  <a:srgbClr val="393D3E"/>
                </a:solidFill>
                <a:latin typeface="Roboto" panose="020F0502020204030204" pitchFamily="34" charset="0"/>
              </a:rPr>
              <a:t>3. </a:t>
            </a:r>
            <a:r>
              <a:rPr lang="en-GB" b="1" i="0" dirty="0">
                <a:solidFill>
                  <a:srgbClr val="393D3E"/>
                </a:solidFill>
                <a:effectLst/>
                <a:latin typeface="Roboto" panose="020F0502020204030204" pitchFamily="34" charset="0"/>
              </a:rPr>
              <a:t>Data-informed recommendation(s) (~3 minutes)</a:t>
            </a:r>
            <a:endParaRPr lang="en-GB" b="1" dirty="0">
              <a:solidFill>
                <a:srgbClr val="393D3E"/>
              </a:solidFill>
              <a:latin typeface="Roboto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93D3E"/>
                </a:solidFill>
                <a:effectLst/>
                <a:latin typeface="Roboto" panose="020F0502020204030204" pitchFamily="34" charset="0"/>
              </a:rPr>
              <a:t>Present any patterns, trends, or insights that you discovered.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93D3E"/>
                </a:solidFill>
                <a:effectLst/>
                <a:latin typeface="Roboto" panose="020F0502020204030204" pitchFamily="34" charset="0"/>
              </a:rPr>
              <a:t>Articulate why they are interesting and any possible recommendations that you might make as a result.</a:t>
            </a:r>
          </a:p>
          <a:p>
            <a:pPr algn="l"/>
            <a:endParaRPr lang="en-GB" b="0" i="0" dirty="0">
              <a:solidFill>
                <a:srgbClr val="393D3E"/>
              </a:solidFill>
              <a:effectLst/>
              <a:latin typeface="Roboto" panose="020F0502020204030204" pitchFamily="34" charset="0"/>
            </a:endParaRPr>
          </a:p>
          <a:p>
            <a:pPr algn="l"/>
            <a:endParaRPr lang="en-GB" dirty="0">
              <a:solidFill>
                <a:srgbClr val="393D3E"/>
              </a:solidFill>
              <a:latin typeface="Roboto" panose="020F0502020204030204" pitchFamily="34" charset="0"/>
            </a:endParaRPr>
          </a:p>
          <a:p>
            <a:pPr algn="l"/>
            <a:r>
              <a:rPr lang="en-GB" dirty="0">
                <a:solidFill>
                  <a:srgbClr val="393D3E"/>
                </a:solidFill>
                <a:latin typeface="Roboto" panose="020F0502020204030204" pitchFamily="34" charset="0"/>
              </a:rPr>
              <a:t>Elaborate with examples / visualisations on some of the outcomes of analysing below:</a:t>
            </a:r>
          </a:p>
          <a:p>
            <a:pPr algn="l"/>
            <a:endParaRPr lang="en-GB" dirty="0">
              <a:solidFill>
                <a:srgbClr val="393D3E"/>
              </a:solidFill>
              <a:latin typeface="Roboto" panose="020F0502020204030204" pitchFamily="34" charset="0"/>
            </a:endParaRPr>
          </a:p>
          <a:p>
            <a:pPr marL="342900" indent="-342900" algn="l">
              <a:buAutoNum type="arabicPeriod"/>
            </a:pPr>
            <a:r>
              <a:rPr lang="en-GB" dirty="0">
                <a:solidFill>
                  <a:srgbClr val="393D3E"/>
                </a:solidFill>
                <a:latin typeface="Roboto" panose="020F0502020204030204" pitchFamily="34" charset="0"/>
              </a:rPr>
              <a:t>General descriptive analysis</a:t>
            </a:r>
          </a:p>
          <a:p>
            <a:pPr marL="342900" indent="-342900" algn="l">
              <a:buAutoNum type="arabicPeriod"/>
            </a:pPr>
            <a:r>
              <a:rPr lang="en-GB" dirty="0">
                <a:solidFill>
                  <a:srgbClr val="393D3E"/>
                </a:solidFill>
                <a:latin typeface="Roboto" panose="020F0502020204030204" pitchFamily="34" charset="0"/>
              </a:rPr>
              <a:t>Infrastructure analysis</a:t>
            </a:r>
          </a:p>
          <a:p>
            <a:pPr marL="342900" indent="-342900" algn="l">
              <a:buAutoNum type="arabicPeriod"/>
            </a:pPr>
            <a:r>
              <a:rPr lang="en-GB" b="0" i="0" dirty="0">
                <a:solidFill>
                  <a:srgbClr val="393D3E"/>
                </a:solidFill>
                <a:effectLst/>
                <a:latin typeface="Roboto" panose="020F0502020204030204" pitchFamily="34" charset="0"/>
              </a:rPr>
              <a:t>Safety / accidents analysis</a:t>
            </a:r>
          </a:p>
          <a:p>
            <a:pPr algn="l"/>
            <a:endParaRPr lang="en-GB" b="0" i="0" dirty="0">
              <a:solidFill>
                <a:srgbClr val="393D3E"/>
              </a:solidFill>
              <a:effectLst/>
              <a:latin typeface="Roboto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591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CDCFAE-A069-8571-8BFD-8B1C1F4D860A}"/>
              </a:ext>
            </a:extLst>
          </p:cNvPr>
          <p:cNvSpPr txBox="1"/>
          <p:nvPr/>
        </p:nvSpPr>
        <p:spPr>
          <a:xfrm>
            <a:off x="1182028" y="1115123"/>
            <a:ext cx="103260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>
                <a:solidFill>
                  <a:srgbClr val="393D3E"/>
                </a:solidFill>
                <a:latin typeface="Roboto" panose="020F0502020204030204" pitchFamily="34" charset="0"/>
              </a:rPr>
              <a:t>4. </a:t>
            </a:r>
            <a:r>
              <a:rPr lang="en-GB" b="1" i="0" dirty="0">
                <a:solidFill>
                  <a:srgbClr val="393D3E"/>
                </a:solidFill>
                <a:effectLst/>
                <a:latin typeface="Roboto" panose="020F0502020204030204" pitchFamily="34" charset="0"/>
              </a:rPr>
              <a:t>Conclusion (1 minute)</a:t>
            </a:r>
            <a:endParaRPr lang="en-GB" b="1" dirty="0">
              <a:solidFill>
                <a:srgbClr val="393D3E"/>
              </a:solidFill>
              <a:latin typeface="Roboto" panose="020F0502020204030204" pitchFamily="34" charset="0"/>
            </a:endParaRPr>
          </a:p>
          <a:p>
            <a:pPr algn="l"/>
            <a:r>
              <a:rPr lang="en-GB" b="0" i="0" dirty="0">
                <a:solidFill>
                  <a:srgbClr val="393D3E"/>
                </a:solidFill>
                <a:effectLst/>
                <a:latin typeface="Roboto" panose="020F0502020204030204" pitchFamily="34" charset="0"/>
              </a:rPr>
              <a:t>Wrap up your findings in a brief summary to conclude your presentation.</a:t>
            </a:r>
          </a:p>
          <a:p>
            <a:pPr algn="l"/>
            <a:endParaRPr lang="en-GB" dirty="0">
              <a:solidFill>
                <a:srgbClr val="393D3E"/>
              </a:solidFill>
              <a:latin typeface="Roboto" panose="020F0502020204030204" pitchFamily="34" charset="0"/>
            </a:endParaRPr>
          </a:p>
          <a:p>
            <a:pPr algn="l"/>
            <a:r>
              <a:rPr lang="en-GB" b="0" i="0" dirty="0">
                <a:solidFill>
                  <a:srgbClr val="393D3E"/>
                </a:solidFill>
                <a:effectLst/>
                <a:latin typeface="Roboto" panose="020F0502020204030204" pitchFamily="34" charset="0"/>
              </a:rPr>
              <a:t>Intended content:</a:t>
            </a:r>
          </a:p>
          <a:p>
            <a:pPr algn="l"/>
            <a:endParaRPr lang="en-GB" dirty="0">
              <a:solidFill>
                <a:srgbClr val="393D3E"/>
              </a:solidFill>
              <a:latin typeface="Roboto" panose="020F0502020204030204" pitchFamily="34" charset="0"/>
            </a:endParaRPr>
          </a:p>
          <a:p>
            <a:pPr marL="285750" indent="-285750" algn="l">
              <a:buFontTx/>
              <a:buChar char="-"/>
            </a:pPr>
            <a:r>
              <a:rPr lang="en-GB" b="0" i="0" dirty="0">
                <a:solidFill>
                  <a:srgbClr val="393D3E"/>
                </a:solidFill>
                <a:effectLst/>
                <a:latin typeface="Roboto" panose="020F0502020204030204" pitchFamily="34" charset="0"/>
              </a:rPr>
              <a:t>This is what we analysed</a:t>
            </a:r>
          </a:p>
          <a:p>
            <a:pPr marL="285750" indent="-285750" algn="l">
              <a:buFontTx/>
              <a:buChar char="-"/>
            </a:pPr>
            <a:r>
              <a:rPr lang="en-GB" dirty="0">
                <a:solidFill>
                  <a:srgbClr val="393D3E"/>
                </a:solidFill>
                <a:latin typeface="Roboto" panose="020F0502020204030204" pitchFamily="34" charset="0"/>
              </a:rPr>
              <a:t>This is the approach we took</a:t>
            </a:r>
          </a:p>
          <a:p>
            <a:pPr marL="285750" indent="-285750" algn="l">
              <a:buFontTx/>
              <a:buChar char="-"/>
            </a:pPr>
            <a:r>
              <a:rPr lang="en-GB" b="0" i="0" dirty="0">
                <a:solidFill>
                  <a:srgbClr val="393D3E"/>
                </a:solidFill>
                <a:effectLst/>
                <a:latin typeface="Roboto" panose="020F0502020204030204" pitchFamily="34" charset="0"/>
              </a:rPr>
              <a:t>These are some of the findings</a:t>
            </a:r>
          </a:p>
          <a:p>
            <a:pPr marL="285750" indent="-285750" algn="l">
              <a:buFontTx/>
              <a:buChar char="-"/>
            </a:pPr>
            <a:r>
              <a:rPr lang="en-GB" dirty="0">
                <a:solidFill>
                  <a:srgbClr val="393D3E"/>
                </a:solidFill>
                <a:latin typeface="Roboto" panose="020F0502020204030204" pitchFamily="34" charset="0"/>
              </a:rPr>
              <a:t>This is our aim moving forward with the rest of the analysis</a:t>
            </a:r>
            <a:endParaRPr lang="en-GB" b="0" i="0" dirty="0">
              <a:solidFill>
                <a:srgbClr val="393D3E"/>
              </a:solidFill>
              <a:effectLst/>
              <a:latin typeface="Roboto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995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6FE05F-656B-A9A1-45C7-43B8843F5F20}"/>
              </a:ext>
            </a:extLst>
          </p:cNvPr>
          <p:cNvSpPr/>
          <p:nvPr/>
        </p:nvSpPr>
        <p:spPr>
          <a:xfrm>
            <a:off x="622300" y="1384300"/>
            <a:ext cx="108966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B" sz="1800" dirty="0">
              <a:solidFill>
                <a:schemeClr val="tx1"/>
              </a:solidFill>
              <a:effectLst/>
              <a:latin typeface="Helvetica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2EE00F-7B79-37C4-4E37-9C785884F00F}"/>
              </a:ext>
            </a:extLst>
          </p:cNvPr>
          <p:cNvSpPr/>
          <p:nvPr/>
        </p:nvSpPr>
        <p:spPr>
          <a:xfrm>
            <a:off x="622300" y="330200"/>
            <a:ext cx="10896600" cy="914400"/>
          </a:xfrm>
          <a:prstGeom prst="rect">
            <a:avLst/>
          </a:prstGeom>
          <a:solidFill>
            <a:srgbClr val="C00000">
              <a:alpha val="103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rPr>
              <a:t>Context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2F78AD-B68A-1CBD-7C84-5DAF25D640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755" y="601345"/>
            <a:ext cx="1058545" cy="37211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D6451E1-3D16-4DA6-41BD-3DB3448D4692}"/>
              </a:ext>
            </a:extLst>
          </p:cNvPr>
          <p:cNvSpPr/>
          <p:nvPr/>
        </p:nvSpPr>
        <p:spPr>
          <a:xfrm>
            <a:off x="8672301" y="601345"/>
            <a:ext cx="1398588" cy="372111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  <a:alpha val="4108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Helvetica" pitchFamily="2" charset="0"/>
              </a:rPr>
              <a:t>Team A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7861AFD-4AF8-D805-EEBE-41A6B2971C83}"/>
              </a:ext>
            </a:extLst>
          </p:cNvPr>
          <p:cNvGrpSpPr/>
          <p:nvPr/>
        </p:nvGrpSpPr>
        <p:grpSpPr>
          <a:xfrm>
            <a:off x="1092200" y="1716085"/>
            <a:ext cx="9956801" cy="4479931"/>
            <a:chOff x="901698" y="1720213"/>
            <a:chExt cx="9956801" cy="447993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AD15ECF-872F-ECB0-4A23-01DE60F439E0}"/>
                </a:ext>
              </a:extLst>
            </p:cNvPr>
            <p:cNvGrpSpPr/>
            <p:nvPr/>
          </p:nvGrpSpPr>
          <p:grpSpPr>
            <a:xfrm>
              <a:off x="901699" y="1720213"/>
              <a:ext cx="9956800" cy="2040893"/>
              <a:chOff x="901699" y="1720213"/>
              <a:chExt cx="9956800" cy="2040893"/>
            </a:xfrm>
          </p:grpSpPr>
          <p:sp>
            <p:nvSpPr>
              <p:cNvPr id="7" name="Round Same-side Corner of Rectangle 6">
                <a:extLst>
                  <a:ext uri="{FF2B5EF4-FFF2-40B4-BE49-F238E27FC236}">
                    <a16:creationId xmlns:a16="http://schemas.microsoft.com/office/drawing/2014/main" id="{8BE8FF13-042D-D531-8A88-7552E80C58CA}"/>
                  </a:ext>
                </a:extLst>
              </p:cNvPr>
              <p:cNvSpPr/>
              <p:nvPr/>
            </p:nvSpPr>
            <p:spPr>
              <a:xfrm rot="10800000" flipV="1">
                <a:off x="901699" y="2154556"/>
                <a:ext cx="9956800" cy="1606550"/>
              </a:xfrm>
              <a:prstGeom prst="round2SameRect">
                <a:avLst>
                  <a:gd name="adj1" fmla="val 0"/>
                  <a:gd name="adj2" fmla="val 10714"/>
                </a:avLst>
              </a:prstGeom>
              <a:solidFill>
                <a:srgbClr val="FF7E79">
                  <a:alpha val="1344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600" dirty="0">
                    <a:solidFill>
                      <a:schemeClr val="tx1"/>
                    </a:solidFill>
                    <a:effectLst/>
                    <a:latin typeface="Helvetica" pitchFamily="2" charset="0"/>
                  </a:rPr>
                  <a:t>Transport for London (TfL) is a local government body responsible for most of the transport network in London and guided by the Mayor’s Transport Strategy 2018 (MTS). </a:t>
                </a:r>
              </a:p>
              <a:p>
                <a:endParaRPr lang="en-GB" sz="1600" dirty="0">
                  <a:solidFill>
                    <a:schemeClr val="tx1"/>
                  </a:solidFill>
                  <a:latin typeface="Helvetica" pitchFamily="2" charset="0"/>
                </a:endParaRPr>
              </a:p>
              <a:p>
                <a:r>
                  <a:rPr lang="en-GB" sz="1600" dirty="0">
                    <a:solidFill>
                      <a:schemeClr val="tx1"/>
                    </a:solidFill>
                    <a:effectLst/>
                    <a:latin typeface="Helvetica" pitchFamily="2" charset="0"/>
                  </a:rPr>
                  <a:t>The central aim of MTS is for 80% of all trips in London to be made on foot, by cycle or using public transport by 2041. </a:t>
                </a:r>
                <a:endParaRPr lang="en-GB" sz="1600" dirty="0">
                  <a:solidFill>
                    <a:schemeClr val="tx1"/>
                  </a:solidFill>
                  <a:latin typeface="Helvetica" pitchFamily="2" charset="0"/>
                </a:endParaRPr>
              </a:p>
            </p:txBody>
          </p:sp>
          <p:sp>
            <p:nvSpPr>
              <p:cNvPr id="8" name="Round Same-side Corner of Rectangle 7">
                <a:extLst>
                  <a:ext uri="{FF2B5EF4-FFF2-40B4-BE49-F238E27FC236}">
                    <a16:creationId xmlns:a16="http://schemas.microsoft.com/office/drawing/2014/main" id="{753B22E1-01DC-2FC6-AE43-F8BAE9104AAB}"/>
                  </a:ext>
                </a:extLst>
              </p:cNvPr>
              <p:cNvSpPr/>
              <p:nvPr/>
            </p:nvSpPr>
            <p:spPr>
              <a:xfrm>
                <a:off x="901699" y="1720213"/>
                <a:ext cx="9956799" cy="372111"/>
              </a:xfrm>
              <a:prstGeom prst="round2SameRect">
                <a:avLst/>
              </a:prstGeom>
              <a:solidFill>
                <a:srgbClr val="FF7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  <a:latin typeface="Helvetica" pitchFamily="2" charset="0"/>
                  </a:rPr>
                  <a:t>Context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095568F-29A0-91D7-AD8E-7771BDEEA097}"/>
                </a:ext>
              </a:extLst>
            </p:cNvPr>
            <p:cNvGrpSpPr/>
            <p:nvPr/>
          </p:nvGrpSpPr>
          <p:grpSpPr>
            <a:xfrm>
              <a:off x="901698" y="4159251"/>
              <a:ext cx="9956800" cy="2040893"/>
              <a:chOff x="901698" y="4159251"/>
              <a:chExt cx="9956800" cy="2040893"/>
            </a:xfrm>
          </p:grpSpPr>
          <p:sp>
            <p:nvSpPr>
              <p:cNvPr id="10" name="Round Same-side Corner of Rectangle 9">
                <a:extLst>
                  <a:ext uri="{FF2B5EF4-FFF2-40B4-BE49-F238E27FC236}">
                    <a16:creationId xmlns:a16="http://schemas.microsoft.com/office/drawing/2014/main" id="{21379308-E7AA-88D9-3B68-62F55FE79A36}"/>
                  </a:ext>
                </a:extLst>
              </p:cNvPr>
              <p:cNvSpPr/>
              <p:nvPr/>
            </p:nvSpPr>
            <p:spPr>
              <a:xfrm rot="10800000" flipV="1">
                <a:off x="901698" y="4593594"/>
                <a:ext cx="9956800" cy="1606550"/>
              </a:xfrm>
              <a:prstGeom prst="round2SameRect">
                <a:avLst>
                  <a:gd name="adj1" fmla="val 0"/>
                  <a:gd name="adj2" fmla="val 10714"/>
                </a:avLst>
              </a:prstGeom>
              <a:solidFill>
                <a:srgbClr val="FF7E79">
                  <a:alpha val="1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600" dirty="0">
                    <a:solidFill>
                      <a:schemeClr val="tx1"/>
                    </a:solidFill>
                    <a:effectLst/>
                    <a:latin typeface="Helvetica" pitchFamily="2" charset="0"/>
                  </a:rPr>
                  <a:t>What are the main factors which influence cycling uptake?</a:t>
                </a:r>
              </a:p>
              <a:p>
                <a:r>
                  <a:rPr lang="en-GB" sz="1600" dirty="0">
                    <a:solidFill>
                      <a:schemeClr val="tx1"/>
                    </a:solidFill>
                    <a:effectLst/>
                    <a:latin typeface="Helvetica" pitchFamily="2" charset="0"/>
                  </a:rPr>
                  <a:t> </a:t>
                </a:r>
              </a:p>
              <a:p>
                <a:r>
                  <a:rPr lang="en-GB" sz="1600" dirty="0">
                    <a:solidFill>
                      <a:schemeClr val="tx1"/>
                    </a:solidFill>
                    <a:effectLst/>
                    <a:latin typeface="Helvetica" pitchFamily="2" charset="0"/>
                  </a:rPr>
                  <a:t>How can improving these factors help contribute to achieving the goal of 80% of all trips in London to be made on foot, by cycle or using public transport by 2041?</a:t>
                </a:r>
                <a:endParaRPr lang="en-GB" sz="1600" dirty="0">
                  <a:solidFill>
                    <a:schemeClr val="tx1"/>
                  </a:solidFill>
                  <a:latin typeface="Helvetica" pitchFamily="2" charset="0"/>
                </a:endParaRPr>
              </a:p>
            </p:txBody>
          </p:sp>
          <p:sp>
            <p:nvSpPr>
              <p:cNvPr id="11" name="Round Same-side Corner of Rectangle 10">
                <a:extLst>
                  <a:ext uri="{FF2B5EF4-FFF2-40B4-BE49-F238E27FC236}">
                    <a16:creationId xmlns:a16="http://schemas.microsoft.com/office/drawing/2014/main" id="{16547DA7-B3B3-5AD1-FDDC-D6DC403840CF}"/>
                  </a:ext>
                </a:extLst>
              </p:cNvPr>
              <p:cNvSpPr/>
              <p:nvPr/>
            </p:nvSpPr>
            <p:spPr>
              <a:xfrm>
                <a:off x="901698" y="4159251"/>
                <a:ext cx="9956799" cy="372111"/>
              </a:xfrm>
              <a:prstGeom prst="round2SameRect">
                <a:avLst/>
              </a:prstGeom>
              <a:solidFill>
                <a:srgbClr val="FF7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  <a:latin typeface="Helvetica" pitchFamily="2" charset="0"/>
                  </a:rPr>
                  <a:t>Business Questions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0259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6FE05F-656B-A9A1-45C7-43B8843F5F20}"/>
              </a:ext>
            </a:extLst>
          </p:cNvPr>
          <p:cNvSpPr/>
          <p:nvPr/>
        </p:nvSpPr>
        <p:spPr>
          <a:xfrm>
            <a:off x="622300" y="1384300"/>
            <a:ext cx="108966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B" sz="1800" dirty="0">
              <a:solidFill>
                <a:schemeClr val="tx1"/>
              </a:solidFill>
              <a:effectLst/>
              <a:latin typeface="Helvetica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2EE00F-7B79-37C4-4E37-9C785884F00F}"/>
              </a:ext>
            </a:extLst>
          </p:cNvPr>
          <p:cNvSpPr/>
          <p:nvPr/>
        </p:nvSpPr>
        <p:spPr>
          <a:xfrm>
            <a:off x="622300" y="330200"/>
            <a:ext cx="10896600" cy="914400"/>
          </a:xfrm>
          <a:prstGeom prst="rect">
            <a:avLst/>
          </a:prstGeom>
          <a:solidFill>
            <a:srgbClr val="009051">
              <a:alpha val="1615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rPr>
              <a:t>Hypothesis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2F78AD-B68A-1CBD-7C84-5DAF25D640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755" y="601345"/>
            <a:ext cx="1058545" cy="37211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D6451E1-3D16-4DA6-41BD-3DB3448D4692}"/>
              </a:ext>
            </a:extLst>
          </p:cNvPr>
          <p:cNvSpPr/>
          <p:nvPr/>
        </p:nvSpPr>
        <p:spPr>
          <a:xfrm>
            <a:off x="8672301" y="601345"/>
            <a:ext cx="1398588" cy="372111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  <a:alpha val="4108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Helvetica" pitchFamily="2" charset="0"/>
              </a:rPr>
              <a:t>Team A</a:t>
            </a:r>
          </a:p>
        </p:txBody>
      </p:sp>
      <p:sp>
        <p:nvSpPr>
          <p:cNvPr id="7" name="Round Same-side Corner of Rectangle 6">
            <a:extLst>
              <a:ext uri="{FF2B5EF4-FFF2-40B4-BE49-F238E27FC236}">
                <a16:creationId xmlns:a16="http://schemas.microsoft.com/office/drawing/2014/main" id="{8BE8FF13-042D-D531-8A88-7552E80C58CA}"/>
              </a:ext>
            </a:extLst>
          </p:cNvPr>
          <p:cNvSpPr/>
          <p:nvPr/>
        </p:nvSpPr>
        <p:spPr>
          <a:xfrm rot="10800000" flipV="1">
            <a:off x="1092201" y="2150427"/>
            <a:ext cx="9956800" cy="4045589"/>
          </a:xfrm>
          <a:prstGeom prst="round2SameRect">
            <a:avLst>
              <a:gd name="adj1" fmla="val 0"/>
              <a:gd name="adj2" fmla="val 10714"/>
            </a:avLst>
          </a:prstGeom>
          <a:solidFill>
            <a:srgbClr val="009051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tx1"/>
                </a:solidFill>
                <a:effectLst/>
                <a:latin typeface="Helvetica" pitchFamily="2" charset="0"/>
              </a:rPr>
              <a:t>How do socioeconomic factors contribute to cycling uptake?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Helvetica" pitchFamily="2" charset="0"/>
              </a:rPr>
              <a:t>I</a:t>
            </a:r>
            <a:r>
              <a:rPr lang="en-GB" sz="1800" dirty="0">
                <a:solidFill>
                  <a:schemeClr val="tx1"/>
                </a:solidFill>
                <a:effectLst/>
                <a:latin typeface="Helvetica" pitchFamily="2" charset="0"/>
              </a:rPr>
              <a:t>s cycling uptake higher in areas of London where the average income is higher?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tx1"/>
                </a:solidFill>
                <a:effectLst/>
                <a:latin typeface="Helvetica" pitchFamily="2" charset="0"/>
              </a:rPr>
              <a:t>Is cycling higher where the Education level is higher? </a:t>
            </a:r>
            <a:endParaRPr lang="en-GB" sz="16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8" name="Round Same-side Corner of Rectangle 7">
            <a:extLst>
              <a:ext uri="{FF2B5EF4-FFF2-40B4-BE49-F238E27FC236}">
                <a16:creationId xmlns:a16="http://schemas.microsoft.com/office/drawing/2014/main" id="{753B22E1-01DC-2FC6-AE43-F8BAE9104AAB}"/>
              </a:ext>
            </a:extLst>
          </p:cNvPr>
          <p:cNvSpPr/>
          <p:nvPr/>
        </p:nvSpPr>
        <p:spPr>
          <a:xfrm>
            <a:off x="1092201" y="1716085"/>
            <a:ext cx="9956799" cy="372111"/>
          </a:xfrm>
          <a:prstGeom prst="round2SameRect">
            <a:avLst/>
          </a:prstGeom>
          <a:solidFill>
            <a:srgbClr val="009051">
              <a:alpha val="2897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Helvetica" pitchFamily="2" charset="0"/>
              </a:rPr>
              <a:t>Socio-economic factors are expected to contribute to cycling uptake</a:t>
            </a:r>
          </a:p>
        </p:txBody>
      </p:sp>
    </p:spTree>
    <p:extLst>
      <p:ext uri="{BB962C8B-B14F-4D97-AF65-F5344CB8AC3E}">
        <p14:creationId xmlns:p14="http://schemas.microsoft.com/office/powerpoint/2010/main" val="1056788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6FE05F-656B-A9A1-45C7-43B8843F5F20}"/>
              </a:ext>
            </a:extLst>
          </p:cNvPr>
          <p:cNvSpPr/>
          <p:nvPr/>
        </p:nvSpPr>
        <p:spPr>
          <a:xfrm>
            <a:off x="622300" y="1384300"/>
            <a:ext cx="108966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B" sz="1800" dirty="0">
              <a:solidFill>
                <a:schemeClr val="tx1"/>
              </a:solidFill>
              <a:effectLst/>
              <a:latin typeface="Helvetica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2EE00F-7B79-37C4-4E37-9C785884F00F}"/>
              </a:ext>
            </a:extLst>
          </p:cNvPr>
          <p:cNvSpPr/>
          <p:nvPr/>
        </p:nvSpPr>
        <p:spPr>
          <a:xfrm>
            <a:off x="622300" y="330200"/>
            <a:ext cx="10896600" cy="914400"/>
          </a:xfrm>
          <a:prstGeom prst="rect">
            <a:avLst/>
          </a:prstGeom>
          <a:solidFill>
            <a:srgbClr val="009051">
              <a:alpha val="1615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rPr>
              <a:t>Hypothesis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2F78AD-B68A-1CBD-7C84-5DAF25D640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755" y="601345"/>
            <a:ext cx="1058545" cy="37211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D6451E1-3D16-4DA6-41BD-3DB3448D4692}"/>
              </a:ext>
            </a:extLst>
          </p:cNvPr>
          <p:cNvSpPr/>
          <p:nvPr/>
        </p:nvSpPr>
        <p:spPr>
          <a:xfrm>
            <a:off x="8672301" y="601345"/>
            <a:ext cx="1398588" cy="372111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  <a:alpha val="4108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Helvetica" pitchFamily="2" charset="0"/>
              </a:rPr>
              <a:t>Team A</a:t>
            </a:r>
          </a:p>
        </p:txBody>
      </p:sp>
      <p:sp>
        <p:nvSpPr>
          <p:cNvPr id="7" name="Round Same-side Corner of Rectangle 6">
            <a:extLst>
              <a:ext uri="{FF2B5EF4-FFF2-40B4-BE49-F238E27FC236}">
                <a16:creationId xmlns:a16="http://schemas.microsoft.com/office/drawing/2014/main" id="{8BE8FF13-042D-D531-8A88-7552E80C58CA}"/>
              </a:ext>
            </a:extLst>
          </p:cNvPr>
          <p:cNvSpPr/>
          <p:nvPr/>
        </p:nvSpPr>
        <p:spPr>
          <a:xfrm rot="10800000" flipV="1">
            <a:off x="1092201" y="2150427"/>
            <a:ext cx="9956800" cy="4045589"/>
          </a:xfrm>
          <a:prstGeom prst="round2SameRect">
            <a:avLst>
              <a:gd name="adj1" fmla="val 0"/>
              <a:gd name="adj2" fmla="val 10714"/>
            </a:avLst>
          </a:prstGeom>
          <a:solidFill>
            <a:srgbClr val="009051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tx1"/>
                </a:solidFill>
                <a:effectLst/>
                <a:latin typeface="Helvetica" pitchFamily="2" charset="0"/>
              </a:rPr>
              <a:t>How does cycling uptake change amongst different demographics?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tx1"/>
                </a:solidFill>
                <a:effectLst/>
                <a:latin typeface="Helvetica" pitchFamily="2" charset="0"/>
              </a:rPr>
              <a:t>How can cycling uptake be improved amongst young black, Asian and mixed-ethnicity men and women?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tx1"/>
                </a:solidFill>
                <a:effectLst/>
                <a:latin typeface="Helvetica" pitchFamily="2" charset="0"/>
              </a:rPr>
              <a:t>This can include age, class, gender &amp; race </a:t>
            </a:r>
            <a:endParaRPr lang="en-GB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8" name="Round Same-side Corner of Rectangle 7">
            <a:extLst>
              <a:ext uri="{FF2B5EF4-FFF2-40B4-BE49-F238E27FC236}">
                <a16:creationId xmlns:a16="http://schemas.microsoft.com/office/drawing/2014/main" id="{753B22E1-01DC-2FC6-AE43-F8BAE9104AAB}"/>
              </a:ext>
            </a:extLst>
          </p:cNvPr>
          <p:cNvSpPr/>
          <p:nvPr/>
        </p:nvSpPr>
        <p:spPr>
          <a:xfrm>
            <a:off x="1092201" y="1716085"/>
            <a:ext cx="9956799" cy="372111"/>
          </a:xfrm>
          <a:prstGeom prst="round2SameRect">
            <a:avLst/>
          </a:prstGeom>
          <a:solidFill>
            <a:srgbClr val="009051">
              <a:alpha val="2897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Helvetica" pitchFamily="2" charset="0"/>
              </a:rPr>
              <a:t>Cycling uptake will vary between different demographics</a:t>
            </a:r>
          </a:p>
        </p:txBody>
      </p:sp>
    </p:spTree>
    <p:extLst>
      <p:ext uri="{BB962C8B-B14F-4D97-AF65-F5344CB8AC3E}">
        <p14:creationId xmlns:p14="http://schemas.microsoft.com/office/powerpoint/2010/main" val="2697056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6FE05F-656B-A9A1-45C7-43B8843F5F20}"/>
              </a:ext>
            </a:extLst>
          </p:cNvPr>
          <p:cNvSpPr/>
          <p:nvPr/>
        </p:nvSpPr>
        <p:spPr>
          <a:xfrm>
            <a:off x="622300" y="1384300"/>
            <a:ext cx="108966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B" sz="1800" dirty="0">
              <a:solidFill>
                <a:schemeClr val="tx1"/>
              </a:solidFill>
              <a:effectLst/>
              <a:latin typeface="Helvetica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2EE00F-7B79-37C4-4E37-9C785884F00F}"/>
              </a:ext>
            </a:extLst>
          </p:cNvPr>
          <p:cNvSpPr/>
          <p:nvPr/>
        </p:nvSpPr>
        <p:spPr>
          <a:xfrm>
            <a:off x="622300" y="330200"/>
            <a:ext cx="10896600" cy="914400"/>
          </a:xfrm>
          <a:prstGeom prst="rect">
            <a:avLst/>
          </a:prstGeom>
          <a:solidFill>
            <a:srgbClr val="009051">
              <a:alpha val="1615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rPr>
              <a:t>Hypothesis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2F78AD-B68A-1CBD-7C84-5DAF25D640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755" y="601345"/>
            <a:ext cx="1058545" cy="37211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D6451E1-3D16-4DA6-41BD-3DB3448D4692}"/>
              </a:ext>
            </a:extLst>
          </p:cNvPr>
          <p:cNvSpPr/>
          <p:nvPr/>
        </p:nvSpPr>
        <p:spPr>
          <a:xfrm>
            <a:off x="8672301" y="601345"/>
            <a:ext cx="1398588" cy="372111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  <a:alpha val="4108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Helvetica" pitchFamily="2" charset="0"/>
              </a:rPr>
              <a:t>Team A</a:t>
            </a:r>
          </a:p>
        </p:txBody>
      </p:sp>
      <p:sp>
        <p:nvSpPr>
          <p:cNvPr id="7" name="Round Same-side Corner of Rectangle 6">
            <a:extLst>
              <a:ext uri="{FF2B5EF4-FFF2-40B4-BE49-F238E27FC236}">
                <a16:creationId xmlns:a16="http://schemas.microsoft.com/office/drawing/2014/main" id="{8BE8FF13-042D-D531-8A88-7552E80C58CA}"/>
              </a:ext>
            </a:extLst>
          </p:cNvPr>
          <p:cNvSpPr/>
          <p:nvPr/>
        </p:nvSpPr>
        <p:spPr>
          <a:xfrm rot="10800000" flipV="1">
            <a:off x="1092201" y="2150427"/>
            <a:ext cx="9956800" cy="4045589"/>
          </a:xfrm>
          <a:prstGeom prst="round2SameRect">
            <a:avLst>
              <a:gd name="adj1" fmla="val 0"/>
              <a:gd name="adj2" fmla="val 10714"/>
            </a:avLst>
          </a:prstGeom>
          <a:solidFill>
            <a:srgbClr val="009051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tx1"/>
                </a:solidFill>
                <a:effectLst/>
                <a:latin typeface="Helvetica" pitchFamily="2" charset="0"/>
              </a:rPr>
              <a:t>How does infrastructure affect uptake in cycling?</a:t>
            </a:r>
            <a:br>
              <a:rPr lang="en-GB" sz="1800" dirty="0">
                <a:solidFill>
                  <a:schemeClr val="tx1"/>
                </a:solidFill>
                <a:effectLst/>
                <a:latin typeface="Helvetica" pitchFamily="2" charset="0"/>
              </a:rPr>
            </a:br>
            <a:r>
              <a:rPr lang="en-GB" sz="1800" dirty="0">
                <a:solidFill>
                  <a:schemeClr val="tx1"/>
                </a:solidFill>
                <a:effectLst/>
                <a:latin typeface="Helvetica" pitchFamily="2" charset="0"/>
              </a:rPr>
              <a:t>Has cycling uptake been higher since the introduction of PAYG bikes?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tx1"/>
                </a:solidFill>
                <a:effectLst/>
                <a:latin typeface="Helvetica" pitchFamily="2" charset="0"/>
              </a:rPr>
              <a:t>Where are PAYG cycling hubs situated? Are these based in areas of higher average income? </a:t>
            </a:r>
            <a:endParaRPr lang="en-GB" dirty="0">
              <a:solidFill>
                <a:schemeClr val="tx1"/>
              </a:solidFill>
              <a:latin typeface="Helvetica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tx1"/>
                </a:solidFill>
                <a:effectLst/>
                <a:latin typeface="Helvetica" pitchFamily="2" charset="0"/>
              </a:rPr>
              <a:t>How safe is cycling in London? Are there the necessary cycling paths / infrastructure? </a:t>
            </a:r>
            <a:endParaRPr lang="en-GB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8" name="Round Same-side Corner of Rectangle 7">
            <a:extLst>
              <a:ext uri="{FF2B5EF4-FFF2-40B4-BE49-F238E27FC236}">
                <a16:creationId xmlns:a16="http://schemas.microsoft.com/office/drawing/2014/main" id="{753B22E1-01DC-2FC6-AE43-F8BAE9104AAB}"/>
              </a:ext>
            </a:extLst>
          </p:cNvPr>
          <p:cNvSpPr/>
          <p:nvPr/>
        </p:nvSpPr>
        <p:spPr>
          <a:xfrm>
            <a:off x="1092201" y="1716085"/>
            <a:ext cx="9956799" cy="372111"/>
          </a:xfrm>
          <a:prstGeom prst="round2SameRect">
            <a:avLst/>
          </a:prstGeom>
          <a:solidFill>
            <a:srgbClr val="009051">
              <a:alpha val="2897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Helvetica" pitchFamily="2" charset="0"/>
              </a:rPr>
              <a:t>Cycling Infrastructure will play a role in cycling appetite</a:t>
            </a:r>
          </a:p>
        </p:txBody>
      </p:sp>
    </p:spTree>
    <p:extLst>
      <p:ext uri="{BB962C8B-B14F-4D97-AF65-F5344CB8AC3E}">
        <p14:creationId xmlns:p14="http://schemas.microsoft.com/office/powerpoint/2010/main" val="3366095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6FE05F-656B-A9A1-45C7-43B8843F5F20}"/>
              </a:ext>
            </a:extLst>
          </p:cNvPr>
          <p:cNvSpPr/>
          <p:nvPr/>
        </p:nvSpPr>
        <p:spPr>
          <a:xfrm>
            <a:off x="622300" y="1384300"/>
            <a:ext cx="108966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B" sz="1800" dirty="0">
              <a:solidFill>
                <a:schemeClr val="tx1"/>
              </a:solidFill>
              <a:effectLst/>
              <a:latin typeface="Helvetica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2EE00F-7B79-37C4-4E37-9C785884F00F}"/>
              </a:ext>
            </a:extLst>
          </p:cNvPr>
          <p:cNvSpPr/>
          <p:nvPr/>
        </p:nvSpPr>
        <p:spPr>
          <a:xfrm>
            <a:off x="622300" y="330200"/>
            <a:ext cx="10896600" cy="914400"/>
          </a:xfrm>
          <a:prstGeom prst="rect">
            <a:avLst/>
          </a:prstGeom>
          <a:solidFill>
            <a:srgbClr val="009051">
              <a:alpha val="1615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rPr>
              <a:t>Hypothesis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2F78AD-B68A-1CBD-7C84-5DAF25D640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755" y="601345"/>
            <a:ext cx="1058545" cy="37211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D6451E1-3D16-4DA6-41BD-3DB3448D4692}"/>
              </a:ext>
            </a:extLst>
          </p:cNvPr>
          <p:cNvSpPr/>
          <p:nvPr/>
        </p:nvSpPr>
        <p:spPr>
          <a:xfrm>
            <a:off x="8672301" y="601345"/>
            <a:ext cx="1398588" cy="372111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  <a:alpha val="4108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Helvetica" pitchFamily="2" charset="0"/>
              </a:rPr>
              <a:t>Team A</a:t>
            </a:r>
          </a:p>
        </p:txBody>
      </p:sp>
      <p:sp>
        <p:nvSpPr>
          <p:cNvPr id="7" name="Round Same-side Corner of Rectangle 6">
            <a:extLst>
              <a:ext uri="{FF2B5EF4-FFF2-40B4-BE49-F238E27FC236}">
                <a16:creationId xmlns:a16="http://schemas.microsoft.com/office/drawing/2014/main" id="{8BE8FF13-042D-D531-8A88-7552E80C58CA}"/>
              </a:ext>
            </a:extLst>
          </p:cNvPr>
          <p:cNvSpPr/>
          <p:nvPr/>
        </p:nvSpPr>
        <p:spPr>
          <a:xfrm rot="10800000" flipV="1">
            <a:off x="1092201" y="2150427"/>
            <a:ext cx="9956800" cy="4045589"/>
          </a:xfrm>
          <a:prstGeom prst="round2SameRect">
            <a:avLst>
              <a:gd name="adj1" fmla="val 0"/>
              <a:gd name="adj2" fmla="val 10714"/>
            </a:avLst>
          </a:prstGeom>
          <a:solidFill>
            <a:srgbClr val="009051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tx1"/>
                </a:solidFill>
                <a:effectLst/>
                <a:latin typeface="Helvetica" pitchFamily="2" charset="0"/>
              </a:rPr>
              <a:t>How does the weather affect cycling uptake?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tx1"/>
                </a:solidFill>
                <a:effectLst/>
                <a:latin typeface="Helvetica" pitchFamily="2" charset="0"/>
              </a:rPr>
              <a:t>Does an increase in temperature mean an increase in cycling?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tx1"/>
                </a:solidFill>
                <a:effectLst/>
                <a:latin typeface="Helvetica" pitchFamily="2" charset="0"/>
              </a:rPr>
              <a:t>What do seasonal changes affect cycling uptake?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tx1"/>
                </a:solidFill>
                <a:effectLst/>
                <a:latin typeface="Helvetica" pitchFamily="2" charset="0"/>
              </a:rPr>
              <a:t>Could availability / price of PAYG change during high seasons? </a:t>
            </a:r>
          </a:p>
        </p:txBody>
      </p:sp>
      <p:sp>
        <p:nvSpPr>
          <p:cNvPr id="8" name="Round Same-side Corner of Rectangle 7">
            <a:extLst>
              <a:ext uri="{FF2B5EF4-FFF2-40B4-BE49-F238E27FC236}">
                <a16:creationId xmlns:a16="http://schemas.microsoft.com/office/drawing/2014/main" id="{753B22E1-01DC-2FC6-AE43-F8BAE9104AAB}"/>
              </a:ext>
            </a:extLst>
          </p:cNvPr>
          <p:cNvSpPr/>
          <p:nvPr/>
        </p:nvSpPr>
        <p:spPr>
          <a:xfrm>
            <a:off x="1092201" y="1716085"/>
            <a:ext cx="9956799" cy="372111"/>
          </a:xfrm>
          <a:prstGeom prst="round2SameRect">
            <a:avLst/>
          </a:prstGeom>
          <a:solidFill>
            <a:srgbClr val="009051">
              <a:alpha val="2897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Helvetica" pitchFamily="2" charset="0"/>
              </a:rPr>
              <a:t>Weather</a:t>
            </a:r>
          </a:p>
        </p:txBody>
      </p:sp>
    </p:spTree>
    <p:extLst>
      <p:ext uri="{BB962C8B-B14F-4D97-AF65-F5344CB8AC3E}">
        <p14:creationId xmlns:p14="http://schemas.microsoft.com/office/powerpoint/2010/main" val="3362011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6FE05F-656B-A9A1-45C7-43B8843F5F20}"/>
              </a:ext>
            </a:extLst>
          </p:cNvPr>
          <p:cNvSpPr/>
          <p:nvPr/>
        </p:nvSpPr>
        <p:spPr>
          <a:xfrm>
            <a:off x="622300" y="1384300"/>
            <a:ext cx="108966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B" sz="1800" dirty="0">
              <a:solidFill>
                <a:schemeClr val="tx1"/>
              </a:solidFill>
              <a:effectLst/>
              <a:latin typeface="Helvetica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2EE00F-7B79-37C4-4E37-9C785884F00F}"/>
              </a:ext>
            </a:extLst>
          </p:cNvPr>
          <p:cNvSpPr/>
          <p:nvPr/>
        </p:nvSpPr>
        <p:spPr>
          <a:xfrm>
            <a:off x="622300" y="330200"/>
            <a:ext cx="10896600" cy="914400"/>
          </a:xfrm>
          <a:prstGeom prst="rect">
            <a:avLst/>
          </a:prstGeom>
          <a:solidFill>
            <a:srgbClr val="009051">
              <a:alpha val="1615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rPr>
              <a:t>Hypothesis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2F78AD-B68A-1CBD-7C84-5DAF25D640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755" y="601345"/>
            <a:ext cx="1058545" cy="37211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D6451E1-3D16-4DA6-41BD-3DB3448D4692}"/>
              </a:ext>
            </a:extLst>
          </p:cNvPr>
          <p:cNvSpPr/>
          <p:nvPr/>
        </p:nvSpPr>
        <p:spPr>
          <a:xfrm>
            <a:off x="8672301" y="601345"/>
            <a:ext cx="1398588" cy="372111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  <a:alpha val="4108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Helvetica" pitchFamily="2" charset="0"/>
              </a:rPr>
              <a:t>Team A</a:t>
            </a:r>
          </a:p>
        </p:txBody>
      </p:sp>
      <p:sp>
        <p:nvSpPr>
          <p:cNvPr id="7" name="Round Same-side Corner of Rectangle 6">
            <a:extLst>
              <a:ext uri="{FF2B5EF4-FFF2-40B4-BE49-F238E27FC236}">
                <a16:creationId xmlns:a16="http://schemas.microsoft.com/office/drawing/2014/main" id="{8BE8FF13-042D-D531-8A88-7552E80C58CA}"/>
              </a:ext>
            </a:extLst>
          </p:cNvPr>
          <p:cNvSpPr/>
          <p:nvPr/>
        </p:nvSpPr>
        <p:spPr>
          <a:xfrm rot="10800000" flipV="1">
            <a:off x="1092201" y="2150427"/>
            <a:ext cx="9956800" cy="4045589"/>
          </a:xfrm>
          <a:prstGeom prst="round2SameRect">
            <a:avLst>
              <a:gd name="adj1" fmla="val 0"/>
              <a:gd name="adj2" fmla="val 10714"/>
            </a:avLst>
          </a:prstGeom>
          <a:solidFill>
            <a:srgbClr val="009051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tx1"/>
                </a:solidFill>
                <a:effectLst/>
                <a:latin typeface="Helvetica" pitchFamily="2" charset="0"/>
              </a:rPr>
              <a:t>How do technological advances affect the uptake of cycling?</a:t>
            </a:r>
            <a:endParaRPr lang="en-GB" dirty="0">
              <a:solidFill>
                <a:schemeClr val="tx1"/>
              </a:solidFill>
              <a:latin typeface="Helvetica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tx1"/>
                </a:solidFill>
                <a:effectLst/>
                <a:latin typeface="Helvetica" pitchFamily="2" charset="0"/>
              </a:rPr>
              <a:t>Has the introduction of electric bikes increased cycling uptake?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tx1"/>
                </a:solidFill>
                <a:effectLst/>
                <a:latin typeface="Helvetica" pitchFamily="2" charset="0"/>
              </a:rPr>
              <a:t>How has WFH affected cycling uptake?</a:t>
            </a:r>
            <a:endParaRPr lang="en-GB" dirty="0">
              <a:solidFill>
                <a:schemeClr val="tx1"/>
              </a:solidFill>
              <a:latin typeface="Helvetica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tx1"/>
                </a:solidFill>
                <a:effectLst/>
                <a:latin typeface="Helvetica" pitchFamily="2" charset="0"/>
              </a:rPr>
              <a:t>How can government initiatives (Cycle to Work) help increase cycling uptake? </a:t>
            </a:r>
            <a:endParaRPr lang="en-GB" dirty="0">
              <a:solidFill>
                <a:schemeClr val="tx1"/>
              </a:solidFill>
              <a:latin typeface="Helvetica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tx1"/>
                </a:solidFill>
                <a:effectLst/>
                <a:latin typeface="Helvetica" pitchFamily="2" charset="0"/>
              </a:rPr>
              <a:t>How has tourism affected cycling uptake?</a:t>
            </a:r>
            <a:endParaRPr lang="en-GB" dirty="0">
              <a:solidFill>
                <a:schemeClr val="tx1"/>
              </a:solidFill>
              <a:latin typeface="Helvetica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tx1"/>
                </a:solidFill>
                <a:effectLst/>
                <a:latin typeface="Helvetica" pitchFamily="2" charset="0"/>
              </a:rPr>
              <a:t>Has there been a knock-on effect from Brexit on tourism / immigration to London and thus cycling uptake? </a:t>
            </a:r>
          </a:p>
        </p:txBody>
      </p:sp>
      <p:sp>
        <p:nvSpPr>
          <p:cNvPr id="8" name="Round Same-side Corner of Rectangle 7">
            <a:extLst>
              <a:ext uri="{FF2B5EF4-FFF2-40B4-BE49-F238E27FC236}">
                <a16:creationId xmlns:a16="http://schemas.microsoft.com/office/drawing/2014/main" id="{753B22E1-01DC-2FC6-AE43-F8BAE9104AAB}"/>
              </a:ext>
            </a:extLst>
          </p:cNvPr>
          <p:cNvSpPr/>
          <p:nvPr/>
        </p:nvSpPr>
        <p:spPr>
          <a:xfrm>
            <a:off x="1092201" y="1716085"/>
            <a:ext cx="9956799" cy="372111"/>
          </a:xfrm>
          <a:prstGeom prst="round2SameRect">
            <a:avLst/>
          </a:prstGeom>
          <a:solidFill>
            <a:srgbClr val="009051">
              <a:alpha val="2897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Helvetica" pitchFamily="2" charset="0"/>
              </a:rPr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1361829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CDCFAE-A069-8571-8BFD-8B1C1F4D860A}"/>
              </a:ext>
            </a:extLst>
          </p:cNvPr>
          <p:cNvSpPr txBox="1"/>
          <p:nvPr/>
        </p:nvSpPr>
        <p:spPr>
          <a:xfrm>
            <a:off x="1182028" y="1115123"/>
            <a:ext cx="1032603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GB" b="1" i="0" dirty="0">
                <a:solidFill>
                  <a:srgbClr val="393D3E"/>
                </a:solidFill>
                <a:effectLst/>
                <a:latin typeface="Roboto" panose="020F0502020204030204" pitchFamily="34" charset="0"/>
              </a:rPr>
              <a:t>Background or context (1 minute) </a:t>
            </a:r>
            <a:endParaRPr lang="en-GB" b="1" dirty="0">
              <a:solidFill>
                <a:srgbClr val="393D3E"/>
              </a:solidFill>
              <a:latin typeface="Roboto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93D3E"/>
                </a:solidFill>
                <a:effectLst/>
                <a:latin typeface="Roboto" panose="020F0502020204030204" pitchFamily="34" charset="0"/>
              </a:rPr>
              <a:t>Describe the purpose of the analysis,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93D3E"/>
                </a:solidFill>
                <a:latin typeface="Roboto" panose="020F0502020204030204" pitchFamily="34" charset="0"/>
              </a:rPr>
              <a:t>I</a:t>
            </a:r>
            <a:r>
              <a:rPr lang="en-GB" b="0" i="0" dirty="0">
                <a:solidFill>
                  <a:srgbClr val="393D3E"/>
                </a:solidFill>
                <a:effectLst/>
                <a:latin typeface="Roboto" panose="020F0502020204030204" pitchFamily="34" charset="0"/>
              </a:rPr>
              <a:t>ncluding the business question and the intended audience.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93D3E"/>
                </a:solidFill>
                <a:effectLst/>
                <a:latin typeface="Roboto" panose="020F0502020204030204" pitchFamily="34" charset="0"/>
              </a:rPr>
              <a:t>Present as though you’re speaking directly to the client in your chosen scenario.</a:t>
            </a:r>
          </a:p>
          <a:p>
            <a:pPr algn="l"/>
            <a:endParaRPr lang="en-GB" dirty="0">
              <a:solidFill>
                <a:srgbClr val="393D3E"/>
              </a:solidFill>
              <a:latin typeface="Roboto" panose="020F0502020204030204" pitchFamily="34" charset="0"/>
            </a:endParaRPr>
          </a:p>
          <a:p>
            <a:pPr algn="l"/>
            <a:r>
              <a:rPr lang="en-GB" b="1" i="0" dirty="0">
                <a:solidFill>
                  <a:srgbClr val="393D3E"/>
                </a:solidFill>
                <a:effectLst/>
                <a:latin typeface="Roboto" panose="020F0502020204030204" pitchFamily="34" charset="0"/>
              </a:rPr>
              <a:t>2. Summary of the data analysis and visualisation approach (~3 minutes)</a:t>
            </a:r>
            <a:endParaRPr lang="en-GB" b="1" dirty="0">
              <a:solidFill>
                <a:srgbClr val="393D3E"/>
              </a:solidFill>
              <a:latin typeface="Roboto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93D3E"/>
                </a:solidFill>
                <a:effectLst/>
                <a:latin typeface="Roboto" panose="020F0502020204030204" pitchFamily="34" charset="0"/>
              </a:rPr>
              <a:t>Walk through the approach you took as a team.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93D3E"/>
                </a:solidFill>
                <a:effectLst/>
                <a:latin typeface="Roboto" panose="020F0502020204030204" pitchFamily="34" charset="0"/>
              </a:rPr>
              <a:t>Consider what the audience may need to know in terms of the data presented.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93D3E"/>
                </a:solidFill>
                <a:effectLst/>
                <a:latin typeface="Roboto" panose="020F0502020204030204" pitchFamily="34" charset="0"/>
              </a:rPr>
              <a:t>Describe any decisions you made about the visualisations.</a:t>
            </a:r>
          </a:p>
          <a:p>
            <a:pPr algn="l"/>
            <a:endParaRPr lang="en-GB" b="0" i="0" dirty="0">
              <a:solidFill>
                <a:srgbClr val="393D3E"/>
              </a:solidFill>
              <a:effectLst/>
              <a:latin typeface="Roboto" panose="020F0502020204030204" pitchFamily="34" charset="0"/>
            </a:endParaRPr>
          </a:p>
          <a:p>
            <a:pPr algn="l"/>
            <a:r>
              <a:rPr lang="en-GB" b="1" dirty="0">
                <a:solidFill>
                  <a:srgbClr val="393D3E"/>
                </a:solidFill>
                <a:latin typeface="Roboto" panose="020F0502020204030204" pitchFamily="34" charset="0"/>
              </a:rPr>
              <a:t>3. </a:t>
            </a:r>
            <a:r>
              <a:rPr lang="en-GB" b="1" i="0" dirty="0">
                <a:solidFill>
                  <a:srgbClr val="393D3E"/>
                </a:solidFill>
                <a:effectLst/>
                <a:latin typeface="Roboto" panose="020F0502020204030204" pitchFamily="34" charset="0"/>
              </a:rPr>
              <a:t>Data-informed recommendation(s) (~3 minutes)</a:t>
            </a:r>
            <a:endParaRPr lang="en-GB" b="1" dirty="0">
              <a:solidFill>
                <a:srgbClr val="393D3E"/>
              </a:solidFill>
              <a:latin typeface="Roboto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93D3E"/>
                </a:solidFill>
                <a:effectLst/>
                <a:latin typeface="Roboto" panose="020F0502020204030204" pitchFamily="34" charset="0"/>
              </a:rPr>
              <a:t>Present any patterns, trends, or insights that you discovered.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93D3E"/>
                </a:solidFill>
                <a:effectLst/>
                <a:latin typeface="Roboto" panose="020F0502020204030204" pitchFamily="34" charset="0"/>
              </a:rPr>
              <a:t>Articulate why they are interesting and any possible recommendations that you might make as a result.</a:t>
            </a:r>
          </a:p>
          <a:p>
            <a:pPr algn="l"/>
            <a:endParaRPr lang="en-GB" b="0" i="0" dirty="0">
              <a:solidFill>
                <a:srgbClr val="393D3E"/>
              </a:solidFill>
              <a:effectLst/>
              <a:latin typeface="Roboto" panose="020F0502020204030204" pitchFamily="34" charset="0"/>
            </a:endParaRPr>
          </a:p>
          <a:p>
            <a:pPr algn="l"/>
            <a:r>
              <a:rPr lang="en-GB" b="1" dirty="0">
                <a:solidFill>
                  <a:srgbClr val="393D3E"/>
                </a:solidFill>
                <a:latin typeface="Roboto" panose="020F0502020204030204" pitchFamily="34" charset="0"/>
              </a:rPr>
              <a:t>4. </a:t>
            </a:r>
            <a:r>
              <a:rPr lang="en-GB" b="1" i="0" dirty="0">
                <a:solidFill>
                  <a:srgbClr val="393D3E"/>
                </a:solidFill>
                <a:effectLst/>
                <a:latin typeface="Roboto" panose="020F0502020204030204" pitchFamily="34" charset="0"/>
              </a:rPr>
              <a:t>Conclusion (1 minute)</a:t>
            </a:r>
            <a:endParaRPr lang="en-GB" b="1" dirty="0">
              <a:solidFill>
                <a:srgbClr val="393D3E"/>
              </a:solidFill>
              <a:latin typeface="Roboto" panose="020F0502020204030204" pitchFamily="34" charset="0"/>
            </a:endParaRPr>
          </a:p>
          <a:p>
            <a:pPr algn="l"/>
            <a:r>
              <a:rPr lang="en-GB" b="0" i="0" dirty="0">
                <a:solidFill>
                  <a:srgbClr val="393D3E"/>
                </a:solidFill>
                <a:effectLst/>
                <a:latin typeface="Roboto" panose="020F0502020204030204" pitchFamily="34" charset="0"/>
              </a:rPr>
              <a:t>Wrap up your findings in a brief summary to conclude your presentation.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989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CDCFAE-A069-8571-8BFD-8B1C1F4D860A}"/>
              </a:ext>
            </a:extLst>
          </p:cNvPr>
          <p:cNvSpPr txBox="1"/>
          <p:nvPr/>
        </p:nvSpPr>
        <p:spPr>
          <a:xfrm>
            <a:off x="932985" y="86916"/>
            <a:ext cx="10326030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GB" sz="1400" b="1" i="0" dirty="0">
                <a:solidFill>
                  <a:srgbClr val="393D3E"/>
                </a:solidFill>
                <a:effectLst/>
                <a:latin typeface="Roboto" panose="020F0502020204030204" pitchFamily="34" charset="0"/>
              </a:rPr>
              <a:t>Background or context (1 minute)</a:t>
            </a:r>
            <a:endParaRPr lang="en-GB" sz="1400" b="1" dirty="0">
              <a:solidFill>
                <a:srgbClr val="393D3E"/>
              </a:solidFill>
              <a:latin typeface="Roboto" panose="020F0502020204030204" pitchFamily="34" charset="0"/>
            </a:endParaRPr>
          </a:p>
          <a:p>
            <a:pPr algn="l"/>
            <a:endParaRPr lang="en-GB" sz="1400" b="0" i="0" dirty="0">
              <a:solidFill>
                <a:srgbClr val="393D3E"/>
              </a:solidFill>
              <a:effectLst/>
              <a:latin typeface="Roboto" panose="020F0502020204030204" pitchFamily="34" charset="0"/>
            </a:endParaRPr>
          </a:p>
          <a:p>
            <a:r>
              <a:rPr lang="en-GB" sz="1400" b="1" dirty="0">
                <a:effectLst/>
                <a:latin typeface="Arial" panose="020B0604020202020204" pitchFamily="34" charset="0"/>
              </a:rPr>
              <a:t>Context:</a:t>
            </a:r>
            <a:endParaRPr lang="en-GB" sz="1400" dirty="0"/>
          </a:p>
          <a:p>
            <a:r>
              <a:rPr lang="en-GB" sz="1400" dirty="0">
                <a:effectLst/>
                <a:latin typeface="ArialMT"/>
              </a:rPr>
              <a:t>Transport for London (TfL) is a local government body responsible for most of the transport network in London and guided by the </a:t>
            </a:r>
            <a:r>
              <a:rPr lang="en-GB" sz="1400" dirty="0">
                <a:solidFill>
                  <a:srgbClr val="005EBC"/>
                </a:solidFill>
                <a:effectLst/>
                <a:latin typeface="ArialMT"/>
              </a:rPr>
              <a:t>Mayor’s Transport Strategy 2018 </a:t>
            </a:r>
            <a:r>
              <a:rPr lang="en-GB" sz="1400" dirty="0">
                <a:effectLst/>
                <a:latin typeface="ArialMT"/>
              </a:rPr>
              <a:t>(MTS). The central aim of MTS is for 80% of all trips in London to be made on foot, by cycle or using public transport by 2041. </a:t>
            </a:r>
            <a:endParaRPr lang="en-GB" sz="1400" dirty="0"/>
          </a:p>
          <a:p>
            <a:r>
              <a:rPr lang="en-GB" sz="1400" b="1" dirty="0">
                <a:effectLst/>
                <a:latin typeface="Arial" panose="020B0604020202020204" pitchFamily="34" charset="0"/>
              </a:rPr>
              <a:t>Business Question:</a:t>
            </a:r>
            <a:endParaRPr lang="en-GB" sz="1400" dirty="0"/>
          </a:p>
          <a:p>
            <a:r>
              <a:rPr lang="en-GB" sz="1400" dirty="0">
                <a:effectLst/>
                <a:latin typeface="ArialMT"/>
              </a:rPr>
              <a:t>What are the main factors which influence cycling uptake? How can improving these factors help contribute to achieving the goal of 80% of all trips in London to be made on foot, by cycle or using public transport by 2041. </a:t>
            </a:r>
            <a:endParaRPr lang="en-GB" sz="1400" dirty="0"/>
          </a:p>
          <a:p>
            <a:r>
              <a:rPr lang="en-GB" sz="1400" b="1" dirty="0">
                <a:latin typeface="Arial" panose="020B0604020202020204" pitchFamily="34" charset="0"/>
              </a:rPr>
              <a:t>Initial </a:t>
            </a:r>
            <a:r>
              <a:rPr lang="en-GB" sz="1400" b="1" dirty="0">
                <a:effectLst/>
                <a:latin typeface="Arial" panose="020B0604020202020204" pitchFamily="34" charset="0"/>
              </a:rPr>
              <a:t>Hypothesis to address the Business Question:</a:t>
            </a:r>
            <a:endParaRPr lang="en-GB" sz="1400" dirty="0"/>
          </a:p>
          <a:p>
            <a:pPr marL="228600" indent="-228600">
              <a:buFont typeface="+mj-lt"/>
              <a:buAutoNum type="arabicPeriod"/>
            </a:pPr>
            <a:r>
              <a:rPr lang="en-GB" sz="1400" dirty="0">
                <a:effectLst/>
                <a:latin typeface="ArialMT"/>
              </a:rPr>
              <a:t>How do socioeconomic factors contribute to cycling uptake?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effectLst/>
                <a:latin typeface="ArialMT"/>
              </a:rPr>
              <a:t>Is cycling uptake higher in areas of London where the average income </a:t>
            </a:r>
            <a:r>
              <a:rPr lang="en-GB" sz="1400" dirty="0"/>
              <a:t>i</a:t>
            </a:r>
            <a:r>
              <a:rPr lang="en-GB" sz="1400" dirty="0">
                <a:effectLst/>
                <a:latin typeface="ArialMT"/>
              </a:rPr>
              <a:t>s higher?</a:t>
            </a:r>
            <a:endParaRPr lang="en-GB" sz="1400" dirty="0">
              <a:latin typeface="ArialM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effectLst/>
                <a:latin typeface="ArialMT"/>
              </a:rPr>
              <a:t>Is cycling higher where the Education level is higher? </a:t>
            </a:r>
            <a:endParaRPr lang="en-GB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effectLst/>
                <a:latin typeface="ArialMT"/>
              </a:rPr>
              <a:t>How does cycling uptake change amongst different demographics?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effectLst/>
                <a:latin typeface="ArialMT"/>
              </a:rPr>
              <a:t>How can cycling uptake be improved amongst young black, Asian and mixed-ethnicity men and women?</a:t>
            </a:r>
            <a:endParaRPr lang="en-GB" sz="1400" dirty="0">
              <a:latin typeface="ArialM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effectLst/>
                <a:latin typeface="ArialMT"/>
              </a:rPr>
              <a:t>This can include age, class, gender &amp; race </a:t>
            </a:r>
            <a:endParaRPr lang="en-GB" sz="1400" dirty="0"/>
          </a:p>
          <a:p>
            <a:pPr marL="228600" indent="-228600">
              <a:buFont typeface="+mj-lt"/>
              <a:buAutoNum type="arabicPeriod"/>
            </a:pPr>
            <a:r>
              <a:rPr lang="en-GB" sz="1400" dirty="0">
                <a:effectLst/>
                <a:latin typeface="ArialMT"/>
              </a:rPr>
              <a:t>Has cycling uptake been higher since the introduction of PAYG bikes? </a:t>
            </a:r>
            <a:endParaRPr lang="en-GB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effectLst/>
                <a:latin typeface="ArialMT"/>
              </a:rPr>
              <a:t>Where are PAYG cycling hubs situated? Are these based in areas of higher average income?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effectLst/>
                <a:latin typeface="ArialMT"/>
              </a:rPr>
              <a:t>How does infrastructure affect uptake in cycling?</a:t>
            </a:r>
            <a:endParaRPr lang="en-GB" sz="1400" dirty="0">
              <a:latin typeface="ArialMT"/>
            </a:endParaRPr>
          </a:p>
          <a:p>
            <a:pPr marL="342900" indent="-342900">
              <a:buFont typeface="+mj-lt"/>
              <a:buAutoNum type="arabicPeriod"/>
            </a:pPr>
            <a:endParaRPr lang="en-GB" sz="1400" dirty="0">
              <a:effectLst/>
              <a:latin typeface="ArialMT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effectLst/>
                <a:latin typeface="ArialMT"/>
              </a:rPr>
              <a:t>How safe is cycling in London? Are there the necessary cycling paths / infrastructure? </a:t>
            </a:r>
            <a:endParaRPr lang="en-GB" sz="1400" dirty="0"/>
          </a:p>
          <a:p>
            <a:pPr marL="228600" indent="-228600">
              <a:buFont typeface="+mj-lt"/>
              <a:buAutoNum type="arabicPeriod"/>
            </a:pPr>
            <a:r>
              <a:rPr lang="en-GB" sz="1400" dirty="0">
                <a:effectLst/>
                <a:latin typeface="ArialMT"/>
              </a:rPr>
              <a:t>How do technological advances affect the uptake of cycling?</a:t>
            </a:r>
            <a:endParaRPr lang="en-GB" sz="1400" dirty="0">
              <a:latin typeface="ArialMT"/>
            </a:endParaRPr>
          </a:p>
          <a:p>
            <a:pPr marL="228600" indent="-228600">
              <a:buFont typeface="+mj-lt"/>
              <a:buAutoNum type="arabicPeriod"/>
            </a:pPr>
            <a:r>
              <a:rPr lang="en-GB" sz="1400" dirty="0">
                <a:effectLst/>
                <a:latin typeface="ArialMT"/>
              </a:rPr>
              <a:t>Has the introduction of electric bikes increased cycling uptake? </a:t>
            </a:r>
            <a:endParaRPr lang="en-GB" sz="1400" dirty="0">
              <a:latin typeface="SymbolMT"/>
            </a:endParaRPr>
          </a:p>
          <a:p>
            <a:pPr marL="228600" indent="-228600">
              <a:buFont typeface="+mj-lt"/>
              <a:buAutoNum type="arabicPeriod"/>
            </a:pPr>
            <a:r>
              <a:rPr lang="en-GB" sz="1400" dirty="0">
                <a:effectLst/>
                <a:latin typeface="ArialMT"/>
              </a:rPr>
              <a:t>How does the weather affect cycling uptake?</a:t>
            </a:r>
            <a:endParaRPr lang="en-GB" sz="1400" dirty="0">
              <a:latin typeface="ArialMT"/>
            </a:endParaRPr>
          </a:p>
          <a:p>
            <a:pPr marL="228600" indent="-228600">
              <a:buFont typeface="+mj-lt"/>
              <a:buAutoNum type="arabicPeriod"/>
            </a:pPr>
            <a:r>
              <a:rPr lang="en-GB" sz="1400" dirty="0">
                <a:effectLst/>
                <a:latin typeface="ArialMT"/>
              </a:rPr>
              <a:t>Does an increase in temperature mean an increase in cycling? </a:t>
            </a:r>
            <a:endParaRPr lang="en-GB" sz="1400" dirty="0">
              <a:effectLst/>
              <a:latin typeface="CourierNewPSMT" panose="02070309020205020404" pitchFamily="49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GB" sz="1400" dirty="0">
                <a:effectLst/>
                <a:latin typeface="ArialMT"/>
              </a:rPr>
              <a:t>What do seasonal changes affect cycling uptake?</a:t>
            </a:r>
            <a:endParaRPr lang="en-GB" sz="1400" dirty="0">
              <a:latin typeface="ArialMT"/>
            </a:endParaRPr>
          </a:p>
          <a:p>
            <a:pPr marL="228600" indent="-228600">
              <a:buFont typeface="+mj-lt"/>
              <a:buAutoNum type="arabicPeriod"/>
            </a:pPr>
            <a:r>
              <a:rPr lang="en-GB" sz="1400" dirty="0">
                <a:effectLst/>
                <a:latin typeface="ArialMT"/>
              </a:rPr>
              <a:t>Could availability / price of PAYG change during high seasons? </a:t>
            </a:r>
            <a:endParaRPr lang="en-GB" sz="1400" dirty="0">
              <a:latin typeface="SymbolMT"/>
            </a:endParaRPr>
          </a:p>
          <a:p>
            <a:pPr marL="228600" indent="-228600">
              <a:buFont typeface="+mj-lt"/>
              <a:buAutoNum type="arabicPeriod"/>
            </a:pPr>
            <a:r>
              <a:rPr lang="en-GB" sz="1400" dirty="0">
                <a:effectLst/>
                <a:latin typeface="ArialMT"/>
              </a:rPr>
              <a:t>How has WFH affected cycling uptake?</a:t>
            </a:r>
            <a:endParaRPr lang="en-GB" sz="1400" dirty="0">
              <a:latin typeface="ArialMT"/>
            </a:endParaRPr>
          </a:p>
          <a:p>
            <a:pPr marL="228600" indent="-228600">
              <a:buFont typeface="+mj-lt"/>
              <a:buAutoNum type="arabicPeriod"/>
            </a:pPr>
            <a:r>
              <a:rPr lang="en-GB" sz="1400" dirty="0">
                <a:effectLst/>
                <a:latin typeface="ArialMT"/>
              </a:rPr>
              <a:t>How can government initiatives (Cycle to Work) help increase cycling uptake? </a:t>
            </a:r>
            <a:endParaRPr lang="en-GB" sz="1400" dirty="0">
              <a:latin typeface="SymbolMT"/>
            </a:endParaRPr>
          </a:p>
          <a:p>
            <a:pPr marL="228600" indent="-228600">
              <a:buFont typeface="+mj-lt"/>
              <a:buAutoNum type="arabicPeriod"/>
            </a:pPr>
            <a:r>
              <a:rPr lang="en-GB" sz="1400" dirty="0">
                <a:effectLst/>
                <a:latin typeface="ArialMT"/>
              </a:rPr>
              <a:t>How has tourism affected cycling uptake?</a:t>
            </a:r>
            <a:r>
              <a:rPr lang="en-GB" sz="1400" dirty="0">
                <a:latin typeface="ArialMT"/>
              </a:rPr>
              <a:t> 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400" dirty="0">
                <a:effectLst/>
                <a:latin typeface="ArialMT"/>
              </a:rPr>
              <a:t>Has there been a knock-on effect from Brexit on tourism / immigration to London and thus cycling uptake? </a:t>
            </a:r>
            <a:endParaRPr lang="en-GB" sz="1400" dirty="0">
              <a:effectLst/>
              <a:latin typeface="SymbolMT"/>
            </a:endParaRPr>
          </a:p>
        </p:txBody>
      </p:sp>
    </p:spTree>
    <p:extLst>
      <p:ext uri="{BB962C8B-B14F-4D97-AF65-F5344CB8AC3E}">
        <p14:creationId xmlns:p14="http://schemas.microsoft.com/office/powerpoint/2010/main" val="1914034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5494</TotalTime>
  <Words>1371</Words>
  <Application>Microsoft Macintosh PowerPoint</Application>
  <PresentationFormat>Widescreen</PresentationFormat>
  <Paragraphs>168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ArialMT</vt:lpstr>
      <vt:lpstr>Calibri</vt:lpstr>
      <vt:lpstr>Calibri Light</vt:lpstr>
      <vt:lpstr>CourierNewPSMT</vt:lpstr>
      <vt:lpstr>Helvetica</vt:lpstr>
      <vt:lpstr>Roboto</vt:lpstr>
      <vt:lpstr>SymbolMT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Christos Pieris</dc:creator>
  <cp:lastModifiedBy>Christos Pieris</cp:lastModifiedBy>
  <cp:revision>2</cp:revision>
  <dcterms:created xsi:type="dcterms:W3CDTF">2023-02-08T22:07:16Z</dcterms:created>
  <dcterms:modified xsi:type="dcterms:W3CDTF">2023-02-12T17:41:16Z</dcterms:modified>
</cp:coreProperties>
</file>