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lik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l4bnoANTIXBoio7bVmjKt/STK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Alike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10ab19d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b10ab19d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43f84b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ca43f84b5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afe8f956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bafe8f9561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a43f84b5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ca43f84b57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a43f84b5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ca43f84b57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3d39d8f5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53d39d8f50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100d7dda1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c100d7dd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3d39d8f50_0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53d39d8f50_0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53d39d8f50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3d39d8f50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g53d39d8f50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d39d8f50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53d39d8f50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53d39d8f50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3d39d8f50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d39d8f50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53d39d8f50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g53d39d8f50_0_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53d39d8f50_0_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53d39d8f50_0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53d39d8f50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1" name="Google Shape;21;g53d39d8f50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" name="Google Shape;22;g53d39d8f50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3d39d8f50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g53d39d8f50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g53d39d8f50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53d39d8f50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3d39d8f50_0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g53d39d8f50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53d39d8f50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" name="Google Shape;33;g53d39d8f50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4" name="Google Shape;34;g53d39d8f50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3d39d8f50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7" name="Google Shape;37;g53d39d8f50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3d39d8f50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53d39d8f50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3d39d8f50_0_30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53d39d8f50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g53d39d8f50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g53d39d8f50_0_3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g53d39d8f50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d39d8f5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53d39d8f5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53d39d8f50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lipart-library.com/traffic-light-clipart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415661" y="852792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i="0" lang="en-US" sz="6000" u="none">
                <a:solidFill>
                  <a:schemeClr val="dk1"/>
                </a:solidFill>
                <a:latin typeface="Alike"/>
                <a:ea typeface="Alike"/>
                <a:cs typeface="Alike"/>
                <a:sym typeface="Alike"/>
              </a:rPr>
              <a:t>ENSE 4</a:t>
            </a:r>
            <a:r>
              <a:rPr lang="en-US" sz="6000">
                <a:latin typeface="Alike"/>
                <a:ea typeface="Alike"/>
                <a:cs typeface="Alike"/>
                <a:sym typeface="Alike"/>
              </a:rPr>
              <a:t>77</a:t>
            </a:r>
            <a:br>
              <a:rPr i="0" lang="en-US" sz="6000" u="none">
                <a:solidFill>
                  <a:schemeClr val="dk1"/>
                </a:solidFill>
                <a:latin typeface="Alike"/>
                <a:ea typeface="Alike"/>
                <a:cs typeface="Alike"/>
                <a:sym typeface="Alike"/>
              </a:rPr>
            </a:br>
            <a:r>
              <a:rPr lang="en-US" sz="5800">
                <a:latin typeface="Alike"/>
                <a:ea typeface="Alike"/>
                <a:cs typeface="Alike"/>
                <a:sym typeface="Alike"/>
              </a:rPr>
              <a:t>Project Bazaar Day 2</a:t>
            </a:r>
            <a:endParaRPr sz="5800">
              <a:latin typeface="Alike"/>
              <a:ea typeface="Alike"/>
              <a:cs typeface="Alike"/>
              <a:sym typeface="Alike"/>
            </a:endParaRPr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415650" y="3946769"/>
            <a:ext cx="113607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500">
                <a:latin typeface="Roboto"/>
                <a:ea typeface="Roboto"/>
                <a:cs typeface="Roboto"/>
                <a:sym typeface="Roboto"/>
              </a:rPr>
              <a:t>Humane Transport</a:t>
            </a:r>
            <a:endParaRPr sz="4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>
                <a:latin typeface="Roboto"/>
                <a:ea typeface="Roboto"/>
                <a:cs typeface="Roboto"/>
                <a:sym typeface="Roboto"/>
              </a:rPr>
              <a:t>Clark Inocalla, Kelly Holtzman, Mansi Patel, Sana Khan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>
                <a:latin typeface="Roboto"/>
                <a:ea typeface="Roboto"/>
                <a:cs typeface="Roboto"/>
                <a:sym typeface="Roboto"/>
              </a:rPr>
              <a:t>March 25, 2021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>
                <a:solidFill>
                  <a:schemeClr val="dk1"/>
                </a:solidFill>
                <a:latin typeface="Alike"/>
                <a:ea typeface="Alike"/>
                <a:cs typeface="Alike"/>
                <a:sym typeface="Alike"/>
              </a:rPr>
              <a:t>Image </a:t>
            </a:r>
            <a:r>
              <a:rPr lang="en-US" sz="4400">
                <a:latin typeface="Alike"/>
                <a:ea typeface="Alike"/>
                <a:cs typeface="Alike"/>
                <a:sym typeface="Alike"/>
              </a:rPr>
              <a:t>References</a:t>
            </a:r>
            <a:endParaRPr>
              <a:latin typeface="Alike"/>
              <a:ea typeface="Alike"/>
              <a:cs typeface="Alike"/>
              <a:sym typeface="Alike"/>
            </a:endParaRPr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838200" y="1825625"/>
            <a:ext cx="105156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Roboto"/>
              <a:buChar char="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Stoplight. </a:t>
            </a:r>
            <a:r>
              <a:rPr lang="en-US" sz="2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http://clipart-library.com/traffic-light-cliparts.html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b10ab19d7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13" y="462663"/>
            <a:ext cx="9189600" cy="43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b10ab19d7b_0_0"/>
          <p:cNvPicPr preferRelativeResize="0"/>
          <p:nvPr/>
        </p:nvPicPr>
        <p:blipFill rotWithShape="1">
          <a:blip r:embed="rId4">
            <a:alphaModFix/>
          </a:blip>
          <a:srcRect b="0" l="0" r="0" t="5204"/>
          <a:stretch/>
        </p:blipFill>
        <p:spPr>
          <a:xfrm>
            <a:off x="4160475" y="3194938"/>
            <a:ext cx="78329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ca43f84b5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709725"/>
            <a:ext cx="1082040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ca43f84b57_0_0"/>
          <p:cNvPicPr preferRelativeResize="0"/>
          <p:nvPr/>
        </p:nvPicPr>
        <p:blipFill rotWithShape="1">
          <a:blip r:embed="rId3">
            <a:alphaModFix/>
          </a:blip>
          <a:srcRect b="73562" l="0" r="83601" t="0"/>
          <a:stretch/>
        </p:blipFill>
        <p:spPr>
          <a:xfrm>
            <a:off x="5208813" y="1796803"/>
            <a:ext cx="1774375" cy="9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ca43f84b57_0_0"/>
          <p:cNvPicPr preferRelativeResize="0"/>
          <p:nvPr/>
        </p:nvPicPr>
        <p:blipFill rotWithShape="1">
          <a:blip r:embed="rId3">
            <a:alphaModFix/>
          </a:blip>
          <a:srcRect b="71663" l="14588" r="67993" t="0"/>
          <a:stretch/>
        </p:blipFill>
        <p:spPr>
          <a:xfrm>
            <a:off x="774450" y="1764162"/>
            <a:ext cx="1884775" cy="9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4375" y="144925"/>
            <a:ext cx="50340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Alike"/>
                <a:ea typeface="Alike"/>
                <a:cs typeface="Alike"/>
                <a:sym typeface="Alike"/>
              </a:rPr>
              <a:t>Sprint 9 Overview</a:t>
            </a:r>
            <a:endParaRPr>
              <a:latin typeface="Alike"/>
              <a:ea typeface="Alike"/>
              <a:cs typeface="Alike"/>
              <a:sym typeface="Alike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328200" y="4348075"/>
            <a:ext cx="11535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Colour scheme update! </a:t>
            </a:r>
            <a:endParaRPr i="0" sz="2800" u="none" cap="none" strike="noStrik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Images in the application!</a:t>
            </a:r>
            <a:endParaRPr i="0" sz="2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Quality of life </a:t>
            </a:r>
            <a:r>
              <a:rPr lang="en-US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improvements</a:t>
            </a:r>
            <a:r>
              <a:rPr lang="en-US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328200" y="1187500"/>
            <a:ext cx="406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Mar 9, 2021 - Mar 23, 2021</a:t>
            </a:r>
            <a:endParaRPr i="0" sz="2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00" y="2171375"/>
            <a:ext cx="11709799" cy="20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afe8f9561_0_67"/>
          <p:cNvSpPr txBox="1"/>
          <p:nvPr>
            <p:ph type="title"/>
          </p:nvPr>
        </p:nvSpPr>
        <p:spPr>
          <a:xfrm>
            <a:off x="314375" y="289475"/>
            <a:ext cx="7956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latin typeface="Alike"/>
                <a:ea typeface="Alike"/>
                <a:cs typeface="Alike"/>
                <a:sym typeface="Alike"/>
              </a:rPr>
              <a:t>Project Status Description</a:t>
            </a:r>
            <a:endParaRPr sz="4000">
              <a:latin typeface="Alike"/>
              <a:ea typeface="Alike"/>
              <a:cs typeface="Alike"/>
              <a:sym typeface="Alik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lt2"/>
                </a:solidFill>
                <a:latin typeface="Alike"/>
                <a:ea typeface="Alike"/>
                <a:cs typeface="Alike"/>
                <a:sym typeface="Alike"/>
              </a:rPr>
              <a:t>and Project Issues (No Changes)</a:t>
            </a:r>
            <a:endParaRPr sz="4000">
              <a:solidFill>
                <a:schemeClr val="lt2"/>
              </a:solidFill>
              <a:latin typeface="Alike"/>
              <a:ea typeface="Alike"/>
              <a:cs typeface="Alike"/>
              <a:sym typeface="Alike"/>
            </a:endParaRPr>
          </a:p>
        </p:txBody>
      </p:sp>
      <p:pic>
        <p:nvPicPr>
          <p:cNvPr id="88" name="Google Shape;88;gbafe8f9561_0_67"/>
          <p:cNvPicPr preferRelativeResize="0"/>
          <p:nvPr/>
        </p:nvPicPr>
        <p:blipFill rotWithShape="1">
          <a:blip r:embed="rId3">
            <a:alphaModFix/>
          </a:blip>
          <a:srcRect b="0" l="66423" r="0" t="0"/>
          <a:stretch/>
        </p:blipFill>
        <p:spPr>
          <a:xfrm>
            <a:off x="781763" y="2390950"/>
            <a:ext cx="163737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bafe8f9561_0_67"/>
          <p:cNvSpPr txBox="1"/>
          <p:nvPr/>
        </p:nvSpPr>
        <p:spPr>
          <a:xfrm>
            <a:off x="3235238" y="2018950"/>
            <a:ext cx="81750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project status is </a:t>
            </a:r>
            <a:r>
              <a:rPr i="0" lang="en-US" sz="2800" u="none" cap="none" strike="noStrike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green</a:t>
            </a:r>
            <a:r>
              <a:rPr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application could be delivered as-is.</a:t>
            </a:r>
            <a:endParaRPr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There is still no transporter feedback. </a:t>
            </a:r>
            <a:endParaRPr sz="2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We’re not likely to receive it in time.</a:t>
            </a:r>
            <a:endParaRPr sz="2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Our future recommendations for the app include user testing with a group of willing Transporters.</a:t>
            </a:r>
            <a:endParaRPr sz="2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a43f84b57_0_58"/>
          <p:cNvSpPr txBox="1"/>
          <p:nvPr>
            <p:ph type="title"/>
          </p:nvPr>
        </p:nvSpPr>
        <p:spPr>
          <a:xfrm>
            <a:off x="3322050" y="2766300"/>
            <a:ext cx="5547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Alike"/>
                <a:ea typeface="Alike"/>
                <a:cs typeface="Alike"/>
                <a:sym typeface="Alike"/>
              </a:rPr>
              <a:t>Application Demo</a:t>
            </a:r>
            <a:endParaRPr>
              <a:latin typeface="Alike"/>
              <a:ea typeface="Alike"/>
              <a:cs typeface="Alike"/>
              <a:sym typeface="Alik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a43f84b57_0_113"/>
          <p:cNvSpPr txBox="1"/>
          <p:nvPr>
            <p:ph type="title"/>
          </p:nvPr>
        </p:nvSpPr>
        <p:spPr>
          <a:xfrm>
            <a:off x="314375" y="289475"/>
            <a:ext cx="5050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Alike"/>
                <a:ea typeface="Alike"/>
                <a:cs typeface="Alike"/>
                <a:sym typeface="Alike"/>
              </a:rPr>
              <a:t>Sprint 10 Outlook</a:t>
            </a:r>
            <a:endParaRPr sz="4400">
              <a:solidFill>
                <a:schemeClr val="lt2"/>
              </a:solidFill>
              <a:latin typeface="Alike"/>
              <a:ea typeface="Alike"/>
              <a:cs typeface="Alike"/>
              <a:sym typeface="Alike"/>
            </a:endParaRPr>
          </a:p>
        </p:txBody>
      </p:sp>
      <p:sp>
        <p:nvSpPr>
          <p:cNvPr id="100" name="Google Shape;100;gca43f84b57_0_113"/>
          <p:cNvSpPr txBox="1"/>
          <p:nvPr/>
        </p:nvSpPr>
        <p:spPr>
          <a:xfrm>
            <a:off x="314375" y="1252775"/>
            <a:ext cx="505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en-US" sz="2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Starts Mar </a:t>
            </a:r>
            <a:r>
              <a:rPr lang="en-US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r>
              <a:rPr i="0" lang="en-US" sz="2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2021, ends </a:t>
            </a:r>
            <a:r>
              <a:rPr lang="en-US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Apr 10</a:t>
            </a:r>
            <a:r>
              <a:rPr i="0" lang="en-US" sz="2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2021</a:t>
            </a:r>
            <a:endParaRPr i="0" sz="2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gca43f84b57_0_113"/>
          <p:cNvSpPr txBox="1"/>
          <p:nvPr/>
        </p:nvSpPr>
        <p:spPr>
          <a:xfrm>
            <a:off x="314425" y="2031950"/>
            <a:ext cx="5050800" cy="4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project closing Sprint:</a:t>
            </a:r>
            <a:endParaRPr i="0" sz="2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AutoNum type="arabicPeriod"/>
            </a:pPr>
            <a:r>
              <a:rPr lang="en-US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Remaining minor implementation and appearance updates</a:t>
            </a:r>
            <a:endParaRPr sz="2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AutoNum type="arabicPeriod"/>
            </a:pPr>
            <a:r>
              <a:rPr lang="en-US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Closing documentation</a:t>
            </a:r>
            <a:endParaRPr sz="2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AutoNum type="arabicPeriod"/>
            </a:pPr>
            <a:r>
              <a:rPr lang="en-US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Project poster</a:t>
            </a:r>
            <a:endParaRPr sz="2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AutoNum type="arabicPeriod"/>
            </a:pPr>
            <a:r>
              <a:rPr lang="en-US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Project commercial</a:t>
            </a:r>
            <a:endParaRPr sz="2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Font typeface="Roboto"/>
              <a:buAutoNum type="arabicPeriod"/>
            </a:pPr>
            <a:r>
              <a:rPr lang="en-US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Project presentation</a:t>
            </a:r>
            <a:endParaRPr sz="2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gca43f84b57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725" y="1288000"/>
            <a:ext cx="564067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ca43f84b57_0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975" y="1872400"/>
            <a:ext cx="5640675" cy="425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ca43f84b57_0_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750" y="2698536"/>
            <a:ext cx="5640675" cy="588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ca43f84b57_0_113"/>
          <p:cNvSpPr/>
          <p:nvPr/>
        </p:nvSpPr>
        <p:spPr>
          <a:xfrm>
            <a:off x="8807550" y="2927325"/>
            <a:ext cx="2269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13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Unit and Integration Tests)</a:t>
            </a:r>
            <a:endParaRPr sz="13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gca43f84b57_0_113"/>
          <p:cNvSpPr txBox="1"/>
          <p:nvPr/>
        </p:nvSpPr>
        <p:spPr>
          <a:xfrm>
            <a:off x="5886971" y="673900"/>
            <a:ext cx="362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 facts about the project so far!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gca43f84b57_0_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0738" y="4161475"/>
            <a:ext cx="5640675" cy="56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ca43f84b57_0_113"/>
          <p:cNvSpPr txBox="1"/>
          <p:nvPr/>
        </p:nvSpPr>
        <p:spPr>
          <a:xfrm>
            <a:off x="5887013" y="3493400"/>
            <a:ext cx="56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test and format run is ~5 minutes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gca43f84b57_0_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0750" y="5717250"/>
            <a:ext cx="5640675" cy="5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a43f84b57_0_113"/>
          <p:cNvSpPr txBox="1"/>
          <p:nvPr/>
        </p:nvSpPr>
        <p:spPr>
          <a:xfrm>
            <a:off x="5887013" y="4849950"/>
            <a:ext cx="564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full build of 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iOS is ~33 minutes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(without cache)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gca43f84b57_0_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18100" y="700604"/>
            <a:ext cx="1513328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3d39d8f50_0_2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>
                <a:solidFill>
                  <a:schemeClr val="dk1"/>
                </a:solidFill>
                <a:latin typeface="Alike"/>
                <a:ea typeface="Alike"/>
                <a:cs typeface="Alike"/>
                <a:sym typeface="Alike"/>
              </a:rPr>
              <a:t>Group </a:t>
            </a:r>
            <a:r>
              <a:rPr lang="en-US" sz="4400">
                <a:latin typeface="Alike"/>
                <a:ea typeface="Alike"/>
                <a:cs typeface="Alike"/>
                <a:sym typeface="Alike"/>
              </a:rPr>
              <a:t>R</a:t>
            </a:r>
            <a:r>
              <a:rPr i="0" lang="en-US" sz="4400" u="none">
                <a:solidFill>
                  <a:schemeClr val="dk1"/>
                </a:solidFill>
                <a:latin typeface="Alike"/>
                <a:ea typeface="Alike"/>
                <a:cs typeface="Alike"/>
                <a:sym typeface="Alike"/>
              </a:rPr>
              <a:t>eflection</a:t>
            </a:r>
            <a:endParaRPr sz="4400">
              <a:latin typeface="Alike"/>
              <a:ea typeface="Alike"/>
              <a:cs typeface="Alike"/>
              <a:sym typeface="Alik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Open discussion for the meeting</a:t>
            </a:r>
            <a:endParaRPr sz="2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53d39d8f50_0_268"/>
          <p:cNvSpPr txBox="1"/>
          <p:nvPr>
            <p:ph idx="1" type="body"/>
          </p:nvPr>
        </p:nvSpPr>
        <p:spPr>
          <a:xfrm>
            <a:off x="838200" y="1879900"/>
            <a:ext cx="971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"/>
              <a:buChar char="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Does the team feel "on track"?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"/>
              <a:buChar char="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What progress does the team particularly feel good about?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"/>
              <a:buChar char="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What barriers does the team feel is a current impediment to success?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"/>
              <a:buChar char="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What help does the team require to move positively forward?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3000"/>
              <a:buFont typeface="Roboto"/>
              <a:buChar char="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Other questions or concerns?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53d39d8f50_0_268"/>
          <p:cNvSpPr txBox="1"/>
          <p:nvPr/>
        </p:nvSpPr>
        <p:spPr>
          <a:xfrm rot="2238123">
            <a:off x="9637822" y="4596714"/>
            <a:ext cx="2060339" cy="1402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0"/>
              <a:buFont typeface="Arial"/>
              <a:buNone/>
            </a:pPr>
            <a:r>
              <a:rPr i="0" lang="en-US" sz="3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i="0" sz="320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100d7dda1_2_0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latin typeface="Alike"/>
                <a:ea typeface="Alike"/>
                <a:cs typeface="Alike"/>
                <a:sym typeface="Alike"/>
              </a:rPr>
              <a:t>Questions, Suggestions?</a:t>
            </a:r>
            <a:endParaRPr>
              <a:latin typeface="Alike"/>
              <a:ea typeface="Alike"/>
              <a:cs typeface="Alike"/>
              <a:sym typeface="Alik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