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7" r:id="rId3"/>
    <p:sldId id="268" r:id="rId4"/>
    <p:sldId id="269" r:id="rId5"/>
    <p:sldId id="258" r:id="rId6"/>
    <p:sldId id="259" r:id="rId7"/>
    <p:sldId id="261" r:id="rId8"/>
    <p:sldId id="260" r:id="rId9"/>
    <p:sldId id="262" r:id="rId10"/>
    <p:sldId id="263" r:id="rId11"/>
    <p:sldId id="264"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578E18-30D9-4ABA-BFD1-B69B30EEC4B6}" type="datetimeFigureOut">
              <a:rPr lang="en-US" smtClean="0"/>
              <a:t>9/12/2023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412426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78E18-30D9-4ABA-BFD1-B69B30EEC4B6}"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343037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78E18-30D9-4ABA-BFD1-B69B30EEC4B6}"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130057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78E18-30D9-4ABA-BFD1-B69B30EEC4B6}"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D3EB-3D06-4171-A74C-23DB58AB219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6048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78E18-30D9-4ABA-BFD1-B69B30EEC4B6}"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3967685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1578E18-30D9-4ABA-BFD1-B69B30EEC4B6}"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2702664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1578E18-30D9-4ABA-BFD1-B69B30EEC4B6}"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1766201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78E18-30D9-4ABA-BFD1-B69B30EEC4B6}"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3671402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78E18-30D9-4ABA-BFD1-B69B30EEC4B6}"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301858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78E18-30D9-4ABA-BFD1-B69B30EEC4B6}"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322219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578E18-30D9-4ABA-BFD1-B69B30EEC4B6}"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425921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578E18-30D9-4ABA-BFD1-B69B30EEC4B6}"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425376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578E18-30D9-4ABA-BFD1-B69B30EEC4B6}"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25989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578E18-30D9-4ABA-BFD1-B69B30EEC4B6}"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423100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78E18-30D9-4ABA-BFD1-B69B30EEC4B6}"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207005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78E18-30D9-4ABA-BFD1-B69B30EEC4B6}"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153092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78E18-30D9-4ABA-BFD1-B69B30EEC4B6}"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D3EB-3D06-4171-A74C-23DB58AB2192}" type="slidenum">
              <a:rPr lang="en-US" smtClean="0"/>
              <a:t>‹#›</a:t>
            </a:fld>
            <a:endParaRPr lang="en-US"/>
          </a:p>
        </p:txBody>
      </p:sp>
    </p:spTree>
    <p:extLst>
      <p:ext uri="{BB962C8B-B14F-4D97-AF65-F5344CB8AC3E}">
        <p14:creationId xmlns:p14="http://schemas.microsoft.com/office/powerpoint/2010/main" val="189753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578E18-30D9-4ABA-BFD1-B69B30EEC4B6}" type="datetimeFigureOut">
              <a:rPr lang="en-US" smtClean="0"/>
              <a:t>9/12/2023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4ED3EB-3D06-4171-A74C-23DB58AB2192}" type="slidenum">
              <a:rPr lang="en-US" smtClean="0"/>
              <a:t>‹#›</a:t>
            </a:fld>
            <a:endParaRPr lang="en-US"/>
          </a:p>
        </p:txBody>
      </p:sp>
    </p:spTree>
    <p:extLst>
      <p:ext uri="{BB962C8B-B14F-4D97-AF65-F5344CB8AC3E}">
        <p14:creationId xmlns:p14="http://schemas.microsoft.com/office/powerpoint/2010/main" val="13667947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uperherouevent.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2089014"/>
            <a:ext cx="8791575" cy="2387600"/>
          </a:xfrm>
        </p:spPr>
        <p:txBody>
          <a:bodyPr>
            <a:normAutofit/>
          </a:bodyPr>
          <a:lstStyle/>
          <a:p>
            <a:pPr algn="ctr"/>
            <a:r>
              <a:rPr lang="en-US" dirty="0"/>
              <a:t/>
            </a:r>
            <a:br>
              <a:rPr lang="en-US" dirty="0"/>
            </a:br>
            <a:r>
              <a:rPr lang="en-US" sz="6000" b="1" dirty="0"/>
              <a:t>Data </a:t>
            </a:r>
            <a:r>
              <a:rPr lang="en-US" sz="6000" b="1" dirty="0" smtClean="0"/>
              <a:t>Visualization</a:t>
            </a:r>
            <a:r>
              <a:rPr lang="en-US" dirty="0"/>
              <a:t/>
            </a:r>
            <a:br>
              <a:rPr lang="en-US" dirty="0"/>
            </a:br>
            <a:endParaRPr lang="en-US" dirty="0"/>
          </a:p>
        </p:txBody>
      </p:sp>
    </p:spTree>
    <p:extLst>
      <p:ext uri="{BB962C8B-B14F-4D97-AF65-F5344CB8AC3E}">
        <p14:creationId xmlns:p14="http://schemas.microsoft.com/office/powerpoint/2010/main" val="357083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Relationship between Frequency and Click Through Rate (CTR</a:t>
            </a:r>
            <a:r>
              <a:rPr lang="en-US" b="1" dirty="0" smtClean="0"/>
              <a:t>):</a:t>
            </a:r>
            <a:br>
              <a:rPr lang="en-US" b="1" dirty="0" smtClean="0"/>
            </a:br>
            <a:r>
              <a:rPr lang="en-US" sz="2200" cap="none" dirty="0" smtClean="0"/>
              <a:t>As we see from the size of the bubble that campaign 3 is one of the lowest campaign that has least CPC and CPR.</a:t>
            </a:r>
            <a:endParaRPr lang="en-US" sz="2200"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8"/>
            <a:ext cx="9905998" cy="3942306"/>
          </a:xfrm>
        </p:spPr>
      </p:pic>
    </p:spTree>
    <p:extLst>
      <p:ext uri="{BB962C8B-B14F-4D97-AF65-F5344CB8AC3E}">
        <p14:creationId xmlns:p14="http://schemas.microsoft.com/office/powerpoint/2010/main" val="269153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Based on Cost Per Click (CPC) and Cost Per Result (CPR</a:t>
            </a:r>
            <a:r>
              <a:rPr lang="en-US" b="1" dirty="0" smtClean="0"/>
              <a:t>):</a:t>
            </a:r>
            <a:br>
              <a:rPr lang="en-US" b="1" dirty="0" smtClean="0"/>
            </a:br>
            <a:r>
              <a:rPr lang="en-US" sz="2200" cap="none" dirty="0" smtClean="0"/>
              <a:t>In both comparisons, campaign 3 with the highest CPC and CPR can be considered for discontinuation.</a:t>
            </a:r>
            <a:endParaRPr lang="en-US" sz="2200" cap="non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144983"/>
            <a:ext cx="9905997" cy="3863929"/>
          </a:xfrm>
        </p:spPr>
      </p:pic>
    </p:spTree>
    <p:extLst>
      <p:ext uri="{BB962C8B-B14F-4D97-AF65-F5344CB8AC3E}">
        <p14:creationId xmlns:p14="http://schemas.microsoft.com/office/powerpoint/2010/main" val="88369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Conversion </a:t>
            </a:r>
            <a:r>
              <a:rPr lang="en-US" dirty="0" smtClean="0"/>
              <a:t>Rate</a:t>
            </a:r>
            <a:br>
              <a:rPr lang="en-US" dirty="0" smtClean="0"/>
            </a:br>
            <a:r>
              <a:rPr lang="en-US" sz="2200" cap="none" dirty="0" smtClean="0"/>
              <a:t>As we clearly seen that the campaign 3 has least conversion rate </a:t>
            </a:r>
            <a:endParaRPr lang="en-US" sz="2200"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8"/>
            <a:ext cx="9905998" cy="3876992"/>
          </a:xfrm>
        </p:spPr>
      </p:pic>
    </p:spTree>
    <p:extLst>
      <p:ext uri="{BB962C8B-B14F-4D97-AF65-F5344CB8AC3E}">
        <p14:creationId xmlns:p14="http://schemas.microsoft.com/office/powerpoint/2010/main" val="262152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1122364"/>
            <a:ext cx="8791575" cy="1072196"/>
          </a:xfrm>
        </p:spPr>
        <p:txBody>
          <a:bodyPr/>
          <a:lstStyle/>
          <a:p>
            <a:r>
              <a:rPr lang="en-US" b="1" dirty="0"/>
              <a:t>Conclusion</a:t>
            </a:r>
            <a:r>
              <a:rPr lang="en-US" b="1" dirty="0" smtClean="0"/>
              <a:t>:</a:t>
            </a:r>
            <a:endParaRPr lang="en-US" dirty="0"/>
          </a:p>
        </p:txBody>
      </p:sp>
      <p:sp>
        <p:nvSpPr>
          <p:cNvPr id="5" name="Subtitle 4"/>
          <p:cNvSpPr>
            <a:spLocks noGrp="1"/>
          </p:cNvSpPr>
          <p:nvPr>
            <p:ph type="subTitle" idx="1"/>
          </p:nvPr>
        </p:nvSpPr>
        <p:spPr>
          <a:xfrm>
            <a:off x="1876424" y="2194560"/>
            <a:ext cx="8791575" cy="3592286"/>
          </a:xfrm>
        </p:spPr>
        <p:txBody>
          <a:bodyPr>
            <a:normAutofit/>
          </a:bodyPr>
          <a:lstStyle/>
          <a:p>
            <a:r>
              <a:rPr lang="en-US" dirty="0">
                <a:solidFill>
                  <a:schemeClr val="tx2">
                    <a:lumMod val="20000"/>
                    <a:lumOff val="80000"/>
                  </a:schemeClr>
                </a:solidFill>
              </a:rPr>
              <a:t>Though </a:t>
            </a:r>
            <a:r>
              <a:rPr lang="en-US" b="1" dirty="0">
                <a:solidFill>
                  <a:schemeClr val="tx2">
                    <a:lumMod val="20000"/>
                    <a:lumOff val="80000"/>
                  </a:schemeClr>
                </a:solidFill>
              </a:rPr>
              <a:t>Campaign 3</a:t>
            </a:r>
            <a:r>
              <a:rPr lang="en-US" dirty="0">
                <a:solidFill>
                  <a:schemeClr val="tx2">
                    <a:lumMod val="20000"/>
                    <a:lumOff val="80000"/>
                  </a:schemeClr>
                </a:solidFill>
              </a:rPr>
              <a:t> spent low amount than the other campaigns, according to the campaign's visual analysis, however depending on the other characteristics </a:t>
            </a:r>
            <a:r>
              <a:rPr lang="en-US" dirty="0" smtClean="0">
                <a:solidFill>
                  <a:schemeClr val="tx2">
                    <a:lumMod val="20000"/>
                    <a:lumOff val="80000"/>
                  </a:schemeClr>
                </a:solidFill>
              </a:rPr>
              <a:t>include</a:t>
            </a:r>
            <a:endParaRPr lang="en-US" dirty="0">
              <a:solidFill>
                <a:schemeClr val="tx2">
                  <a:lumMod val="20000"/>
                  <a:lumOff val="80000"/>
                </a:schemeClr>
              </a:solidFill>
            </a:endParaRPr>
          </a:p>
          <a:p>
            <a:r>
              <a:rPr lang="en-US" dirty="0">
                <a:solidFill>
                  <a:schemeClr val="tx2">
                    <a:lumMod val="20000"/>
                    <a:lumOff val="80000"/>
                  </a:schemeClr>
                </a:solidFill>
              </a:rPr>
              <a:t>lower reach and impressions</a:t>
            </a:r>
          </a:p>
          <a:p>
            <a:r>
              <a:rPr lang="en-US" dirty="0">
                <a:solidFill>
                  <a:schemeClr val="tx2">
                    <a:lumMod val="20000"/>
                    <a:lumOff val="80000"/>
                  </a:schemeClr>
                </a:solidFill>
              </a:rPr>
              <a:t>poor performance</a:t>
            </a:r>
          </a:p>
          <a:p>
            <a:r>
              <a:rPr lang="en-US" dirty="0">
                <a:solidFill>
                  <a:schemeClr val="tx2">
                    <a:lumMod val="20000"/>
                    <a:lumOff val="80000"/>
                  </a:schemeClr>
                </a:solidFill>
              </a:rPr>
              <a:t>Higher CPC and </a:t>
            </a:r>
            <a:r>
              <a:rPr lang="en-US" dirty="0" smtClean="0">
                <a:solidFill>
                  <a:schemeClr val="tx2">
                    <a:lumMod val="20000"/>
                    <a:lumOff val="80000"/>
                  </a:schemeClr>
                </a:solidFill>
              </a:rPr>
              <a:t>CPR</a:t>
            </a:r>
          </a:p>
          <a:p>
            <a:r>
              <a:rPr lang="en-US" dirty="0">
                <a:solidFill>
                  <a:schemeClr val="tx2">
                    <a:lumMod val="20000"/>
                    <a:lumOff val="80000"/>
                  </a:schemeClr>
                </a:solidFill>
              </a:rPr>
              <a:t>the campaign isn't doing well. The campaign's influence and reach are at their lowest levels, cost per click and cost per result highest</a:t>
            </a:r>
            <a:endParaRPr lang="en-US" dirty="0" smtClean="0">
              <a:solidFill>
                <a:schemeClr val="tx2">
                  <a:lumMod val="20000"/>
                  <a:lumOff val="80000"/>
                </a:schemeClr>
              </a:solidFill>
            </a:endParaRPr>
          </a:p>
        </p:txBody>
      </p:sp>
    </p:spTree>
    <p:extLst>
      <p:ext uri="{BB962C8B-B14F-4D97-AF65-F5344CB8AC3E}">
        <p14:creationId xmlns:p14="http://schemas.microsoft.com/office/powerpoint/2010/main" val="138233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629" y="613534"/>
            <a:ext cx="10006782" cy="5755422"/>
          </a:xfrm>
          <a:prstGeom prst="rect">
            <a:avLst/>
          </a:prstGeom>
        </p:spPr>
        <p:txBody>
          <a:bodyPr wrap="square">
            <a:spAutoFit/>
          </a:bodyPr>
          <a:lstStyle/>
          <a:p>
            <a:r>
              <a:rPr lang="en-US" sz="4800" dirty="0"/>
              <a:t>Superhero U: Fostering Youth Innovation</a:t>
            </a:r>
            <a:r>
              <a:rPr lang="en-US" sz="2000" dirty="0"/>
              <a:t/>
            </a:r>
            <a:br>
              <a:rPr lang="en-US" sz="2000" dirty="0"/>
            </a:br>
            <a:endParaRPr lang="en-US" sz="2000" dirty="0" smtClean="0"/>
          </a:p>
          <a:p>
            <a:r>
              <a:rPr lang="en-US" sz="2000" dirty="0" smtClean="0"/>
              <a:t>🌟 </a:t>
            </a:r>
            <a:r>
              <a:rPr lang="en-US" sz="2000" b="1" dirty="0"/>
              <a:t>Superhero U Event</a:t>
            </a:r>
            <a:r>
              <a:rPr lang="en-US" sz="2000" dirty="0"/>
              <a:t/>
            </a:r>
            <a:br>
              <a:rPr lang="en-US" sz="2000" dirty="0"/>
            </a:br>
            <a:r>
              <a:rPr lang="en-US" sz="2000" dirty="0"/>
              <a:t>Empowering youth with innovation - Superhero U: where young minds create superheroes to tackle real-world issues guided by UN's SDGs</a:t>
            </a:r>
            <a:r>
              <a:rPr lang="en-US" sz="2000" dirty="0" smtClean="0"/>
              <a:t>.</a:t>
            </a:r>
          </a:p>
          <a:p>
            <a:r>
              <a:rPr lang="en-US" sz="2000" dirty="0"/>
              <a:t/>
            </a:r>
            <a:br>
              <a:rPr lang="en-US" sz="2000" dirty="0"/>
            </a:br>
            <a:r>
              <a:rPr lang="en-US" sz="2000" dirty="0"/>
              <a:t>🚀 </a:t>
            </a:r>
            <a:r>
              <a:rPr lang="en-US" sz="2000" b="1" dirty="0"/>
              <a:t>Inspiring Tomorrow's Heroes</a:t>
            </a:r>
            <a:r>
              <a:rPr lang="en-US" sz="2000" dirty="0"/>
              <a:t/>
            </a:r>
            <a:br>
              <a:rPr lang="en-US" sz="2000" dirty="0"/>
            </a:br>
            <a:r>
              <a:rPr lang="en-US" sz="2000" dirty="0"/>
              <a:t>Equal educational opportunities for imaginative youth, encouraging solutions for global challenges</a:t>
            </a:r>
            <a:r>
              <a:rPr lang="en-US" sz="2000" dirty="0" smtClean="0"/>
              <a:t>.</a:t>
            </a:r>
          </a:p>
          <a:p>
            <a:r>
              <a:rPr lang="en-US" sz="2000" dirty="0"/>
              <a:t/>
            </a:r>
            <a:br>
              <a:rPr lang="en-US" sz="2000" dirty="0"/>
            </a:br>
            <a:r>
              <a:rPr lang="en-US" sz="2000" dirty="0"/>
              <a:t>🏆 </a:t>
            </a:r>
            <a:r>
              <a:rPr lang="en-US" sz="2000" b="1" dirty="0"/>
              <a:t>Showcasing </a:t>
            </a:r>
            <a:r>
              <a:rPr lang="en-US" sz="2000" b="1" dirty="0" smtClean="0"/>
              <a:t>Brilliance</a:t>
            </a:r>
            <a:r>
              <a:rPr lang="en-US" sz="2000" dirty="0"/>
              <a:t/>
            </a:r>
            <a:br>
              <a:rPr lang="en-US" sz="2000" dirty="0"/>
            </a:br>
            <a:r>
              <a:rPr lang="en-US" sz="2000" dirty="0"/>
              <a:t>Three rounds of competition from Aug 2020 to Apr 2021. High school and college students showcased their ingenuity.</a:t>
            </a:r>
            <a:br>
              <a:rPr lang="en-US" sz="2000" dirty="0"/>
            </a:br>
            <a:r>
              <a:rPr lang="en-US" sz="2000" dirty="0"/>
              <a:t>🔗 </a:t>
            </a:r>
            <a:r>
              <a:rPr lang="en-US" sz="2000" b="1" dirty="0"/>
              <a:t>Learn </a:t>
            </a:r>
            <a:r>
              <a:rPr lang="en-US" sz="2000" b="1" dirty="0" smtClean="0"/>
              <a:t>More</a:t>
            </a:r>
          </a:p>
          <a:p>
            <a:r>
              <a:rPr lang="en-US" sz="2000" dirty="0"/>
              <a:t/>
            </a:r>
            <a:br>
              <a:rPr lang="en-US" sz="2000" dirty="0"/>
            </a:br>
            <a:r>
              <a:rPr lang="en-US" sz="2000" dirty="0"/>
              <a:t>Visit </a:t>
            </a:r>
            <a:r>
              <a:rPr lang="en-US" sz="2000" u="sng" dirty="0">
                <a:hlinkClick r:id="rId2"/>
              </a:rPr>
              <a:t>Superhero U’s website</a:t>
            </a:r>
            <a:r>
              <a:rPr lang="en-US" sz="2000" dirty="0"/>
              <a:t> for details.</a:t>
            </a:r>
            <a:br>
              <a:rPr lang="en-US" sz="2000" dirty="0"/>
            </a:br>
            <a:r>
              <a:rPr lang="en-US" sz="2000" dirty="0"/>
              <a:t>Let's inspire tomorrow's superheroes! 🌟</a:t>
            </a:r>
          </a:p>
        </p:txBody>
      </p:sp>
    </p:spTree>
    <p:extLst>
      <p:ext uri="{BB962C8B-B14F-4D97-AF65-F5344CB8AC3E}">
        <p14:creationId xmlns:p14="http://schemas.microsoft.com/office/powerpoint/2010/main" val="249486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5132" y="1044608"/>
            <a:ext cx="10006782" cy="4216539"/>
          </a:xfrm>
          <a:prstGeom prst="rect">
            <a:avLst/>
          </a:prstGeom>
        </p:spPr>
        <p:txBody>
          <a:bodyPr wrap="square">
            <a:spAutoFit/>
          </a:bodyPr>
          <a:lstStyle/>
          <a:p>
            <a:r>
              <a:rPr lang="en-US" sz="4800" dirty="0"/>
              <a:t>Analyzing Facebook Ad </a:t>
            </a:r>
            <a:r>
              <a:rPr lang="en-US" sz="4800" dirty="0" smtClean="0"/>
              <a:t>Data</a:t>
            </a:r>
            <a:endParaRPr lang="en-US" dirty="0"/>
          </a:p>
          <a:p>
            <a:r>
              <a:rPr lang="en-US" sz="2000" dirty="0"/>
              <a:t>🌟 </a:t>
            </a:r>
            <a:r>
              <a:rPr lang="en-US" sz="2000" b="1" dirty="0" smtClean="0"/>
              <a:t>Project: </a:t>
            </a:r>
            <a:r>
              <a:rPr lang="en-US" sz="2000" dirty="0" smtClean="0"/>
              <a:t>We </a:t>
            </a:r>
            <a:r>
              <a:rPr lang="en-US" sz="2000" dirty="0"/>
              <a:t>analyze data </a:t>
            </a:r>
            <a:r>
              <a:rPr lang="en-US" sz="2000" dirty="0" smtClean="0"/>
              <a:t>from </a:t>
            </a:r>
            <a:r>
              <a:rPr lang="en-US" sz="2000" dirty="0"/>
              <a:t>Marketing team's Facebook ad campaigns for the Superhero U event. The goal: help identify a campaign for discontinuation, optimizing costs. Then, create compelling data </a:t>
            </a:r>
            <a:r>
              <a:rPr lang="en-US" sz="2000" dirty="0" smtClean="0"/>
              <a:t>visualizations.</a:t>
            </a:r>
          </a:p>
          <a:p>
            <a:r>
              <a:rPr lang="en-US" sz="2000" dirty="0"/>
              <a:t/>
            </a:r>
            <a:br>
              <a:rPr lang="en-US" sz="2000" dirty="0"/>
            </a:br>
            <a:r>
              <a:rPr lang="en-US" sz="2000" dirty="0"/>
              <a:t>🚀 </a:t>
            </a:r>
            <a:r>
              <a:rPr lang="en-US" sz="2000" b="1" dirty="0"/>
              <a:t>The Challenge</a:t>
            </a:r>
            <a:endParaRPr lang="en-US" sz="2000" dirty="0"/>
          </a:p>
          <a:p>
            <a:r>
              <a:rPr lang="en-US" sz="2000" dirty="0"/>
              <a:t>Analyze Marketing data from August 2020 to April 2021 to pinpoint a campaign for cost-cutting without compromising Superhero U's mission</a:t>
            </a:r>
            <a:r>
              <a:rPr lang="en-US" sz="2000" dirty="0" smtClean="0"/>
              <a:t>.</a:t>
            </a:r>
          </a:p>
          <a:p>
            <a:endParaRPr lang="en-US" sz="2000" dirty="0"/>
          </a:p>
          <a:p>
            <a:r>
              <a:rPr lang="en-US" sz="2000" dirty="0"/>
              <a:t>🔍 </a:t>
            </a:r>
            <a:r>
              <a:rPr lang="en-US" sz="2000" b="1" dirty="0"/>
              <a:t>O</a:t>
            </a:r>
            <a:r>
              <a:rPr lang="en-US" sz="2000" b="1" dirty="0" smtClean="0"/>
              <a:t>ur Mission</a:t>
            </a:r>
            <a:endParaRPr lang="en-US" sz="2000" dirty="0"/>
          </a:p>
          <a:p>
            <a:r>
              <a:rPr lang="en-US" sz="2000" dirty="0"/>
              <a:t>Identify areas where we can optimize ad spending, creating a win-win situation for Superhero U and </a:t>
            </a:r>
            <a:r>
              <a:rPr lang="en-US" sz="2000" dirty="0" smtClean="0"/>
              <a:t>their </a:t>
            </a:r>
            <a:r>
              <a:rPr lang="en-US" sz="2000" dirty="0"/>
              <a:t>budget</a:t>
            </a:r>
            <a:r>
              <a:rPr lang="en-US" sz="2000" dirty="0" smtClean="0"/>
              <a:t>.</a:t>
            </a:r>
            <a:endParaRPr lang="en-US" sz="2000" dirty="0"/>
          </a:p>
        </p:txBody>
      </p:sp>
    </p:spTree>
    <p:extLst>
      <p:ext uri="{BB962C8B-B14F-4D97-AF65-F5344CB8AC3E}">
        <p14:creationId xmlns:p14="http://schemas.microsoft.com/office/powerpoint/2010/main" val="304027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2069" y="861728"/>
            <a:ext cx="10006782" cy="5232202"/>
          </a:xfrm>
          <a:prstGeom prst="rect">
            <a:avLst/>
          </a:prstGeom>
        </p:spPr>
        <p:txBody>
          <a:bodyPr wrap="square">
            <a:spAutoFit/>
          </a:bodyPr>
          <a:lstStyle/>
          <a:p>
            <a:r>
              <a:rPr lang="en-US" sz="4400" dirty="0"/>
              <a:t>Overview of Superhero U Ad </a:t>
            </a:r>
            <a:r>
              <a:rPr lang="en-US" sz="4400" dirty="0" smtClean="0"/>
              <a:t>Campaigns</a:t>
            </a:r>
          </a:p>
          <a:p>
            <a:endParaRPr lang="en-US" sz="2000" dirty="0"/>
          </a:p>
          <a:p>
            <a:r>
              <a:rPr lang="en-US" dirty="0"/>
              <a:t>📊 </a:t>
            </a:r>
            <a:r>
              <a:rPr lang="en-US" b="1" dirty="0"/>
              <a:t>Challenge:</a:t>
            </a:r>
            <a:r>
              <a:rPr lang="en-US" dirty="0"/>
              <a:t> Identify campaigns to cut costs while preserving Superhero U's mission</a:t>
            </a:r>
            <a:r>
              <a:rPr lang="en-US" dirty="0" smtClean="0"/>
              <a:t>.</a:t>
            </a:r>
          </a:p>
          <a:p>
            <a:endParaRPr lang="en-US" sz="2000" dirty="0"/>
          </a:p>
          <a:p>
            <a:r>
              <a:rPr lang="en-US" dirty="0"/>
              <a:t>📈 </a:t>
            </a:r>
            <a:r>
              <a:rPr lang="en-US" b="1" dirty="0"/>
              <a:t>Campaigns:</a:t>
            </a:r>
            <a:r>
              <a:rPr lang="en-US" dirty="0"/>
              <a:t> Analyzing 11 campaigns </a:t>
            </a:r>
            <a:r>
              <a:rPr lang="en-US" dirty="0" smtClean="0"/>
              <a:t>SHU_6(Educators </a:t>
            </a:r>
            <a:r>
              <a:rPr lang="en-US" dirty="0"/>
              <a:t>and Principals)</a:t>
            </a:r>
          </a:p>
          <a:p>
            <a:r>
              <a:rPr lang="en-US" dirty="0" smtClean="0"/>
              <a:t>, SHU3_</a:t>
            </a:r>
            <a:r>
              <a:rPr lang="en-US" dirty="0"/>
              <a:t>Students Apart from India and US</a:t>
            </a:r>
            <a:r>
              <a:rPr lang="en-US" dirty="0" smtClean="0"/>
              <a:t>), </a:t>
            </a:r>
            <a:r>
              <a:rPr lang="en-US" dirty="0"/>
              <a:t>SHU_Students from various regions</a:t>
            </a:r>
            <a:r>
              <a:rPr lang="en-US" dirty="0" smtClean="0"/>
              <a:t>).</a:t>
            </a:r>
          </a:p>
          <a:p>
            <a:endParaRPr lang="en-US" sz="2000" dirty="0"/>
          </a:p>
          <a:p>
            <a:r>
              <a:rPr lang="en-US" sz="1600" dirty="0"/>
              <a:t>Campaign 1:  SHU_6 (Educators and Principals)</a:t>
            </a:r>
          </a:p>
          <a:p>
            <a:r>
              <a:rPr lang="en-US" sz="1600" dirty="0"/>
              <a:t>Campaign 2: SHU3_ (Students Apart from India and US)</a:t>
            </a:r>
          </a:p>
          <a:p>
            <a:r>
              <a:rPr lang="en-US" sz="1600" dirty="0"/>
              <a:t>Campaign 3 :</a:t>
            </a:r>
            <a:r>
              <a:rPr lang="en-US" sz="1600" dirty="0" err="1"/>
              <a:t>SHU_Students</a:t>
            </a:r>
            <a:r>
              <a:rPr lang="en-US" sz="1600" dirty="0"/>
              <a:t>(Australia)</a:t>
            </a:r>
          </a:p>
          <a:p>
            <a:r>
              <a:rPr lang="en-US" sz="1600" dirty="0"/>
              <a:t>Campaign 4: SHU_Students (Canada)</a:t>
            </a:r>
          </a:p>
          <a:p>
            <a:r>
              <a:rPr lang="en-US" sz="1600" dirty="0"/>
              <a:t>Campaign 5: </a:t>
            </a:r>
            <a:r>
              <a:rPr lang="en-US" sz="1600" dirty="0" err="1"/>
              <a:t>SHU_Students</a:t>
            </a:r>
            <a:r>
              <a:rPr lang="en-US" sz="1600" dirty="0"/>
              <a:t>(Ghana)</a:t>
            </a:r>
          </a:p>
          <a:p>
            <a:r>
              <a:rPr lang="en-US" sz="1600" dirty="0"/>
              <a:t>Campaign 6: SHU_Students (India)</a:t>
            </a:r>
          </a:p>
          <a:p>
            <a:r>
              <a:rPr lang="en-US" sz="1600" dirty="0"/>
              <a:t>Campaign 7: </a:t>
            </a:r>
            <a:r>
              <a:rPr lang="en-US" sz="1600" dirty="0" err="1"/>
              <a:t>SHU_Students</a:t>
            </a:r>
            <a:r>
              <a:rPr lang="en-US" sz="1600" dirty="0"/>
              <a:t>(Nepal)</a:t>
            </a:r>
          </a:p>
          <a:p>
            <a:r>
              <a:rPr lang="en-US" sz="1600" dirty="0"/>
              <a:t>Campaign 8: SHU_Students (Nigeria)</a:t>
            </a:r>
          </a:p>
          <a:p>
            <a:r>
              <a:rPr lang="en-US" sz="1600" dirty="0"/>
              <a:t>Campaign 9: </a:t>
            </a:r>
            <a:r>
              <a:rPr lang="en-US" sz="1600" dirty="0" err="1"/>
              <a:t>SHU_Students</a:t>
            </a:r>
            <a:r>
              <a:rPr lang="en-US" sz="1600" dirty="0"/>
              <a:t>(UAE)</a:t>
            </a:r>
          </a:p>
          <a:p>
            <a:r>
              <a:rPr lang="en-US" sz="1600" dirty="0"/>
              <a:t>Campaign 10: </a:t>
            </a:r>
            <a:r>
              <a:rPr lang="en-US" sz="1600" dirty="0" err="1"/>
              <a:t>SHU_Students</a:t>
            </a:r>
            <a:r>
              <a:rPr lang="en-US" sz="1600" dirty="0"/>
              <a:t>(UK)</a:t>
            </a:r>
          </a:p>
          <a:p>
            <a:r>
              <a:rPr lang="en-US" sz="1600" dirty="0"/>
              <a:t>Campaign 11: SHU_Students (USA)</a:t>
            </a:r>
          </a:p>
        </p:txBody>
      </p:sp>
    </p:spTree>
    <p:extLst>
      <p:ext uri="{BB962C8B-B14F-4D97-AF65-F5344CB8AC3E}">
        <p14:creationId xmlns:p14="http://schemas.microsoft.com/office/powerpoint/2010/main" val="151567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Based on Reach and Impressions:</a:t>
            </a:r>
            <a:r>
              <a:rPr lang="en-US" dirty="0"/>
              <a:t/>
            </a:r>
            <a:br>
              <a:rPr lang="en-US" dirty="0"/>
            </a:br>
            <a:r>
              <a:rPr lang="en-US" sz="2000" cap="none" dirty="0" smtClean="0"/>
              <a:t>Compared to the reach, impressions for different campaigns resulted in the least performance for campaign 3 and campaign 11.</a:t>
            </a:r>
            <a:endParaRPr lang="en-US" sz="2000"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7"/>
            <a:ext cx="9905998" cy="3798615"/>
          </a:xfrm>
        </p:spPr>
      </p:pic>
    </p:spTree>
    <p:extLst>
      <p:ext uri="{BB962C8B-B14F-4D97-AF65-F5344CB8AC3E}">
        <p14:creationId xmlns:p14="http://schemas.microsoft.com/office/powerpoint/2010/main" val="187660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Comparison between Clicks, Unique Clicks and Link Clicks:</a:t>
            </a:r>
            <a:r>
              <a:rPr lang="en-US" dirty="0"/>
              <a:t/>
            </a:r>
            <a:br>
              <a:rPr lang="en-US" dirty="0"/>
            </a:br>
            <a:r>
              <a:rPr lang="en-US" sz="2200" cap="none" dirty="0" smtClean="0"/>
              <a:t>Comparing all campaigns, we will see that the least number of clicks gained by campaign 3, the clicks are only 119 where UC and ULC are 109 and 44 respectively. Over all the performance of campaign 3 is the lowest of all the others.</a:t>
            </a:r>
            <a:endParaRPr lang="en-US" sz="2200"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377051"/>
            <a:ext cx="9905998" cy="3671051"/>
          </a:xfrm>
        </p:spPr>
      </p:pic>
    </p:spTree>
    <p:extLst>
      <p:ext uri="{BB962C8B-B14F-4D97-AF65-F5344CB8AC3E}">
        <p14:creationId xmlns:p14="http://schemas.microsoft.com/office/powerpoint/2010/main" val="303145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5 Campaigns that have Highest Cost</a:t>
            </a:r>
            <a:r>
              <a:rPr lang="en-US" b="1" dirty="0" smtClean="0"/>
              <a:t>:</a:t>
            </a:r>
            <a:br>
              <a:rPr lang="en-US" b="1" dirty="0" smtClean="0"/>
            </a:br>
            <a:r>
              <a:rPr lang="en-US" sz="2200" dirty="0" smtClean="0"/>
              <a:t>Though </a:t>
            </a:r>
            <a:r>
              <a:rPr lang="en-US" sz="2200" dirty="0"/>
              <a:t>Campaign 3 spent low amount than the other </a:t>
            </a:r>
            <a:r>
              <a:rPr lang="en-US" sz="2200" dirty="0" smtClean="0"/>
              <a:t>campaigns</a:t>
            </a:r>
            <a:r>
              <a:rPr lang="en-US" sz="2200" dirty="0"/>
              <a:t> </a:t>
            </a:r>
            <a:r>
              <a:rPr lang="en-US" sz="2200" dirty="0" smtClean="0"/>
              <a:t>but it still performing low</a:t>
            </a: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336" y="2275614"/>
            <a:ext cx="5003075" cy="3541712"/>
          </a:xfrm>
        </p:spPr>
      </p:pic>
    </p:spTree>
    <p:extLst>
      <p:ext uri="{BB962C8B-B14F-4D97-AF65-F5344CB8AC3E}">
        <p14:creationId xmlns:p14="http://schemas.microsoft.com/office/powerpoint/2010/main" val="10022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Comparing Age with Reach</a:t>
            </a:r>
            <a:r>
              <a:rPr lang="en-US" b="1" dirty="0" smtClean="0"/>
              <a:t>:</a:t>
            </a:r>
            <a:br>
              <a:rPr lang="en-US" b="1" dirty="0" smtClean="0"/>
            </a:br>
            <a:r>
              <a:rPr lang="en-US" sz="2000" dirty="0" smtClean="0"/>
              <a:t>In this campaign 3 has also lowest Reach</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8"/>
            <a:ext cx="9905997" cy="3824741"/>
          </a:xfrm>
        </p:spPr>
      </p:pic>
    </p:spTree>
    <p:extLst>
      <p:ext uri="{BB962C8B-B14F-4D97-AF65-F5344CB8AC3E}">
        <p14:creationId xmlns:p14="http://schemas.microsoft.com/office/powerpoint/2010/main" val="112552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Total Impressions by Age Group</a:t>
            </a:r>
            <a:r>
              <a:rPr lang="en-US" b="1" dirty="0" smtClean="0"/>
              <a:t>:</a:t>
            </a:r>
            <a:br>
              <a:rPr lang="en-US" b="1" dirty="0" smtClean="0"/>
            </a:br>
            <a:r>
              <a:rPr lang="en-US" sz="2000" b="1" cap="none" dirty="0"/>
              <a:t>C</a:t>
            </a:r>
            <a:r>
              <a:rPr lang="en-US" sz="2000" b="1" cap="none" dirty="0" smtClean="0"/>
              <a:t>ompare </a:t>
            </a:r>
            <a:r>
              <a:rPr lang="en-US" sz="2000" b="1" cap="none" dirty="0" smtClean="0"/>
              <a:t>the age group with impressions </a:t>
            </a:r>
            <a:r>
              <a:rPr lang="en-US" sz="2000" b="1" cap="none" dirty="0" smtClean="0"/>
              <a:t>to analyze campaigns more deeply</a:t>
            </a:r>
            <a:endParaRPr lang="en-US" b="1" cap="none"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7"/>
            <a:ext cx="9905998" cy="3955369"/>
          </a:xfrm>
        </p:spPr>
      </p:pic>
    </p:spTree>
    <p:extLst>
      <p:ext uri="{BB962C8B-B14F-4D97-AF65-F5344CB8AC3E}">
        <p14:creationId xmlns:p14="http://schemas.microsoft.com/office/powerpoint/2010/main" val="3635113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3995</TotalTime>
  <Words>599</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 Data Visualization </vt:lpstr>
      <vt:lpstr>PowerPoint Presentation</vt:lpstr>
      <vt:lpstr>PowerPoint Presentation</vt:lpstr>
      <vt:lpstr>PowerPoint Presentation</vt:lpstr>
      <vt:lpstr>Based on Reach and Impressions: Compared to the reach, impressions for different campaigns resulted in the least performance for campaign 3 and campaign 11.</vt:lpstr>
      <vt:lpstr>Comparison between Clicks, Unique Clicks and Link Clicks: Comparing all campaigns, we will see that the least number of clicks gained by campaign 3, the clicks are only 119 where UC and ULC are 109 and 44 respectively. Over all the performance of campaign 3 is the lowest of all the others.</vt:lpstr>
      <vt:lpstr>Top 5 Campaigns that have Highest Cost: Though Campaign 3 spent low amount than the other campaigns but it still performing low</vt:lpstr>
      <vt:lpstr>Comparing Age with Reach: In this campaign 3 has also lowest Reach</vt:lpstr>
      <vt:lpstr>Total Impressions by Age Group: Compare the age group with impressions to analyze campaigns more deeply</vt:lpstr>
      <vt:lpstr>Relationship between Frequency and Click Through Rate (CTR): As we see from the size of the bubble that campaign 3 is one of the lowest campaign that has least CPC and CPR.</vt:lpstr>
      <vt:lpstr>Based on Cost Per Click (CPC) and Cost Per Result (CPR): In both comparisons, campaign 3 with the highest CPC and CPR can be considered for discontinuation.</vt:lpstr>
      <vt:lpstr>Conversion Rate As we clearly seen that the campaign 3 has least conversion rate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Xpert</dc:creator>
  <cp:lastModifiedBy>Computer Xpert</cp:lastModifiedBy>
  <cp:revision>22</cp:revision>
  <dcterms:created xsi:type="dcterms:W3CDTF">2023-09-02T19:14:35Z</dcterms:created>
  <dcterms:modified xsi:type="dcterms:W3CDTF">2023-09-11T19:27:09Z</dcterms:modified>
</cp:coreProperties>
</file>