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1"/>
  </p:notesMasterIdLst>
  <p:handoutMasterIdLst>
    <p:handoutMasterId r:id="rId22"/>
  </p:handoutMasterIdLst>
  <p:sldIdLst>
    <p:sldId id="257" r:id="rId5"/>
    <p:sldId id="384" r:id="rId6"/>
    <p:sldId id="389" r:id="rId7"/>
    <p:sldId id="392" r:id="rId8"/>
    <p:sldId id="394" r:id="rId9"/>
    <p:sldId id="279" r:id="rId10"/>
    <p:sldId id="397" r:id="rId11"/>
    <p:sldId id="395" r:id="rId12"/>
    <p:sldId id="398" r:id="rId13"/>
    <p:sldId id="399" r:id="rId14"/>
    <p:sldId id="396" r:id="rId15"/>
    <p:sldId id="281" r:id="rId16"/>
    <p:sldId id="277" r:id="rId17"/>
    <p:sldId id="400" r:id="rId18"/>
    <p:sldId id="321" r:id="rId19"/>
    <p:sldId id="39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DD8E6"/>
    <a:srgbClr val="3399FF"/>
    <a:srgbClr val="B1D87B"/>
    <a:srgbClr val="B52266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31" autoAdjust="0"/>
    <p:restoredTop sz="93725" autoAdjust="0"/>
  </p:normalViewPr>
  <p:slideViewPr>
    <p:cSldViewPr snapToGrid="0">
      <p:cViewPr varScale="1">
        <p:scale>
          <a:sx n="74" d="100"/>
          <a:sy n="74" d="100"/>
        </p:scale>
        <p:origin x="212" y="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Sales Data</a:t>
            </a:r>
            <a:br>
              <a:rPr lang="en-US" dirty="0"/>
            </a:br>
            <a:r>
              <a:rPr lang="en-US" dirty="0"/>
              <a:t>Analytic  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Prof.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Moh'd</a:t>
            </a:r>
            <a:r>
              <a:rPr lang="en-US" b="0" i="0" dirty="0"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Azzeh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897DF-4EED-5FD2-C26D-BEEB19D71E36}"/>
              </a:ext>
            </a:extLst>
          </p:cNvPr>
          <p:cNvSpPr txBox="1"/>
          <p:nvPr/>
        </p:nvSpPr>
        <p:spPr>
          <a:xfrm>
            <a:off x="8060870" y="4434681"/>
            <a:ext cx="17213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 members:</a:t>
            </a:r>
          </a:p>
          <a:p>
            <a:r>
              <a:rPr lang="en-US" dirty="0"/>
              <a:t>Sana Mourad</a:t>
            </a:r>
          </a:p>
          <a:p>
            <a:r>
              <a:rPr lang="en-US" dirty="0"/>
              <a:t>Noor Yazeed</a:t>
            </a:r>
          </a:p>
          <a:p>
            <a:r>
              <a:rPr lang="en-US" dirty="0"/>
              <a:t>Leen </a:t>
            </a:r>
            <a:r>
              <a:rPr lang="en-US" dirty="0" err="1"/>
              <a:t>Daqa</a:t>
            </a:r>
            <a:endParaRPr lang="en-US" dirty="0"/>
          </a:p>
          <a:p>
            <a:r>
              <a:rPr lang="en-US" dirty="0"/>
              <a:t>Rand </a:t>
            </a:r>
            <a:r>
              <a:rPr lang="en-US" dirty="0" err="1"/>
              <a:t>Alshoubaki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C15B0-E6B1-08CE-1007-3B4E9C48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856E58-FCBD-7C42-5389-674824755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060" y="589353"/>
            <a:ext cx="10620345" cy="646331"/>
          </a:xfrm>
        </p:spPr>
        <p:txBody>
          <a:bodyPr/>
          <a:lstStyle/>
          <a:p>
            <a:r>
              <a:rPr lang="en-US" sz="4000" dirty="0"/>
              <a:t>Relationship between quantity and price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9B9BB67-97E6-D666-8019-D55A313363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A742AD-182A-09D1-D10E-C462C98992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71" b="5115"/>
          <a:stretch/>
        </p:blipFill>
        <p:spPr>
          <a:xfrm>
            <a:off x="368060" y="1469515"/>
            <a:ext cx="8390145" cy="48250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03492A-0F8E-4E43-4061-5D4101D44A98}"/>
              </a:ext>
            </a:extLst>
          </p:cNvPr>
          <p:cNvSpPr txBox="1"/>
          <p:nvPr/>
        </p:nvSpPr>
        <p:spPr>
          <a:xfrm>
            <a:off x="8861485" y="3105834"/>
            <a:ext cx="3031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 correlation between price and city density</a:t>
            </a:r>
          </a:p>
        </p:txBody>
      </p:sp>
    </p:spTree>
    <p:extLst>
      <p:ext uri="{BB962C8B-B14F-4D97-AF65-F5344CB8AC3E}">
        <p14:creationId xmlns:p14="http://schemas.microsoft.com/office/powerpoint/2010/main" val="306007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9BC43-6FDE-8FF9-0E36-1D06CBF8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568389A-86D5-08DC-6B82-DB896ED62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767751"/>
            <a:ext cx="10051001" cy="669522"/>
          </a:xfrm>
        </p:spPr>
        <p:txBody>
          <a:bodyPr/>
          <a:lstStyle/>
          <a:p>
            <a:r>
              <a:rPr lang="en-US" sz="3600" dirty="0"/>
              <a:t>Relationship between when people order and what promotions are 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6F1BB2C-AACB-1DE1-3B4B-CDF5EB2FA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9883" y="2547978"/>
            <a:ext cx="3245853" cy="2265216"/>
          </a:xfrm>
        </p:spPr>
        <p:txBody>
          <a:bodyPr/>
          <a:lstStyle/>
          <a:p>
            <a:r>
              <a:rPr lang="en-US" dirty="0"/>
              <a:t>*not much difference in the number of promotions in each quarter the most </a:t>
            </a:r>
          </a:p>
          <a:p>
            <a:r>
              <a:rPr lang="en-US" dirty="0"/>
              <a:t>*common promotion is giveaways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913839-3086-7CD2-D9D1-A47091985B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" t="2871" r="1666" b="5115"/>
          <a:stretch/>
        </p:blipFill>
        <p:spPr>
          <a:xfrm>
            <a:off x="347931" y="1578634"/>
            <a:ext cx="8340023" cy="492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81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914" y="2066253"/>
            <a:ext cx="4885935" cy="535354"/>
          </a:xfrm>
        </p:spPr>
        <p:txBody>
          <a:bodyPr/>
          <a:lstStyle/>
          <a:p>
            <a:pPr algn="ctr"/>
            <a:r>
              <a:rPr lang="en-US" dirty="0"/>
              <a:t>Prices are the </a:t>
            </a:r>
            <a:r>
              <a:rPr lang="en-US" dirty="0">
                <a:solidFill>
                  <a:srgbClr val="ADD8E6"/>
                </a:solidFill>
              </a:rPr>
              <a:t>highest in the West</a:t>
            </a:r>
            <a:r>
              <a:rPr lang="en-US" dirty="0"/>
              <a:t> region while they are the </a:t>
            </a:r>
            <a:r>
              <a:rPr lang="en-US" dirty="0">
                <a:solidFill>
                  <a:srgbClr val="ADD8E6"/>
                </a:solidFill>
              </a:rPr>
              <a:t>cheapest in the South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44071" y="1886702"/>
            <a:ext cx="6070510" cy="535354"/>
          </a:xfrm>
        </p:spPr>
        <p:txBody>
          <a:bodyPr/>
          <a:lstStyle/>
          <a:p>
            <a:pPr algn="ctr"/>
            <a:r>
              <a:rPr lang="en-US" dirty="0"/>
              <a:t>price 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affected by the quarter when there was a promotion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5858"/>
            <a:ext cx="11097551" cy="1332000"/>
          </a:xfrm>
        </p:spPr>
        <p:txBody>
          <a:bodyPr/>
          <a:lstStyle/>
          <a:p>
            <a:pPr algn="ctr"/>
            <a:r>
              <a:rPr lang="en-US" kern="2500" spc="600" dirty="0"/>
              <a:t>Price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A53B58E-A575-45C3-997B-3A1327D9B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119" y="2820927"/>
            <a:ext cx="5364018" cy="3287414"/>
          </a:xfrm>
          <a:prstGeom prst="rect">
            <a:avLst/>
          </a:prstGeom>
        </p:spPr>
      </p:pic>
      <p:sp>
        <p:nvSpPr>
          <p:cNvPr id="29" name="AutoShape 6">
            <a:extLst>
              <a:ext uri="{FF2B5EF4-FFF2-40B4-BE49-F238E27FC236}">
                <a16:creationId xmlns:a16="http://schemas.microsoft.com/office/drawing/2014/main" id="{D44D3F12-814C-0E0B-5163-A09248F4C0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20C97CE-F03B-A7CA-A4C1-C4B4D804F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56" y="2820927"/>
            <a:ext cx="5614423" cy="32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149" y="247938"/>
            <a:ext cx="11091600" cy="1332000"/>
          </a:xfrm>
        </p:spPr>
        <p:txBody>
          <a:bodyPr/>
          <a:lstStyle/>
          <a:p>
            <a:r>
              <a:rPr lang="en-US" sz="3600" dirty="0"/>
              <a:t>Payment Method according to customer 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46F5D0-07D6-5AE0-4EFD-54E693BD3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49" y="1042005"/>
            <a:ext cx="9298928" cy="5465207"/>
          </a:xfrm>
          <a:prstGeom prst="rect">
            <a:avLst/>
          </a:prstGeom>
        </p:spPr>
      </p:pic>
      <p:sp>
        <p:nvSpPr>
          <p:cNvPr id="10" name="AutoShape 2">
            <a:extLst>
              <a:ext uri="{FF2B5EF4-FFF2-40B4-BE49-F238E27FC236}">
                <a16:creationId xmlns:a16="http://schemas.microsoft.com/office/drawing/2014/main" id="{5D3E65FD-3672-0974-7B85-4D210814C6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E826-B976-F8B4-0986-E4C9767E3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00" y="557902"/>
            <a:ext cx="11091600" cy="1332000"/>
          </a:xfrm>
        </p:spPr>
        <p:txBody>
          <a:bodyPr/>
          <a:lstStyle/>
          <a:p>
            <a:pPr algn="ctr"/>
            <a:r>
              <a:rPr lang="en-US" sz="3600" dirty="0"/>
              <a:t>Price is the same regardless of customer type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505DBD-29E8-4960-5511-2A4A072CF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1177" y="1262994"/>
            <a:ext cx="8244845" cy="484569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42A0B-1F8C-2EE3-9336-30CC151C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14</a:t>
            </a:fld>
            <a:endParaRPr lang="en-US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EC0EF9B0-F864-4A08-BCF6-5984746D7E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29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719" y="4522638"/>
            <a:ext cx="4500562" cy="1562959"/>
          </a:xfrm>
        </p:spPr>
        <p:txBody>
          <a:bodyPr/>
          <a:lstStyle/>
          <a:p>
            <a:r>
              <a:rPr lang="en-US" spc="600" dirty="0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3663849"/>
            <a:ext cx="5437187" cy="2265216"/>
          </a:xfrm>
        </p:spPr>
        <p:txBody>
          <a:bodyPr/>
          <a:lstStyle/>
          <a:p>
            <a:r>
              <a:rPr lang="en-US" dirty="0"/>
              <a:t>Team 2</a:t>
            </a:r>
          </a:p>
          <a:p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/>
          </a:bodyPr>
          <a:lstStyle/>
          <a:p>
            <a:r>
              <a:rPr lang="en-US" dirty="0"/>
              <a:t>In this presentation we will be showing our process and summary and visualization for sales data .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124222"/>
            <a:ext cx="3565524" cy="944340"/>
          </a:xfrm>
        </p:spPr>
        <p:txBody>
          <a:bodyPr/>
          <a:lstStyle/>
          <a:p>
            <a:r>
              <a:rPr lang="en-US" dirty="0"/>
              <a:t>Our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1" y="1192157"/>
            <a:ext cx="3565525" cy="2187992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-Data cleaning.by(</a:t>
            </a:r>
            <a:r>
              <a:rPr lang="en-US" dirty="0" err="1">
                <a:solidFill>
                  <a:srgbClr val="FFC000"/>
                </a:solidFill>
              </a:rPr>
              <a:t>Colab</a:t>
            </a:r>
            <a:r>
              <a:rPr lang="en-US" dirty="0">
                <a:solidFill>
                  <a:srgbClr val="FFFFFF"/>
                </a:solidFill>
              </a:rPr>
              <a:t> , </a:t>
            </a:r>
            <a:r>
              <a:rPr lang="en-US" dirty="0">
                <a:solidFill>
                  <a:srgbClr val="00B050"/>
                </a:solidFill>
              </a:rPr>
              <a:t>excel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Dropped unnecessary columns.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Dropped duplicated rows.//distinct() to know our duplicated value.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We created new features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	ex: Age instead of birthdate.</a:t>
            </a: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69878" y="3437504"/>
            <a:ext cx="2824103" cy="2824103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03382C-4BB3-BDEE-DBF7-240E24E9E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262"/>
            <a:ext cx="28854" cy="10067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1109" rIns="0" bIns="-1110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710AF-A62A-9540-FBFA-D56996A71B7F}"/>
              </a:ext>
            </a:extLst>
          </p:cNvPr>
          <p:cNvSpPr txBox="1"/>
          <p:nvPr/>
        </p:nvSpPr>
        <p:spPr>
          <a:xfrm>
            <a:off x="550354" y="3090892"/>
            <a:ext cx="54382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-Feature selection.by (</a:t>
            </a:r>
            <a:r>
              <a:rPr lang="en-US" dirty="0">
                <a:solidFill>
                  <a:srgbClr val="3399FF"/>
                </a:solidFill>
              </a:rPr>
              <a:t>R</a:t>
            </a:r>
            <a:r>
              <a:rPr lang="en-US" dirty="0"/>
              <a:t>) </a:t>
            </a:r>
          </a:p>
          <a:p>
            <a:r>
              <a:rPr lang="en-US" dirty="0"/>
              <a:t>	.we created a new data frame with only 	numeric data </a:t>
            </a:r>
          </a:p>
          <a:p>
            <a:r>
              <a:rPr lang="en-US" dirty="0"/>
              <a:t>-Transformation. by (</a:t>
            </a:r>
            <a:r>
              <a:rPr lang="en-US" dirty="0">
                <a:solidFill>
                  <a:srgbClr val="3399FF"/>
                </a:solidFill>
              </a:rPr>
              <a:t>R</a:t>
            </a:r>
            <a:r>
              <a:rPr lang="en-US" dirty="0"/>
              <a:t>) </a:t>
            </a:r>
          </a:p>
          <a:p>
            <a:r>
              <a:rPr lang="en-US" dirty="0"/>
              <a:t>	.melt()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.</a:t>
            </a:r>
            <a:r>
              <a:rPr 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organizes the data values in a long data 	 frame format </a:t>
            </a:r>
            <a:r>
              <a:rPr lang="en-US" dirty="0"/>
              <a:t>to plot multiple graphs at 	  the same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E44E-9591-1E48-9DB0-2A2C9C8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40" y="1091562"/>
            <a:ext cx="4202291" cy="1009470"/>
          </a:xfrm>
        </p:spPr>
        <p:txBody>
          <a:bodyPr/>
          <a:lstStyle/>
          <a:p>
            <a:r>
              <a:rPr lang="en-US" dirty="0"/>
              <a:t>Exploring the data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DA033-1974-57E7-2218-8BE2A6F0E1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7595" y="2510078"/>
            <a:ext cx="4132053" cy="2351087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By using R: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. Summary() 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	-knowing how many  columns, rows 	categories we have.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	- knowing the data type for each attribute.</a:t>
            </a:r>
            <a:endParaRPr lang="en-US" sz="1800" dirty="0">
              <a:solidFill>
                <a:srgbClr val="FFFFFF"/>
              </a:solidFill>
            </a:endParaRP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.unique() for our categorical columns to know our unique values to understand the data better.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23A7D-2163-67A4-6D27-9B495F1D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F1EEC-B5C9-A6B3-B04E-B89A680C2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pic>
        <p:nvPicPr>
          <p:cNvPr id="13" name="Picture Placeholder 12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5BB2A3E8-4964-3D52-4BB7-62F86356D02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2455" r="124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5279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98B7-C402-13FE-5DF5-CA84E5E12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817936" cy="3384550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plotting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olidFill>
                  <a:srgbClr val="3399FF"/>
                </a:solidFill>
              </a:rPr>
              <a:t>and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olidFill>
                  <a:srgbClr val="B52266"/>
                </a:solidFill>
              </a:rPr>
              <a:t>Data</a:t>
            </a:r>
            <a:r>
              <a:rPr lang="en-US" dirty="0"/>
              <a:t> </a:t>
            </a:r>
            <a:r>
              <a:rPr lang="en-US" dirty="0">
                <a:solidFill>
                  <a:srgbClr val="B1D87B"/>
                </a:solidFill>
              </a:rPr>
              <a:t>visualization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C9F2D-342F-3668-E7C7-CA7C4D28B16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EF79A-EB2A-C431-6FA0-94373D9D7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B5793-5C23-274C-1F86-ABB4AF59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7EB1B-79C3-0CC3-EED9-842D32E2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pic>
        <p:nvPicPr>
          <p:cNvPr id="13" name="Picture Placeholder 12" descr="Logo, company name&#10;&#10;Description automatically generated">
            <a:extLst>
              <a:ext uri="{FF2B5EF4-FFF2-40B4-BE49-F238E27FC236}">
                <a16:creationId xmlns:a16="http://schemas.microsoft.com/office/drawing/2014/main" id="{672A0397-E199-DF3E-9575-25854C3086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704" b="37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80371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07" y="2032020"/>
            <a:ext cx="5530874" cy="91458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Analyzing graphs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 Looking for Relationships</a:t>
            </a:r>
            <a:br>
              <a:rPr lang="en-US" dirty="0"/>
            </a:br>
            <a:r>
              <a:rPr lang="en-US" dirty="0"/>
              <a:t>between the data.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2707" y="3044915"/>
            <a:ext cx="3565524" cy="23510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8" name="Picture Placeholder 17" descr="A person drawing on a white board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5809" y="656633"/>
            <a:ext cx="5132388" cy="5132388"/>
          </a:xfr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B9306-EEE9-67CA-0CCF-4E3F4155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A0C72B4-B39F-7E9C-628B-6DDB2D598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258" y="6227584"/>
            <a:ext cx="3770392" cy="768150"/>
          </a:xfrm>
        </p:spPr>
        <p:txBody>
          <a:bodyPr/>
          <a:lstStyle/>
          <a:p>
            <a:r>
              <a:rPr lang="en-US" dirty="0"/>
              <a:t>*Note it is not clear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518078-2FE9-E7AF-9796-90ECB1AF0F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7" b="5145"/>
          <a:stretch/>
        </p:blipFill>
        <p:spPr>
          <a:xfrm>
            <a:off x="253368" y="1287263"/>
            <a:ext cx="8316112" cy="4735566"/>
          </a:xfrm>
          <a:prstGeom prst="rect">
            <a:avLst/>
          </a:prstGeom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503F3369-49B5-CD3B-AD97-5953945A8922}"/>
              </a:ext>
            </a:extLst>
          </p:cNvPr>
          <p:cNvSpPr txBox="1">
            <a:spLocks/>
          </p:cNvSpPr>
          <p:nvPr/>
        </p:nvSpPr>
        <p:spPr>
          <a:xfrm>
            <a:off x="253368" y="196900"/>
            <a:ext cx="10085507" cy="8613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dirty="0"/>
              <a:t>Distribution of numerical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C6B69A-0AE1-DA63-B07C-8AEEB6E2D0F2}"/>
              </a:ext>
            </a:extLst>
          </p:cNvPr>
          <p:cNvSpPr txBox="1"/>
          <p:nvPr/>
        </p:nvSpPr>
        <p:spPr>
          <a:xfrm>
            <a:off x="8823860" y="2859386"/>
            <a:ext cx="30300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Histogram shows the distribution of numerical variable</a:t>
            </a:r>
          </a:p>
        </p:txBody>
      </p:sp>
    </p:spTree>
    <p:extLst>
      <p:ext uri="{BB962C8B-B14F-4D97-AF65-F5344CB8AC3E}">
        <p14:creationId xmlns:p14="http://schemas.microsoft.com/office/powerpoint/2010/main" val="340532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17566AE-7AA8-4819-E3D7-C067A7F49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008" y="119335"/>
            <a:ext cx="10085507" cy="86132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/>
              <a:t>Distribution of numerical variables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BFBB3C-FA07-4A06-A8D8-D690F92A2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000" y="501282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90CCE-9DE9-CCEB-50B5-5024FEAF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3D8BED45-7092-C2E8-5275-09E501ADE8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5400"/>
            <a:ext cx="355600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75F3C7-44B0-FAA8-8C2B-D0F5D3BE8F0E}"/>
              </a:ext>
            </a:extLst>
          </p:cNvPr>
          <p:cNvSpPr txBox="1"/>
          <p:nvPr/>
        </p:nvSpPr>
        <p:spPr>
          <a:xfrm>
            <a:off x="8762281" y="3000103"/>
            <a:ext cx="26832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*only quantity and city population have outliers.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833854-8F8F-50F8-04C4-353EC55BDCC7}"/>
              </a:ext>
            </a:extLst>
          </p:cNvPr>
          <p:cNvSpPr txBox="1"/>
          <p:nvPr/>
        </p:nvSpPr>
        <p:spPr>
          <a:xfrm>
            <a:off x="8762281" y="1868866"/>
            <a:ext cx="32456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</a:t>
            </a:r>
            <a:r>
              <a:rPr lang="en-US" dirty="0" err="1"/>
              <a:t>boxPlot</a:t>
            </a:r>
            <a:r>
              <a:rPr lang="en-US" dirty="0"/>
              <a:t> shows the distribution of numerical variable according to mean and median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96969D4-2291-19CC-986A-A749805331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8" t="2871" r="1247" b="6961"/>
          <a:stretch/>
        </p:blipFill>
        <p:spPr>
          <a:xfrm>
            <a:off x="425270" y="1239054"/>
            <a:ext cx="8307812" cy="473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A2EA0F9-FC4A-A62D-F673-3DDCA6965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314" y="215688"/>
            <a:ext cx="9516162" cy="538951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Relationship between Department , Price &amp; Holiday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58348496-D302-62E6-AE39-8B2BB9434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1815" y="5112117"/>
            <a:ext cx="3565525" cy="884981"/>
          </a:xfrm>
        </p:spPr>
        <p:txBody>
          <a:bodyPr vert="horz" wrap="square" lIns="0" tIns="0" rIns="0" bIns="0" rtlCol="0">
            <a:normAutofit lnSpcReduction="10000"/>
          </a:bodyPr>
          <a:lstStyle/>
          <a:p>
            <a:pPr marL="0" indent="0">
              <a:lnSpc>
                <a:spcPct val="100000"/>
              </a:lnSpc>
            </a:pPr>
            <a:r>
              <a:rPr lang="en-US" sz="2000" dirty="0"/>
              <a:t>*Note  1 represent for Holiday while 0 represent the rest days of the year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595D62-B469-4B13-F5D1-6C90AAECEF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71" r="-535" b="6222"/>
          <a:stretch/>
        </p:blipFill>
        <p:spPr>
          <a:xfrm>
            <a:off x="461171" y="1177501"/>
            <a:ext cx="7885155" cy="4928220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293C0-21F5-E69B-65A9-72E52430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994EE0-A6E4-0314-2DE0-1ED272231022}"/>
              </a:ext>
            </a:extLst>
          </p:cNvPr>
          <p:cNvSpPr txBox="1"/>
          <p:nvPr/>
        </p:nvSpPr>
        <p:spPr>
          <a:xfrm>
            <a:off x="9166350" y="2683280"/>
            <a:ext cx="2267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Barely noticed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7D90E7-15AA-73CA-7E4B-0CA2C032F9C5}"/>
              </a:ext>
            </a:extLst>
          </p:cNvPr>
          <p:cNvSpPr txBox="1"/>
          <p:nvPr/>
        </p:nvSpPr>
        <p:spPr>
          <a:xfrm>
            <a:off x="8577734" y="3429000"/>
            <a:ext cx="34896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Women and kids sell the most in general, more sales on non-holidays</a:t>
            </a:r>
          </a:p>
        </p:txBody>
      </p:sp>
    </p:spTree>
    <p:extLst>
      <p:ext uri="{BB962C8B-B14F-4D97-AF65-F5344CB8AC3E}">
        <p14:creationId xmlns:p14="http://schemas.microsoft.com/office/powerpoint/2010/main" val="88033199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{F1D1B02A-D450-484E-8364-62D435883D85}tf33713516_win32</Template>
  <TotalTime>1090</TotalTime>
  <Words>430</Words>
  <Application>Microsoft Office PowerPoint</Application>
  <PresentationFormat>Widescreen</PresentationFormat>
  <Paragraphs>82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</vt:lpstr>
      <vt:lpstr>Calibri</vt:lpstr>
      <vt:lpstr>Gill Sans MT</vt:lpstr>
      <vt:lpstr>Tahoma</vt:lpstr>
      <vt:lpstr>Walbaum Display</vt:lpstr>
      <vt:lpstr>3DFloatVTI</vt:lpstr>
      <vt:lpstr>Sales Data Analytic  </vt:lpstr>
      <vt:lpstr>Introduction</vt:lpstr>
      <vt:lpstr>Our Process </vt:lpstr>
      <vt:lpstr>Exploring the data  </vt:lpstr>
      <vt:lpstr>plotting        and          Data visualization </vt:lpstr>
      <vt:lpstr> Analyzing graphs and  Looking for Relationships between the data. </vt:lpstr>
      <vt:lpstr>PowerPoint Presentation</vt:lpstr>
      <vt:lpstr>Distribution of numerical variables</vt:lpstr>
      <vt:lpstr>Relationship between Department , Price &amp; Holiday</vt:lpstr>
      <vt:lpstr>Relationship between quantity and price</vt:lpstr>
      <vt:lpstr>Relationship between when people order and what promotions are on</vt:lpstr>
      <vt:lpstr>Price</vt:lpstr>
      <vt:lpstr>Payment Method according to customer City</vt:lpstr>
      <vt:lpstr>Price is the same regardless of customer type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Data Analytic  </dc:title>
  <dc:creator>hamzeh mohammad iyad mourad</dc:creator>
  <cp:lastModifiedBy>hamzeh mohammad iyad mourad</cp:lastModifiedBy>
  <cp:revision>13</cp:revision>
  <dcterms:created xsi:type="dcterms:W3CDTF">2022-08-09T07:38:39Z</dcterms:created>
  <dcterms:modified xsi:type="dcterms:W3CDTF">2023-10-03T10:59:58Z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