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4" r:id="rId6"/>
    <p:sldId id="392" r:id="rId7"/>
    <p:sldId id="389" r:id="rId8"/>
    <p:sldId id="279" r:id="rId9"/>
    <p:sldId id="399" r:id="rId10"/>
    <p:sldId id="400" r:id="rId11"/>
    <p:sldId id="401" r:id="rId12"/>
    <p:sldId id="321"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D8E6"/>
    <a:srgbClr val="3399FF"/>
    <a:srgbClr val="B1D87B"/>
    <a:srgbClr val="B52266"/>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1" autoAdjust="0"/>
    <p:restoredTop sz="93725" autoAdjust="0"/>
  </p:normalViewPr>
  <p:slideViewPr>
    <p:cSldViewPr snapToGrid="0">
      <p:cViewPr varScale="1">
        <p:scale>
          <a:sx n="115" d="100"/>
          <a:sy n="115" d="100"/>
        </p:scale>
        <p:origin x="180" y="11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b="1" dirty="0">
                <a:latin typeface="Arial Black" panose="020B0A04020102020204" pitchFamily="34" charset="0"/>
              </a:rPr>
              <a:t>Patient Survival Prediction</a:t>
            </a:r>
            <a:br>
              <a:rPr lang="en-US" b="1" dirty="0">
                <a:latin typeface="Arial Black" panose="020B0A04020102020204" pitchFamily="34" charset="0"/>
              </a:rPr>
            </a:br>
            <a:endParaRPr lang="en-US" dirty="0">
              <a:latin typeface="Arial Black" panose="020B0A04020102020204" pitchFamily="34" charset="0"/>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b="0" i="0" dirty="0">
                <a:solidFill>
                  <a:schemeClr val="tx1"/>
                </a:solidFill>
                <a:effectLst/>
                <a:latin typeface="Tahoma" panose="020B0604030504040204" pitchFamily="34" charset="0"/>
              </a:rPr>
              <a:t>Prof. Naila.Al-madi</a:t>
            </a:r>
            <a:endParaRPr lang="en-US" dirty="0">
              <a:solidFill>
                <a:schemeClr val="tx1"/>
              </a:solidFill>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2" y="3663849"/>
            <a:ext cx="5437187" cy="2265216"/>
          </a:xfrm>
        </p:spPr>
        <p:txBody>
          <a:bodyPr/>
          <a:lstStyle/>
          <a:p>
            <a:r>
              <a:rPr lang="en-US" dirty="0"/>
              <a:t>Team 2</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smtClean="0"/>
              <a:t>Problem &amp; Solution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In this presentation </a:t>
            </a:r>
            <a:r>
              <a:rPr lang="en-US" dirty="0"/>
              <a:t>we present an in-depth analysis of a data set that includes patients who were admitted to an ICU, with a focus on those with the chronic condition of diabetes. We will be using the data of patients to predict if they’re going to survive the ICU admission</a:t>
            </a:r>
            <a:endParaRPr lang="en-US" dirty="0"/>
          </a:p>
        </p:txBody>
      </p:sp>
    </p:spTree>
    <p:extLst>
      <p:ext uri="{BB962C8B-B14F-4D97-AF65-F5344CB8AC3E}">
        <p14:creationId xmlns:p14="http://schemas.microsoft.com/office/powerpoint/2010/main" val="2158886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E44E-9591-1E48-9DB0-2A2C9C851AD5}"/>
              </a:ext>
            </a:extLst>
          </p:cNvPr>
          <p:cNvSpPr>
            <a:spLocks noGrp="1"/>
          </p:cNvSpPr>
          <p:nvPr>
            <p:ph type="title"/>
          </p:nvPr>
        </p:nvSpPr>
        <p:spPr>
          <a:xfrm>
            <a:off x="412840" y="1091562"/>
            <a:ext cx="4202291" cy="1009470"/>
          </a:xfrm>
        </p:spPr>
        <p:txBody>
          <a:bodyPr/>
          <a:lstStyle/>
          <a:p>
            <a:r>
              <a:rPr lang="en-US" dirty="0" smtClean="0"/>
              <a:t>EDA</a:t>
            </a:r>
            <a:endParaRPr lang="en-US" dirty="0"/>
          </a:p>
        </p:txBody>
      </p:sp>
      <p:sp>
        <p:nvSpPr>
          <p:cNvPr id="3" name="Content Placeholder 2">
            <a:extLst>
              <a:ext uri="{FF2B5EF4-FFF2-40B4-BE49-F238E27FC236}">
                <a16:creationId xmlns:a16="http://schemas.microsoft.com/office/drawing/2014/main" id="{D26DA033-1974-57E7-2218-8BE2A6F0E1E7}"/>
              </a:ext>
            </a:extLst>
          </p:cNvPr>
          <p:cNvSpPr>
            <a:spLocks noGrp="1"/>
          </p:cNvSpPr>
          <p:nvPr>
            <p:ph sz="quarter" idx="15"/>
          </p:nvPr>
        </p:nvSpPr>
        <p:spPr>
          <a:xfrm>
            <a:off x="397594" y="2510078"/>
            <a:ext cx="5132387" cy="3850082"/>
          </a:xfrm>
        </p:spPr>
        <p:txBody>
          <a:bodyPr/>
          <a:lstStyle/>
          <a:p>
            <a:r>
              <a:rPr lang="en-US" dirty="0">
                <a:solidFill>
                  <a:srgbClr val="FFFFFF"/>
                </a:solidFill>
              </a:rPr>
              <a:t>By using colab :</a:t>
            </a:r>
            <a:endParaRPr lang="en-US" sz="1400" dirty="0">
              <a:solidFill>
                <a:srgbClr val="FFFFFF"/>
              </a:solidFill>
            </a:endParaRPr>
          </a:p>
          <a:p>
            <a:pPr lvl="1"/>
            <a:r>
              <a:rPr lang="en-US" dirty="0" smtClean="0"/>
              <a:t>Checking </a:t>
            </a:r>
            <a:r>
              <a:rPr lang="en-US" dirty="0"/>
              <a:t>the data types for each column and identify the target column to know our problem type (</a:t>
            </a:r>
            <a:r>
              <a:rPr lang="en-US" dirty="0">
                <a:solidFill>
                  <a:schemeClr val="accent2">
                    <a:lumMod val="60000"/>
                    <a:lumOff val="40000"/>
                    <a:alpha val="60000"/>
                  </a:schemeClr>
                </a:solidFill>
              </a:rPr>
              <a:t>classification</a:t>
            </a:r>
            <a:r>
              <a:rPr lang="en-US" dirty="0"/>
              <a:t> or regression problem). </a:t>
            </a:r>
            <a:endParaRPr lang="en-US" dirty="0" smtClean="0"/>
          </a:p>
          <a:p>
            <a:pPr lvl="1"/>
            <a:r>
              <a:rPr lang="en-US" dirty="0" smtClean="0"/>
              <a:t>C</a:t>
            </a:r>
            <a:r>
              <a:rPr lang="en-US" dirty="0" smtClean="0"/>
              <a:t>hecking </a:t>
            </a:r>
            <a:r>
              <a:rPr lang="en-US" dirty="0"/>
              <a:t>for duplicates, outliers, and missing values</a:t>
            </a:r>
            <a:r>
              <a:rPr lang="en-US" dirty="0" smtClean="0"/>
              <a:t>.</a:t>
            </a:r>
          </a:p>
          <a:p>
            <a:pPr lvl="1"/>
            <a:r>
              <a:rPr lang="en-US" dirty="0" smtClean="0"/>
              <a:t>Check imbalanced data.</a:t>
            </a:r>
            <a:endParaRPr lang="en-US" dirty="0"/>
          </a:p>
          <a:p>
            <a:pPr marL="457200" lvl="1" indent="0">
              <a:buNone/>
            </a:pPr>
            <a:endParaRPr lang="en-US" sz="1400" dirty="0">
              <a:solidFill>
                <a:srgbClr val="FFFFFF"/>
              </a:solidFill>
            </a:endParaRPr>
          </a:p>
        </p:txBody>
      </p:sp>
      <p:sp>
        <p:nvSpPr>
          <p:cNvPr id="6" name="Footer Placeholder 5">
            <a:extLst>
              <a:ext uri="{FF2B5EF4-FFF2-40B4-BE49-F238E27FC236}">
                <a16:creationId xmlns:a16="http://schemas.microsoft.com/office/drawing/2014/main" id="{A6323A7D-2163-67A4-6D27-9B495F1D356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D2F1EEC-B5C9-A6B3-B04E-B89A680C2179}"/>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13" name="Picture Placeholder 12" descr="A picture containing text, device&#10;&#10;Description automatically generated">
            <a:extLst>
              <a:ext uri="{FF2B5EF4-FFF2-40B4-BE49-F238E27FC236}">
                <a16:creationId xmlns:a16="http://schemas.microsoft.com/office/drawing/2014/main" id="{5BB2A3E8-4964-3D52-4BB7-62F86356D027}"/>
              </a:ext>
            </a:extLst>
          </p:cNvPr>
          <p:cNvPicPr>
            <a:picLocks noGrp="1" noChangeAspect="1"/>
          </p:cNvPicPr>
          <p:nvPr>
            <p:ph type="pic" sz="quarter" idx="13"/>
          </p:nvPr>
        </p:nvPicPr>
        <p:blipFill>
          <a:blip r:embed="rId2"/>
          <a:srcRect l="12455" r="12455"/>
          <a:stretch>
            <a:fillRect/>
          </a:stretch>
        </p:blipFill>
        <p:spPr>
          <a:xfrm>
            <a:off x="5529981" y="242285"/>
            <a:ext cx="3209180" cy="3209180"/>
          </a:xfr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7635643" y="3524991"/>
            <a:ext cx="3902421" cy="2835169"/>
          </a:xfrm>
          <a:prstGeom prst="rect">
            <a:avLst/>
          </a:prstGeom>
        </p:spPr>
      </p:pic>
    </p:spTree>
    <p:extLst>
      <p:ext uri="{BB962C8B-B14F-4D97-AF65-F5344CB8AC3E}">
        <p14:creationId xmlns:p14="http://schemas.microsoft.com/office/powerpoint/2010/main" val="425279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1" y="124222"/>
            <a:ext cx="3565524" cy="944340"/>
          </a:xfrm>
        </p:spPr>
        <p:txBody>
          <a:bodyPr/>
          <a:lstStyle/>
          <a:p>
            <a:r>
              <a:rPr lang="en-US" dirty="0"/>
              <a:t>Our Process </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1" y="1192157"/>
            <a:ext cx="3565525" cy="2187992"/>
          </a:xfrm>
        </p:spPr>
        <p:txBody>
          <a:bodyPr/>
          <a:lstStyle/>
          <a:p>
            <a:r>
              <a:rPr lang="en-US" dirty="0">
                <a:solidFill>
                  <a:srgbClr val="FFFFFF"/>
                </a:solidFill>
              </a:rPr>
              <a:t>-</a:t>
            </a:r>
            <a:r>
              <a:rPr lang="en-US" b="1" dirty="0">
                <a:solidFill>
                  <a:srgbClr val="FFFFFF"/>
                </a:solidFill>
              </a:rPr>
              <a:t>Data cleaning.by(</a:t>
            </a:r>
            <a:r>
              <a:rPr lang="en-US" b="1" dirty="0">
                <a:solidFill>
                  <a:srgbClr val="FFC000"/>
                </a:solidFill>
              </a:rPr>
              <a:t>Colab</a:t>
            </a:r>
            <a:r>
              <a:rPr lang="en-US" b="1" dirty="0">
                <a:solidFill>
                  <a:srgbClr val="FFFFFF"/>
                </a:solidFill>
              </a:rPr>
              <a:t> )</a:t>
            </a:r>
          </a:p>
          <a:p>
            <a:pPr lvl="1"/>
            <a:r>
              <a:rPr lang="en-US" dirty="0">
                <a:solidFill>
                  <a:srgbClr val="FFFFFF"/>
                </a:solidFill>
              </a:rPr>
              <a:t>Dropped unnecessary columns.</a:t>
            </a:r>
          </a:p>
          <a:p>
            <a:pPr lvl="1"/>
            <a:r>
              <a:rPr lang="en-US" dirty="0">
                <a:solidFill>
                  <a:srgbClr val="FFFFFF"/>
                </a:solidFill>
              </a:rPr>
              <a:t>Dropped duplicated </a:t>
            </a:r>
            <a:r>
              <a:rPr lang="en-US" dirty="0" smtClean="0">
                <a:solidFill>
                  <a:srgbClr val="FFFFFF"/>
                </a:solidFill>
              </a:rPr>
              <a:t>rows.</a:t>
            </a:r>
          </a:p>
          <a:p>
            <a:pPr lvl="1"/>
            <a:r>
              <a:rPr lang="en-US" dirty="0" smtClean="0">
                <a:solidFill>
                  <a:srgbClr val="FFFFFF"/>
                </a:solidFill>
              </a:rPr>
              <a:t>Filled missing values.</a:t>
            </a:r>
            <a:endParaRPr lang="en-US" dirty="0" smtClean="0">
              <a:solidFill>
                <a:srgbClr val="FFFFFF"/>
              </a:solidFill>
            </a:endParaRPr>
          </a:p>
          <a:p>
            <a:pPr lvl="1"/>
            <a:r>
              <a:rPr lang="en-US" dirty="0" smtClean="0">
                <a:solidFill>
                  <a:srgbClr val="FFFFFF"/>
                </a:solidFill>
              </a:rPr>
              <a:t>Applied </a:t>
            </a:r>
            <a:r>
              <a:rPr lang="en-US" dirty="0" err="1" smtClean="0">
                <a:solidFill>
                  <a:srgbClr val="FFFFFF"/>
                </a:solidFill>
              </a:rPr>
              <a:t>undersampling</a:t>
            </a:r>
            <a:r>
              <a:rPr lang="en-US" dirty="0" smtClean="0">
                <a:solidFill>
                  <a:srgbClr val="FFFFFF"/>
                </a:solidFill>
              </a:rPr>
              <a:t>.</a:t>
            </a:r>
            <a:endParaRPr lang="en-US" dirty="0">
              <a:solidFill>
                <a:srgbClr val="FFFFFF"/>
              </a:solidFill>
            </a:endParaRPr>
          </a:p>
          <a:p>
            <a:pPr marL="457200" lvl="1" indent="0">
              <a:buNone/>
            </a:pPr>
            <a:endParaRPr lang="en-US" dirty="0">
              <a:solidFill>
                <a:srgbClr val="FFFFFF"/>
              </a:solidFill>
            </a:endParaRPr>
          </a:p>
          <a:p>
            <a:pPr marL="457200" lvl="1" indent="0">
              <a:buNone/>
            </a:pPr>
            <a:endParaRPr lang="en-US" dirty="0">
              <a:solidFill>
                <a:srgbClr val="FFFFFF"/>
              </a:solidFill>
            </a:endParaRPr>
          </a:p>
          <a:p>
            <a:pPr marL="457200" lvl="1" indent="0">
              <a:buNone/>
            </a:pPr>
            <a:r>
              <a:rPr lang="en-US" dirty="0">
                <a:solidFill>
                  <a:srgbClr val="FFFFFF"/>
                </a:solidFill>
              </a:rPr>
              <a:t> </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53500" y="282085"/>
            <a:ext cx="2824103" cy="2824103"/>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5" name="Rectangle 2">
            <a:extLst>
              <a:ext uri="{FF2B5EF4-FFF2-40B4-BE49-F238E27FC236}">
                <a16:creationId xmlns:a16="http://schemas.microsoft.com/office/drawing/2014/main" id="{7B03382C-4BB3-BDEE-DBF7-240E24E9E74B}"/>
              </a:ext>
            </a:extLst>
          </p:cNvPr>
          <p:cNvSpPr>
            <a:spLocks noChangeArrowheads="1"/>
          </p:cNvSpPr>
          <p:nvPr/>
        </p:nvSpPr>
        <p:spPr bwMode="auto">
          <a:xfrm>
            <a:off x="0" y="178262"/>
            <a:ext cx="28854" cy="1006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109" rIns="0" bIns="-1110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49710AF-A62A-9540-FBFA-D56996A71B7F}"/>
              </a:ext>
            </a:extLst>
          </p:cNvPr>
          <p:cNvSpPr txBox="1"/>
          <p:nvPr/>
        </p:nvSpPr>
        <p:spPr>
          <a:xfrm>
            <a:off x="550861" y="3522087"/>
            <a:ext cx="3904761" cy="2462213"/>
          </a:xfrm>
          <a:prstGeom prst="rect">
            <a:avLst/>
          </a:prstGeom>
          <a:noFill/>
        </p:spPr>
        <p:txBody>
          <a:bodyPr wrap="square" rtlCol="0">
            <a:spAutoFit/>
          </a:bodyPr>
          <a:lstStyle/>
          <a:p>
            <a:endParaRPr lang="en-US" dirty="0"/>
          </a:p>
          <a:p>
            <a:r>
              <a:rPr lang="en-US" sz="2000" b="1" dirty="0"/>
              <a:t>-Feature </a:t>
            </a:r>
            <a:r>
              <a:rPr lang="en-US" sz="2000" b="1" dirty="0" smtClean="0"/>
              <a:t>engineering</a:t>
            </a:r>
            <a:r>
              <a:rPr lang="en-US" sz="2000" b="1" dirty="0" smtClean="0"/>
              <a:t>.by </a:t>
            </a:r>
            <a:r>
              <a:rPr lang="en-US" sz="2000" b="1" dirty="0"/>
              <a:t>(</a:t>
            </a:r>
            <a:r>
              <a:rPr lang="en-US" sz="2000" b="1" dirty="0">
                <a:solidFill>
                  <a:srgbClr val="FFC000"/>
                </a:solidFill>
              </a:rPr>
              <a:t>colab</a:t>
            </a:r>
            <a:r>
              <a:rPr lang="en-US" sz="2000" b="1" dirty="0"/>
              <a:t>)</a:t>
            </a:r>
          </a:p>
          <a:p>
            <a:r>
              <a:rPr lang="en-US" sz="2000" b="1" dirty="0"/>
              <a:t> </a:t>
            </a:r>
          </a:p>
          <a:p>
            <a:pPr marL="342900" indent="-342900">
              <a:buFont typeface="Arial" panose="020B0604020202020204" pitchFamily="34" charset="0"/>
              <a:buChar char="•"/>
            </a:pPr>
            <a:r>
              <a:rPr lang="en-US" sz="2000" dirty="0" smtClean="0"/>
              <a:t>Feature </a:t>
            </a:r>
            <a:r>
              <a:rPr lang="en-US" sz="2000" dirty="0"/>
              <a:t>scaling for numerical (standardization) and categorical (labelEncoder) </a:t>
            </a:r>
            <a:r>
              <a:rPr lang="en-US" sz="2000" dirty="0" smtClean="0"/>
              <a:t>columns.</a:t>
            </a:r>
          </a:p>
          <a:p>
            <a:pPr marL="342900" indent="-342900">
              <a:buFont typeface="Arial" panose="020B0604020202020204" pitchFamily="34" charset="0"/>
              <a:buChar char="•"/>
            </a:pPr>
            <a:r>
              <a:rPr lang="en-US" dirty="0"/>
              <a:t>F</a:t>
            </a:r>
            <a:r>
              <a:rPr lang="en-US" dirty="0" smtClean="0"/>
              <a:t>eature </a:t>
            </a:r>
            <a:r>
              <a:rPr lang="en-US" dirty="0"/>
              <a:t>selection by choosing the most relevant features</a:t>
            </a:r>
            <a:endParaRPr lang="en-US" sz="2000" dirty="0"/>
          </a:p>
        </p:txBody>
      </p:sp>
      <p:pic>
        <p:nvPicPr>
          <p:cNvPr id="16" name="image4.png"/>
          <p:cNvPicPr/>
          <p:nvPr/>
        </p:nvPicPr>
        <p:blipFill rotWithShape="1">
          <a:blip r:embed="rId3">
            <a:extLst>
              <a:ext uri="{28A0092B-C50C-407E-A947-70E740481C1C}">
                <a14:useLocalDpi xmlns:a14="http://schemas.microsoft.com/office/drawing/2010/main" val="0"/>
              </a:ext>
            </a:extLst>
          </a:blip>
          <a:srcRect l="6899" t="33637" r="22149" b="25926"/>
          <a:stretch/>
        </p:blipFill>
        <p:spPr bwMode="auto">
          <a:xfrm>
            <a:off x="4538749" y="2285821"/>
            <a:ext cx="4388328" cy="1094328"/>
          </a:xfrm>
          <a:prstGeom prst="rect">
            <a:avLst/>
          </a:prstGeom>
          <a:ln>
            <a:noFill/>
          </a:ln>
          <a:extLst>
            <a:ext uri="{53640926-AAD7-44D8-BBD7-CCE9431645EC}">
              <a14:shadowObscured xmlns:a14="http://schemas.microsoft.com/office/drawing/2010/main"/>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346" y="3787473"/>
            <a:ext cx="4909071" cy="1673974"/>
          </a:xfrm>
          <a:prstGeom prst="rect">
            <a:avLst/>
          </a:prstGeom>
        </p:spPr>
      </p:pic>
    </p:spTree>
    <p:extLst>
      <p:ext uri="{BB962C8B-B14F-4D97-AF65-F5344CB8AC3E}">
        <p14:creationId xmlns:p14="http://schemas.microsoft.com/office/powerpoint/2010/main" val="2313234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353760" y="-263360"/>
            <a:ext cx="5530874" cy="2178423"/>
          </a:xfrm>
        </p:spPr>
        <p:txBody>
          <a:bodyPr>
            <a:normAutofit/>
          </a:bodyPr>
          <a:lstStyle/>
          <a:p>
            <a:r>
              <a:rPr lang="en-US" dirty="0"/>
              <a:t>The Models </a:t>
            </a:r>
            <a:br>
              <a:rPr lang="en-US" dirty="0"/>
            </a:br>
            <a:r>
              <a:rPr lang="en-US" dirty="0"/>
              <a:t>we used during our process</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198485" y="4757347"/>
            <a:ext cx="2628900" cy="1475891"/>
          </a:xfrm>
        </p:spPr>
        <p:txBody>
          <a:bodyPr/>
          <a:lstStyle/>
          <a:p>
            <a:r>
              <a:rPr lang="en-US" b="1" dirty="0"/>
              <a:t>Model performance evaluation measures table :</a:t>
            </a:r>
            <a:endParaRPr lang="en-US" sz="2000" dirty="0"/>
          </a:p>
          <a:p>
            <a:r>
              <a:rPr lang="en-US" dirty="0"/>
              <a:t> </a:t>
            </a:r>
            <a:endParaRPr lang="en-US" sz="1800" dirty="0"/>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662612" y="648007"/>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TextBox 1">
            <a:extLst>
              <a:ext uri="{FF2B5EF4-FFF2-40B4-BE49-F238E27FC236}">
                <a16:creationId xmlns:a16="http://schemas.microsoft.com/office/drawing/2014/main" id="{D83A0B13-2952-2BDB-968B-683BF20D35E4}"/>
              </a:ext>
            </a:extLst>
          </p:cNvPr>
          <p:cNvSpPr txBox="1"/>
          <p:nvPr/>
        </p:nvSpPr>
        <p:spPr>
          <a:xfrm>
            <a:off x="550863" y="1997018"/>
            <a:ext cx="4330460" cy="3416320"/>
          </a:xfrm>
          <a:prstGeom prst="rect">
            <a:avLst/>
          </a:prstGeom>
          <a:noFill/>
        </p:spPr>
        <p:txBody>
          <a:bodyPr wrap="square" rtlCol="0">
            <a:spAutoFit/>
          </a:bodyPr>
          <a:lstStyle/>
          <a:p>
            <a:r>
              <a:rPr lang="en-US" dirty="0"/>
              <a:t>We used 7 different models:</a:t>
            </a:r>
          </a:p>
          <a:p>
            <a:pPr marL="342900" indent="-342900">
              <a:buAutoNum type="arabicPeriod"/>
            </a:pPr>
            <a:r>
              <a:rPr lang="en-US" b="0" i="0" dirty="0" err="1">
                <a:effectLst/>
                <a:latin typeface="Roboto" panose="02000000000000000000" pitchFamily="2" charset="0"/>
              </a:rPr>
              <a:t>XGBoost</a:t>
            </a:r>
            <a:r>
              <a:rPr lang="en-US" b="0" i="0" dirty="0">
                <a:effectLst/>
                <a:latin typeface="Roboto" panose="02000000000000000000" pitchFamily="2" charset="0"/>
              </a:rPr>
              <a:t> Classifier</a:t>
            </a:r>
          </a:p>
          <a:p>
            <a:pPr marL="342900" indent="-342900">
              <a:buFontTx/>
              <a:buAutoNum type="arabicPeriod"/>
            </a:pPr>
            <a:r>
              <a:rPr lang="en-US" b="0" i="0" dirty="0">
                <a:effectLst/>
                <a:latin typeface="Roboto" panose="02000000000000000000" pitchFamily="2" charset="0"/>
              </a:rPr>
              <a:t>Random Forest Classifier</a:t>
            </a:r>
          </a:p>
          <a:p>
            <a:pPr marL="342900" indent="-342900">
              <a:buFontTx/>
              <a:buAutoNum type="arabicPeriod"/>
            </a:pPr>
            <a:r>
              <a:rPr lang="en-US" b="0" i="0" dirty="0">
                <a:effectLst/>
                <a:latin typeface="Roboto" panose="02000000000000000000" pitchFamily="2" charset="0"/>
              </a:rPr>
              <a:t>K-Nearest Neighbors Classifier</a:t>
            </a:r>
          </a:p>
          <a:p>
            <a:pPr marL="342900" indent="-342900">
              <a:buFontTx/>
              <a:buAutoNum type="arabicPeriod"/>
            </a:pPr>
            <a:r>
              <a:rPr lang="en-US" b="0" i="0" dirty="0">
                <a:effectLst/>
                <a:latin typeface="Roboto" panose="02000000000000000000" pitchFamily="2" charset="0"/>
              </a:rPr>
              <a:t>Logistic Regression Classifier</a:t>
            </a:r>
          </a:p>
          <a:p>
            <a:pPr marL="342900" indent="-342900">
              <a:buFontTx/>
              <a:buAutoNum type="arabicPeriod"/>
            </a:pPr>
            <a:r>
              <a:rPr lang="en-US" b="0" i="0" dirty="0">
                <a:effectLst/>
                <a:latin typeface="Roboto" panose="02000000000000000000" pitchFamily="2" charset="0"/>
              </a:rPr>
              <a:t>Naive Bayes Classifier</a:t>
            </a:r>
          </a:p>
          <a:p>
            <a:pPr marL="342900" indent="-342900">
              <a:buFontTx/>
              <a:buAutoNum type="arabicPeriod"/>
            </a:pPr>
            <a:r>
              <a:rPr lang="en-US" b="0" i="0" dirty="0">
                <a:effectLst/>
                <a:latin typeface="Roboto" panose="02000000000000000000" pitchFamily="2" charset="0"/>
              </a:rPr>
              <a:t>Decision Tree Classifier</a:t>
            </a:r>
          </a:p>
          <a:p>
            <a:pPr marL="342900" indent="-342900">
              <a:buFontTx/>
              <a:buAutoNum type="arabicPeriod"/>
            </a:pPr>
            <a:r>
              <a:rPr lang="en-US" b="0" i="0" dirty="0">
                <a:effectLst/>
                <a:latin typeface="Roboto" panose="02000000000000000000" pitchFamily="2" charset="0"/>
              </a:rPr>
              <a:t>Support Vector Machine Classifier</a:t>
            </a:r>
          </a:p>
          <a:p>
            <a:pPr marL="342900" indent="-342900">
              <a:buFontTx/>
              <a:buAutoNum type="arabicPeriod"/>
            </a:pPr>
            <a:r>
              <a:rPr lang="en-US" b="0" i="0" dirty="0">
                <a:effectLst/>
                <a:latin typeface="Roboto" panose="02000000000000000000" pitchFamily="2" charset="0"/>
              </a:rPr>
              <a:t>Artificial Neural Networks Classifier ANN</a:t>
            </a:r>
          </a:p>
          <a:p>
            <a:endParaRPr lang="en-US" b="0" i="0" dirty="0">
              <a:effectLst/>
              <a:latin typeface="Roboto" panose="02000000000000000000" pitchFamily="2" charset="0"/>
            </a:endParaRPr>
          </a:p>
          <a:p>
            <a:endParaRPr lang="en-US" dirty="0"/>
          </a:p>
        </p:txBody>
      </p:sp>
    </p:spTree>
    <p:extLst>
      <p:ext uri="{BB962C8B-B14F-4D97-AF65-F5344CB8AC3E}">
        <p14:creationId xmlns:p14="http://schemas.microsoft.com/office/powerpoint/2010/main" val="39551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DC15B0-E6B1-08CE-1007-3B4E9C48B284}"/>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6" name="Title 5">
            <a:extLst>
              <a:ext uri="{FF2B5EF4-FFF2-40B4-BE49-F238E27FC236}">
                <a16:creationId xmlns:a16="http://schemas.microsoft.com/office/drawing/2014/main" id="{3C856E58-FCBD-7C42-5389-67482475559A}"/>
              </a:ext>
            </a:extLst>
          </p:cNvPr>
          <p:cNvSpPr>
            <a:spLocks noGrp="1"/>
          </p:cNvSpPr>
          <p:nvPr>
            <p:ph type="ctrTitle"/>
          </p:nvPr>
        </p:nvSpPr>
        <p:spPr>
          <a:xfrm>
            <a:off x="368060" y="80387"/>
            <a:ext cx="10620345" cy="1155297"/>
          </a:xfrm>
        </p:spPr>
        <p:txBody>
          <a:bodyPr/>
          <a:lstStyle/>
          <a:p>
            <a:r>
              <a:rPr lang="en-US" dirty="0"/>
              <a:t>XGBoost Classifier </a:t>
            </a:r>
            <a:endParaRPr lang="en-US" sz="2400" dirty="0"/>
          </a:p>
        </p:txBody>
      </p:sp>
      <p:sp>
        <p:nvSpPr>
          <p:cNvPr id="7" name="Subtitle 6">
            <a:extLst>
              <a:ext uri="{FF2B5EF4-FFF2-40B4-BE49-F238E27FC236}">
                <a16:creationId xmlns:a16="http://schemas.microsoft.com/office/drawing/2014/main" id="{39B9BB67-97E6-D666-8019-D55A31336317}"/>
              </a:ext>
            </a:extLst>
          </p:cNvPr>
          <p:cNvSpPr>
            <a:spLocks noGrp="1"/>
          </p:cNvSpPr>
          <p:nvPr>
            <p:ph type="subTitle" idx="1"/>
          </p:nvPr>
        </p:nvSpPr>
        <p:spPr>
          <a:xfrm>
            <a:off x="7769102" y="196900"/>
            <a:ext cx="4422897" cy="6661100"/>
          </a:xfrm>
        </p:spPr>
        <p:txBody>
          <a:bodyPr/>
          <a:lstStyle/>
          <a:p>
            <a:pPr algn="ctr"/>
            <a:endParaRPr lang="ar-JO" dirty="0"/>
          </a:p>
          <a:p>
            <a:pPr algn="ctr"/>
            <a:endParaRPr lang="ar-JO" dirty="0"/>
          </a:p>
          <a:p>
            <a:pPr algn="ctr"/>
            <a:endParaRPr lang="ar-JO" dirty="0"/>
          </a:p>
          <a:p>
            <a:endParaRPr lang="en-US" dirty="0"/>
          </a:p>
        </p:txBody>
      </p:sp>
      <p:pic>
        <p:nvPicPr>
          <p:cNvPr id="10" name="image16.png">
            <a:extLst>
              <a:ext uri="{FF2B5EF4-FFF2-40B4-BE49-F238E27FC236}">
                <a16:creationId xmlns:a16="http://schemas.microsoft.com/office/drawing/2014/main" id="{2707D85E-A9CE-4E81-81F6-33859F020666}"/>
              </a:ext>
            </a:extLst>
          </p:cNvPr>
          <p:cNvPicPr/>
          <p:nvPr/>
        </p:nvPicPr>
        <p:blipFill>
          <a:blip r:embed="rId2">
            <a:extLst>
              <a:ext uri="{28A0092B-C50C-407E-A947-70E740481C1C}">
                <a14:useLocalDpi xmlns:a14="http://schemas.microsoft.com/office/drawing/2010/main" val="0"/>
              </a:ext>
            </a:extLst>
          </a:blip>
          <a:srcRect l="5608" t="41824" r="66346" b="25491"/>
          <a:stretch>
            <a:fillRect/>
          </a:stretch>
        </p:blipFill>
        <p:spPr>
          <a:xfrm>
            <a:off x="485263" y="1863761"/>
            <a:ext cx="6390665" cy="4554967"/>
          </a:xfrm>
          <a:prstGeom prst="rect">
            <a:avLst/>
          </a:prstGeom>
          <a:ln/>
        </p:spPr>
      </p:pic>
      <p:sp>
        <p:nvSpPr>
          <p:cNvPr id="8" name="TextBox 7">
            <a:extLst>
              <a:ext uri="{FF2B5EF4-FFF2-40B4-BE49-F238E27FC236}">
                <a16:creationId xmlns:a16="http://schemas.microsoft.com/office/drawing/2014/main" id="{B7135C1B-9801-4430-BDE1-A1B70BD91344}"/>
              </a:ext>
            </a:extLst>
          </p:cNvPr>
          <p:cNvSpPr txBox="1"/>
          <p:nvPr/>
        </p:nvSpPr>
        <p:spPr>
          <a:xfrm>
            <a:off x="7351060" y="2663916"/>
            <a:ext cx="4177552" cy="2985433"/>
          </a:xfrm>
          <a:prstGeom prst="rect">
            <a:avLst/>
          </a:prstGeom>
          <a:noFill/>
        </p:spPr>
        <p:txBody>
          <a:bodyPr wrap="square" rtlCol="0">
            <a:spAutoFit/>
          </a:bodyPr>
          <a:lstStyle/>
          <a:p>
            <a:r>
              <a:rPr lang="en-US" sz="2800" dirty="0"/>
              <a:t>XGBoost Classifier model </a:t>
            </a:r>
          </a:p>
          <a:p>
            <a:r>
              <a:rPr lang="en-US" sz="2800" dirty="0"/>
              <a:t>achieved the highest overall performance among the eight models. </a:t>
            </a:r>
          </a:p>
          <a:p>
            <a:endParaRPr lang="en-US" sz="2800" dirty="0"/>
          </a:p>
          <a:p>
            <a:r>
              <a:rPr lang="en-US" sz="2400" dirty="0">
                <a:solidFill>
                  <a:schemeClr val="bg2">
                    <a:lumMod val="50000"/>
                    <a:lumOff val="50000"/>
                  </a:schemeClr>
                </a:solidFill>
              </a:rPr>
              <a:t>ACCURACY OF THE MODEL:  </a:t>
            </a:r>
            <a:r>
              <a:rPr lang="en-US" sz="2400" dirty="0" smtClean="0">
                <a:solidFill>
                  <a:schemeClr val="bg2">
                    <a:lumMod val="50000"/>
                    <a:lumOff val="50000"/>
                  </a:schemeClr>
                </a:solidFill>
              </a:rPr>
              <a:t>0.796</a:t>
            </a:r>
            <a:endParaRPr lang="en-US" sz="2400" dirty="0">
              <a:solidFill>
                <a:schemeClr val="bg2">
                  <a:lumMod val="50000"/>
                  <a:lumOff val="50000"/>
                </a:schemeClr>
              </a:solidFill>
            </a:endParaRPr>
          </a:p>
        </p:txBody>
      </p:sp>
    </p:spTree>
    <p:extLst>
      <p:ext uri="{BB962C8B-B14F-4D97-AF65-F5344CB8AC3E}">
        <p14:creationId xmlns:p14="http://schemas.microsoft.com/office/powerpoint/2010/main" val="306007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FB5763-8484-4720-9FCA-D86602609363}"/>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4B16AB0B-F3FE-4D6C-B611-3F7A3B0346F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91805F8-5A46-4643-BA1F-C9AFC51BB0F5}"/>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6" name="Title 5">
            <a:extLst>
              <a:ext uri="{FF2B5EF4-FFF2-40B4-BE49-F238E27FC236}">
                <a16:creationId xmlns:a16="http://schemas.microsoft.com/office/drawing/2014/main" id="{AC167911-19FA-4F48-8266-AE309D9786A1}"/>
              </a:ext>
            </a:extLst>
          </p:cNvPr>
          <p:cNvSpPr>
            <a:spLocks noGrp="1"/>
          </p:cNvSpPr>
          <p:nvPr>
            <p:ph type="ctrTitle"/>
          </p:nvPr>
        </p:nvSpPr>
        <p:spPr>
          <a:xfrm>
            <a:off x="550863" y="567267"/>
            <a:ext cx="8521419" cy="849157"/>
          </a:xfrm>
        </p:spPr>
        <p:txBody>
          <a:bodyPr/>
          <a:lstStyle/>
          <a:p>
            <a:r>
              <a:rPr lang="en-US" sz="6000" dirty="0"/>
              <a:t>Decision Tree Classifier </a:t>
            </a:r>
          </a:p>
        </p:txBody>
      </p:sp>
      <p:sp>
        <p:nvSpPr>
          <p:cNvPr id="7" name="Subtitle 6">
            <a:extLst>
              <a:ext uri="{FF2B5EF4-FFF2-40B4-BE49-F238E27FC236}">
                <a16:creationId xmlns:a16="http://schemas.microsoft.com/office/drawing/2014/main" id="{091DE146-0E8E-4E32-B211-72D098AFCB8F}"/>
              </a:ext>
            </a:extLst>
          </p:cNvPr>
          <p:cNvSpPr>
            <a:spLocks noGrp="1"/>
          </p:cNvSpPr>
          <p:nvPr>
            <p:ph type="subTitle" idx="1"/>
          </p:nvPr>
        </p:nvSpPr>
        <p:spPr>
          <a:xfrm>
            <a:off x="6949440" y="2194560"/>
            <a:ext cx="4841436" cy="4312651"/>
          </a:xfrm>
        </p:spPr>
        <p:txBody>
          <a:bodyPr/>
          <a:lstStyle/>
          <a:p>
            <a:r>
              <a:rPr lang="en-US" sz="3200" dirty="0">
                <a:solidFill>
                  <a:schemeClr val="tx1"/>
                </a:solidFill>
              </a:rPr>
              <a:t>   The lowest overall                            performance was the Decision Tree Classifier </a:t>
            </a:r>
          </a:p>
          <a:p>
            <a:r>
              <a:rPr lang="en-US" sz="2800" dirty="0">
                <a:solidFill>
                  <a:schemeClr val="tx1"/>
                </a:solidFill>
              </a:rPr>
              <a:t>  </a:t>
            </a:r>
            <a:r>
              <a:rPr lang="en-US" sz="2800" dirty="0">
                <a:solidFill>
                  <a:schemeClr val="bg2">
                    <a:lumMod val="50000"/>
                    <a:lumOff val="50000"/>
                  </a:schemeClr>
                </a:solidFill>
              </a:rPr>
              <a:t>with an accuracy of: </a:t>
            </a:r>
            <a:r>
              <a:rPr lang="en-US" sz="2800" dirty="0" smtClean="0">
                <a:solidFill>
                  <a:schemeClr val="bg2">
                    <a:lumMod val="50000"/>
                    <a:lumOff val="50000"/>
                  </a:schemeClr>
                </a:solidFill>
              </a:rPr>
              <a:t>0.71</a:t>
            </a:r>
            <a:endParaRPr lang="en-US" sz="2800" dirty="0">
              <a:solidFill>
                <a:schemeClr val="bg2">
                  <a:lumMod val="50000"/>
                  <a:lumOff val="50000"/>
                </a:schemeClr>
              </a:solidFill>
            </a:endParaRPr>
          </a:p>
          <a:p>
            <a:endParaRPr lang="en-US" dirty="0"/>
          </a:p>
        </p:txBody>
      </p:sp>
      <p:pic>
        <p:nvPicPr>
          <p:cNvPr id="12" name="image14.png">
            <a:extLst>
              <a:ext uri="{FF2B5EF4-FFF2-40B4-BE49-F238E27FC236}">
                <a16:creationId xmlns:a16="http://schemas.microsoft.com/office/drawing/2014/main" id="{16124122-3F7A-4AC3-8EA5-FBFB5E5CE4D7}"/>
              </a:ext>
            </a:extLst>
          </p:cNvPr>
          <p:cNvPicPr/>
          <p:nvPr/>
        </p:nvPicPr>
        <p:blipFill>
          <a:blip r:embed="rId2">
            <a:extLst>
              <a:ext uri="{28A0092B-C50C-407E-A947-70E740481C1C}">
                <a14:useLocalDpi xmlns:a14="http://schemas.microsoft.com/office/drawing/2010/main" val="0"/>
              </a:ext>
            </a:extLst>
          </a:blip>
          <a:srcRect l="5448" t="66395" r="71474" b="6655"/>
          <a:stretch>
            <a:fillRect/>
          </a:stretch>
        </p:blipFill>
        <p:spPr>
          <a:xfrm>
            <a:off x="401125" y="1534160"/>
            <a:ext cx="6277581" cy="4490720"/>
          </a:xfrm>
          <a:prstGeom prst="rect">
            <a:avLst/>
          </a:prstGeom>
          <a:ln/>
        </p:spPr>
      </p:pic>
      <p:pic>
        <p:nvPicPr>
          <p:cNvPr id="13" name="image17.png">
            <a:extLst>
              <a:ext uri="{FF2B5EF4-FFF2-40B4-BE49-F238E27FC236}">
                <a16:creationId xmlns:a16="http://schemas.microsoft.com/office/drawing/2014/main" id="{B2F5267F-CE8F-4C70-A452-4E8B191D8052}"/>
              </a:ext>
            </a:extLst>
          </p:cNvPr>
          <p:cNvPicPr/>
          <p:nvPr/>
        </p:nvPicPr>
        <p:blipFill>
          <a:blip r:embed="rId2">
            <a:extLst>
              <a:ext uri="{28A0092B-C50C-407E-A947-70E740481C1C}">
                <a14:useLocalDpi xmlns:a14="http://schemas.microsoft.com/office/drawing/2010/main" val="0"/>
              </a:ext>
            </a:extLst>
          </a:blip>
          <a:srcRect l="3525" t="28287" r="76762" b="66589"/>
          <a:stretch>
            <a:fillRect/>
          </a:stretch>
        </p:blipFill>
        <p:spPr>
          <a:xfrm>
            <a:off x="401124" y="6010141"/>
            <a:ext cx="6277581" cy="511810"/>
          </a:xfrm>
          <a:prstGeom prst="rect">
            <a:avLst/>
          </a:prstGeom>
          <a:ln/>
        </p:spPr>
      </p:pic>
    </p:spTree>
    <p:extLst>
      <p:ext uri="{BB962C8B-B14F-4D97-AF65-F5344CB8AC3E}">
        <p14:creationId xmlns:p14="http://schemas.microsoft.com/office/powerpoint/2010/main" val="36072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499905-64C1-4DC5-968A-AE2824C1BB88}"/>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4BE9F717-CA0A-4A24-B7C0-B02CCB063CD3}"/>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92905DC-68A1-4031-86EA-4C74E9649B8E}"/>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6" name="Title 5">
            <a:extLst>
              <a:ext uri="{FF2B5EF4-FFF2-40B4-BE49-F238E27FC236}">
                <a16:creationId xmlns:a16="http://schemas.microsoft.com/office/drawing/2014/main" id="{2702A3D7-15A8-4702-8FB3-6DEBAC65354B}"/>
              </a:ext>
            </a:extLst>
          </p:cNvPr>
          <p:cNvSpPr>
            <a:spLocks noGrp="1"/>
          </p:cNvSpPr>
          <p:nvPr>
            <p:ph type="ctrTitle"/>
          </p:nvPr>
        </p:nvSpPr>
        <p:spPr>
          <a:xfrm>
            <a:off x="1" y="358814"/>
            <a:ext cx="7752080" cy="1784946"/>
          </a:xfrm>
        </p:spPr>
        <p:txBody>
          <a:bodyPr/>
          <a:lstStyle/>
          <a:p>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3600" dirty="0"/>
              <a:t>       </a:t>
            </a:r>
            <a:r>
              <a:rPr lang="en-US" sz="4800" dirty="0"/>
              <a:t>Naive Bayes Classifier</a:t>
            </a:r>
            <a:r>
              <a:rPr lang="en-US" dirty="0"/>
              <a:t>:</a:t>
            </a:r>
            <a:br>
              <a:rPr lang="en-US" dirty="0"/>
            </a:br>
            <a:endParaRPr lang="en-US" dirty="0"/>
          </a:p>
        </p:txBody>
      </p:sp>
      <p:sp>
        <p:nvSpPr>
          <p:cNvPr id="7" name="Subtitle 6">
            <a:extLst>
              <a:ext uri="{FF2B5EF4-FFF2-40B4-BE49-F238E27FC236}">
                <a16:creationId xmlns:a16="http://schemas.microsoft.com/office/drawing/2014/main" id="{FE24D162-CDC6-4869-A192-0CCAB3C77EDA}"/>
              </a:ext>
            </a:extLst>
          </p:cNvPr>
          <p:cNvSpPr>
            <a:spLocks noGrp="1"/>
          </p:cNvSpPr>
          <p:nvPr>
            <p:ph type="subTitle" idx="1"/>
          </p:nvPr>
        </p:nvSpPr>
        <p:spPr>
          <a:xfrm>
            <a:off x="6677343" y="1754244"/>
            <a:ext cx="5437187" cy="2265216"/>
          </a:xfrm>
        </p:spPr>
        <p:txBody>
          <a:bodyPr/>
          <a:lstStyle/>
          <a:p>
            <a:endParaRPr lang="en-US" sz="3600" dirty="0"/>
          </a:p>
          <a:p>
            <a:endParaRPr lang="en-US" dirty="0"/>
          </a:p>
        </p:txBody>
      </p:sp>
      <p:pic>
        <p:nvPicPr>
          <p:cNvPr id="8" name="image10.png">
            <a:extLst>
              <a:ext uri="{FF2B5EF4-FFF2-40B4-BE49-F238E27FC236}">
                <a16:creationId xmlns:a16="http://schemas.microsoft.com/office/drawing/2014/main" id="{5E47EA6C-30D1-4B45-BFBF-0CCB2A12D40C}"/>
              </a:ext>
            </a:extLst>
          </p:cNvPr>
          <p:cNvPicPr/>
          <p:nvPr/>
        </p:nvPicPr>
        <p:blipFill>
          <a:blip r:embed="rId2">
            <a:extLst>
              <a:ext uri="{28A0092B-C50C-407E-A947-70E740481C1C}">
                <a14:useLocalDpi xmlns:a14="http://schemas.microsoft.com/office/drawing/2010/main" val="0"/>
              </a:ext>
            </a:extLst>
          </a:blip>
          <a:srcRect l="5769" t="61081" r="66666" b="7980"/>
          <a:stretch>
            <a:fillRect/>
          </a:stretch>
        </p:blipFill>
        <p:spPr>
          <a:xfrm>
            <a:off x="338931" y="1856066"/>
            <a:ext cx="6040438" cy="4155440"/>
          </a:xfrm>
          <a:prstGeom prst="rect">
            <a:avLst/>
          </a:prstGeom>
          <a:ln/>
        </p:spPr>
      </p:pic>
      <p:pic>
        <p:nvPicPr>
          <p:cNvPr id="9" name="image1.png">
            <a:extLst>
              <a:ext uri="{FF2B5EF4-FFF2-40B4-BE49-F238E27FC236}">
                <a16:creationId xmlns:a16="http://schemas.microsoft.com/office/drawing/2014/main" id="{852577EE-1308-4B7B-93DC-57953D8153C4}"/>
              </a:ext>
            </a:extLst>
          </p:cNvPr>
          <p:cNvPicPr/>
          <p:nvPr/>
        </p:nvPicPr>
        <p:blipFill>
          <a:blip r:embed="rId3">
            <a:extLst>
              <a:ext uri="{28A0092B-C50C-407E-A947-70E740481C1C}">
                <a14:useLocalDpi xmlns:a14="http://schemas.microsoft.com/office/drawing/2010/main" val="0"/>
              </a:ext>
            </a:extLst>
          </a:blip>
          <a:srcRect l="5448" t="33014" r="74679" b="61338"/>
          <a:stretch>
            <a:fillRect/>
          </a:stretch>
        </p:blipFill>
        <p:spPr>
          <a:xfrm>
            <a:off x="338930" y="6011506"/>
            <a:ext cx="6040437" cy="548640"/>
          </a:xfrm>
          <a:prstGeom prst="rect">
            <a:avLst/>
          </a:prstGeom>
          <a:ln/>
        </p:spPr>
      </p:pic>
      <p:sp>
        <p:nvSpPr>
          <p:cNvPr id="10" name="TextBox 9">
            <a:extLst>
              <a:ext uri="{FF2B5EF4-FFF2-40B4-BE49-F238E27FC236}">
                <a16:creationId xmlns:a16="http://schemas.microsoft.com/office/drawing/2014/main" id="{D4DF8BE4-01F9-479E-98BF-BE2E7D10341E}"/>
              </a:ext>
            </a:extLst>
          </p:cNvPr>
          <p:cNvSpPr txBox="1"/>
          <p:nvPr/>
        </p:nvSpPr>
        <p:spPr>
          <a:xfrm>
            <a:off x="6908800" y="2235200"/>
            <a:ext cx="5019040" cy="2923877"/>
          </a:xfrm>
          <a:prstGeom prst="rect">
            <a:avLst/>
          </a:prstGeom>
          <a:noFill/>
        </p:spPr>
        <p:txBody>
          <a:bodyPr wrap="square" rtlCol="0">
            <a:spAutoFit/>
          </a:bodyPr>
          <a:lstStyle/>
          <a:p>
            <a:r>
              <a:rPr lang="en-US" sz="4000" dirty="0"/>
              <a:t>And in between these accuracies ..we used Naïve Bayes Classifier</a:t>
            </a:r>
          </a:p>
          <a:p>
            <a:r>
              <a:rPr lang="en-US" sz="3200" dirty="0">
                <a:solidFill>
                  <a:schemeClr val="bg2">
                    <a:lumMod val="50000"/>
                    <a:lumOff val="50000"/>
                  </a:schemeClr>
                </a:solidFill>
              </a:rPr>
              <a:t>with Accuracy of </a:t>
            </a:r>
            <a:r>
              <a:rPr lang="ar-JO" sz="3200" dirty="0">
                <a:solidFill>
                  <a:schemeClr val="bg2">
                    <a:lumMod val="50000"/>
                    <a:lumOff val="50000"/>
                  </a:schemeClr>
                </a:solidFill>
              </a:rPr>
              <a:t> </a:t>
            </a:r>
            <a:r>
              <a:rPr lang="en-US" sz="3200" dirty="0">
                <a:solidFill>
                  <a:schemeClr val="bg2">
                    <a:lumMod val="50000"/>
                    <a:lumOff val="50000"/>
                  </a:schemeClr>
                </a:solidFill>
              </a:rPr>
              <a:t> </a:t>
            </a:r>
            <a:endParaRPr lang="ar-JO" sz="3200" dirty="0">
              <a:solidFill>
                <a:schemeClr val="bg2">
                  <a:lumMod val="50000"/>
                  <a:lumOff val="50000"/>
                </a:schemeClr>
              </a:solidFill>
            </a:endParaRPr>
          </a:p>
          <a:p>
            <a:r>
              <a:rPr lang="en-US" sz="3200" dirty="0">
                <a:solidFill>
                  <a:schemeClr val="bg2">
                    <a:lumMod val="50000"/>
                    <a:lumOff val="50000"/>
                  </a:schemeClr>
                </a:solidFill>
              </a:rPr>
              <a:t> </a:t>
            </a:r>
            <a:r>
              <a:rPr lang="en-US" sz="3200" dirty="0" smtClean="0">
                <a:solidFill>
                  <a:schemeClr val="bg2">
                    <a:lumMod val="50000"/>
                    <a:lumOff val="50000"/>
                  </a:schemeClr>
                </a:solidFill>
              </a:rPr>
              <a:t>0.75</a:t>
            </a:r>
            <a:endParaRPr lang="en-US" sz="3200" dirty="0">
              <a:solidFill>
                <a:schemeClr val="bg2">
                  <a:lumMod val="50000"/>
                  <a:lumOff val="50000"/>
                </a:schemeClr>
              </a:solidFill>
            </a:endParaRPr>
          </a:p>
        </p:txBody>
      </p:sp>
    </p:spTree>
    <p:extLst>
      <p:ext uri="{BB962C8B-B14F-4D97-AF65-F5344CB8AC3E}">
        <p14:creationId xmlns:p14="http://schemas.microsoft.com/office/powerpoint/2010/main" val="185470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fade">
                                      <p:cBhvr>
                                        <p:cTn id="2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23519" y="3850640"/>
            <a:ext cx="8564881" cy="2810460"/>
          </a:xfrm>
        </p:spPr>
        <p:txBody>
          <a:bodyPr/>
          <a:lstStyle/>
          <a:p>
            <a:r>
              <a:rPr lang="en-US" spc="600" dirty="0"/>
              <a:t>Summary</a:t>
            </a:r>
            <a:br>
              <a:rPr lang="en-US" spc="600" dirty="0"/>
            </a:br>
            <a:r>
              <a:rPr lang="en-US" sz="2000" dirty="0"/>
              <a:t/>
            </a:r>
            <a:br>
              <a:rPr lang="en-US" sz="2000" dirty="0"/>
            </a:br>
            <a:r>
              <a:rPr lang="en-US" sz="2000" dirty="0" smtClean="0"/>
              <a:t>Eight </a:t>
            </a:r>
            <a:r>
              <a:rPr lang="en-US" sz="2000" dirty="0"/>
              <a:t>different machine learning models were trained and evaluated on the cleaned data set.</a:t>
            </a:r>
            <a:br>
              <a:rPr lang="en-US" sz="2000" dirty="0"/>
            </a:br>
            <a:r>
              <a:rPr lang="en-US" sz="2000" dirty="0"/>
              <a:t>The results show that </a:t>
            </a:r>
            <a:r>
              <a:rPr lang="en-US" sz="2000" dirty="0" smtClean="0"/>
              <a:t>the </a:t>
            </a:r>
            <a:r>
              <a:rPr lang="en-US" sz="2000" dirty="0" err="1" smtClean="0"/>
              <a:t>XGBoost</a:t>
            </a:r>
            <a:r>
              <a:rPr lang="en-US" sz="2000" dirty="0" smtClean="0"/>
              <a:t> classifier model achieved </a:t>
            </a:r>
            <a:r>
              <a:rPr lang="en-US" sz="2000" dirty="0"/>
              <a:t>the highest overall performance, with an accuracy measure of </a:t>
            </a:r>
            <a:r>
              <a:rPr lang="en-US" sz="2000" dirty="0" smtClean="0"/>
              <a:t>80</a:t>
            </a:r>
            <a:r>
              <a:rPr lang="en-US" sz="2000" dirty="0" smtClean="0"/>
              <a:t>%. </a:t>
            </a:r>
            <a:br>
              <a:rPr lang="en-US" sz="2000" dirty="0" smtClean="0"/>
            </a:br>
            <a:r>
              <a:rPr lang="en-US" sz="2000" dirty="0"/>
              <a:t>The lowest overall performance was the Decision Tree Classifier with an accuracy </a:t>
            </a:r>
            <a:r>
              <a:rPr lang="en-US" sz="2000" dirty="0" smtClean="0"/>
              <a:t>of 71%.</a:t>
            </a:r>
            <a:r>
              <a:rPr lang="en-US" dirty="0"/>
              <a:t/>
            </a:r>
            <a:br>
              <a:rPr lang="en-US" dirty="0"/>
            </a:br>
            <a:r>
              <a:rPr lang="en-US" dirty="0"/>
              <a:t/>
            </a:r>
            <a:br>
              <a:rPr lang="en-US" dirty="0"/>
            </a:br>
            <a:endParaRPr lang="en-US" spc="600"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{F1D1B02A-D450-484E-8364-62D435883D85}tf33713516_win32</Template>
  <TotalTime>4086</TotalTime>
  <Words>305</Words>
  <Application>Microsoft Office PowerPoint</Application>
  <PresentationFormat>Widescreen</PresentationFormat>
  <Paragraphs>73</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Gill Sans MT</vt:lpstr>
      <vt:lpstr>Roboto</vt:lpstr>
      <vt:lpstr>Tahoma</vt:lpstr>
      <vt:lpstr>Walbaum Display</vt:lpstr>
      <vt:lpstr>3DFloatVTI</vt:lpstr>
      <vt:lpstr>Patient Survival Prediction </vt:lpstr>
      <vt:lpstr>Problem &amp; Solution</vt:lpstr>
      <vt:lpstr>EDA</vt:lpstr>
      <vt:lpstr>Our Process </vt:lpstr>
      <vt:lpstr>The Models  we used during our process</vt:lpstr>
      <vt:lpstr>XGBoost Classifier </vt:lpstr>
      <vt:lpstr>Decision Tree Classifier </vt:lpstr>
      <vt:lpstr>                    Naive Bayes Classifier: </vt:lpstr>
      <vt:lpstr>Summary  Eight different machine learning models were trained and evaluated on the cleaned data set. The results show that the XGBoost classifier model achieved the highest overall performance, with an accuracy measure of 80%.  The lowest overall performance was the Decision Tree Classifier with an accuracy of 71%.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Analytic  </dc:title>
  <dc:creator>hamzeh mohammad iyad mourad</dc:creator>
  <cp:lastModifiedBy>DELL</cp:lastModifiedBy>
  <cp:revision>39</cp:revision>
  <dcterms:created xsi:type="dcterms:W3CDTF">2022-08-09T07:38:39Z</dcterms:created>
  <dcterms:modified xsi:type="dcterms:W3CDTF">2023-01-19T19:33:05Z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