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398"/>
    <a:srgbClr val="B1705A"/>
    <a:srgbClr val="D6AB91"/>
    <a:srgbClr val="C47F5E"/>
    <a:srgbClr val="FFB89A"/>
    <a:srgbClr val="CC9D90"/>
    <a:srgbClr val="FF9E5E"/>
    <a:srgbClr val="ED9564"/>
    <a:srgbClr val="732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2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6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7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3B7EE-2A76-4AF1-BC89-B2788628FA15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EAC0-1277-4B44-84B9-DB613FC57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60" y="0"/>
            <a:ext cx="1223746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730" y="2556163"/>
            <a:ext cx="9144000" cy="1879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COFFEE </a:t>
            </a:r>
            <a:r>
              <a:rPr lang="en-US" sz="67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SHOP</a:t>
            </a:r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SALES ANALYSIS REPORT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1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995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85678" y="199033"/>
            <a:ext cx="6534615" cy="7300490"/>
          </a:xfrm>
          <a:prstGeom prst="rect">
            <a:avLst/>
          </a:prstGeom>
          <a:gradFill flip="none" rotWithShape="1">
            <a:gsLst>
              <a:gs pos="2000">
                <a:srgbClr val="FFB89A"/>
              </a:gs>
              <a:gs pos="66000">
                <a:srgbClr val="C47F5E"/>
              </a:gs>
              <a:gs pos="91000">
                <a:srgbClr val="D6AB91"/>
              </a:gs>
            </a:gsLst>
            <a:lin ang="2700000" scaled="1"/>
            <a:tileRect/>
          </a:gradFill>
          <a:ln>
            <a:solidFill>
              <a:srgbClr val="DEB3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92912" y="306884"/>
            <a:ext cx="506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Requirements</a:t>
            </a:r>
            <a:endParaRPr lang="en-US" sz="40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089073" y="1662545"/>
            <a:ext cx="5133109" cy="552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92912" y="1203212"/>
            <a:ext cx="53201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</a:t>
            </a:r>
            <a:r>
              <a:rPr lang="en-US" sz="2800" dirty="0" smtClean="0"/>
              <a:t>ow to total orders and revenue vary by day of the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How do total orders and revenue vary by different locations of the store.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etermine the average sales generated per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</a:t>
            </a:r>
            <a:r>
              <a:rPr lang="en-US" sz="2800" dirty="0" smtClean="0"/>
              <a:t>etermine the average quantity sold per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Analyze the peak hours with respect to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</a:t>
            </a:r>
            <a:r>
              <a:rPr lang="en-US" sz="2800" dirty="0" smtClean="0"/>
              <a:t>xamine the monthly trend for orders.</a:t>
            </a:r>
          </a:p>
        </p:txBody>
      </p:sp>
    </p:spTree>
    <p:extLst>
      <p:ext uri="{BB962C8B-B14F-4D97-AF65-F5344CB8AC3E}">
        <p14:creationId xmlns:p14="http://schemas.microsoft.com/office/powerpoint/2010/main" val="30536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995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5593" y="169817"/>
            <a:ext cx="6534615" cy="6464288"/>
          </a:xfrm>
          <a:prstGeom prst="rect">
            <a:avLst/>
          </a:prstGeom>
          <a:gradFill flip="none" rotWithShape="1">
            <a:gsLst>
              <a:gs pos="2000">
                <a:srgbClr val="FFB89A"/>
              </a:gs>
              <a:gs pos="66000">
                <a:srgbClr val="C47F5E"/>
              </a:gs>
              <a:gs pos="91000">
                <a:srgbClr val="D6AB91"/>
              </a:gs>
            </a:gsLst>
            <a:lin ang="2700000" scaled="1"/>
            <a:tileRect/>
          </a:gradFill>
          <a:ln>
            <a:solidFill>
              <a:srgbClr val="DEB3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59634" y="832049"/>
            <a:ext cx="5487485" cy="524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Analyze </a:t>
            </a:r>
            <a:r>
              <a:rPr lang="en-US" sz="2800" dirty="0"/>
              <a:t>the price influence on total orders and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Determine the percentage contribution of top 5 categories in terms of revenue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</a:t>
            </a:r>
            <a:r>
              <a:rPr lang="en-US" sz="2800" dirty="0" smtClean="0"/>
              <a:t>does </a:t>
            </a:r>
            <a:r>
              <a:rPr lang="en-US" sz="2800" dirty="0"/>
              <a:t>size variation in percentage impact the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Determine the total selling products with respect to revenue generation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7109" y="360548"/>
            <a:ext cx="4240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Requirements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39990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995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31150" y="199033"/>
            <a:ext cx="6534615" cy="7300490"/>
          </a:xfrm>
          <a:prstGeom prst="rect">
            <a:avLst/>
          </a:prstGeom>
          <a:gradFill flip="none" rotWithShape="1">
            <a:gsLst>
              <a:gs pos="2000">
                <a:srgbClr val="FFB89A"/>
              </a:gs>
              <a:gs pos="66000">
                <a:srgbClr val="C47F5E"/>
              </a:gs>
              <a:gs pos="91000">
                <a:srgbClr val="D6AB91"/>
              </a:gs>
            </a:gsLst>
            <a:lin ang="2700000" scaled="1"/>
            <a:tileRect/>
          </a:gradFill>
          <a:ln>
            <a:solidFill>
              <a:srgbClr val="DEB3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45384" y="479254"/>
            <a:ext cx="2873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Insights</a:t>
            </a:r>
            <a:endParaRPr lang="en-US" sz="40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999774" y="1587120"/>
            <a:ext cx="5397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Total orders come out to be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149116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Total revenue generated is about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en-US" sz="2400" b="1" dirty="0" smtClean="0">
                <a:solidFill>
                  <a:schemeClr val="tx1"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698812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Average sales per order is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$1.69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Average quantity sold per order is about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1.44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Hourly trend for total orders shows most of the orders are placed in between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AM to 10 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/>
              <a:t>is the month with highest orders.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427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995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31150" y="199033"/>
            <a:ext cx="6534615" cy="7300490"/>
          </a:xfrm>
          <a:prstGeom prst="rect">
            <a:avLst/>
          </a:prstGeom>
          <a:gradFill flip="none" rotWithShape="1">
            <a:gsLst>
              <a:gs pos="2000">
                <a:srgbClr val="FFB89A"/>
              </a:gs>
              <a:gs pos="66000">
                <a:srgbClr val="C47F5E"/>
              </a:gs>
              <a:gs pos="91000">
                <a:srgbClr val="D6AB91"/>
              </a:gs>
            </a:gsLst>
            <a:lin ang="2700000" scaled="1"/>
            <a:tileRect/>
          </a:gradFill>
          <a:ln>
            <a:solidFill>
              <a:srgbClr val="DEB3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58890" y="414477"/>
            <a:ext cx="274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/>
              <a:t>Insights</a:t>
            </a:r>
            <a:endParaRPr lang="en-US" sz="40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779710" y="1394906"/>
            <a:ext cx="61860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chart shows that the prices of products ranging from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$2.5 to $3.75 </a:t>
            </a:r>
            <a:r>
              <a:rPr lang="en-US" sz="2400" dirty="0" smtClean="0"/>
              <a:t>earn the maximum revenue and orders amongst other prices.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and Tea </a:t>
            </a:r>
            <a:r>
              <a:rPr lang="en-US" sz="2400" dirty="0" smtClean="0"/>
              <a:t>are contributing about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71%</a:t>
            </a:r>
            <a:r>
              <a:rPr lang="en-US" sz="2400" dirty="0" smtClean="0"/>
              <a:t> of total sales.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</a:t>
            </a:r>
            <a:r>
              <a:rPr lang="en-US" sz="2400" dirty="0" smtClean="0"/>
              <a:t>size products are contributing about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34% </a:t>
            </a:r>
            <a:r>
              <a:rPr lang="en-US" sz="2400" dirty="0" smtClean="0"/>
              <a:t>to total revenue which is the maximum out of other sizes.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Barista Espresso </a:t>
            </a:r>
            <a:r>
              <a:rPr lang="en-US" sz="2400" dirty="0" smtClean="0"/>
              <a:t>is the most liked product by customers having total revenue of about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$91,460.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3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27319" y="-106680"/>
            <a:ext cx="6858001" cy="7071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91141"/>
            <a:ext cx="65183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017" y="431074"/>
            <a:ext cx="4585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Recommendations</a:t>
            </a:r>
            <a:endParaRPr lang="en-US" sz="32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27017" y="1550683"/>
            <a:ext cx="64068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Based on the analysis, following recommendations are suggested for boosting the business revenue: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Customers place more orders in breakfast timings from 8 AM to 10 AM, so different promotional deals can be introduced at this time to generate more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June, customers are likely to place more orders as compared to other months so inventory of highest revenue generating products should be maintained in order to avoid any inventory shortage.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9867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227319" y="-106680"/>
            <a:ext cx="6858001" cy="7071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65183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7017" y="431074"/>
            <a:ext cx="4585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Recommendations</a:t>
            </a:r>
            <a:endParaRPr lang="en-US" sz="32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44137" y="1643989"/>
            <a:ext cx="64068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New products can be introduced within price range of $2.5 to $3 to accelerate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Large size products are more in demand by customers, so the inventory should be kept likewise.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Barista Espresso is the most revenue-generating  product, thus the similar products can be offered within categories of Coffee and Tea with special discounts in order to expand the product range.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17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0" y="1190419"/>
            <a:ext cx="11213951" cy="5210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35532" y="326572"/>
            <a:ext cx="432380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Dashboard Preview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151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397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COFFEE SHOP SALES ANALYSIS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 ANALYSIS REPORT</dc:title>
  <dc:creator>SANA</dc:creator>
  <cp:lastModifiedBy>SANA</cp:lastModifiedBy>
  <cp:revision>20</cp:revision>
  <dcterms:created xsi:type="dcterms:W3CDTF">2024-08-21T05:24:39Z</dcterms:created>
  <dcterms:modified xsi:type="dcterms:W3CDTF">2024-08-21T08:51:57Z</dcterms:modified>
</cp:coreProperties>
</file>