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8CEA-6373-48A8-97A0-4F2B9550E2EE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3724-8098-4C0C-BB8F-207DECF9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2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8CEA-6373-48A8-97A0-4F2B9550E2EE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3724-8098-4C0C-BB8F-207DECF9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1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8CEA-6373-48A8-97A0-4F2B9550E2EE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3724-8098-4C0C-BB8F-207DECF9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7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8CEA-6373-48A8-97A0-4F2B9550E2EE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3724-8098-4C0C-BB8F-207DECF9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8CEA-6373-48A8-97A0-4F2B9550E2EE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3724-8098-4C0C-BB8F-207DECF9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1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8CEA-6373-48A8-97A0-4F2B9550E2EE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3724-8098-4C0C-BB8F-207DECF9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2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8CEA-6373-48A8-97A0-4F2B9550E2EE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3724-8098-4C0C-BB8F-207DECF9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1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8CEA-6373-48A8-97A0-4F2B9550E2EE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3724-8098-4C0C-BB8F-207DECF9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1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8CEA-6373-48A8-97A0-4F2B9550E2EE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3724-8098-4C0C-BB8F-207DECF9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3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8CEA-6373-48A8-97A0-4F2B9550E2EE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3724-8098-4C0C-BB8F-207DECF9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8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8CEA-6373-48A8-97A0-4F2B9550E2EE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3724-8098-4C0C-BB8F-207DECF9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7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98CEA-6373-48A8-97A0-4F2B9550E2EE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33724-8098-4C0C-BB8F-207DECF9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2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129" y="2308620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Sales Order Analysis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Dashboard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755545" y="0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4" name="Isosceles Triangle 3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53025" y="-11644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13" name="Isosceles Triangle 12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6613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755545" y="0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4" name="Isosceles Triangle 3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53025" y="-11644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13" name="Isosceles Triangle 12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12507" y="1377621"/>
            <a:ext cx="834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Peak Hours of the day with respect to orders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0206" y="2478065"/>
            <a:ext cx="182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MYSQL Query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1646" y="4027550"/>
            <a:ext cx="101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72" y="3019439"/>
            <a:ext cx="11521440" cy="10336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507" y="4396882"/>
            <a:ext cx="1609950" cy="24611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799" y="3695712"/>
            <a:ext cx="4023712" cy="301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2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755545" y="0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4" name="Isosceles Triangle 3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53025" y="-11644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13" name="Isosceles Triangle 12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12507" y="1377621"/>
            <a:ext cx="834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Top 5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Highest Selling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Items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with respect to Orders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0206" y="2478065"/>
            <a:ext cx="182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MYSQL Query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0206" y="4545996"/>
            <a:ext cx="101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507" y="2847397"/>
            <a:ext cx="10162116" cy="15723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011" y="3311742"/>
            <a:ext cx="4415270" cy="354625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145" y="5140163"/>
            <a:ext cx="2809794" cy="14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20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755545" y="0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4" name="Isosceles Triangle 3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53025" y="-11644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13" name="Isosceles Triangle 12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12507" y="1377621"/>
            <a:ext cx="834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Top 5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Lowest Selling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Items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with respect to Orders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0206" y="2478065"/>
            <a:ext cx="182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MYSQL Query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0206" y="4545996"/>
            <a:ext cx="101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181" y="4924267"/>
            <a:ext cx="3429412" cy="17456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74" y="2896313"/>
            <a:ext cx="11432396" cy="13883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134" y="3695712"/>
            <a:ext cx="5744377" cy="30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16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755545" y="0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4" name="Isosceles Triangle 3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53025" y="-11644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13" name="Isosceles Triangle 12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70206" y="1397933"/>
            <a:ext cx="834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Top 5 Highest Priced Items and their Orders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0206" y="2478065"/>
            <a:ext cx="182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MYSQL Query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0206" y="4545996"/>
            <a:ext cx="101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74" y="3016840"/>
            <a:ext cx="10994048" cy="13069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302" y="4493249"/>
            <a:ext cx="4307634" cy="227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17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755545" y="0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4" name="Isosceles Triangle 3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53025" y="-11644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13" name="Isosceles Triangle 12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70206" y="1397933"/>
            <a:ext cx="834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Top 5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Lowest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Priced Items and their Orders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0206" y="2478065"/>
            <a:ext cx="182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MYSQL Query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64" y="2880516"/>
            <a:ext cx="10710170" cy="16851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70206" y="4380958"/>
            <a:ext cx="125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011" y="4346936"/>
            <a:ext cx="3808046" cy="247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94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755545" y="0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4" name="Isosceles Triangle 3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53025" y="-11644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13" name="Isosceles Triangle 12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70206" y="1423116"/>
            <a:ext cx="834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Correlation between Price of Items and their orders placed.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0206" y="2478065"/>
            <a:ext cx="182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MYSQL Query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0206" y="4380958"/>
            <a:ext cx="125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2898868"/>
            <a:ext cx="9971314" cy="12159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4166271"/>
            <a:ext cx="2547257" cy="26917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598" y="3506834"/>
            <a:ext cx="4234779" cy="324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15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755545" y="0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4" name="Isosceles Triangle 3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53025" y="-11644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13" name="Isosceles Triangle 12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89024" y="917655"/>
            <a:ext cx="2588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Data Modeling 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97" y="1529436"/>
            <a:ext cx="8860243" cy="5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78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755545" y="0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4" name="Isosceles Triangle 3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53025" y="-11644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13" name="Isosceles Triangle 12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91840" y="792516"/>
            <a:ext cx="4813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Dashboard of Sales Order Analysis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183" y="1387770"/>
            <a:ext cx="9206946" cy="528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92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755545" y="0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4" name="Isosceles Triangle 3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53025" y="-11644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13" name="Isosceles Triangle 12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14317" y="1148488"/>
            <a:ext cx="3017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Key Insights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8597" y="1724296"/>
            <a:ext cx="901999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number of Orders Per month shows that </a:t>
            </a:r>
            <a:r>
              <a:rPr lang="en-US" b="1" dirty="0" smtClean="0"/>
              <a:t>January and March </a:t>
            </a:r>
            <a:r>
              <a:rPr lang="en-US" dirty="0" smtClean="0"/>
              <a:t>are almost receiving same number of orders but there is a drop in orders of February.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Monday</a:t>
            </a:r>
            <a:r>
              <a:rPr lang="en-US" dirty="0" smtClean="0"/>
              <a:t> is the first working day of week which is generating most of the orders while Friday and Sunday comes next to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dirty="0" smtClean="0"/>
              <a:t>It </a:t>
            </a:r>
            <a:r>
              <a:rPr lang="en-US" dirty="0"/>
              <a:t>is concluded that most of the orders are placed in lunch timings </a:t>
            </a:r>
            <a:r>
              <a:rPr lang="en-US" dirty="0" smtClean="0"/>
              <a:t>i.e. </a:t>
            </a:r>
            <a:r>
              <a:rPr lang="en-US" dirty="0"/>
              <a:t>in </a:t>
            </a:r>
            <a:r>
              <a:rPr lang="en-US" b="1" dirty="0"/>
              <a:t>between 12 PM to 1 PM noon</a:t>
            </a:r>
            <a:r>
              <a:rPr lang="en-US" dirty="0"/>
              <a:t> and </a:t>
            </a:r>
            <a:r>
              <a:rPr lang="en-US" dirty="0" smtClean="0"/>
              <a:t>then </a:t>
            </a:r>
            <a:r>
              <a:rPr lang="en-US" dirty="0"/>
              <a:t>after closure of routine office hours </a:t>
            </a:r>
            <a:r>
              <a:rPr lang="en-US" dirty="0" smtClean="0"/>
              <a:t>i.e. </a:t>
            </a:r>
            <a:r>
              <a:rPr lang="en-US" dirty="0"/>
              <a:t>in </a:t>
            </a:r>
            <a:r>
              <a:rPr lang="en-US" b="1" dirty="0"/>
              <a:t>between 5 PM to 6 PM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Top </a:t>
            </a:r>
            <a:r>
              <a:rPr lang="en-US" b="1" dirty="0" smtClean="0"/>
              <a:t>most ordered items </a:t>
            </a:r>
            <a:r>
              <a:rPr lang="en-US" dirty="0" smtClean="0"/>
              <a:t>include </a:t>
            </a:r>
            <a:r>
              <a:rPr lang="en-US" b="1" dirty="0" smtClean="0"/>
              <a:t>Edamame, Hamburger and Korean Beef Bowl </a:t>
            </a:r>
            <a:r>
              <a:rPr lang="en-US" dirty="0" smtClean="0"/>
              <a:t>with prices  $5, $13 and $18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Top least ordered item include </a:t>
            </a:r>
            <a:r>
              <a:rPr lang="en-US" b="1" dirty="0" smtClean="0"/>
              <a:t>Chicken Tacos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Correlation</a:t>
            </a:r>
            <a:r>
              <a:rPr lang="en-US" dirty="0" smtClean="0"/>
              <a:t> between </a:t>
            </a:r>
            <a:r>
              <a:rPr lang="en-US" b="1" dirty="0" smtClean="0"/>
              <a:t>price and order size </a:t>
            </a:r>
            <a:r>
              <a:rPr lang="en-US" dirty="0" smtClean="0"/>
              <a:t>is insignificant which is about </a:t>
            </a:r>
            <a:r>
              <a:rPr lang="en-US" b="1" dirty="0" smtClean="0"/>
              <a:t>-0.083</a:t>
            </a:r>
            <a:r>
              <a:rPr lang="en-US" dirty="0" smtClean="0"/>
              <a:t>. This shows that price is not correlated with the number of orders. The increase or decrease of one element does not affect the rise or fall of other element.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14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755545" y="0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4" name="Isosceles Triangle 3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53025" y="-11644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13" name="Isosceles Triangle 12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94820" y="1292488"/>
            <a:ext cx="320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Recommendations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1646" y="2054598"/>
            <a:ext cx="88796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Inventory</a:t>
            </a:r>
            <a:r>
              <a:rPr lang="en-US" dirty="0" smtClean="0"/>
              <a:t> of highest selling items </a:t>
            </a:r>
            <a:r>
              <a:rPr lang="en-US" b="1" dirty="0" smtClean="0"/>
              <a:t>should be maintained </a:t>
            </a:r>
            <a:r>
              <a:rPr lang="en-US" dirty="0" smtClean="0"/>
              <a:t>specially during peak hours of the day </a:t>
            </a:r>
            <a:r>
              <a:rPr lang="en-US" dirty="0"/>
              <a:t>timings </a:t>
            </a:r>
            <a:r>
              <a:rPr lang="en-US" dirty="0" smtClean="0"/>
              <a:t>i.e. between </a:t>
            </a:r>
            <a:r>
              <a:rPr lang="en-US" dirty="0"/>
              <a:t>12 PM to 1 PM noon and then then after closure of routine office hours </a:t>
            </a:r>
            <a:r>
              <a:rPr lang="en-US" dirty="0" smtClean="0"/>
              <a:t>i.e</a:t>
            </a:r>
            <a:r>
              <a:rPr lang="en-US" smtClean="0"/>
              <a:t>. between </a:t>
            </a:r>
            <a:r>
              <a:rPr lang="en-US" dirty="0"/>
              <a:t>5 PM to 6 PM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Different </a:t>
            </a:r>
            <a:r>
              <a:rPr lang="en-US" b="1" dirty="0" smtClean="0"/>
              <a:t>discounted deals</a:t>
            </a:r>
            <a:r>
              <a:rPr lang="en-US" dirty="0" smtClean="0"/>
              <a:t> can be offered having the combination of </a:t>
            </a:r>
            <a:r>
              <a:rPr lang="en-US" b="1" dirty="0" smtClean="0"/>
              <a:t>highest</a:t>
            </a:r>
            <a:r>
              <a:rPr lang="en-US" dirty="0" smtClean="0"/>
              <a:t> ordered items </a:t>
            </a:r>
            <a:r>
              <a:rPr lang="en-US" b="1" dirty="0" smtClean="0"/>
              <a:t>and least ordered items  </a:t>
            </a:r>
            <a:r>
              <a:rPr lang="en-US" dirty="0" smtClean="0"/>
              <a:t>in order to generate more revenue from least ordered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Online Marketing campaigns </a:t>
            </a:r>
            <a:r>
              <a:rPr lang="en-US" dirty="0"/>
              <a:t>can boost sales and increase number of </a:t>
            </a:r>
            <a:r>
              <a:rPr lang="en-US" dirty="0" smtClean="0"/>
              <a:t>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Regularly </a:t>
            </a:r>
            <a:r>
              <a:rPr lang="en-US" b="1" dirty="0"/>
              <a:t>review performance metrics </a:t>
            </a:r>
            <a:r>
              <a:rPr lang="en-US" dirty="0"/>
              <a:t>and adjust strategies as needed for the best outcome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7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5427" y="217519"/>
            <a:ext cx="8980118" cy="970157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Key Areas to Explore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755545" y="0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4" name="Isosceles Triangle 3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53025" y="-11644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13" name="Isosceles Triangle 12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1907178" y="1391378"/>
            <a:ext cx="8384138" cy="51990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07178" y="1391378"/>
            <a:ext cx="83841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KPI Requirements:</a:t>
            </a:r>
          </a:p>
          <a:p>
            <a:endParaRPr lang="en-US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number of Orders for first Quarter of the year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Categories as per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</a:t>
            </a:r>
            <a:r>
              <a:rPr lang="en-US" dirty="0" smtClean="0"/>
              <a:t>Items in all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Orders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 Price Per Item</a:t>
            </a:r>
          </a:p>
          <a:p>
            <a:endParaRPr lang="en-US" dirty="0" smtClean="0"/>
          </a:p>
          <a:p>
            <a:r>
              <a:rPr lang="en-US" b="1" u="sng" dirty="0" smtClean="0"/>
              <a:t>Charts Requirements</a:t>
            </a:r>
            <a:r>
              <a:rPr lang="en-US" b="1" dirty="0" smtClean="0"/>
              <a:t>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Orders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Number of orders as per day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Peak </a:t>
            </a:r>
            <a:r>
              <a:rPr lang="en-US" dirty="0"/>
              <a:t>Hours of the day with respect to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Top 5 Selling Items w.r.t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Bottom 5  Selling Items w.r.t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Top 5 Highest Priced Items and their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Top 5 Lowest Priced Items and their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Correlation between Price of Items and their orders placed.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755545" y="0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4" name="Isosceles Triangle 3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53025" y="-11644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13" name="Isosceles Triangle 12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48584" y="1148488"/>
            <a:ext cx="834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Total number of Orders for first Quarter of the year 2023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1646" y="2093579"/>
            <a:ext cx="182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MYSQL Query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77" y="4335395"/>
            <a:ext cx="1586428" cy="7281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75973" y="3892731"/>
            <a:ext cx="101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584" y="2946337"/>
            <a:ext cx="9639296" cy="47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755545" y="0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4" name="Isosceles Triangle 3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53025" y="-11644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13" name="Isosceles Triangle 12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59782" y="1178628"/>
            <a:ext cx="834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Total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Categories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as per menu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1646" y="2093579"/>
            <a:ext cx="182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MYSQL Query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38159" y="3892729"/>
            <a:ext cx="101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59" y="2958966"/>
            <a:ext cx="7878740" cy="4377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441" y="4333900"/>
            <a:ext cx="743471" cy="76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6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755545" y="0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4" name="Isosceles Triangle 3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53025" y="-11644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13" name="Isosceles Triangle 12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70206" y="1265020"/>
            <a:ext cx="834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Total number of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Items in all categories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0206" y="2478065"/>
            <a:ext cx="182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MYSQL Query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8253" y="4059067"/>
            <a:ext cx="101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53" y="4467766"/>
            <a:ext cx="910748" cy="5991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977" y="3238490"/>
            <a:ext cx="9305568" cy="40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4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755545" y="0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4" name="Isosceles Triangle 3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53025" y="-11644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13" name="Isosceles Triangle 12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70206" y="1265020"/>
            <a:ext cx="834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Average Orders Per Month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0206" y="2478065"/>
            <a:ext cx="182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MYSQL Query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8253" y="4059067"/>
            <a:ext cx="101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206" y="3016840"/>
            <a:ext cx="9650342" cy="6881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299" y="4492723"/>
            <a:ext cx="1230168" cy="50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755545" y="0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4" name="Isosceles Triangle 3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53025" y="-11644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13" name="Isosceles Triangle 12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12507" y="1377621"/>
            <a:ext cx="834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Average Price Per Item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0206" y="2478065"/>
            <a:ext cx="182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MYSQL Query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8253" y="4059067"/>
            <a:ext cx="101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507" y="3178577"/>
            <a:ext cx="8206468" cy="4880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507" y="4435707"/>
            <a:ext cx="1008678" cy="3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2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755545" y="0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4" name="Isosceles Triangle 3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53025" y="-11644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13" name="Isosceles Triangle 12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12507" y="1377621"/>
            <a:ext cx="834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Total Number Of Orders Per Month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0206" y="2478065"/>
            <a:ext cx="182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MYSQL Query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8253" y="4059067"/>
            <a:ext cx="101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507" y="2947400"/>
            <a:ext cx="8345921" cy="10146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206" y="4690983"/>
            <a:ext cx="2849896" cy="16706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857" y="3428378"/>
            <a:ext cx="5828984" cy="34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7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755545" y="0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4" name="Isosceles Triangle 3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53025" y="-11644"/>
            <a:ext cx="1414671" cy="2320266"/>
            <a:chOff x="9440563" y="2380824"/>
            <a:chExt cx="1806556" cy="381911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13" name="Isosceles Triangle 12"/>
            <p:cNvSpPr/>
            <p:nvPr/>
          </p:nvSpPr>
          <p:spPr>
            <a:xfrm rot="10800000">
              <a:off x="9440563" y="2403566"/>
              <a:ext cx="770980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9888582" y="2380824"/>
              <a:ext cx="915789" cy="381910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10450285" y="2403566"/>
              <a:ext cx="796834" cy="379636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12507" y="1377621"/>
            <a:ext cx="834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Total Number of orders as per day name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0206" y="2478065"/>
            <a:ext cx="182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MYSQL Query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2507" y="4210144"/>
            <a:ext cx="101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508" y="2999692"/>
            <a:ext cx="7806842" cy="10581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206" y="4700058"/>
            <a:ext cx="2098063" cy="16551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474" y="3480670"/>
            <a:ext cx="5725939" cy="336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4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522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Sales Order Analysis Dashboard</vt:lpstr>
      <vt:lpstr>Key Areas to Explore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Order Analysis Dashboard</dc:title>
  <dc:creator>SANA</dc:creator>
  <cp:lastModifiedBy>SANA</cp:lastModifiedBy>
  <cp:revision>57</cp:revision>
  <dcterms:created xsi:type="dcterms:W3CDTF">2024-12-04T11:34:10Z</dcterms:created>
  <dcterms:modified xsi:type="dcterms:W3CDTF">2024-12-18T02:53:23Z</dcterms:modified>
</cp:coreProperties>
</file>