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8F058F-6551-4BD3-9D7E-2B6B243D54FE}" v="549" dt="2022-10-03T05:05:55.284"/>
    <p1510:client id="{8F845B12-C40B-452C-99FC-36E5BD5B7C29}" v="40" dt="2022-10-03T05:33:42.169"/>
    <p1510:client id="{B5730C19-FBEF-45E1-AEC5-8BC1914B9236}" v="1071" dt="2022-10-03T04:16:25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Premalatha-success/Datasets/main/hotel_bookings.csv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880528"/>
            <a:ext cx="8825658" cy="2677648"/>
          </a:xfrm>
        </p:spPr>
        <p:txBody>
          <a:bodyPr/>
          <a:lstStyle/>
          <a:p>
            <a:r>
              <a:rPr lang="en-US" b="1" dirty="0"/>
              <a:t>Booking Cancellation prediction using ML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                                                                                                        </a:t>
            </a:r>
            <a:r>
              <a:rPr lang="en-US" dirty="0">
                <a:solidFill>
                  <a:srgbClr val="EF53A5"/>
                </a:solidFill>
              </a:rPr>
              <a:t>                                      </a:t>
            </a:r>
            <a:r>
              <a:rPr lang="en-US" dirty="0">
                <a:solidFill>
                  <a:srgbClr val="FFFF00"/>
                </a:solidFill>
              </a:rPr>
              <a:t>  </a:t>
            </a:r>
            <a:r>
              <a:rPr lang="en-US" dirty="0">
                <a:solidFill>
                  <a:schemeClr val="bg1"/>
                </a:solidFill>
              </a:rPr>
              <a:t>By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                                                                                                                                        </a:t>
            </a:r>
            <a:r>
              <a:rPr lang="en-US" dirty="0" err="1">
                <a:solidFill>
                  <a:schemeClr val="bg1"/>
                </a:solidFill>
              </a:rPr>
              <a:t>B,Sana</a:t>
            </a:r>
            <a:r>
              <a:rPr lang="en-US" dirty="0">
                <a:solidFill>
                  <a:schemeClr val="bg1"/>
                </a:solidFill>
              </a:rPr>
              <a:t> Reddy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                                                                                                                                        119ec0014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8E4A3ABD-5F83-0A09-8AC0-259E05238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728" y="1295400"/>
            <a:ext cx="1741119" cy="149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1CFBB-4741-2CCC-3836-5E8270CD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Visualising</a:t>
            </a:r>
            <a:r>
              <a:rPr lang="en-US" dirty="0"/>
              <a:t> Null Values</a:t>
            </a:r>
          </a:p>
        </p:txBody>
      </p:sp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1CC0E5D9-0A77-9273-6F65-0807733F57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36056" y="2603500"/>
            <a:ext cx="2970470" cy="3416300"/>
          </a:xfrm>
        </p:spPr>
      </p:pic>
      <p:pic>
        <p:nvPicPr>
          <p:cNvPr id="9" name="Picture 9" descr="Chart&#10;&#10;Description automatically generated">
            <a:extLst>
              <a:ext uri="{FF2B5EF4-FFF2-40B4-BE49-F238E27FC236}">
                <a16:creationId xmlns:a16="http://schemas.microsoft.com/office/drawing/2014/main" id="{42DE0A05-03EA-40EB-27E3-34B4FAE53A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98263" y="2603500"/>
            <a:ext cx="3338540" cy="3416301"/>
          </a:xfrm>
        </p:spPr>
      </p:pic>
    </p:spTree>
    <p:extLst>
      <p:ext uri="{BB962C8B-B14F-4D97-AF65-F5344CB8AC3E}">
        <p14:creationId xmlns:p14="http://schemas.microsoft.com/office/powerpoint/2010/main" val="1132376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5068-5E2B-DE03-523E-A25F72CC1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2526-BAFB-6607-48B3-22395CFB9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Import the packages such as </a:t>
            </a:r>
            <a:r>
              <a:rPr lang="en-US" dirty="0" err="1"/>
              <a:t>numpy</a:t>
            </a:r>
            <a:r>
              <a:rPr lang="en-US" dirty="0"/>
              <a:t>, pandas, matplotlib, seaborne, </a:t>
            </a:r>
            <a:r>
              <a:rPr lang="en-US" dirty="0" err="1"/>
              <a:t>sklearn</a:t>
            </a:r>
            <a:r>
              <a:rPr lang="en-US" dirty="0"/>
              <a:t>, train-test split metrics</a:t>
            </a:r>
          </a:p>
          <a:p>
            <a:endParaRPr lang="en-US" dirty="0"/>
          </a:p>
          <a:p>
            <a:r>
              <a:rPr lang="en-US" dirty="0"/>
              <a:t>Load the data set</a:t>
            </a:r>
          </a:p>
          <a:p>
            <a:endParaRPr lang="en-US" dirty="0"/>
          </a:p>
          <a:p>
            <a:r>
              <a:rPr lang="en-US" dirty="0"/>
              <a:t>Explore the data-shape and </a:t>
            </a:r>
            <a:r>
              <a:rPr lang="en-US" dirty="0" err="1"/>
              <a:t>visualisation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Fit the model with training data and predict the test data results.</a:t>
            </a:r>
          </a:p>
          <a:p>
            <a:endParaRPr lang="en-US" dirty="0"/>
          </a:p>
          <a:p>
            <a:r>
              <a:rPr lang="en-US" dirty="0"/>
              <a:t>Choose the accurate(100%) model for the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347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4AB07-C44F-9EAC-4D72-2A04EDCC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Chosen Model:(Decision Tree)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F630A-D891-327E-47E5-9F5F7BCCE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  Among the five algorithms(Logistic Regression, SVM(support vector machine), KNN(K-Nearest Neighbour), Naïve Baye's and Decision Tree) chosen, the accuracy of Decision Tree algorithm is 100% compared to the other four algorithms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So, the chosen model is </a:t>
            </a:r>
            <a:r>
              <a:rPr lang="en-US" b="1" dirty="0"/>
              <a:t>Decision Tree</a:t>
            </a:r>
            <a:r>
              <a:rPr lang="en-US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3680274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A16E-E545-CD77-DE29-B1E5CAA4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BDA9D-E318-022D-FEA7-F7DAFFAD91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D4748-1599-2067-7191-80399E528AF4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9B1A4-E770-4DE7-7AA8-97605EC93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729DF8-1A6B-C656-3B86-4992BD9FE1F1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B41645-E708-1145-A9B0-ABEAE7B59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/>
          <a:lstStyle/>
          <a:p>
            <a:r>
              <a:rPr lang="en-US" dirty="0"/>
              <a:t>K-nearest </a:t>
            </a:r>
            <a:r>
              <a:rPr lang="en-US" dirty="0" err="1"/>
              <a:t>neighbours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A9D6F4-29E4-7E2E-F662-2C53ED839D85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4D487C61-22ED-672D-3395-876F26BA0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3599142"/>
            <a:ext cx="2905125" cy="2136217"/>
          </a:xfrm>
          <a:prstGeom prst="rect">
            <a:avLst/>
          </a:prstGeom>
        </p:spPr>
      </p:pic>
      <p:pic>
        <p:nvPicPr>
          <p:cNvPr id="10" name="Picture 10" descr="Chart, treemap chart&#10;&#10;Description automatically generated">
            <a:extLst>
              <a:ext uri="{FF2B5EF4-FFF2-40B4-BE49-F238E27FC236}">
                <a16:creationId xmlns:a16="http://schemas.microsoft.com/office/drawing/2014/main" id="{CF5ECAA4-294B-5E1B-C687-FE6932887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50" y="3600195"/>
            <a:ext cx="2828925" cy="2134109"/>
          </a:xfrm>
          <a:prstGeom prst="rect">
            <a:avLst/>
          </a:prstGeom>
        </p:spPr>
      </p:pic>
      <p:pic>
        <p:nvPicPr>
          <p:cNvPr id="11" name="Picture 11" descr="Chart, treemap chart&#10;&#10;Description automatically generated">
            <a:extLst>
              <a:ext uri="{FF2B5EF4-FFF2-40B4-BE49-F238E27FC236}">
                <a16:creationId xmlns:a16="http://schemas.microsoft.com/office/drawing/2014/main" id="{46667575-1802-420D-F647-460EFE53F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700" y="3539449"/>
            <a:ext cx="2933700" cy="209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30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4F3D-0569-87E8-A2AD-B279E00B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D7A65-A5E7-472A-8EEF-06C9D2E794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Naïve Baye's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31D4A-0BCD-1C10-378B-97D8DEC4DE6B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341CC-FDC2-B7B0-DDB9-E003E4000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AC1D10-1ACB-FA23-9F41-A0E13C649777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B0087F-DC59-B91C-19A7-CF1203071C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BE559E-3A4E-6FCB-0D04-8AE156F11642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ECD3A6E9-F7DB-AA94-4675-8E21B2B87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3599142"/>
            <a:ext cx="2971800" cy="2174317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E120BD6D-77A3-9885-E490-B9C2516EB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775" y="3561042"/>
            <a:ext cx="2743200" cy="210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66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6B1D-955F-0EED-41E5-039A1952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2949E-50F4-CA6E-6728-6DF7C2C44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70150"/>
            <a:ext cx="8825659" cy="40163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/>
              <a:t>After the </a:t>
            </a:r>
            <a:r>
              <a:rPr lang="en-US" dirty="0" err="1"/>
              <a:t>visualisation</a:t>
            </a:r>
            <a:r>
              <a:rPr lang="en-US" dirty="0"/>
              <a:t> of features in the data set by using training data and test data, the accuracy and precision of </a:t>
            </a:r>
            <a:r>
              <a:rPr lang="en-US" dirty="0" err="1"/>
              <a:t>fve</a:t>
            </a:r>
            <a:endParaRPr lang="en-US"/>
          </a:p>
          <a:p>
            <a:pPr marL="0" indent="0">
              <a:buNone/>
            </a:pPr>
            <a:r>
              <a:rPr lang="en-US" dirty="0"/>
              <a:t>  algorithms are </a:t>
            </a:r>
            <a:r>
              <a:rPr lang="en-US" dirty="0" err="1"/>
              <a:t>different.They</a:t>
            </a:r>
            <a:r>
              <a:rPr lang="en-US" dirty="0"/>
              <a:t> are:</a:t>
            </a:r>
            <a:endParaRPr lang="en-US"/>
          </a:p>
          <a:p>
            <a:pPr marL="285750" indent="-285750">
              <a:buFont typeface="Wingdings" charset="2"/>
              <a:buChar char="Ø"/>
            </a:pPr>
            <a:r>
              <a:rPr lang="en-US" b="1" dirty="0"/>
              <a:t>Logistic Regression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     Training data:</a:t>
            </a:r>
            <a:r>
              <a:rPr lang="en-US" dirty="0">
                <a:ea typeface="+mn-lt"/>
                <a:cs typeface="+mn-lt"/>
              </a:rPr>
              <a:t>0.9899209872406958</a:t>
            </a:r>
          </a:p>
          <a:p>
            <a:pPr marL="0" indent="0">
              <a:buNone/>
            </a:pPr>
            <a:r>
              <a:rPr lang="en-US" dirty="0"/>
              <a:t>      Testing data:</a:t>
            </a:r>
            <a:r>
              <a:rPr lang="en-US" dirty="0">
                <a:ea typeface="+mn-lt"/>
                <a:cs typeface="+mn-lt"/>
              </a:rPr>
              <a:t>0.9895301113996147</a:t>
            </a:r>
          </a:p>
          <a:p>
            <a:pPr marL="285750" indent="-285750">
              <a:buFont typeface="Wingdings" charset="2"/>
              <a:buChar char="Ø"/>
            </a:pPr>
            <a:r>
              <a:rPr lang="en-US" b="1" dirty="0"/>
              <a:t>SVM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       Training data:</a:t>
            </a:r>
            <a:r>
              <a:rPr lang="en-US" dirty="0">
                <a:ea typeface="+mn-lt"/>
                <a:cs typeface="+mn-lt"/>
              </a:rPr>
              <a:t>0.7242231342658514</a:t>
            </a:r>
          </a:p>
          <a:p>
            <a:pPr marL="0" indent="0">
              <a:buNone/>
            </a:pPr>
            <a:r>
              <a:rPr lang="en-US" dirty="0"/>
              <a:t>       Testing data:</a:t>
            </a:r>
            <a:r>
              <a:rPr lang="en-US" dirty="0">
                <a:ea typeface="+mn-lt"/>
                <a:cs typeface="+mn-lt"/>
              </a:rPr>
              <a:t>0.7208308903593266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239774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8AE6-8CB2-70D2-E4B8-DA359F34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FC595-EC0E-CD66-3886-6DCD25665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Wingdings,Sans-Serif" charset="2"/>
              <a:buChar char="Ø"/>
            </a:pPr>
            <a:r>
              <a:rPr lang="en-US" b="1" dirty="0"/>
              <a:t>K-nearest </a:t>
            </a:r>
            <a:r>
              <a:rPr lang="en-US" b="1" dirty="0" err="1"/>
              <a:t>neighbours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Training data:</a:t>
            </a:r>
            <a:r>
              <a:rPr lang="en-US" dirty="0">
                <a:ea typeface="+mn-lt"/>
                <a:cs typeface="+mn-lt"/>
              </a:rPr>
              <a:t>0.9159756540190412</a:t>
            </a:r>
          </a:p>
          <a:p>
            <a:pPr marL="0" indent="0">
              <a:buNone/>
            </a:pPr>
            <a:r>
              <a:rPr lang="en-US" dirty="0"/>
              <a:t>Testing data:</a:t>
            </a:r>
            <a:r>
              <a:rPr lang="en-US" dirty="0">
                <a:ea typeface="+mn-lt"/>
                <a:cs typeface="+mn-lt"/>
              </a:rPr>
              <a:t>0.8777326409247006</a:t>
            </a:r>
          </a:p>
          <a:p>
            <a:pPr marL="285750" indent="-285750">
              <a:buFont typeface="Wingdings" charset="2"/>
              <a:buChar char="Ø"/>
            </a:pPr>
            <a:r>
              <a:rPr lang="en-US" b="1" dirty="0"/>
              <a:t>Naïve Baye's:</a:t>
            </a:r>
          </a:p>
          <a:p>
            <a:pPr marL="0" indent="0">
              <a:buNone/>
            </a:pPr>
            <a:r>
              <a:rPr lang="en-US" dirty="0"/>
              <a:t>Training data:</a:t>
            </a:r>
            <a:r>
              <a:rPr lang="en-US" dirty="0">
                <a:ea typeface="+mn-lt"/>
                <a:cs typeface="+mn-lt"/>
              </a:rPr>
              <a:t>0.9928385961973365</a:t>
            </a: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/>
              <a:t>Testing data:</a:t>
            </a:r>
            <a:r>
              <a:rPr lang="en-US" dirty="0">
                <a:ea typeface="+mn-lt"/>
                <a:cs typeface="+mn-lt"/>
              </a:rPr>
              <a:t>0.9930898735237457</a:t>
            </a:r>
          </a:p>
          <a:p>
            <a:pPr marL="285750" indent="-285750">
              <a:buFont typeface="Wingdings" charset="2"/>
              <a:buChar char="Ø"/>
            </a:pPr>
            <a:r>
              <a:rPr lang="en-US" b="1" dirty="0"/>
              <a:t>Decision Tree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Training data:1.0</a:t>
            </a:r>
          </a:p>
          <a:p>
            <a:pPr marL="0" indent="0">
              <a:buNone/>
            </a:pPr>
            <a:r>
              <a:rPr lang="en-US" dirty="0"/>
              <a:t>Testing data:1.0</a:t>
            </a:r>
          </a:p>
        </p:txBody>
      </p:sp>
    </p:spTree>
    <p:extLst>
      <p:ext uri="{BB962C8B-B14F-4D97-AF65-F5344CB8AC3E}">
        <p14:creationId xmlns:p14="http://schemas.microsoft.com/office/powerpoint/2010/main" val="3162292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37AB-2C65-2F5B-DF39-C0E5F6E32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            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26C0F-6BD8-28E8-9D1D-7384991BF5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B.Sana</a:t>
            </a:r>
            <a:r>
              <a:rPr lang="en-US" dirty="0"/>
              <a:t> Reddy</a:t>
            </a:r>
          </a:p>
          <a:p>
            <a:r>
              <a:rPr lang="en-US" dirty="0"/>
              <a:t>119ec0014</a:t>
            </a:r>
          </a:p>
        </p:txBody>
      </p:sp>
    </p:spTree>
    <p:extLst>
      <p:ext uri="{BB962C8B-B14F-4D97-AF65-F5344CB8AC3E}">
        <p14:creationId xmlns:p14="http://schemas.microsoft.com/office/powerpoint/2010/main" val="72477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F6C125-1364-3E10-03FB-569A986E6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A0279-E3B4-DA0A-0CB3-276FB284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Problem Statement</a:t>
            </a:r>
          </a:p>
          <a:p>
            <a:r>
              <a:rPr lang="en-US" sz="2000"/>
              <a:t>Given Data</a:t>
            </a:r>
          </a:p>
          <a:p>
            <a:r>
              <a:rPr lang="en-US" sz="2000"/>
              <a:t>Visualisation</a:t>
            </a:r>
          </a:p>
          <a:p>
            <a:r>
              <a:rPr lang="en-US" sz="2000"/>
              <a:t>Steps done</a:t>
            </a:r>
          </a:p>
          <a:p>
            <a:r>
              <a:rPr lang="en-US" sz="2000"/>
              <a:t>Chosen Model</a:t>
            </a:r>
          </a:p>
          <a:p>
            <a:r>
              <a:rPr lang="en-US" sz="200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8113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31B12-2A53-5DFB-A344-6A78CD486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A45A3-7AFE-F0F4-88A6-BC82EA894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Cancellation Prediction problem: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We should be able to determine whether a resident will cancel the reservation using the provided information on hotel bookings for a certain hotel.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We can anticipate the cancellation status by using a binary classifier containing information on the lead time, agent, customer type,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26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6552B-B30C-5092-1637-E9F9C730F8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Given Data:</a:t>
            </a:r>
            <a:br>
              <a:rPr lang="en-US" sz="3200" b="1" dirty="0"/>
            </a:br>
            <a:r>
              <a:rPr lang="en-US" sz="3200" dirty="0"/>
              <a:t>Number of cancelled hotel bookings(Data Set) and Data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D0F47-EBA1-CCE9-C02F-D9FA36EE43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https://raw.githubusercontent.com/Premalatha-success/Datasets/main/hotel_bookings.csv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2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43BE-BC84-E727-AFCF-1D2B085E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Set</a:t>
            </a:r>
          </a:p>
        </p:txBody>
      </p:sp>
      <p:pic>
        <p:nvPicPr>
          <p:cNvPr id="9" name="Picture 9" descr="A picture containing text, monitor, black, indoor&#10;&#10;Description automatically generated">
            <a:extLst>
              <a:ext uri="{FF2B5EF4-FFF2-40B4-BE49-F238E27FC236}">
                <a16:creationId xmlns:a16="http://schemas.microsoft.com/office/drawing/2014/main" id="{3BD56846-575D-5037-779C-39A105CE46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84887" y="2651136"/>
            <a:ext cx="4948984" cy="3321027"/>
          </a:xfrm>
        </p:spPr>
      </p:pic>
      <p:pic>
        <p:nvPicPr>
          <p:cNvPr id="8" name="Picture 8" descr="A picture containing text, black, monitor, indoor&#10;&#10;Description automatically generated">
            <a:extLst>
              <a:ext uri="{FF2B5EF4-FFF2-40B4-BE49-F238E27FC236}">
                <a16:creationId xmlns:a16="http://schemas.microsoft.com/office/drawing/2014/main" id="{DB6111E3-4C08-6B2E-1B6E-1178C1760D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54954" y="2647003"/>
            <a:ext cx="4939458" cy="3329295"/>
          </a:xfrm>
        </p:spPr>
      </p:pic>
    </p:spTree>
    <p:extLst>
      <p:ext uri="{BB962C8B-B14F-4D97-AF65-F5344CB8AC3E}">
        <p14:creationId xmlns:p14="http://schemas.microsoft.com/office/powerpoint/2010/main" val="32121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2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16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18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ED3F3-6F89-B0D6-05DF-2E1ECD46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Types</a:t>
            </a: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7891CBF6-FCD6-6263-97D2-8A2AF06B342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1283" r="1283"/>
          <a:stretch/>
        </p:blipFill>
        <p:spPr>
          <a:xfrm>
            <a:off x="6714836" y="836282"/>
            <a:ext cx="4828707" cy="520301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3A8D3-DC5A-C685-AE45-F81FDFD9D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098" y="2418735"/>
            <a:ext cx="5132439" cy="3811742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399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62BE-1C97-C158-4AEE-12FEF2B2BC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Visualisation</a:t>
            </a:r>
            <a:r>
              <a:rPr lang="en-US" dirty="0"/>
              <a:t>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8E391-FD20-2C29-1E02-FB449C1846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0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54A6-E446-C35D-7E7E-B33B7775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Visualising</a:t>
            </a:r>
            <a:r>
              <a:rPr lang="en-US" sz="3200" dirty="0"/>
              <a:t> feature to feature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6ABFE36-330D-C392-CC43-4A7A16C5AD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57770" y="3059113"/>
            <a:ext cx="3819525" cy="2505075"/>
          </a:xfrm>
        </p:spPr>
      </p:pic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B18BB114-512D-727F-7EF9-CB14427CCC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11529" y="3063875"/>
            <a:ext cx="3819525" cy="2495550"/>
          </a:xfrm>
        </p:spPr>
      </p:pic>
    </p:spTree>
    <p:extLst>
      <p:ext uri="{BB962C8B-B14F-4D97-AF65-F5344CB8AC3E}">
        <p14:creationId xmlns:p14="http://schemas.microsoft.com/office/powerpoint/2010/main" val="204277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A0DC-A08A-0966-BE72-1A2AEC7F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Plot</a:t>
            </a:r>
          </a:p>
        </p:txBody>
      </p:sp>
      <p:pic>
        <p:nvPicPr>
          <p:cNvPr id="7" name="Picture 7" descr="A picture containing indoor, shoji, public, tiled&#10;&#10;Description automatically generated">
            <a:extLst>
              <a:ext uri="{FF2B5EF4-FFF2-40B4-BE49-F238E27FC236}">
                <a16:creationId xmlns:a16="http://schemas.microsoft.com/office/drawing/2014/main" id="{31EE58DD-84FF-B9D3-EBAA-F2FA6D28F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9633" y="2603500"/>
            <a:ext cx="3416300" cy="3416300"/>
          </a:xfrm>
        </p:spPr>
      </p:pic>
    </p:spTree>
    <p:extLst>
      <p:ext uri="{BB962C8B-B14F-4D97-AF65-F5344CB8AC3E}">
        <p14:creationId xmlns:p14="http://schemas.microsoft.com/office/powerpoint/2010/main" val="1215560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Ion Boardroom</vt:lpstr>
      <vt:lpstr>Booking Cancellation prediction using ML Algorithm</vt:lpstr>
      <vt:lpstr>Agenda</vt:lpstr>
      <vt:lpstr>Problem Statement</vt:lpstr>
      <vt:lpstr>Given Data: Number of cancelled hotel bookings(Data Set) and Data types</vt:lpstr>
      <vt:lpstr>Data Set</vt:lpstr>
      <vt:lpstr>Data Types</vt:lpstr>
      <vt:lpstr>Visualisation </vt:lpstr>
      <vt:lpstr>Visualising feature to feature</vt:lpstr>
      <vt:lpstr>Pair Plot</vt:lpstr>
      <vt:lpstr>Visualising Null Values</vt:lpstr>
      <vt:lpstr>STEPS</vt:lpstr>
      <vt:lpstr>Chosen Model:(Decision Tree)</vt:lpstr>
      <vt:lpstr>Confusion Matrices</vt:lpstr>
      <vt:lpstr>Confusion Matrices</vt:lpstr>
      <vt:lpstr>Conclusion</vt:lpstr>
      <vt:lpstr>PowerPoint Presentation</vt:lpstr>
      <vt:lpstr>           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396</cp:revision>
  <dcterms:created xsi:type="dcterms:W3CDTF">2022-10-03T03:04:30Z</dcterms:created>
  <dcterms:modified xsi:type="dcterms:W3CDTF">2022-10-03T05:33:44Z</dcterms:modified>
</cp:coreProperties>
</file>