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91" r:id="rId8"/>
    <p:sldId id="292" r:id="rId9"/>
    <p:sldId id="269" r:id="rId10"/>
    <p:sldId id="261" r:id="rId11"/>
    <p:sldId id="271" r:id="rId12"/>
    <p:sldId id="279" r:id="rId13"/>
    <p:sldId id="274" r:id="rId14"/>
    <p:sldId id="293" r:id="rId15"/>
    <p:sldId id="294" r:id="rId16"/>
    <p:sldId id="263" r:id="rId17"/>
    <p:sldId id="282" r:id="rId18"/>
    <p:sldId id="281" r:id="rId19"/>
    <p:sldId id="275" r:id="rId20"/>
    <p:sldId id="264" r:id="rId21"/>
    <p:sldId id="277" r:id="rId22"/>
    <p:sldId id="276" r:id="rId23"/>
    <p:sldId id="278" r:id="rId2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1418"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endParaRPr lang="en-US" dirty="0"/>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anose="020B0604020202020204" pitchFamily="34" charset="0"/>
              <a:buNone/>
              <a:defRPr/>
            </a:pPr>
            <a:r>
              <a:rPr lang="en-US" dirty="0"/>
              <a:t>ERP for rice Mill Management System</a:t>
            </a:r>
            <a:endParaRPr lang="en-US" dirty="0"/>
          </a:p>
          <a:p>
            <a:pPr marL="63500" eaLnBrk="1" fontAlgn="auto" hangingPunct="1">
              <a:spcAft>
                <a:spcPts val="0"/>
              </a:spcAft>
              <a:buFont typeface="Arial" panose="020B0604020202020204" pitchFamily="34" charset="0"/>
              <a:buNone/>
              <a:defRPr/>
            </a:pPr>
            <a:r>
              <a:rPr lang="en-US" sz="1400" dirty="0"/>
              <a:t>Supervised By: Muhammad Usman</a:t>
            </a:r>
            <a:endParaRPr lang="en-US" sz="1400" dirty="0"/>
          </a:p>
        </p:txBody>
      </p:sp>
      <p:pic>
        <p:nvPicPr>
          <p:cNvPr id="2052" name="Picture 3" descr="Riphah.jpg"/>
          <p:cNvPicPr>
            <a:picLocks noChangeAspect="1"/>
          </p:cNvPicPr>
          <p:nvPr/>
        </p:nvPicPr>
        <p:blipFill>
          <a:blip r:embed="rId2"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US" dirty="0"/>
          </a:p>
        </p:txBody>
      </p:sp>
      <p:sp>
        <p:nvSpPr>
          <p:cNvPr id="3" name="Content Placeholder 2"/>
          <p:cNvSpPr>
            <a:spLocks noGrp="1"/>
          </p:cNvSpPr>
          <p:nvPr>
            <p:ph idx="1"/>
          </p:nvPr>
        </p:nvSpPr>
        <p:spPr/>
        <p:txBody>
          <a:bodyPr/>
          <a:lstStyle/>
          <a:p>
            <a:pPr marL="0" indent="0" algn="just">
              <a:buNone/>
            </a:pPr>
            <a:r>
              <a:rPr lang="en-US" altLang="en-US" sz="2000" b="1">
                <a:latin typeface="Times New Roman" panose="02020603050405020304" pitchFamily="18" charset="0"/>
                <a:cs typeface="Times New Roman" panose="02020603050405020304" pitchFamily="18" charset="0"/>
              </a:rPr>
              <a:t>Elicitation Techniques / Tools for Rice Mill System</a:t>
            </a:r>
            <a:endParaRPr lang="en-US" altLang="en-US" sz="2000" b="1">
              <a:latin typeface="Times New Roman" panose="02020603050405020304" pitchFamily="18" charset="0"/>
              <a:cs typeface="Times New Roman" panose="02020603050405020304" pitchFamily="18" charset="0"/>
            </a:endParaRPr>
          </a:p>
          <a:p>
            <a:pPr marL="0" indent="0" algn="just">
              <a:buNone/>
            </a:pPr>
            <a:r>
              <a:rPr lang="en-US" altLang="en-US" sz="2000" b="1">
                <a:latin typeface="Times New Roman" panose="02020603050405020304" pitchFamily="18" charset="0"/>
                <a:cs typeface="Times New Roman" panose="02020603050405020304" pitchFamily="18" charset="0"/>
              </a:rPr>
              <a:t>Interviews:</a:t>
            </a:r>
            <a:endParaRPr lang="en-US" altLang="en-US" sz="2000" b="1">
              <a:latin typeface="Times New Roman" panose="02020603050405020304" pitchFamily="18" charset="0"/>
              <a:cs typeface="Times New Roman" panose="02020603050405020304" pitchFamily="18" charset="0"/>
            </a:endParaRPr>
          </a:p>
          <a:p>
            <a:pPr algn="just"/>
            <a:r>
              <a:rPr lang="en-US" altLang="en-US" sz="2000">
                <a:latin typeface="Times New Roman" panose="02020603050405020304" pitchFamily="18" charset="0"/>
                <a:cs typeface="Times New Roman" panose="02020603050405020304" pitchFamily="18" charset="0"/>
              </a:rPr>
              <a:t>Talked with the owner to understand daily work, problems, and needs.</a:t>
            </a:r>
            <a:endParaRPr lang="en-US" altLang="en-US" sz="2000">
              <a:latin typeface="Times New Roman" panose="02020603050405020304" pitchFamily="18" charset="0"/>
              <a:cs typeface="Times New Roman" panose="02020603050405020304" pitchFamily="18" charset="0"/>
            </a:endParaRPr>
          </a:p>
          <a:p>
            <a:pPr marL="0" indent="0" algn="just">
              <a:buNone/>
            </a:pPr>
            <a:r>
              <a:rPr lang="en-US" altLang="en-US" sz="2000" b="1">
                <a:latin typeface="Times New Roman" panose="02020603050405020304" pitchFamily="18" charset="0"/>
                <a:cs typeface="Times New Roman" panose="02020603050405020304" pitchFamily="18" charset="0"/>
              </a:rPr>
              <a:t>Brainstorming:</a:t>
            </a:r>
            <a:endParaRPr lang="en-US" altLang="en-US" sz="2000" b="1">
              <a:latin typeface="Times New Roman" panose="02020603050405020304" pitchFamily="18" charset="0"/>
              <a:cs typeface="Times New Roman" panose="02020603050405020304" pitchFamily="18" charset="0"/>
            </a:endParaRPr>
          </a:p>
          <a:p>
            <a:pPr algn="just"/>
            <a:r>
              <a:rPr lang="en-US" altLang="en-US" sz="2000">
                <a:latin typeface="Times New Roman" panose="02020603050405020304" pitchFamily="18" charset="0"/>
                <a:cs typeface="Times New Roman" panose="02020603050405020304" pitchFamily="18" charset="0"/>
              </a:rPr>
              <a:t>Discussed ideas to improve stock handling, order processing, and production tracking.</a:t>
            </a:r>
            <a:endParaRPr lang="en-US" altLang="en-US" sz="2000">
              <a:latin typeface="Times New Roman" panose="02020603050405020304" pitchFamily="18" charset="0"/>
              <a:cs typeface="Times New Roman" panose="02020603050405020304" pitchFamily="18" charset="0"/>
            </a:endParaRPr>
          </a:p>
          <a:p>
            <a:pPr marL="0" indent="0" algn="just">
              <a:buNone/>
            </a:pPr>
            <a:r>
              <a:rPr lang="en-US" altLang="en-US" sz="2000" b="1">
                <a:latin typeface="Times New Roman" panose="02020603050405020304" pitchFamily="18" charset="0"/>
                <a:cs typeface="Times New Roman" panose="02020603050405020304" pitchFamily="18" charset="0"/>
              </a:rPr>
              <a:t>System Analysis:</a:t>
            </a:r>
            <a:endParaRPr lang="en-US" altLang="en-US" sz="2000" b="1">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Checked the current process to find gaps and areas to improve.</a:t>
            </a:r>
            <a:endParaRPr lang="en-US" altLang="en-US" sz="20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Focused on making inventory updates and order management easier.</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US" dirty="0"/>
          </a:p>
        </p:txBody>
      </p:sp>
      <p:sp>
        <p:nvSpPr>
          <p:cNvPr id="3" name="Content Placeholder 2"/>
          <p:cNvSpPr>
            <a:spLocks noGrp="1"/>
          </p:cNvSpPr>
          <p:nvPr>
            <p:ph idx="1"/>
          </p:nvPr>
        </p:nvSpPr>
        <p:spPr/>
        <p:txBody>
          <a:bodyPr/>
          <a:lstStyle/>
          <a:p>
            <a:pPr marL="0" indent="0">
              <a:buNone/>
            </a:pPr>
            <a:r>
              <a:rPr lang="en-US" b="1" dirty="0" smtClean="0">
                <a:sym typeface="+mn-ea"/>
              </a:rPr>
              <a:t>Detailed Design</a:t>
            </a:r>
            <a:endParaRPr lang="en-US" b="1" dirty="0" smtClean="0"/>
          </a:p>
          <a:p>
            <a:r>
              <a:rPr lang="en-US" dirty="0" smtClean="0">
                <a:sym typeface="+mn-ea"/>
              </a:rPr>
              <a:t>Use cases</a:t>
            </a:r>
            <a:endParaRPr lang="en-US" dirty="0" smtClean="0">
              <a:sym typeface="+mn-ea"/>
            </a:endParaRPr>
          </a:p>
          <a:p>
            <a:r>
              <a:rPr lang="en-US" dirty="0" smtClean="0">
                <a:sym typeface="+mn-ea"/>
              </a:rPr>
              <a:t>Activity Diagram</a:t>
            </a:r>
            <a:endParaRPr lang="en-US" dirty="0" smtClean="0"/>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US" dirty="0"/>
          </a:p>
        </p:txBody>
      </p:sp>
      <p:sp>
        <p:nvSpPr>
          <p:cNvPr id="3" name="Content Placeholder 2"/>
          <p:cNvSpPr>
            <a:spLocks noGrp="1"/>
          </p:cNvSpPr>
          <p:nvPr>
            <p:ph idx="1"/>
          </p:nvPr>
        </p:nvSpPr>
        <p:spPr/>
        <p:txBody>
          <a:bodyPr/>
          <a:lstStyle/>
          <a:p>
            <a:pPr marL="0" indent="0">
              <a:buNone/>
            </a:pPr>
            <a:r>
              <a:rPr lang="en-US" dirty="0">
                <a:sym typeface="+mn-ea"/>
              </a:rPr>
              <a:t>List Development Tools &amp; </a:t>
            </a:r>
            <a:r>
              <a:rPr lang="en-US" dirty="0" smtClean="0">
                <a:sym typeface="+mn-ea"/>
              </a:rPr>
              <a:t>Technologies</a:t>
            </a:r>
            <a:endParaRPr lang="en-US" dirty="0" smtClean="0"/>
          </a:p>
          <a:p>
            <a:pPr marL="0" indent="0">
              <a:buNone/>
            </a:pPr>
            <a:r>
              <a:rPr lang="en-US" b="1" dirty="0" smtClean="0">
                <a:sym typeface="+mn-ea"/>
              </a:rPr>
              <a:t>Technology:</a:t>
            </a:r>
            <a:endParaRPr lang="en-US" b="1" dirty="0" smtClean="0"/>
          </a:p>
          <a:p>
            <a:r>
              <a:rPr lang="en-US" dirty="0" smtClean="0">
                <a:sym typeface="+mn-ea"/>
              </a:rPr>
              <a:t>Python</a:t>
            </a:r>
            <a:endParaRPr lang="en-US" dirty="0" smtClean="0"/>
          </a:p>
          <a:p>
            <a:r>
              <a:rPr lang="en-US" dirty="0" err="1" smtClean="0">
                <a:sym typeface="+mn-ea"/>
              </a:rPr>
              <a:t>Javascript</a:t>
            </a:r>
            <a:endParaRPr lang="en-US" dirty="0" smtClean="0"/>
          </a:p>
          <a:p>
            <a:r>
              <a:rPr lang="en-US" dirty="0" smtClean="0">
                <a:sym typeface="+mn-ea"/>
              </a:rPr>
              <a:t>Frappe Frame work</a:t>
            </a:r>
            <a:endParaRPr lang="en-US" dirty="0" smtClean="0"/>
          </a:p>
          <a:p>
            <a:r>
              <a:rPr lang="en-US" dirty="0" err="1" smtClean="0">
                <a:sym typeface="+mn-ea"/>
              </a:rPr>
              <a:t>MariaDB</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Implementation</a:t>
            </a:r>
            <a:endParaRPr lang="en-US"/>
          </a:p>
        </p:txBody>
      </p:sp>
      <p:sp>
        <p:nvSpPr>
          <p:cNvPr id="3" name="Content Placeholder 2"/>
          <p:cNvSpPr>
            <a:spLocks noGrp="1"/>
          </p:cNvSpPr>
          <p:nvPr>
            <p:ph idx="1"/>
          </p:nvPr>
        </p:nvSpPr>
        <p:spPr/>
        <p:txBody>
          <a:bodyPr/>
          <a:p>
            <a:pPr marL="0" indent="0">
              <a:buNone/>
            </a:pPr>
            <a:r>
              <a:rPr lang="en-US" sz="3000" dirty="0">
                <a:sym typeface="+mn-ea"/>
              </a:rPr>
              <a:t>List Development Tools &amp; </a:t>
            </a:r>
            <a:r>
              <a:rPr lang="en-US" sz="3000" dirty="0" smtClean="0">
                <a:sym typeface="+mn-ea"/>
              </a:rPr>
              <a:t>Technologies</a:t>
            </a:r>
            <a:endParaRPr lang="en-US" sz="3000" dirty="0" smtClean="0"/>
          </a:p>
          <a:p>
            <a:pPr marL="0" indent="0">
              <a:buNone/>
            </a:pPr>
            <a:r>
              <a:rPr lang="en-US" sz="3000" b="1" dirty="0" smtClean="0">
                <a:sym typeface="+mn-ea"/>
              </a:rPr>
              <a:t>IDE</a:t>
            </a:r>
            <a:endParaRPr lang="en-US" sz="3000" b="1" dirty="0" smtClean="0"/>
          </a:p>
          <a:p>
            <a:r>
              <a:rPr lang="en-US" sz="3000" dirty="0" err="1" smtClean="0">
                <a:sym typeface="+mn-ea"/>
              </a:rPr>
              <a:t>Vs</a:t>
            </a:r>
            <a:r>
              <a:rPr lang="en-US" sz="3000" dirty="0" smtClean="0">
                <a:sym typeface="+mn-ea"/>
              </a:rPr>
              <a:t> code</a:t>
            </a:r>
            <a:endParaRPr lang="en-US" sz="3000" dirty="0" smtClean="0"/>
          </a:p>
          <a:p>
            <a:r>
              <a:rPr lang="en-US" sz="3000" dirty="0" smtClean="0">
                <a:sym typeface="+mn-ea"/>
              </a:rPr>
              <a:t>Ubuntu</a:t>
            </a:r>
            <a:endParaRPr lang="en-US" sz="3000" dirty="0" smtClean="0"/>
          </a:p>
          <a:p>
            <a:pPr marL="0" indent="0">
              <a:buNone/>
            </a:pPr>
            <a:r>
              <a:rPr lang="en-US" sz="3000" b="1" dirty="0" smtClean="0">
                <a:sym typeface="+mn-ea"/>
              </a:rPr>
              <a:t>Tools</a:t>
            </a:r>
            <a:endParaRPr lang="en-US" sz="3000" b="1" dirty="0" smtClean="0"/>
          </a:p>
          <a:p>
            <a:r>
              <a:rPr lang="en-US" sz="3000" dirty="0" err="1" smtClean="0">
                <a:sym typeface="+mn-ea"/>
              </a:rPr>
              <a:t>Git</a:t>
            </a:r>
            <a:endParaRPr lang="en-US" sz="3000" dirty="0" smtClean="0"/>
          </a:p>
          <a:p>
            <a:r>
              <a:rPr lang="en-US" sz="3000" dirty="0" err="1" smtClean="0">
                <a:sym typeface="+mn-ea"/>
              </a:rPr>
              <a:t>Git</a:t>
            </a:r>
            <a:r>
              <a:rPr lang="en-US" sz="3000" dirty="0" smtClean="0">
                <a:sym typeface="+mn-ea"/>
              </a:rPr>
              <a:t> hub</a:t>
            </a:r>
            <a:endParaRPr lang="en-US" sz="3000" dirty="0" smtClean="0"/>
          </a:p>
          <a:p>
            <a:r>
              <a:rPr lang="en-US" sz="3000" dirty="0" smtClean="0">
                <a:sym typeface="+mn-ea"/>
              </a:rPr>
              <a:t>Maria DB</a:t>
            </a:r>
            <a:endParaRPr lang="en-US" sz="3000" dirty="0"/>
          </a:p>
          <a:p>
            <a:endParaRPr lang="en-US"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Implementation</a:t>
            </a:r>
            <a:endParaRPr lang="en-US"/>
          </a:p>
        </p:txBody>
      </p:sp>
      <p:sp>
        <p:nvSpPr>
          <p:cNvPr id="3" name="Content Placeholder 2"/>
          <p:cNvSpPr>
            <a:spLocks noGrp="1"/>
          </p:cNvSpPr>
          <p:nvPr>
            <p:ph idx="1"/>
          </p:nvPr>
        </p:nvSpPr>
        <p:spPr/>
        <p:txBody>
          <a:bodyPr/>
          <a:p>
            <a:pPr marL="0" indent="0">
              <a:buNone/>
            </a:pPr>
            <a:r>
              <a:rPr lang="en-US" b="1" dirty="0" smtClean="0">
                <a:sym typeface="+mn-ea"/>
              </a:rPr>
              <a:t>List </a:t>
            </a:r>
            <a:r>
              <a:rPr lang="en-US" b="1" dirty="0">
                <a:sym typeface="+mn-ea"/>
              </a:rPr>
              <a:t>Best Practices / Coding </a:t>
            </a:r>
            <a:r>
              <a:rPr lang="en-US" b="1" dirty="0" smtClean="0">
                <a:sym typeface="+mn-ea"/>
              </a:rPr>
              <a:t>Standards</a:t>
            </a:r>
            <a:endParaRPr lang="en-US" b="1" dirty="0" smtClean="0"/>
          </a:p>
          <a:p>
            <a:pPr marL="0" indent="0">
              <a:buNone/>
            </a:pPr>
            <a:endParaRPr lang="en-US" b="1" dirty="0"/>
          </a:p>
          <a:p>
            <a:r>
              <a:rPr lang="en-US" dirty="0" smtClean="0">
                <a:sym typeface="+mn-ea"/>
              </a:rPr>
              <a:t>Software Engineering Practices</a:t>
            </a:r>
            <a:endParaRPr lang="en-US" dirty="0" smtClean="0"/>
          </a:p>
          <a:p>
            <a:r>
              <a:rPr lang="en-US" dirty="0" smtClean="0">
                <a:sym typeface="+mn-ea"/>
              </a:rPr>
              <a:t>Ittrative Model</a:t>
            </a:r>
            <a:endParaRPr lang="en-US" dirty="0"/>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endParaRPr lang="en-US" dirty="0"/>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anose="020B0604020202020204" pitchFamily="34" charset="0"/>
              <a:buNone/>
              <a:defRP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endParaRPr lang="en-US" dirty="0"/>
          </a:p>
        </p:txBody>
      </p:sp>
      <p:sp>
        <p:nvSpPr>
          <p:cNvPr id="3" name="Content Placeholder 2"/>
          <p:cNvSpPr>
            <a:spLocks noGrp="1"/>
          </p:cNvSpPr>
          <p:nvPr>
            <p:ph idx="1"/>
          </p:nvPr>
        </p:nvSpPr>
        <p:spPr/>
        <p:txBody>
          <a:bodyPr/>
          <a:lstStyle/>
          <a:p>
            <a:pPr marL="0" indent="0">
              <a:buNone/>
            </a:pPr>
            <a:r>
              <a:rPr lang="en-US" b="1" dirty="0" smtClean="0">
                <a:sym typeface="+mn-ea"/>
              </a:rPr>
              <a:t>Roles</a:t>
            </a:r>
            <a:endParaRPr lang="en-US" b="1" dirty="0" smtClean="0"/>
          </a:p>
          <a:p>
            <a:pPr marL="0" indent="0">
              <a:buNone/>
            </a:pPr>
            <a:r>
              <a:rPr lang="en-US" dirty="0" err="1" smtClean="0">
                <a:sym typeface="+mn-ea"/>
              </a:rPr>
              <a:t>Sana Ullah</a:t>
            </a:r>
            <a:r>
              <a:rPr lang="en-US" dirty="0" smtClean="0">
                <a:sym typeface="+mn-ea"/>
              </a:rPr>
              <a:t>  - Gap Analysis, Documentation, System Customization.</a:t>
            </a:r>
            <a:endParaRPr lang="en-US" dirty="0" smtClean="0"/>
          </a:p>
          <a:p>
            <a:pPr marL="0" indent="0">
              <a:buNone/>
            </a:pPr>
            <a:r>
              <a:rPr lang="en-US" dirty="0" err="1" smtClean="0">
                <a:sym typeface="+mn-ea"/>
              </a:rPr>
              <a:t>Hammad javed</a:t>
            </a:r>
            <a:r>
              <a:rPr lang="en-US" dirty="0" smtClean="0">
                <a:sym typeface="+mn-ea"/>
              </a:rPr>
              <a:t>  - Gap Analysis, Documentation, Report writing.</a:t>
            </a:r>
            <a:endParaRPr lang="en-US" dirty="0" smtClean="0"/>
          </a:p>
          <a:p>
            <a:pPr marL="0" indent="0">
              <a:buNone/>
            </a:pPr>
            <a:r>
              <a:rPr lang="en-US" dirty="0" err="1" smtClean="0">
                <a:sym typeface="+mn-ea"/>
              </a:rPr>
              <a:t>Mudassar Ali</a:t>
            </a:r>
            <a:r>
              <a:rPr lang="en-US" dirty="0" smtClean="0">
                <a:sym typeface="+mn-ea"/>
              </a:rPr>
              <a:t> -  Presentation, Documentation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NEXT STEPS</a:t>
            </a:r>
            <a:endParaRPr lang="en-US" dirty="0"/>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anose="020B0604020202020204" pitchFamily="34" charset="0"/>
              <a:buNone/>
              <a:defRP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eaLnBrk="1" hangingPunct="1"/>
            <a:r>
              <a:rPr lang="en-US" sz="2400" dirty="0"/>
              <a:t>Major Deliverable 1</a:t>
            </a:r>
            <a:endParaRPr lang="en-US" sz="2400" dirty="0"/>
          </a:p>
          <a:p>
            <a:pPr lvl="1" eaLnBrk="1" hangingPunct="1"/>
            <a:r>
              <a:rPr lang="en-US" sz="2000" strike="sngStrike" dirty="0"/>
              <a:t>Sub Deliverable 1 of 1</a:t>
            </a:r>
            <a:endParaRPr lang="en-US" sz="2000" strike="sngStrike" dirty="0"/>
          </a:p>
          <a:p>
            <a:pPr lvl="1" eaLnBrk="1" hangingPunct="1"/>
            <a:r>
              <a:rPr lang="en-US" sz="2000" dirty="0"/>
              <a:t>Sub Deliverable 2 of 1</a:t>
            </a:r>
            <a:endParaRPr lang="en-US" sz="2000" dirty="0"/>
          </a:p>
          <a:p>
            <a:pPr lvl="1" eaLnBrk="1" hangingPunct="1"/>
            <a:r>
              <a:rPr lang="en-US" sz="2000" dirty="0"/>
              <a:t>Sub Deliverable 3 of 1</a:t>
            </a:r>
            <a:endParaRPr lang="en-US" sz="2000" dirty="0"/>
          </a:p>
          <a:p>
            <a:pPr lvl="1" eaLnBrk="1" hangingPunct="1"/>
            <a:r>
              <a:rPr lang="en-US" sz="2000" dirty="0"/>
              <a:t>. . .</a:t>
            </a:r>
            <a:endParaRPr lang="en-US" sz="2000" dirty="0"/>
          </a:p>
          <a:p>
            <a:pPr eaLnBrk="1" hangingPunct="1"/>
            <a:r>
              <a:rPr lang="en-US" sz="2400" dirty="0"/>
              <a:t>Major Deliverable 2</a:t>
            </a:r>
            <a:endParaRPr lang="en-US" sz="2400" dirty="0"/>
          </a:p>
          <a:p>
            <a:pPr lvl="1" eaLnBrk="1" hangingPunct="1"/>
            <a:r>
              <a:rPr lang="en-US" sz="2000" dirty="0"/>
              <a:t>Sub Deliverable 1 of 2</a:t>
            </a:r>
            <a:endParaRPr lang="en-US" sz="2000" dirty="0"/>
          </a:p>
          <a:p>
            <a:pPr lvl="1" eaLnBrk="1" hangingPunct="1"/>
            <a:r>
              <a:rPr lang="en-US" sz="2000" dirty="0"/>
              <a:t>Sub Deliverable 2 of 2</a:t>
            </a:r>
            <a:endParaRPr lang="en-US" sz="2000" dirty="0"/>
          </a:p>
          <a:p>
            <a:pPr lvl="1" eaLnBrk="1" hangingPunct="1"/>
            <a:r>
              <a:rPr lang="en-US" sz="2000" dirty="0"/>
              <a:t>. . .</a:t>
            </a:r>
            <a:endParaRPr lang="en-US" sz="2000" dirty="0"/>
          </a:p>
          <a:p>
            <a:pPr eaLnBrk="1" hangingPunct="1"/>
            <a:endParaRPr lang="en-US" dirty="0"/>
          </a:p>
        </p:txBody>
      </p:sp>
      <p:sp>
        <p:nvSpPr>
          <p:cNvPr id="2" name="Content Placeholder 1"/>
          <p:cNvSpPr>
            <a:spLocks noGrp="1"/>
          </p:cNvSpPr>
          <p:nvPr>
            <p:ph sz="half" idx="2"/>
          </p:nvPr>
        </p:nvSpPr>
        <p:spPr/>
        <p:txBody>
          <a:bodyPr/>
          <a:lstStyle/>
          <a:p>
            <a:pPr eaLnBrk="1" hangingPunct="1"/>
            <a:r>
              <a:rPr lang="en-US" sz="2400" dirty="0"/>
              <a:t>Major Deliverable 3</a:t>
            </a:r>
            <a:endParaRPr lang="en-US" sz="2400" dirty="0"/>
          </a:p>
          <a:p>
            <a:pPr lvl="1" eaLnBrk="1" hangingPunct="1"/>
            <a:r>
              <a:rPr lang="en-US" sz="2000" dirty="0"/>
              <a:t>Sub Deliverable 1 of 3</a:t>
            </a:r>
            <a:endParaRPr lang="en-US" sz="2000" dirty="0"/>
          </a:p>
          <a:p>
            <a:pPr lvl="1" eaLnBrk="1" hangingPunct="1"/>
            <a:r>
              <a:rPr lang="en-US" sz="2000" dirty="0"/>
              <a:t>Sub Deliverable 2 of 3</a:t>
            </a:r>
            <a:endParaRPr lang="en-US" sz="2000" dirty="0"/>
          </a:p>
          <a:p>
            <a:pPr lvl="1" eaLnBrk="1" hangingPunct="1"/>
            <a:r>
              <a:rPr lang="en-US" sz="2000" dirty="0"/>
              <a:t>Sub Deliverable 3 of 3</a:t>
            </a:r>
            <a:endParaRPr lang="en-US" sz="2000" dirty="0"/>
          </a:p>
          <a:p>
            <a:pPr lvl="1" eaLnBrk="1" hangingPunct="1"/>
            <a:r>
              <a:rPr lang="en-US" sz="2000" dirty="0"/>
              <a:t>. . .</a:t>
            </a:r>
            <a:endParaRPr lang="en-US" sz="2000" dirty="0"/>
          </a:p>
          <a:p>
            <a:pPr eaLnBrk="1" hangingPunct="1"/>
            <a:r>
              <a:rPr lang="en-US" sz="2400" dirty="0"/>
              <a:t>Major Deliverable 4</a:t>
            </a:r>
            <a:endParaRPr lang="en-US" sz="2400" dirty="0"/>
          </a:p>
          <a:p>
            <a:pPr eaLnBrk="1" hangingPunct="1"/>
            <a:r>
              <a:rPr lang="en-US" sz="2400" dirty="0"/>
              <a:t>. .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Challenges</a:t>
            </a:r>
            <a:endParaRPr lang="en-US" dirty="0"/>
          </a:p>
        </p:txBody>
      </p:sp>
      <p:sp>
        <p:nvSpPr>
          <p:cNvPr id="10243" name="Content Placeholder 2"/>
          <p:cNvSpPr>
            <a:spLocks noGrp="1"/>
          </p:cNvSpPr>
          <p:nvPr>
            <p:ph idx="1"/>
          </p:nvPr>
        </p:nvSpPr>
        <p:spPr/>
        <p:txBody>
          <a:bodyPr/>
          <a:lstStyle/>
          <a:p>
            <a:pPr algn="just" eaLnBrk="1" hangingPunct="1"/>
            <a:r>
              <a:rPr lang="en-US" sz="2800" dirty="0">
                <a:sym typeface="+mn-ea"/>
              </a:rPr>
              <a:t>Relying on manual and</a:t>
            </a:r>
            <a:r>
              <a:rPr lang="en-US" altLang="en-US" sz="2800"/>
              <a:t> paper-based methods is slow and often leads to mistakes. It also makes planning and growth difficult. Moving to an automated system is better because it improves accuracy, simplifies tasks, and provides useful data for better decisions. Fixing these problems can make work easier, save costs, and help the rice mill grow and compete better.</a:t>
            </a:r>
            <a:endParaRPr lang="en-US"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endParaRPr lang="en-US"/>
          </a:p>
        </p:txBody>
      </p:sp>
      <p:sp>
        <p:nvSpPr>
          <p:cNvPr id="3075" name="Content Placeholder 2"/>
          <p:cNvSpPr>
            <a:spLocks noGrp="1"/>
          </p:cNvSpPr>
          <p:nvPr>
            <p:ph idx="1"/>
          </p:nvPr>
        </p:nvSpPr>
        <p:spPr/>
        <p:txBody>
          <a:bodyPr/>
          <a:lstStyle/>
          <a:p>
            <a:pPr eaLnBrk="1" hangingPunct="1"/>
            <a:r>
              <a:rPr lang="en-US" altLang="en-US"/>
              <a:t>Sana ullah 13328</a:t>
            </a:r>
            <a:endParaRPr lang="en-US" altLang="en-US"/>
          </a:p>
          <a:p>
            <a:pPr eaLnBrk="1" hangingPunct="1"/>
            <a:r>
              <a:rPr lang="en-US" altLang="en-US"/>
              <a:t>Hammad Javed 26693</a:t>
            </a:r>
            <a:endParaRPr lang="en-US" altLang="en-US"/>
          </a:p>
          <a:p>
            <a:pPr eaLnBrk="1" hangingPunct="1"/>
            <a:r>
              <a:rPr lang="en-US" altLang="en-US"/>
              <a:t>Mudassar Ali 28596</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Prototype &amp; Report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Prototype</a:t>
            </a:r>
            <a:endParaRPr lang="en-US" dirty="0"/>
          </a:p>
        </p:txBody>
      </p:sp>
      <p:sp>
        <p:nvSpPr>
          <p:cNvPr id="10243" name="Content Placeholder 2"/>
          <p:cNvSpPr>
            <a:spLocks noGrp="1"/>
          </p:cNvSpPr>
          <p:nvPr>
            <p:ph idx="1"/>
          </p:nvPr>
        </p:nvSpPr>
        <p:spPr/>
        <p:txBody>
          <a:bodyPr/>
          <a:lstStyle/>
          <a:p>
            <a:pPr eaLnBrk="1" hangingPunct="1"/>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Report</a:t>
            </a:r>
            <a:endParaRPr lang="en-US" dirty="0"/>
          </a:p>
        </p:txBody>
      </p:sp>
      <p:sp>
        <p:nvSpPr>
          <p:cNvPr id="10243" name="Content Placeholder 2"/>
          <p:cNvSpPr>
            <a:spLocks noGrp="1"/>
          </p:cNvSpPr>
          <p:nvPr>
            <p:ph idx="1"/>
          </p:nvPr>
        </p:nvSpPr>
        <p:spPr/>
        <p:txBody>
          <a:bodyPr/>
          <a:lstStyle/>
          <a:p>
            <a:pPr eaLnBrk="1" hangingPunct="1"/>
            <a:r>
              <a:rPr lang="en-US" dirty="0"/>
              <a:t>Chapter 1: Introduction</a:t>
            </a:r>
            <a:endParaRPr lang="en-US" dirty="0"/>
          </a:p>
          <a:p>
            <a:pPr eaLnBrk="1" hangingPunct="1"/>
            <a:r>
              <a:rPr lang="en-US" dirty="0"/>
              <a:t>Chapter 2: Literature / Market Survey</a:t>
            </a:r>
            <a:endParaRPr lang="en-US" dirty="0"/>
          </a:p>
          <a:p>
            <a:pPr eaLnBrk="1" hangingPunct="1"/>
            <a:r>
              <a:rPr lang="en-US" dirty="0"/>
              <a:t>Chapter 3: Requirement Analysis</a:t>
            </a:r>
            <a:endParaRPr lang="en-US" dirty="0"/>
          </a:p>
          <a:p>
            <a:pPr eaLnBrk="1" hangingPunct="1"/>
            <a:r>
              <a:rPr lang="en-US" dirty="0"/>
              <a:t>Chapter 4: System Design</a:t>
            </a:r>
            <a:endParaRPr lang="en-US" dirty="0"/>
          </a:p>
          <a:p>
            <a:pPr eaLnBrk="1" hangingPunct="1"/>
            <a:r>
              <a:rPr lang="en-US" dirty="0"/>
              <a:t>Chapter 5: Implementation</a:t>
            </a:r>
            <a:endParaRPr lang="en-US" dirty="0"/>
          </a:p>
          <a:p>
            <a:pPr eaLnBrk="1" hangingPunct="1"/>
            <a:r>
              <a:rPr lang="en-US" dirty="0"/>
              <a:t>Chapter 6: Testing &amp; Evaluations</a:t>
            </a:r>
            <a:endParaRPr lang="en-US" dirty="0"/>
          </a:p>
          <a:p>
            <a:pPr eaLnBrk="1" hangingPunct="1"/>
            <a:r>
              <a:rPr lang="en-US" dirty="0"/>
              <a:t>Chapter 7: Conclusion &amp; Outlook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endParaRPr lang="en-US"/>
          </a:p>
        </p:txBody>
      </p:sp>
      <p:sp>
        <p:nvSpPr>
          <p:cNvPr id="4099" name="Content Placeholder 2"/>
          <p:cNvSpPr>
            <a:spLocks noGrp="1"/>
          </p:cNvSpPr>
          <p:nvPr>
            <p:ph idx="1"/>
          </p:nvPr>
        </p:nvSpPr>
        <p:spPr/>
        <p:txBody>
          <a:bodyPr/>
          <a:lstStyle/>
          <a:p>
            <a:pPr eaLnBrk="1" hangingPunct="1"/>
            <a:r>
              <a:rPr lang="en-US" sz="2800" dirty="0"/>
              <a:t>Opportunity &amp; Stakeholders </a:t>
            </a:r>
            <a:endParaRPr lang="en-US" sz="2800" dirty="0"/>
          </a:p>
          <a:p>
            <a:pPr eaLnBrk="1" hangingPunct="1"/>
            <a:r>
              <a:rPr lang="en-US" sz="2800" dirty="0"/>
              <a:t>Solution</a:t>
            </a:r>
            <a:endParaRPr lang="en-US" sz="2800" dirty="0"/>
          </a:p>
          <a:p>
            <a:pPr eaLnBrk="1" hangingPunct="1"/>
            <a:r>
              <a:rPr lang="en-US" sz="2800" dirty="0"/>
              <a:t>Progress Report Summary</a:t>
            </a:r>
            <a:endParaRPr lang="en-US" sz="2800" dirty="0"/>
          </a:p>
          <a:p>
            <a:pPr lvl="1" eaLnBrk="1" hangingPunct="1"/>
            <a:r>
              <a:rPr lang="en-US" sz="2400" dirty="0"/>
              <a:t>Requirements</a:t>
            </a:r>
            <a:endParaRPr lang="en-US" sz="2400" dirty="0"/>
          </a:p>
          <a:p>
            <a:pPr lvl="1" eaLnBrk="1" hangingPunct="1"/>
            <a:r>
              <a:rPr lang="en-US" sz="2400" dirty="0"/>
              <a:t>Software System (Design + Implementation + Testing)</a:t>
            </a:r>
            <a:endParaRPr lang="en-US" sz="2400" dirty="0"/>
          </a:p>
          <a:p>
            <a:pPr lvl="1" eaLnBrk="1" hangingPunct="1"/>
            <a:r>
              <a:rPr lang="en-US" sz="2400" dirty="0"/>
              <a:t>Endeavour (Team + Work + Way of Working)</a:t>
            </a:r>
            <a:endParaRPr lang="en-US" sz="2400" dirty="0"/>
          </a:p>
          <a:p>
            <a:pPr eaLnBrk="1" hangingPunct="1"/>
            <a:r>
              <a:rPr lang="en-US" sz="2800" dirty="0"/>
              <a:t>Next Steps</a:t>
            </a:r>
            <a:endParaRPr lang="en-US" sz="2800" dirty="0"/>
          </a:p>
          <a:p>
            <a:pPr eaLnBrk="1" hangingPunct="1"/>
            <a:r>
              <a:rPr lang="en-US" sz="2800" dirty="0"/>
              <a:t>Prototype / Report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endParaRPr lang="en-US" dirty="0"/>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anose="020B0604020202020204" pitchFamily="34" charset="0"/>
              <a:buNone/>
              <a:defRP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 &amp; Stakeholders</a:t>
            </a:r>
            <a:endParaRPr lang="en-US" dirty="0"/>
          </a:p>
        </p:txBody>
      </p:sp>
      <p:sp>
        <p:nvSpPr>
          <p:cNvPr id="6147" name="Content Placeholder 2"/>
          <p:cNvSpPr>
            <a:spLocks noGrp="1"/>
          </p:cNvSpPr>
          <p:nvPr>
            <p:ph idx="1"/>
          </p:nvPr>
        </p:nvSpPr>
        <p:spPr/>
        <p:txBody>
          <a:bodyPr/>
          <a:lstStyle/>
          <a:p>
            <a:pPr marL="0" indent="0" eaLnBrk="1" hangingPunct="1">
              <a:buNone/>
            </a:pPr>
            <a:r>
              <a:rPr lang="en-US" altLang="en-US" sz="2400" b="1"/>
              <a:t>Streamlined Operations:</a:t>
            </a:r>
            <a:r>
              <a:rPr lang="" altLang="en-US" sz="2400" b="1"/>
              <a:t> </a:t>
            </a:r>
            <a:endParaRPr lang="" altLang="en-US" sz="2400" b="1"/>
          </a:p>
          <a:p>
            <a:pPr eaLnBrk="1" hangingPunct="1"/>
            <a:r>
              <a:rPr lang="en-US" altLang="en-US" sz="2000"/>
              <a:t>ERP Next offers an integrated platform to streamline various business processes, including procurement, inventory management, manufacturing, sales, and finance. </a:t>
            </a:r>
            <a:endParaRPr lang="en-US" altLang="en-US" sz="2000"/>
          </a:p>
          <a:p>
            <a:pPr eaLnBrk="1" hangingPunct="1"/>
            <a:r>
              <a:rPr lang="en-US" altLang="en-US" sz="2000"/>
              <a:t>By centralizing operations, inefficiencies can be eliminated, errors can be reduced</a:t>
            </a:r>
            <a:r>
              <a:rPr lang="" altLang="en-US" sz="2000"/>
              <a:t> </a:t>
            </a:r>
            <a:r>
              <a:rPr lang="en-US" altLang="en-US" sz="2000"/>
              <a:t>and overall productivity can be improved.</a:t>
            </a:r>
            <a:endParaRPr lang="en-US" altLang="en-US" sz="2000"/>
          </a:p>
          <a:p>
            <a:pPr marL="0" indent="0" eaLnBrk="1" hangingPunct="1">
              <a:buNone/>
            </a:pPr>
            <a:r>
              <a:rPr lang="en-US" altLang="en-US" sz="2400" b="1"/>
              <a:t>Real-Time Insights:</a:t>
            </a:r>
            <a:r>
              <a:rPr lang="" altLang="en-US" sz="2400" b="1"/>
              <a:t> </a:t>
            </a:r>
            <a:endParaRPr lang="" altLang="en-US" sz="2400" b="1"/>
          </a:p>
          <a:p>
            <a:pPr eaLnBrk="1" hangingPunct="1"/>
            <a:r>
              <a:rPr lang="en-US" altLang="en-US" sz="2000"/>
              <a:t>ERP Next offers real-time visibility into the business operations through comprehensive reporting and analytics, enabling informed decision-making and proactive management.</a:t>
            </a: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Opportunity </a:t>
            </a:r>
            <a:endParaRPr lang="en-US"/>
          </a:p>
        </p:txBody>
      </p:sp>
      <p:sp>
        <p:nvSpPr>
          <p:cNvPr id="3" name="Content Placeholder 2"/>
          <p:cNvSpPr>
            <a:spLocks noGrp="1"/>
          </p:cNvSpPr>
          <p:nvPr>
            <p:ph idx="1"/>
          </p:nvPr>
        </p:nvSpPr>
        <p:spPr/>
        <p:txBody>
          <a:bodyPr/>
          <a:p>
            <a:pPr marL="0" indent="0">
              <a:buNone/>
            </a:pPr>
            <a:r>
              <a:rPr lang="en-US" altLang="en-US" sz="2400" b="1">
                <a:latin typeface="Times New Roman" panose="02020603050405020304" pitchFamily="18" charset="0"/>
                <a:cs typeface="Times New Roman" panose="02020603050405020304" pitchFamily="18" charset="0"/>
              </a:rPr>
              <a:t>Improved Inventory Management:</a:t>
            </a:r>
            <a:r>
              <a:rPr lang="" altLang="en-US" sz="2400" b="1">
                <a:latin typeface="Times New Roman" panose="02020603050405020304" pitchFamily="18" charset="0"/>
                <a:cs typeface="Times New Roman" panose="02020603050405020304" pitchFamily="18" charset="0"/>
              </a:rPr>
              <a:t> </a:t>
            </a:r>
            <a:endParaRPr lang="" altLang="en-US" sz="2400" b="1">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With ERP Next, inventory control becomes more precise, reducing errors and ensuring optimal stock levels.</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400" b="1">
                <a:latin typeface="Times New Roman" panose="02020603050405020304" pitchFamily="18" charset="0"/>
                <a:cs typeface="Times New Roman" panose="02020603050405020304" pitchFamily="18" charset="0"/>
              </a:rPr>
              <a:t>Cost Reductions:</a:t>
            </a:r>
            <a:r>
              <a:rPr lang="" altLang="en-US" sz="2400" b="1">
                <a:latin typeface="Times New Roman" panose="02020603050405020304" pitchFamily="18" charset="0"/>
                <a:cs typeface="Times New Roman" panose="02020603050405020304" pitchFamily="18" charset="0"/>
              </a:rPr>
              <a:t> </a:t>
            </a:r>
            <a:endParaRPr lang="" altLang="en-US" sz="2400" b="1">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ERP Next aids in identifying cost-saving opportunities by automating manual processes, reducing paperwork, and optimizing resource utilization, thereby lowering operating costs and increasing profitability.</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Stakeholders</a:t>
            </a:r>
            <a:endParaRPr lang="en-US"/>
          </a:p>
        </p:txBody>
      </p:sp>
      <p:sp>
        <p:nvSpPr>
          <p:cNvPr id="3" name="Content Placeholder 2"/>
          <p:cNvSpPr>
            <a:spLocks noGrp="1"/>
          </p:cNvSpPr>
          <p:nvPr>
            <p:ph idx="1"/>
          </p:nvPr>
        </p:nvSpPr>
        <p:spPr/>
        <p:txBody>
          <a:bodyPr/>
          <a:p>
            <a:r>
              <a:rPr lang="en-US" altLang="en-US">
                <a:latin typeface="Times New Roman" panose="02020603050405020304" pitchFamily="18" charset="0"/>
                <a:cs typeface="Times New Roman" panose="02020603050405020304" pitchFamily="18" charset="0"/>
              </a:rPr>
              <a:t>Owner</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Supplier </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Customer</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Employees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p:txBody>
          <a:bodyPr/>
          <a:lstStyle/>
          <a:p>
            <a:pPr marL="0" indent="0" algn="just">
              <a:buNone/>
            </a:pPr>
            <a:r>
              <a:rPr lang="en-US" altLang="en-US" sz="2000">
                <a:latin typeface="Times New Roman" panose="02020603050405020304" pitchFamily="18" charset="0"/>
                <a:cs typeface="Times New Roman" panose="02020603050405020304" pitchFamily="18" charset="0"/>
              </a:rPr>
              <a:t>The proposed solutions involve configuring ERPNext to include enhanced functionalities for the rice mill, such as:</a:t>
            </a:r>
            <a:endParaRPr lang="en-US" altLang="en-US" sz="2000">
              <a:latin typeface="Times New Roman" panose="02020603050405020304" pitchFamily="18" charset="0"/>
              <a:cs typeface="Times New Roman" panose="02020603050405020304" pitchFamily="18" charset="0"/>
            </a:endParaRPr>
          </a:p>
          <a:p>
            <a:pPr algn="just"/>
            <a:r>
              <a:rPr lang="en-US" altLang="en-US" sz="2000">
                <a:latin typeface="Times New Roman" panose="02020603050405020304" pitchFamily="18" charset="0"/>
                <a:cs typeface="Times New Roman" panose="02020603050405020304" pitchFamily="18" charset="0"/>
              </a:rPr>
              <a:t>Detailed customer management.</a:t>
            </a:r>
            <a:endParaRPr lang="en-US" altLang="en-US" sz="2000">
              <a:latin typeface="Times New Roman" panose="02020603050405020304" pitchFamily="18" charset="0"/>
              <a:cs typeface="Times New Roman" panose="02020603050405020304" pitchFamily="18" charset="0"/>
            </a:endParaRPr>
          </a:p>
          <a:p>
            <a:pPr algn="just"/>
            <a:r>
              <a:rPr lang="en-US" altLang="en-US" sz="2000">
                <a:latin typeface="Times New Roman" panose="02020603050405020304" pitchFamily="18" charset="0"/>
                <a:cs typeface="Times New Roman" panose="02020603050405020304" pitchFamily="18" charset="0"/>
              </a:rPr>
              <a:t>Easy-to-use purchase orders.</a:t>
            </a:r>
            <a:endParaRPr lang="en-US" altLang="en-US" sz="2000">
              <a:latin typeface="Times New Roman" panose="02020603050405020304" pitchFamily="18" charset="0"/>
              <a:cs typeface="Times New Roman" panose="02020603050405020304" pitchFamily="18" charset="0"/>
            </a:endParaRPr>
          </a:p>
          <a:p>
            <a:pPr algn="just"/>
            <a:r>
              <a:rPr lang="en-US" altLang="en-US" sz="2000">
                <a:latin typeface="Times New Roman" panose="02020603050405020304" pitchFamily="18" charset="0"/>
                <a:cs typeface="Times New Roman" panose="02020603050405020304" pitchFamily="18" charset="0"/>
              </a:rPr>
              <a:t>Automated stock checks and integrated inventory tracking.</a:t>
            </a:r>
            <a:endParaRPr lang="en-US" altLang="en-US" sz="2000">
              <a:latin typeface="Times New Roman" panose="02020603050405020304" pitchFamily="18" charset="0"/>
              <a:cs typeface="Times New Roman" panose="02020603050405020304" pitchFamily="18" charset="0"/>
            </a:endParaRPr>
          </a:p>
          <a:p>
            <a:pPr marL="0" indent="0" algn="just">
              <a:buNone/>
            </a:pPr>
            <a:r>
              <a:rPr lang="en-US" altLang="en-US" sz="2000">
                <a:latin typeface="Times New Roman" panose="02020603050405020304" pitchFamily="18" charset="0"/>
                <a:cs typeface="Times New Roman" panose="02020603050405020304" pitchFamily="18" charset="0"/>
              </a:rPr>
              <a:t>Custom workflows will simplify operations like order management, production  and stock updates. These features are designed to make processes faster, improve data accuracy, and help the owner make better decisions.</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PROGRESS REPORT</a:t>
            </a:r>
            <a:br>
              <a:rPr lang="en-US" dirty="0"/>
            </a:br>
            <a:r>
              <a:rPr lang="en-US" dirty="0"/>
              <a:t>Summary</a:t>
            </a:r>
            <a:endParaRPr lang="en-US" dirty="0"/>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anose="020B0604020202020204" pitchFamily="34" charset="0"/>
              <a:buNone/>
              <a:defRPr/>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3689</Words>
  <Application>WPS Presentation</Application>
  <PresentationFormat>On-screen Show (4:3)</PresentationFormat>
  <Paragraphs>153</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vt:lpstr>
      <vt:lpstr>Microsoft YaHei</vt:lpstr>
      <vt:lpstr>Arial Unicode MS</vt:lpstr>
      <vt:lpstr>Times New Roman</vt:lpstr>
      <vt:lpstr>Office Theme</vt:lpstr>
      <vt:lpstr>Final Year Project</vt:lpstr>
      <vt:lpstr>Project Team</vt:lpstr>
      <vt:lpstr>Table of Content</vt:lpstr>
      <vt:lpstr>Opportunity &amp; Stakeholders</vt:lpstr>
      <vt:lpstr>Opportunity &amp; Stakeholders</vt:lpstr>
      <vt:lpstr>PowerPoint 演示文稿</vt:lpstr>
      <vt:lpstr>PowerPoint 演示文稿</vt:lpstr>
      <vt:lpstr>Solution</vt:lpstr>
      <vt:lpstr>PROGRESS REPORT Summary</vt:lpstr>
      <vt:lpstr>Requirements</vt:lpstr>
      <vt:lpstr>Design</vt:lpstr>
      <vt:lpstr>Implementation</vt:lpstr>
      <vt:lpstr>PowerPoint 演示文稿</vt:lpstr>
      <vt:lpstr>PowerPoint 演示文稿</vt:lpstr>
      <vt:lpstr>Endeavour</vt:lpstr>
      <vt:lpstr>Endeavour</vt:lpstr>
      <vt:lpstr>NEXT STEPS</vt:lpstr>
      <vt:lpstr>Work Breakdown Structure (List of all Deliverables / Strikethrough Completed Deliverables)</vt:lpstr>
      <vt:lpstr>Challenges</vt:lpstr>
      <vt:lpstr>Prototype &amp; Report</vt:lpstr>
      <vt:lpstr>Prototype</vt:lpstr>
      <vt:lpstr>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sallu s</cp:lastModifiedBy>
  <cp:revision>35</cp:revision>
  <dcterms:created xsi:type="dcterms:W3CDTF">2013-01-22T07:04:00Z</dcterms:created>
  <dcterms:modified xsi:type="dcterms:W3CDTF">2024-12-22T18:14:46Z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F1FD25AF492D4199AD9C2BDB57622DEA_12</vt:lpwstr>
  </property>
  <property fmtid="{D5CDD505-2E9C-101B-9397-08002B2CF9AE}" pid="3" name="KSOProductBuildVer">
    <vt:lpwstr>1033-12.2.0.19307</vt:lpwstr>
  </property>
</Properties>
</file>