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62"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DCB9204-8894-4BB2-90F9-9011A846DB69}" type="datetimeFigureOut">
              <a:rPr lang="fr-MA" smtClean="0"/>
              <a:t>17/06/2020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2CE77323-C12E-4FC1-8F4E-B029BD5CE14A}" type="slidenum">
              <a:rPr lang="fr-MA" smtClean="0"/>
              <a:t>‹N°›</a:t>
            </a:fld>
            <a:endParaRPr lang="fr-M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080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3DCB9204-8894-4BB2-90F9-9011A846DB69}" type="datetimeFigureOut">
              <a:rPr lang="fr-MA" smtClean="0"/>
              <a:t>17/06/2020</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2CE77323-C12E-4FC1-8F4E-B029BD5CE14A}" type="slidenum">
              <a:rPr lang="fr-MA" smtClean="0"/>
              <a:t>‹N°›</a:t>
            </a:fld>
            <a:endParaRPr lang="fr-MA"/>
          </a:p>
        </p:txBody>
      </p:sp>
    </p:spTree>
    <p:extLst>
      <p:ext uri="{BB962C8B-B14F-4D97-AF65-F5344CB8AC3E}">
        <p14:creationId xmlns:p14="http://schemas.microsoft.com/office/powerpoint/2010/main" val="52879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DCB9204-8894-4BB2-90F9-9011A846DB69}" type="datetimeFigureOut">
              <a:rPr lang="fr-MA" smtClean="0"/>
              <a:t>17/06/2020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2CE77323-C12E-4FC1-8F4E-B029BD5CE14A}" type="slidenum">
              <a:rPr lang="fr-MA" smtClean="0"/>
              <a:t>‹N°›</a:t>
            </a:fld>
            <a:endParaRPr lang="fr-MA"/>
          </a:p>
        </p:txBody>
      </p:sp>
    </p:spTree>
    <p:extLst>
      <p:ext uri="{BB962C8B-B14F-4D97-AF65-F5344CB8AC3E}">
        <p14:creationId xmlns:p14="http://schemas.microsoft.com/office/powerpoint/2010/main" val="2062522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DCB9204-8894-4BB2-90F9-9011A846DB69}" type="datetimeFigureOut">
              <a:rPr lang="fr-MA" smtClean="0"/>
              <a:t>17/06/2020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2CE77323-C12E-4FC1-8F4E-B029BD5CE14A}" type="slidenum">
              <a:rPr lang="fr-MA" smtClean="0"/>
              <a:t>‹N°›</a:t>
            </a:fld>
            <a:endParaRPr lang="fr-M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4457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DCB9204-8894-4BB2-90F9-9011A846DB69}" type="datetimeFigureOut">
              <a:rPr lang="fr-MA" smtClean="0"/>
              <a:t>17/06/2020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2CE77323-C12E-4FC1-8F4E-B029BD5CE14A}" type="slidenum">
              <a:rPr lang="fr-MA" smtClean="0"/>
              <a:t>‹N°›</a:t>
            </a:fld>
            <a:endParaRPr lang="fr-MA"/>
          </a:p>
        </p:txBody>
      </p:sp>
    </p:spTree>
    <p:extLst>
      <p:ext uri="{BB962C8B-B14F-4D97-AF65-F5344CB8AC3E}">
        <p14:creationId xmlns:p14="http://schemas.microsoft.com/office/powerpoint/2010/main" val="558852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DCB9204-8894-4BB2-90F9-9011A846DB69}" type="datetimeFigureOut">
              <a:rPr lang="fr-MA" smtClean="0"/>
              <a:t>17/06/2020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2CE77323-C12E-4FC1-8F4E-B029BD5CE14A}" type="slidenum">
              <a:rPr lang="fr-MA" smtClean="0"/>
              <a:t>‹N°›</a:t>
            </a:fld>
            <a:endParaRPr lang="fr-M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72825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DCB9204-8894-4BB2-90F9-9011A846DB69}" type="datetimeFigureOut">
              <a:rPr lang="fr-MA" smtClean="0"/>
              <a:t>17/06/2020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2CE77323-C12E-4FC1-8F4E-B029BD5CE14A}" type="slidenum">
              <a:rPr lang="fr-MA" smtClean="0"/>
              <a:t>‹N°›</a:t>
            </a:fld>
            <a:endParaRPr lang="fr-MA"/>
          </a:p>
        </p:txBody>
      </p:sp>
    </p:spTree>
    <p:extLst>
      <p:ext uri="{BB962C8B-B14F-4D97-AF65-F5344CB8AC3E}">
        <p14:creationId xmlns:p14="http://schemas.microsoft.com/office/powerpoint/2010/main" val="2654308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DCB9204-8894-4BB2-90F9-9011A846DB69}" type="datetimeFigureOut">
              <a:rPr lang="fr-MA" smtClean="0"/>
              <a:t>17/06/2020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2CE77323-C12E-4FC1-8F4E-B029BD5CE14A}" type="slidenum">
              <a:rPr lang="fr-MA" smtClean="0"/>
              <a:t>‹N°›</a:t>
            </a:fld>
            <a:endParaRPr lang="fr-MA"/>
          </a:p>
        </p:txBody>
      </p:sp>
    </p:spTree>
    <p:extLst>
      <p:ext uri="{BB962C8B-B14F-4D97-AF65-F5344CB8AC3E}">
        <p14:creationId xmlns:p14="http://schemas.microsoft.com/office/powerpoint/2010/main" val="987954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DCB9204-8894-4BB2-90F9-9011A846DB69}" type="datetimeFigureOut">
              <a:rPr lang="fr-MA" smtClean="0"/>
              <a:t>17/06/2020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2CE77323-C12E-4FC1-8F4E-B029BD5CE14A}" type="slidenum">
              <a:rPr lang="fr-MA" smtClean="0"/>
              <a:t>‹N°›</a:t>
            </a:fld>
            <a:endParaRPr lang="fr-MA"/>
          </a:p>
        </p:txBody>
      </p:sp>
    </p:spTree>
    <p:extLst>
      <p:ext uri="{BB962C8B-B14F-4D97-AF65-F5344CB8AC3E}">
        <p14:creationId xmlns:p14="http://schemas.microsoft.com/office/powerpoint/2010/main" val="219790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DCB9204-8894-4BB2-90F9-9011A846DB69}" type="datetimeFigureOut">
              <a:rPr lang="fr-MA" smtClean="0"/>
              <a:t>17/06/2020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2CE77323-C12E-4FC1-8F4E-B029BD5CE14A}" type="slidenum">
              <a:rPr lang="fr-MA" smtClean="0"/>
              <a:t>‹N°›</a:t>
            </a:fld>
            <a:endParaRPr lang="fr-MA"/>
          </a:p>
        </p:txBody>
      </p:sp>
    </p:spTree>
    <p:extLst>
      <p:ext uri="{BB962C8B-B14F-4D97-AF65-F5344CB8AC3E}">
        <p14:creationId xmlns:p14="http://schemas.microsoft.com/office/powerpoint/2010/main" val="227102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DCB9204-8894-4BB2-90F9-9011A846DB69}" type="datetimeFigureOut">
              <a:rPr lang="fr-MA" smtClean="0"/>
              <a:t>17/06/2020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2CE77323-C12E-4FC1-8F4E-B029BD5CE14A}" type="slidenum">
              <a:rPr lang="fr-MA" smtClean="0"/>
              <a:t>‹N°›</a:t>
            </a:fld>
            <a:endParaRPr lang="fr-MA"/>
          </a:p>
        </p:txBody>
      </p:sp>
    </p:spTree>
    <p:extLst>
      <p:ext uri="{BB962C8B-B14F-4D97-AF65-F5344CB8AC3E}">
        <p14:creationId xmlns:p14="http://schemas.microsoft.com/office/powerpoint/2010/main" val="192506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DCB9204-8894-4BB2-90F9-9011A846DB69}" type="datetimeFigureOut">
              <a:rPr lang="fr-MA" smtClean="0"/>
              <a:t>17/06/2020</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2CE77323-C12E-4FC1-8F4E-B029BD5CE14A}" type="slidenum">
              <a:rPr lang="fr-MA" smtClean="0"/>
              <a:t>‹N°›</a:t>
            </a:fld>
            <a:endParaRPr lang="fr-MA"/>
          </a:p>
        </p:txBody>
      </p:sp>
    </p:spTree>
    <p:extLst>
      <p:ext uri="{BB962C8B-B14F-4D97-AF65-F5344CB8AC3E}">
        <p14:creationId xmlns:p14="http://schemas.microsoft.com/office/powerpoint/2010/main" val="79779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DCB9204-8894-4BB2-90F9-9011A846DB69}" type="datetimeFigureOut">
              <a:rPr lang="fr-MA" smtClean="0"/>
              <a:t>17/06/2020</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2CE77323-C12E-4FC1-8F4E-B029BD5CE14A}" type="slidenum">
              <a:rPr lang="fr-MA" smtClean="0"/>
              <a:t>‹N°›</a:t>
            </a:fld>
            <a:endParaRPr lang="fr-MA"/>
          </a:p>
        </p:txBody>
      </p:sp>
    </p:spTree>
    <p:extLst>
      <p:ext uri="{BB962C8B-B14F-4D97-AF65-F5344CB8AC3E}">
        <p14:creationId xmlns:p14="http://schemas.microsoft.com/office/powerpoint/2010/main" val="400811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DCB9204-8894-4BB2-90F9-9011A846DB69}" type="datetimeFigureOut">
              <a:rPr lang="fr-MA" smtClean="0"/>
              <a:t>17/06/2020</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2CE77323-C12E-4FC1-8F4E-B029BD5CE14A}" type="slidenum">
              <a:rPr lang="fr-MA" smtClean="0"/>
              <a:t>‹N°›</a:t>
            </a:fld>
            <a:endParaRPr lang="fr-MA"/>
          </a:p>
        </p:txBody>
      </p:sp>
    </p:spTree>
    <p:extLst>
      <p:ext uri="{BB962C8B-B14F-4D97-AF65-F5344CB8AC3E}">
        <p14:creationId xmlns:p14="http://schemas.microsoft.com/office/powerpoint/2010/main" val="176969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B9204-8894-4BB2-90F9-9011A846DB69}" type="datetimeFigureOut">
              <a:rPr lang="fr-MA" smtClean="0"/>
              <a:t>17/06/2020</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2CE77323-C12E-4FC1-8F4E-B029BD5CE14A}" type="slidenum">
              <a:rPr lang="fr-MA" smtClean="0"/>
              <a:t>‹N°›</a:t>
            </a:fld>
            <a:endParaRPr lang="fr-MA"/>
          </a:p>
        </p:txBody>
      </p:sp>
    </p:spTree>
    <p:extLst>
      <p:ext uri="{BB962C8B-B14F-4D97-AF65-F5344CB8AC3E}">
        <p14:creationId xmlns:p14="http://schemas.microsoft.com/office/powerpoint/2010/main" val="1936156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DCB9204-8894-4BB2-90F9-9011A846DB69}" type="datetimeFigureOut">
              <a:rPr lang="fr-MA" smtClean="0"/>
              <a:t>17/06/2020</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2CE77323-C12E-4FC1-8F4E-B029BD5CE14A}" type="slidenum">
              <a:rPr lang="fr-MA" smtClean="0"/>
              <a:t>‹N°›</a:t>
            </a:fld>
            <a:endParaRPr lang="fr-MA"/>
          </a:p>
        </p:txBody>
      </p:sp>
    </p:spTree>
    <p:extLst>
      <p:ext uri="{BB962C8B-B14F-4D97-AF65-F5344CB8AC3E}">
        <p14:creationId xmlns:p14="http://schemas.microsoft.com/office/powerpoint/2010/main" val="2697287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DCB9204-8894-4BB2-90F9-9011A846DB69}" type="datetimeFigureOut">
              <a:rPr lang="fr-MA" smtClean="0"/>
              <a:t>17/06/2020</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2CE77323-C12E-4FC1-8F4E-B029BD5CE14A}" type="slidenum">
              <a:rPr lang="fr-MA" smtClean="0"/>
              <a:t>‹N°›</a:t>
            </a:fld>
            <a:endParaRPr lang="fr-MA"/>
          </a:p>
        </p:txBody>
      </p:sp>
    </p:spTree>
    <p:extLst>
      <p:ext uri="{BB962C8B-B14F-4D97-AF65-F5344CB8AC3E}">
        <p14:creationId xmlns:p14="http://schemas.microsoft.com/office/powerpoint/2010/main" val="3495077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DCB9204-8894-4BB2-90F9-9011A846DB69}" type="datetimeFigureOut">
              <a:rPr lang="fr-MA" smtClean="0"/>
              <a:t>17/06/2020</a:t>
            </a:fld>
            <a:endParaRPr lang="fr-M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M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CE77323-C12E-4FC1-8F4E-B029BD5CE14A}" type="slidenum">
              <a:rPr lang="fr-MA" smtClean="0"/>
              <a:t>‹N°›</a:t>
            </a:fld>
            <a:endParaRPr lang="fr-MA"/>
          </a:p>
        </p:txBody>
      </p:sp>
    </p:spTree>
    <p:extLst>
      <p:ext uri="{BB962C8B-B14F-4D97-AF65-F5344CB8AC3E}">
        <p14:creationId xmlns:p14="http://schemas.microsoft.com/office/powerpoint/2010/main" val="2646627277"/>
      </p:ext>
    </p:extLst>
  </p:cSld>
  <p:clrMap bg1="dk1" tx1="lt1" bg2="dk2" tx2="lt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Foire_aux_questions" TargetMode="External"/><Relationship Id="rId2" Type="http://schemas.openxmlformats.org/officeDocument/2006/relationships/hyperlink" Target="https://fr.wikipedia.org/wiki/Workflow" TargetMode="External"/><Relationship Id="rId1" Type="http://schemas.openxmlformats.org/officeDocument/2006/relationships/slideLayout" Target="../slideLayouts/slideLayout1.xml"/><Relationship Id="rId5" Type="http://schemas.openxmlformats.org/officeDocument/2006/relationships/hyperlink" Target="https://fr.wikipedia.org/wiki/Forum_(informatique)" TargetMode="External"/><Relationship Id="rId4" Type="http://schemas.openxmlformats.org/officeDocument/2006/relationships/hyperlink" Target="https://fr.wikipedia.org/wiki/Blo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2FEBE7-2B53-4AD1-9061-CC68AD433E67}"/>
              </a:ext>
            </a:extLst>
          </p:cNvPr>
          <p:cNvSpPr>
            <a:spLocks noGrp="1"/>
          </p:cNvSpPr>
          <p:nvPr>
            <p:ph type="ctrTitle"/>
          </p:nvPr>
        </p:nvSpPr>
        <p:spPr>
          <a:xfrm>
            <a:off x="1524000" y="408372"/>
            <a:ext cx="9144000" cy="1191828"/>
          </a:xfrm>
        </p:spPr>
        <p:txBody>
          <a:bodyPr>
            <a:normAutofit/>
          </a:bodyPr>
          <a:lstStyle/>
          <a:p>
            <a:pPr algn="ctr"/>
            <a:r>
              <a:rPr lang="fr-MA" sz="7200" spc="600" dirty="0">
                <a:solidFill>
                  <a:srgbClr val="FF0000"/>
                </a:solidFill>
              </a:rPr>
              <a:t>CMS</a:t>
            </a:r>
          </a:p>
        </p:txBody>
      </p:sp>
      <p:sp>
        <p:nvSpPr>
          <p:cNvPr id="4" name="ZoneTexte 3">
            <a:extLst>
              <a:ext uri="{FF2B5EF4-FFF2-40B4-BE49-F238E27FC236}">
                <a16:creationId xmlns:a16="http://schemas.microsoft.com/office/drawing/2014/main" id="{A73BE69C-DE9A-40DC-8401-C795452F4788}"/>
              </a:ext>
            </a:extLst>
          </p:cNvPr>
          <p:cNvSpPr txBox="1"/>
          <p:nvPr/>
        </p:nvSpPr>
        <p:spPr>
          <a:xfrm>
            <a:off x="1340528" y="2425594"/>
            <a:ext cx="8362765" cy="3170099"/>
          </a:xfrm>
          <a:prstGeom prst="rect">
            <a:avLst/>
          </a:prstGeom>
          <a:noFill/>
        </p:spPr>
        <p:txBody>
          <a:bodyPr wrap="square" rtlCol="0">
            <a:spAutoFit/>
          </a:bodyPr>
          <a:lstStyle/>
          <a:p>
            <a:pPr marL="342900" indent="-342900">
              <a:spcAft>
                <a:spcPts val="1200"/>
              </a:spcAft>
              <a:buFont typeface="+mj-lt"/>
              <a:buAutoNum type="arabicPeriod"/>
            </a:pPr>
            <a:r>
              <a:rPr lang="fr-MA" sz="3200" dirty="0">
                <a:solidFill>
                  <a:schemeClr val="bg1"/>
                </a:solidFill>
              </a:rPr>
              <a:t>Définition</a:t>
            </a:r>
          </a:p>
          <a:p>
            <a:pPr marL="342900" indent="-342900">
              <a:spcAft>
                <a:spcPts val="1200"/>
              </a:spcAft>
              <a:buFont typeface="+mj-lt"/>
              <a:buAutoNum type="arabicPeriod"/>
            </a:pPr>
            <a:r>
              <a:rPr lang="fr-MA" sz="3200" dirty="0">
                <a:solidFill>
                  <a:schemeClr val="bg1"/>
                </a:solidFill>
              </a:rPr>
              <a:t>Fonctionnalités du CMS</a:t>
            </a:r>
          </a:p>
          <a:p>
            <a:pPr marL="342900" indent="-342900">
              <a:spcAft>
                <a:spcPts val="1200"/>
              </a:spcAft>
              <a:buFont typeface="+mj-lt"/>
              <a:buAutoNum type="arabicPeriod"/>
            </a:pPr>
            <a:r>
              <a:rPr lang="fr-MA" sz="3200" dirty="0">
                <a:solidFill>
                  <a:schemeClr val="bg1"/>
                </a:solidFill>
              </a:rPr>
              <a:t>Avantages</a:t>
            </a:r>
          </a:p>
          <a:p>
            <a:pPr marL="342900" indent="-342900">
              <a:spcAft>
                <a:spcPts val="1200"/>
              </a:spcAft>
              <a:buFont typeface="+mj-lt"/>
              <a:buAutoNum type="arabicPeriod"/>
            </a:pPr>
            <a:r>
              <a:rPr lang="fr-MA" sz="3200" dirty="0">
                <a:solidFill>
                  <a:schemeClr val="bg1"/>
                </a:solidFill>
              </a:rPr>
              <a:t>Inconvénients</a:t>
            </a:r>
          </a:p>
          <a:p>
            <a:pPr marL="342900" indent="-342900">
              <a:spcAft>
                <a:spcPts val="1200"/>
              </a:spcAft>
              <a:buFont typeface="+mj-lt"/>
              <a:buAutoNum type="arabicPeriod"/>
            </a:pPr>
            <a:r>
              <a:rPr lang="fr-MA" sz="3200" dirty="0">
                <a:solidFill>
                  <a:schemeClr val="bg1"/>
                </a:solidFill>
              </a:rPr>
              <a:t>Exemples de logiciels de CMS</a:t>
            </a:r>
          </a:p>
        </p:txBody>
      </p:sp>
    </p:spTree>
    <p:extLst>
      <p:ext uri="{BB962C8B-B14F-4D97-AF65-F5344CB8AC3E}">
        <p14:creationId xmlns:p14="http://schemas.microsoft.com/office/powerpoint/2010/main" val="2855832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DC3AA-34E0-490D-8F19-35732A2B2CBE}"/>
              </a:ext>
            </a:extLst>
          </p:cNvPr>
          <p:cNvSpPr>
            <a:spLocks noGrp="1"/>
          </p:cNvSpPr>
          <p:nvPr>
            <p:ph type="ctrTitle"/>
          </p:nvPr>
        </p:nvSpPr>
        <p:spPr>
          <a:xfrm>
            <a:off x="1524000" y="858252"/>
            <a:ext cx="9144000" cy="741948"/>
          </a:xfrm>
        </p:spPr>
        <p:txBody>
          <a:bodyPr>
            <a:normAutofit fontScale="90000"/>
          </a:bodyPr>
          <a:lstStyle/>
          <a:p>
            <a:pPr algn="ctr"/>
            <a:r>
              <a:rPr lang="fr-MA" dirty="0">
                <a:solidFill>
                  <a:srgbClr val="FF0000"/>
                </a:solidFill>
              </a:rPr>
              <a:t>Définition CMS</a:t>
            </a:r>
          </a:p>
        </p:txBody>
      </p:sp>
      <p:sp>
        <p:nvSpPr>
          <p:cNvPr id="3" name="Sous-titre 2">
            <a:extLst>
              <a:ext uri="{FF2B5EF4-FFF2-40B4-BE49-F238E27FC236}">
                <a16:creationId xmlns:a16="http://schemas.microsoft.com/office/drawing/2014/main" id="{80667550-AA68-4A3C-9F4C-CBA687861A82}"/>
              </a:ext>
            </a:extLst>
          </p:cNvPr>
          <p:cNvSpPr>
            <a:spLocks noGrp="1"/>
          </p:cNvSpPr>
          <p:nvPr>
            <p:ph type="subTitle" idx="1"/>
          </p:nvPr>
        </p:nvSpPr>
        <p:spPr>
          <a:xfrm>
            <a:off x="985421" y="2334826"/>
            <a:ext cx="10022890" cy="2922973"/>
          </a:xfrm>
        </p:spPr>
        <p:txBody>
          <a:bodyPr/>
          <a:lstStyle/>
          <a:p>
            <a:pPr algn="ctr">
              <a:spcAft>
                <a:spcPts val="1200"/>
              </a:spcAft>
            </a:pPr>
            <a:r>
              <a:rPr lang="fr-FR" dirty="0">
                <a:solidFill>
                  <a:schemeClr val="bg1"/>
                </a:solidFill>
              </a:rPr>
              <a:t>L'acronyme anglais CMS signifie </a:t>
            </a:r>
            <a:r>
              <a:rPr lang="fr-FR" i="1" dirty="0">
                <a:solidFill>
                  <a:schemeClr val="bg1"/>
                </a:solidFill>
              </a:rPr>
              <a:t>Content Management System</a:t>
            </a:r>
            <a:r>
              <a:rPr lang="fr-FR" dirty="0">
                <a:solidFill>
                  <a:schemeClr val="bg1"/>
                </a:solidFill>
              </a:rPr>
              <a:t>, cela</a:t>
            </a:r>
          </a:p>
          <a:p>
            <a:pPr algn="ctr">
              <a:spcAft>
                <a:spcPts val="1200"/>
              </a:spcAft>
            </a:pPr>
            <a:r>
              <a:rPr lang="fr-FR" dirty="0">
                <a:solidFill>
                  <a:schemeClr val="bg1"/>
                </a:solidFill>
              </a:rPr>
              <a:t> désigne une famille d'applications qui ont pour but de créer et mettre à</a:t>
            </a:r>
          </a:p>
          <a:p>
            <a:pPr algn="ctr">
              <a:spcAft>
                <a:spcPts val="1200"/>
              </a:spcAft>
            </a:pPr>
            <a:r>
              <a:rPr lang="fr-FR" dirty="0">
                <a:solidFill>
                  <a:schemeClr val="bg1"/>
                </a:solidFill>
              </a:rPr>
              <a:t> jours facilement un site web dynamique. Le nom de ces logiciels se</a:t>
            </a:r>
          </a:p>
          <a:p>
            <a:pPr algn="ctr">
              <a:spcAft>
                <a:spcPts val="1200"/>
              </a:spcAft>
            </a:pPr>
            <a:r>
              <a:rPr lang="fr-FR" dirty="0">
                <a:solidFill>
                  <a:schemeClr val="bg1"/>
                </a:solidFill>
              </a:rPr>
              <a:t> traduit en français par "</a:t>
            </a:r>
            <a:r>
              <a:rPr lang="fr-FR" i="1" dirty="0">
                <a:solidFill>
                  <a:schemeClr val="bg1"/>
                </a:solidFill>
              </a:rPr>
              <a:t>Système de Gestion de Contenu</a:t>
            </a:r>
            <a:r>
              <a:rPr lang="fr-FR" dirty="0">
                <a:solidFill>
                  <a:schemeClr val="bg1"/>
                </a:solidFill>
              </a:rPr>
              <a:t>", parfois abrégé</a:t>
            </a:r>
          </a:p>
          <a:p>
            <a:pPr algn="ctr">
              <a:spcAft>
                <a:spcPts val="1200"/>
              </a:spcAft>
            </a:pPr>
            <a:r>
              <a:rPr lang="fr-FR" dirty="0">
                <a:solidFill>
                  <a:schemeClr val="bg1"/>
                </a:solidFill>
              </a:rPr>
              <a:t> SGC par quelques rares francophone.</a:t>
            </a:r>
            <a:endParaRPr lang="fr-MA" dirty="0">
              <a:solidFill>
                <a:schemeClr val="bg1"/>
              </a:solidFill>
            </a:endParaRPr>
          </a:p>
        </p:txBody>
      </p:sp>
    </p:spTree>
    <p:extLst>
      <p:ext uri="{BB962C8B-B14F-4D97-AF65-F5344CB8AC3E}">
        <p14:creationId xmlns:p14="http://schemas.microsoft.com/office/powerpoint/2010/main" val="424085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DC3AA-34E0-490D-8F19-35732A2B2CBE}"/>
              </a:ext>
            </a:extLst>
          </p:cNvPr>
          <p:cNvSpPr>
            <a:spLocks noGrp="1"/>
          </p:cNvSpPr>
          <p:nvPr>
            <p:ph type="ctrTitle"/>
          </p:nvPr>
        </p:nvSpPr>
        <p:spPr>
          <a:xfrm>
            <a:off x="1524000" y="858252"/>
            <a:ext cx="9144000" cy="741948"/>
          </a:xfrm>
        </p:spPr>
        <p:txBody>
          <a:bodyPr>
            <a:normAutofit fontScale="90000"/>
          </a:bodyPr>
          <a:lstStyle/>
          <a:p>
            <a:pPr algn="ctr"/>
            <a:r>
              <a:rPr lang="fr-MA" dirty="0">
                <a:solidFill>
                  <a:srgbClr val="FF0000"/>
                </a:solidFill>
              </a:rPr>
              <a:t>Fonctionnalités du CMS</a:t>
            </a:r>
          </a:p>
        </p:txBody>
      </p:sp>
      <p:sp>
        <p:nvSpPr>
          <p:cNvPr id="3" name="Sous-titre 2">
            <a:extLst>
              <a:ext uri="{FF2B5EF4-FFF2-40B4-BE49-F238E27FC236}">
                <a16:creationId xmlns:a16="http://schemas.microsoft.com/office/drawing/2014/main" id="{80667550-AA68-4A3C-9F4C-CBA687861A82}"/>
              </a:ext>
            </a:extLst>
          </p:cNvPr>
          <p:cNvSpPr>
            <a:spLocks noGrp="1"/>
          </p:cNvSpPr>
          <p:nvPr>
            <p:ph type="subTitle" idx="1"/>
          </p:nvPr>
        </p:nvSpPr>
        <p:spPr>
          <a:xfrm>
            <a:off x="985421" y="2050742"/>
            <a:ext cx="10022890" cy="4208015"/>
          </a:xfrm>
        </p:spPr>
        <p:txBody>
          <a:bodyPr>
            <a:normAutofit/>
          </a:bodyPr>
          <a:lstStyle/>
          <a:p>
            <a:pPr marL="342900" indent="-342900">
              <a:buFont typeface="Arial" panose="020B0604020202020204" pitchFamily="34" charset="0"/>
              <a:buChar char="•"/>
            </a:pPr>
            <a:r>
              <a:rPr lang="fr-FR" dirty="0">
                <a:solidFill>
                  <a:schemeClr val="bg1"/>
                </a:solidFill>
              </a:rPr>
              <a:t>ils permettent à plusieurs individus de travailler sur un même document.</a:t>
            </a:r>
          </a:p>
          <a:p>
            <a:pPr marL="342900" indent="-342900">
              <a:buFont typeface="Arial" panose="020B0604020202020204" pitchFamily="34" charset="0"/>
              <a:buChar char="•"/>
            </a:pPr>
            <a:r>
              <a:rPr lang="fr-FR" dirty="0">
                <a:solidFill>
                  <a:schemeClr val="bg1"/>
                </a:solidFill>
              </a:rPr>
              <a:t>ils fournissent une chaîne de publication (</a:t>
            </a:r>
            <a:r>
              <a:rPr lang="fr-FR" i="1" dirty="0">
                <a:solidFill>
                  <a:schemeClr val="bg1"/>
                </a:solidFill>
                <a:hlinkClick r:id="rId2" tooltip="Workflow">
                  <a:extLst>
                    <a:ext uri="{A12FA001-AC4F-418D-AE19-62706E023703}">
                      <ahyp:hlinkClr xmlns:ahyp="http://schemas.microsoft.com/office/drawing/2018/hyperlinkcolor" val="tx"/>
                    </a:ext>
                  </a:extLst>
                </a:hlinkClick>
              </a:rPr>
              <a:t>workflow</a:t>
            </a:r>
            <a:r>
              <a:rPr lang="fr-FR" dirty="0">
                <a:solidFill>
                  <a:schemeClr val="bg1"/>
                </a:solidFill>
              </a:rPr>
              <a:t>) offrant par exemple la possibilité de mettre en ligne le contenu des documents.</a:t>
            </a:r>
          </a:p>
          <a:p>
            <a:pPr marL="342900" indent="-342900">
              <a:buFont typeface="Arial" panose="020B0604020202020204" pitchFamily="34" charset="0"/>
              <a:buChar char="•"/>
            </a:pPr>
            <a:r>
              <a:rPr lang="fr-FR" dirty="0">
                <a:solidFill>
                  <a:schemeClr val="bg1"/>
                </a:solidFill>
              </a:rPr>
              <a:t>ils permettent de séparer les opérations de gestion de la forme et du contenu.</a:t>
            </a:r>
          </a:p>
          <a:p>
            <a:pPr marL="342900" indent="-342900">
              <a:buFont typeface="Arial" panose="020B0604020202020204" pitchFamily="34" charset="0"/>
              <a:buChar char="•"/>
            </a:pPr>
            <a:r>
              <a:rPr lang="fr-FR" dirty="0">
                <a:solidFill>
                  <a:schemeClr val="bg1"/>
                </a:solidFill>
              </a:rPr>
              <a:t>ils permettent de structurer le contenu (utilisation de </a:t>
            </a:r>
            <a:r>
              <a:rPr lang="fr-FR" dirty="0">
                <a:solidFill>
                  <a:schemeClr val="bg1"/>
                </a:solidFill>
                <a:hlinkClick r:id="rId3" tooltip="Foire aux questions">
                  <a:extLst>
                    <a:ext uri="{A12FA001-AC4F-418D-AE19-62706E023703}">
                      <ahyp:hlinkClr xmlns:ahyp="http://schemas.microsoft.com/office/drawing/2018/hyperlinkcolor" val="tx"/>
                    </a:ext>
                  </a:extLst>
                </a:hlinkClick>
              </a:rPr>
              <a:t>FAQ</a:t>
            </a:r>
            <a:r>
              <a:rPr lang="fr-FR" dirty="0">
                <a:solidFill>
                  <a:schemeClr val="bg1"/>
                </a:solidFill>
              </a:rPr>
              <a:t>, de documents, de </a:t>
            </a:r>
            <a:r>
              <a:rPr lang="fr-FR" dirty="0">
                <a:solidFill>
                  <a:schemeClr val="bg1"/>
                </a:solidFill>
                <a:hlinkClick r:id="rId4" tooltip="Blog">
                  <a:extLst>
                    <a:ext uri="{A12FA001-AC4F-418D-AE19-62706E023703}">
                      <ahyp:hlinkClr xmlns:ahyp="http://schemas.microsoft.com/office/drawing/2018/hyperlinkcolor" val="tx"/>
                    </a:ext>
                  </a:extLst>
                </a:hlinkClick>
              </a:rPr>
              <a:t>blogs</a:t>
            </a:r>
            <a:r>
              <a:rPr lang="fr-FR" dirty="0">
                <a:solidFill>
                  <a:schemeClr val="bg1"/>
                </a:solidFill>
              </a:rPr>
              <a:t>, de </a:t>
            </a:r>
            <a:r>
              <a:rPr lang="fr-FR" dirty="0">
                <a:solidFill>
                  <a:schemeClr val="bg1"/>
                </a:solidFill>
                <a:hlinkClick r:id="rId5" tooltip="Forum (informatique)">
                  <a:extLst>
                    <a:ext uri="{A12FA001-AC4F-418D-AE19-62706E023703}">
                      <ahyp:hlinkClr xmlns:ahyp="http://schemas.microsoft.com/office/drawing/2018/hyperlinkcolor" val="tx"/>
                    </a:ext>
                  </a:extLst>
                </a:hlinkClick>
              </a:rPr>
              <a:t>forums de discussion</a:t>
            </a:r>
            <a:r>
              <a:rPr lang="fr-FR" dirty="0">
                <a:solidFill>
                  <a:schemeClr val="bg1"/>
                </a:solidFill>
              </a:rPr>
              <a:t>, etc.) </a:t>
            </a:r>
          </a:p>
          <a:p>
            <a:pPr marL="342900" indent="-342900">
              <a:buFont typeface="Arial" panose="020B0604020202020204" pitchFamily="34" charset="0"/>
              <a:buChar char="•"/>
            </a:pPr>
            <a:r>
              <a:rPr lang="fr-FR" dirty="0">
                <a:solidFill>
                  <a:schemeClr val="bg1"/>
                </a:solidFill>
              </a:rPr>
              <a:t>ils permettent de hiérarchiser les utilisateurs et de leur attribuer des rôles et des permissions (utilisateur anonyme, administrateur, contributeur, etc.).</a:t>
            </a:r>
          </a:p>
        </p:txBody>
      </p:sp>
    </p:spTree>
    <p:extLst>
      <p:ext uri="{BB962C8B-B14F-4D97-AF65-F5344CB8AC3E}">
        <p14:creationId xmlns:p14="http://schemas.microsoft.com/office/powerpoint/2010/main" val="350812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DC3AA-34E0-490D-8F19-35732A2B2CBE}"/>
              </a:ext>
            </a:extLst>
          </p:cNvPr>
          <p:cNvSpPr>
            <a:spLocks noGrp="1"/>
          </p:cNvSpPr>
          <p:nvPr>
            <p:ph type="ctrTitle"/>
          </p:nvPr>
        </p:nvSpPr>
        <p:spPr>
          <a:xfrm>
            <a:off x="1524000" y="858252"/>
            <a:ext cx="9144000" cy="741948"/>
          </a:xfrm>
        </p:spPr>
        <p:txBody>
          <a:bodyPr>
            <a:normAutofit fontScale="90000"/>
          </a:bodyPr>
          <a:lstStyle/>
          <a:p>
            <a:pPr algn="ctr"/>
            <a:r>
              <a:rPr lang="fr-MA" dirty="0">
                <a:solidFill>
                  <a:srgbClr val="FF0000"/>
                </a:solidFill>
              </a:rPr>
              <a:t>Avantages du </a:t>
            </a:r>
            <a:r>
              <a:rPr lang="fr-MA" dirty="0" err="1">
                <a:solidFill>
                  <a:srgbClr val="FF0000"/>
                </a:solidFill>
              </a:rPr>
              <a:t>cms</a:t>
            </a:r>
            <a:endParaRPr lang="fr-MA" dirty="0">
              <a:solidFill>
                <a:srgbClr val="FF0000"/>
              </a:solidFill>
            </a:endParaRPr>
          </a:p>
        </p:txBody>
      </p:sp>
      <p:sp>
        <p:nvSpPr>
          <p:cNvPr id="3" name="Sous-titre 2">
            <a:extLst>
              <a:ext uri="{FF2B5EF4-FFF2-40B4-BE49-F238E27FC236}">
                <a16:creationId xmlns:a16="http://schemas.microsoft.com/office/drawing/2014/main" id="{80667550-AA68-4A3C-9F4C-CBA687861A82}"/>
              </a:ext>
            </a:extLst>
          </p:cNvPr>
          <p:cNvSpPr>
            <a:spLocks noGrp="1"/>
          </p:cNvSpPr>
          <p:nvPr>
            <p:ph type="subTitle" idx="1"/>
          </p:nvPr>
        </p:nvSpPr>
        <p:spPr>
          <a:xfrm>
            <a:off x="985421" y="2050740"/>
            <a:ext cx="10271464" cy="4456592"/>
          </a:xfrm>
        </p:spPr>
        <p:txBody>
          <a:bodyPr>
            <a:noAutofit/>
          </a:bodyPr>
          <a:lstStyle/>
          <a:p>
            <a:pPr marL="342900" indent="-342900">
              <a:buFont typeface="Wingdings" panose="05000000000000000000" pitchFamily="2" charset="2"/>
              <a:buChar char="v"/>
            </a:pPr>
            <a:r>
              <a:rPr lang="fr-FR" sz="1900" dirty="0">
                <a:solidFill>
                  <a:schemeClr val="bg1"/>
                </a:solidFill>
              </a:rPr>
              <a:t>Ils sont </a:t>
            </a:r>
            <a:r>
              <a:rPr lang="fr-FR" sz="1900" b="1" dirty="0">
                <a:solidFill>
                  <a:schemeClr val="bg1"/>
                </a:solidFill>
              </a:rPr>
              <a:t>accessibles</a:t>
            </a:r>
            <a:r>
              <a:rPr lang="fr-FR" sz="1900" dirty="0">
                <a:solidFill>
                  <a:schemeClr val="bg1"/>
                </a:solidFill>
              </a:rPr>
              <a:t> : pas besoin de connaître un langage de programmation pour pouvoir les utiliser ou les installer.</a:t>
            </a:r>
          </a:p>
          <a:p>
            <a:pPr marL="342900" indent="-342900">
              <a:buFont typeface="Wingdings" panose="05000000000000000000" pitchFamily="2" charset="2"/>
              <a:buChar char="v"/>
            </a:pPr>
            <a:r>
              <a:rPr lang="fr-FR" sz="1900" dirty="0">
                <a:solidFill>
                  <a:schemeClr val="bg1"/>
                </a:solidFill>
              </a:rPr>
              <a:t>Ils sont </a:t>
            </a:r>
            <a:r>
              <a:rPr lang="fr-FR" sz="1900" b="1" dirty="0">
                <a:solidFill>
                  <a:schemeClr val="bg1"/>
                </a:solidFill>
              </a:rPr>
              <a:t>rapides à mettre en place</a:t>
            </a:r>
            <a:r>
              <a:rPr lang="fr-FR" sz="1900" dirty="0">
                <a:solidFill>
                  <a:schemeClr val="bg1"/>
                </a:solidFill>
              </a:rPr>
              <a:t> : quelques heures pour les plus complexes, quelques minutes pour les plus simples.</a:t>
            </a:r>
          </a:p>
          <a:p>
            <a:pPr marL="342900" indent="-342900">
              <a:buFont typeface="Wingdings" panose="05000000000000000000" pitchFamily="2" charset="2"/>
              <a:buChar char="v"/>
            </a:pPr>
            <a:r>
              <a:rPr lang="fr-FR" sz="1900" dirty="0">
                <a:solidFill>
                  <a:schemeClr val="bg1"/>
                </a:solidFill>
              </a:rPr>
              <a:t>Ils font </a:t>
            </a:r>
            <a:r>
              <a:rPr lang="fr-FR" sz="1900" b="1" dirty="0">
                <a:solidFill>
                  <a:schemeClr val="bg1"/>
                </a:solidFill>
              </a:rPr>
              <a:t>gagner du temps</a:t>
            </a:r>
            <a:r>
              <a:rPr lang="fr-FR" sz="1900" dirty="0">
                <a:solidFill>
                  <a:schemeClr val="bg1"/>
                </a:solidFill>
              </a:rPr>
              <a:t> : développer tout un site web à partir de zéro – plutôt qu'utiliser des outils préconçus – est chronophage.</a:t>
            </a:r>
          </a:p>
          <a:p>
            <a:pPr marL="342900" indent="-342900">
              <a:buFont typeface="Wingdings" panose="05000000000000000000" pitchFamily="2" charset="2"/>
              <a:buChar char="v"/>
            </a:pPr>
            <a:r>
              <a:rPr lang="fr-FR" sz="1900" dirty="0">
                <a:solidFill>
                  <a:schemeClr val="bg1"/>
                </a:solidFill>
              </a:rPr>
              <a:t>Ils sont </a:t>
            </a:r>
            <a:r>
              <a:rPr lang="fr-FR" sz="1900" b="1" dirty="0">
                <a:solidFill>
                  <a:schemeClr val="bg1"/>
                </a:solidFill>
              </a:rPr>
              <a:t>soutenus par une communauté</a:t>
            </a:r>
            <a:r>
              <a:rPr lang="fr-FR" sz="1900" dirty="0">
                <a:solidFill>
                  <a:schemeClr val="bg1"/>
                </a:solidFill>
              </a:rPr>
              <a:t> : c'est le meilleur moyen d'avoir des outils performants et variés, et d'obtenir de l'aide. Nous reviendrons plus en détails là-dessus dans la deuxième partie de ce cours.</a:t>
            </a:r>
          </a:p>
          <a:p>
            <a:pPr marL="342900" indent="-342900">
              <a:buFont typeface="Wingdings" panose="05000000000000000000" pitchFamily="2" charset="2"/>
              <a:buChar char="v"/>
            </a:pPr>
            <a:r>
              <a:rPr lang="fr-FR" sz="1900" dirty="0">
                <a:solidFill>
                  <a:schemeClr val="bg1"/>
                </a:solidFill>
              </a:rPr>
              <a:t>Ils sont </a:t>
            </a:r>
            <a:r>
              <a:rPr lang="fr-FR" sz="1900" b="1" dirty="0">
                <a:solidFill>
                  <a:schemeClr val="bg1"/>
                </a:solidFill>
              </a:rPr>
              <a:t>faciles à maintenir</a:t>
            </a:r>
            <a:r>
              <a:rPr lang="fr-FR" sz="1900" dirty="0">
                <a:solidFill>
                  <a:schemeClr val="bg1"/>
                </a:solidFill>
              </a:rPr>
              <a:t> et à faire évoluer : le Web évolue, les CMS répercutent ces évolutions et permettent d'avoir un site qui évolue également (usage, technologie, design, ergonomie, etc.).</a:t>
            </a:r>
          </a:p>
        </p:txBody>
      </p:sp>
    </p:spTree>
    <p:extLst>
      <p:ext uri="{BB962C8B-B14F-4D97-AF65-F5344CB8AC3E}">
        <p14:creationId xmlns:p14="http://schemas.microsoft.com/office/powerpoint/2010/main" val="146814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DC3AA-34E0-490D-8F19-35732A2B2CBE}"/>
              </a:ext>
            </a:extLst>
          </p:cNvPr>
          <p:cNvSpPr>
            <a:spLocks noGrp="1"/>
          </p:cNvSpPr>
          <p:nvPr>
            <p:ph type="ctrTitle"/>
          </p:nvPr>
        </p:nvSpPr>
        <p:spPr>
          <a:xfrm>
            <a:off x="1524000" y="858252"/>
            <a:ext cx="9144000" cy="741948"/>
          </a:xfrm>
        </p:spPr>
        <p:txBody>
          <a:bodyPr>
            <a:normAutofit fontScale="90000"/>
          </a:bodyPr>
          <a:lstStyle/>
          <a:p>
            <a:pPr algn="ctr"/>
            <a:r>
              <a:rPr lang="fr-MA" dirty="0">
                <a:solidFill>
                  <a:srgbClr val="FF0000"/>
                </a:solidFill>
              </a:rPr>
              <a:t>Inconvénients du CMS</a:t>
            </a:r>
          </a:p>
        </p:txBody>
      </p:sp>
      <p:sp>
        <p:nvSpPr>
          <p:cNvPr id="3" name="Sous-titre 2">
            <a:extLst>
              <a:ext uri="{FF2B5EF4-FFF2-40B4-BE49-F238E27FC236}">
                <a16:creationId xmlns:a16="http://schemas.microsoft.com/office/drawing/2014/main" id="{80667550-AA68-4A3C-9F4C-CBA687861A82}"/>
              </a:ext>
            </a:extLst>
          </p:cNvPr>
          <p:cNvSpPr>
            <a:spLocks noGrp="1"/>
          </p:cNvSpPr>
          <p:nvPr>
            <p:ph type="subTitle" idx="1"/>
          </p:nvPr>
        </p:nvSpPr>
        <p:spPr>
          <a:xfrm>
            <a:off x="985421" y="2334826"/>
            <a:ext cx="10022890" cy="4136995"/>
          </a:xfrm>
        </p:spPr>
        <p:txBody>
          <a:bodyPr>
            <a:noAutofit/>
          </a:bodyPr>
          <a:lstStyle/>
          <a:p>
            <a:pPr marL="457200" indent="-457200">
              <a:buFont typeface="Wingdings" panose="05000000000000000000" pitchFamily="2" charset="2"/>
              <a:buChar char="v"/>
            </a:pPr>
            <a:r>
              <a:rPr lang="fr-FR" sz="1900" dirty="0">
                <a:solidFill>
                  <a:schemeClr val="bg1"/>
                </a:solidFill>
              </a:rPr>
              <a:t>Ils </a:t>
            </a:r>
            <a:r>
              <a:rPr lang="fr-FR" sz="1900" b="1" dirty="0">
                <a:solidFill>
                  <a:schemeClr val="bg1"/>
                </a:solidFill>
              </a:rPr>
              <a:t>manquent de flexibilité</a:t>
            </a:r>
            <a:r>
              <a:rPr lang="fr-FR" sz="1900" dirty="0">
                <a:solidFill>
                  <a:schemeClr val="bg1"/>
                </a:solidFill>
              </a:rPr>
              <a:t> : la grande majorité des CMS proposent énormément de fonctionnalités, néanmoins il est souvent complexe et coûteux d'ajouter celles qui ne sont pas initialement prévues.</a:t>
            </a:r>
          </a:p>
          <a:p>
            <a:pPr marL="457200" indent="-457200">
              <a:buFont typeface="Wingdings" panose="05000000000000000000" pitchFamily="2" charset="2"/>
              <a:buChar char="v"/>
            </a:pPr>
            <a:r>
              <a:rPr lang="fr-FR" sz="1900" dirty="0">
                <a:solidFill>
                  <a:schemeClr val="bg1"/>
                </a:solidFill>
              </a:rPr>
              <a:t>Ils sont </a:t>
            </a:r>
            <a:r>
              <a:rPr lang="fr-FR" sz="1900" b="1" dirty="0">
                <a:solidFill>
                  <a:schemeClr val="bg1"/>
                </a:solidFill>
              </a:rPr>
              <a:t>moins performants</a:t>
            </a:r>
            <a:r>
              <a:rPr lang="fr-FR" sz="1900" dirty="0">
                <a:solidFill>
                  <a:schemeClr val="bg1"/>
                </a:solidFill>
              </a:rPr>
              <a:t> : la généricité et la complexité des CMS  les rend, à qualité égale, moins performants qu'un site construit sans CMS.</a:t>
            </a:r>
          </a:p>
          <a:p>
            <a:pPr marL="457200" indent="-457200">
              <a:buFont typeface="Wingdings" panose="05000000000000000000" pitchFamily="2" charset="2"/>
              <a:buChar char="v"/>
            </a:pPr>
            <a:r>
              <a:rPr lang="fr-FR" sz="1900" dirty="0">
                <a:solidFill>
                  <a:schemeClr val="bg1"/>
                </a:solidFill>
              </a:rPr>
              <a:t>Ils sont </a:t>
            </a:r>
            <a:r>
              <a:rPr lang="fr-FR" sz="1900" b="1" dirty="0">
                <a:solidFill>
                  <a:schemeClr val="bg1"/>
                </a:solidFill>
              </a:rPr>
              <a:t>plus susceptibles d'être attaqués</a:t>
            </a:r>
            <a:r>
              <a:rPr lang="fr-FR" sz="1900" dirty="0">
                <a:solidFill>
                  <a:schemeClr val="bg1"/>
                </a:solidFill>
              </a:rPr>
              <a:t> : comme tous les sites utilisant le même CMS partagent un code source commun, il est nettement plus aisé de pirater un CMS, surtout s'il est mal protégé ou implémenté. Par ailleurs, le temps investi par un pirate pour attaquer un site web peut être rentabilisé sur d'autres sites construits avec le même CMS.</a:t>
            </a:r>
          </a:p>
          <a:p>
            <a:pPr marL="457200" indent="-457200">
              <a:buFont typeface="Wingdings" panose="05000000000000000000" pitchFamily="2" charset="2"/>
              <a:buChar char="v"/>
            </a:pPr>
            <a:r>
              <a:rPr lang="fr-FR" sz="1900" dirty="0">
                <a:solidFill>
                  <a:schemeClr val="bg1"/>
                </a:solidFill>
              </a:rPr>
              <a:t>Ils sont </a:t>
            </a:r>
            <a:r>
              <a:rPr lang="fr-FR" sz="1900" b="1" dirty="0">
                <a:solidFill>
                  <a:schemeClr val="bg1"/>
                </a:solidFill>
              </a:rPr>
              <a:t>difficiles à migrer</a:t>
            </a:r>
            <a:r>
              <a:rPr lang="fr-FR" sz="1900" dirty="0">
                <a:solidFill>
                  <a:schemeClr val="bg1"/>
                </a:solidFill>
              </a:rPr>
              <a:t> : changer de CMS est souvent beaucoup plus long et complexe que de faire évoluer un site web construit sans CMS.</a:t>
            </a:r>
          </a:p>
        </p:txBody>
      </p:sp>
    </p:spTree>
    <p:extLst>
      <p:ext uri="{BB962C8B-B14F-4D97-AF65-F5344CB8AC3E}">
        <p14:creationId xmlns:p14="http://schemas.microsoft.com/office/powerpoint/2010/main" val="28997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DC3AA-34E0-490D-8F19-35732A2B2CBE}"/>
              </a:ext>
            </a:extLst>
          </p:cNvPr>
          <p:cNvSpPr>
            <a:spLocks noGrp="1"/>
          </p:cNvSpPr>
          <p:nvPr>
            <p:ph type="ctrTitle"/>
          </p:nvPr>
        </p:nvSpPr>
        <p:spPr>
          <a:xfrm>
            <a:off x="1518081" y="1177847"/>
            <a:ext cx="9155837" cy="1156979"/>
          </a:xfrm>
        </p:spPr>
        <p:txBody>
          <a:bodyPr>
            <a:normAutofit fontScale="90000"/>
          </a:bodyPr>
          <a:lstStyle/>
          <a:p>
            <a:pPr algn="ctr"/>
            <a:r>
              <a:rPr lang="fr-MA" dirty="0">
                <a:solidFill>
                  <a:srgbClr val="FF0000"/>
                </a:solidFill>
              </a:rPr>
              <a:t>Les logiciels de </a:t>
            </a:r>
            <a:r>
              <a:rPr lang="fr-MA" dirty="0" err="1">
                <a:solidFill>
                  <a:srgbClr val="FF0000"/>
                </a:solidFill>
              </a:rPr>
              <a:t>cms</a:t>
            </a:r>
            <a:r>
              <a:rPr lang="fr-MA" dirty="0">
                <a:solidFill>
                  <a:srgbClr val="FF0000"/>
                </a:solidFill>
              </a:rPr>
              <a:t> les plus utilisés</a:t>
            </a:r>
          </a:p>
        </p:txBody>
      </p:sp>
      <p:sp>
        <p:nvSpPr>
          <p:cNvPr id="3" name="Sous-titre 2">
            <a:extLst>
              <a:ext uri="{FF2B5EF4-FFF2-40B4-BE49-F238E27FC236}">
                <a16:creationId xmlns:a16="http://schemas.microsoft.com/office/drawing/2014/main" id="{80667550-AA68-4A3C-9F4C-CBA687861A82}"/>
              </a:ext>
            </a:extLst>
          </p:cNvPr>
          <p:cNvSpPr>
            <a:spLocks noGrp="1"/>
          </p:cNvSpPr>
          <p:nvPr>
            <p:ph type="subTitle" idx="1"/>
          </p:nvPr>
        </p:nvSpPr>
        <p:spPr>
          <a:xfrm>
            <a:off x="1084554" y="2757179"/>
            <a:ext cx="10022890" cy="2922973"/>
          </a:xfrm>
        </p:spPr>
        <p:txBody>
          <a:bodyPr/>
          <a:lstStyle/>
          <a:p>
            <a:pPr marL="342900" indent="-342900">
              <a:spcAft>
                <a:spcPts val="1200"/>
              </a:spcAft>
              <a:buFont typeface="Arial" panose="020B0604020202020204" pitchFamily="34" charset="0"/>
              <a:buChar char="•"/>
            </a:pPr>
            <a:r>
              <a:rPr lang="fr-MA" dirty="0">
                <a:solidFill>
                  <a:schemeClr val="bg1"/>
                </a:solidFill>
              </a:rPr>
              <a:t>WordPress</a:t>
            </a:r>
          </a:p>
          <a:p>
            <a:pPr marL="342900" indent="-342900">
              <a:spcAft>
                <a:spcPts val="1200"/>
              </a:spcAft>
              <a:buFont typeface="Arial" panose="020B0604020202020204" pitchFamily="34" charset="0"/>
              <a:buChar char="•"/>
            </a:pPr>
            <a:r>
              <a:rPr lang="fr-MA" dirty="0">
                <a:solidFill>
                  <a:schemeClr val="bg1"/>
                </a:solidFill>
              </a:rPr>
              <a:t>Joomla!</a:t>
            </a:r>
          </a:p>
          <a:p>
            <a:pPr marL="342900" indent="-342900">
              <a:spcAft>
                <a:spcPts val="1200"/>
              </a:spcAft>
              <a:buFont typeface="Arial" panose="020B0604020202020204" pitchFamily="34" charset="0"/>
              <a:buChar char="•"/>
            </a:pPr>
            <a:r>
              <a:rPr lang="fr-MA" dirty="0" err="1">
                <a:solidFill>
                  <a:schemeClr val="bg1"/>
                </a:solidFill>
              </a:rPr>
              <a:t>Shopify</a:t>
            </a:r>
            <a:endParaRPr lang="fr-MA" dirty="0">
              <a:solidFill>
                <a:schemeClr val="bg1"/>
              </a:solidFill>
            </a:endParaRPr>
          </a:p>
          <a:p>
            <a:pPr marL="342900" indent="-342900">
              <a:spcAft>
                <a:spcPts val="1200"/>
              </a:spcAft>
              <a:buFont typeface="Arial" panose="020B0604020202020204" pitchFamily="34" charset="0"/>
              <a:buChar char="•"/>
            </a:pPr>
            <a:r>
              <a:rPr lang="fr-MA" dirty="0">
                <a:solidFill>
                  <a:schemeClr val="bg1"/>
                </a:solidFill>
              </a:rPr>
              <a:t>Drupal</a:t>
            </a:r>
          </a:p>
          <a:p>
            <a:pPr marL="342900" indent="-342900">
              <a:spcAft>
                <a:spcPts val="1200"/>
              </a:spcAft>
              <a:buFont typeface="Arial" panose="020B0604020202020204" pitchFamily="34" charset="0"/>
              <a:buChar char="•"/>
            </a:pPr>
            <a:r>
              <a:rPr lang="fr-MA" dirty="0" err="1">
                <a:solidFill>
                  <a:schemeClr val="bg1"/>
                </a:solidFill>
              </a:rPr>
              <a:t>Squarespace</a:t>
            </a:r>
            <a:endParaRPr lang="fr-MA" dirty="0">
              <a:solidFill>
                <a:schemeClr val="bg1"/>
              </a:solidFill>
            </a:endParaRPr>
          </a:p>
        </p:txBody>
      </p:sp>
    </p:spTree>
    <p:extLst>
      <p:ext uri="{BB962C8B-B14F-4D97-AF65-F5344CB8AC3E}">
        <p14:creationId xmlns:p14="http://schemas.microsoft.com/office/powerpoint/2010/main" val="409445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C25B186-FAB8-47CB-9787-43765648B9D5}"/>
              </a:ext>
            </a:extLst>
          </p:cNvPr>
          <p:cNvSpPr>
            <a:spLocks noGrp="1"/>
          </p:cNvSpPr>
          <p:nvPr>
            <p:ph idx="1"/>
          </p:nvPr>
        </p:nvSpPr>
        <p:spPr>
          <a:xfrm>
            <a:off x="1828800" y="1621366"/>
            <a:ext cx="8534400" cy="3615267"/>
          </a:xfrm>
        </p:spPr>
        <p:txBody>
          <a:bodyPr>
            <a:normAutofit/>
          </a:bodyPr>
          <a:lstStyle/>
          <a:p>
            <a:pPr marL="0" indent="0" algn="ctr">
              <a:buNone/>
            </a:pPr>
            <a:r>
              <a:rPr lang="fr-MA" sz="8000" dirty="0">
                <a:solidFill>
                  <a:schemeClr val="bg1"/>
                </a:solidFill>
              </a:rPr>
              <a:t>Merci !</a:t>
            </a:r>
          </a:p>
        </p:txBody>
      </p:sp>
    </p:spTree>
    <p:extLst>
      <p:ext uri="{BB962C8B-B14F-4D97-AF65-F5344CB8AC3E}">
        <p14:creationId xmlns:p14="http://schemas.microsoft.com/office/powerpoint/2010/main" val="3833223350"/>
      </p:ext>
    </p:extLst>
  </p:cSld>
  <p:clrMapOvr>
    <a:masterClrMapping/>
  </p:clrMapOvr>
</p:sld>
</file>

<file path=ppt/theme/theme1.xml><?xml version="1.0" encoding="utf-8"?>
<a:theme xmlns:a="http://schemas.openxmlformats.org/drawingml/2006/main" name="Secteur">
  <a:themeElements>
    <a:clrScheme name="Personnalisé 1">
      <a:dk1>
        <a:sysClr val="windowText" lastClr="000000"/>
      </a:dk1>
      <a:lt1>
        <a:sysClr val="window" lastClr="FFFFFF"/>
      </a:lt1>
      <a:dk2>
        <a:srgbClr val="F2F2F2"/>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Secteur</Template>
  <TotalTime>22</TotalTime>
  <Words>487</Words>
  <Application>Microsoft Office PowerPoint</Application>
  <PresentationFormat>Grand écran</PresentationFormat>
  <Paragraphs>36</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Century Gothic</vt:lpstr>
      <vt:lpstr>Wingdings</vt:lpstr>
      <vt:lpstr>Wingdings 3</vt:lpstr>
      <vt:lpstr>Secteur</vt:lpstr>
      <vt:lpstr>CMS</vt:lpstr>
      <vt:lpstr>Définition CMS</vt:lpstr>
      <vt:lpstr>Fonctionnalités du CMS</vt:lpstr>
      <vt:lpstr>Avantages du cms</vt:lpstr>
      <vt:lpstr>Inconvénients du CMS</vt:lpstr>
      <vt:lpstr>Les logiciels de cms les plus utilisés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dc:title>
  <dc:creator>Sanaa Saadoune</dc:creator>
  <cp:lastModifiedBy>Sanaa Saadoune</cp:lastModifiedBy>
  <cp:revision>4</cp:revision>
  <dcterms:created xsi:type="dcterms:W3CDTF">2020-06-17T11:47:54Z</dcterms:created>
  <dcterms:modified xsi:type="dcterms:W3CDTF">2020-06-17T12:10:29Z</dcterms:modified>
</cp:coreProperties>
</file>