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Staatliches" charset="1" panose="00000000000000000000"/>
      <p:regular r:id="rId24"/>
    </p:embeddedFont>
    <p:embeddedFont>
      <p:font typeface="Montserrat Classic Bold" charset="1" panose="00000800000000000000"/>
      <p:regular r:id="rId25"/>
    </p:embeddedFont>
    <p:embeddedFont>
      <p:font typeface="Montserrat Ultra-Bold" charset="1" panose="00000900000000000000"/>
      <p:regular r:id="rId26"/>
    </p:embeddedFont>
    <p:embeddedFont>
      <p:font typeface="Montserrat Classic"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59.png" Type="http://schemas.openxmlformats.org/officeDocument/2006/relationships/image"/><Relationship Id="rId9"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60.png" Type="http://schemas.openxmlformats.org/officeDocument/2006/relationships/image"/><Relationship Id="rId7" Target="../media/image61.png" Type="http://schemas.openxmlformats.org/officeDocument/2006/relationships/image"/><Relationship Id="rId8" Target="../media/image62.png" Type="http://schemas.openxmlformats.org/officeDocument/2006/relationships/image"/><Relationship Id="rId9" Target="../media/image6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6.png" Type="http://schemas.openxmlformats.org/officeDocument/2006/relationships/image"/><Relationship Id="rId11" Target="../media/image67.png" Type="http://schemas.openxmlformats.org/officeDocument/2006/relationships/image"/><Relationship Id="rId12" Target="../media/image68.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64.png" Type="http://schemas.openxmlformats.org/officeDocument/2006/relationships/image"/><Relationship Id="rId9" Target="../media/image6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69.png" Type="http://schemas.openxmlformats.org/officeDocument/2006/relationships/image"/><Relationship Id="rId5" Target="../media/image70.svg" Type="http://schemas.openxmlformats.org/officeDocument/2006/relationships/image"/><Relationship Id="rId6" Target="../media/image71.png" Type="http://schemas.openxmlformats.org/officeDocument/2006/relationships/image"/><Relationship Id="rId7" Target="../media/image72.svg" Type="http://schemas.openxmlformats.org/officeDocument/2006/relationships/image"/><Relationship Id="rId8" Target="../media/image73.png" Type="http://schemas.openxmlformats.org/officeDocument/2006/relationships/image"/><Relationship Id="rId9" Target="../media/image7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6.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69.png" Type="http://schemas.openxmlformats.org/officeDocument/2006/relationships/image"/><Relationship Id="rId5" Target="../media/image70.svg" Type="http://schemas.openxmlformats.org/officeDocument/2006/relationships/image"/><Relationship Id="rId6" Target="../media/image71.png" Type="http://schemas.openxmlformats.org/officeDocument/2006/relationships/image"/><Relationship Id="rId7" Target="../media/image72.svg" Type="http://schemas.openxmlformats.org/officeDocument/2006/relationships/image"/><Relationship Id="rId8" Target="../media/image73.png" Type="http://schemas.openxmlformats.org/officeDocument/2006/relationships/image"/><Relationship Id="rId9" Target="../media/image7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69.png" Type="http://schemas.openxmlformats.org/officeDocument/2006/relationships/image"/><Relationship Id="rId5" Target="../media/image70.svg" Type="http://schemas.openxmlformats.org/officeDocument/2006/relationships/image"/><Relationship Id="rId6" Target="../media/image71.png" Type="http://schemas.openxmlformats.org/officeDocument/2006/relationships/image"/><Relationship Id="rId7" Target="../media/image72.svg" Type="http://schemas.openxmlformats.org/officeDocument/2006/relationships/image"/><Relationship Id="rId8" Target="../media/image73.png" Type="http://schemas.openxmlformats.org/officeDocument/2006/relationships/image"/><Relationship Id="rId9" Target="../media/image7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 Id="rId3" Target="../media/image79.svg" Type="http://schemas.openxmlformats.org/officeDocument/2006/relationships/image"/><Relationship Id="rId4" Target="../media/image80.png" Type="http://schemas.openxmlformats.org/officeDocument/2006/relationships/image"/><Relationship Id="rId5" Target="../media/image81.svg" Type="http://schemas.openxmlformats.org/officeDocument/2006/relationships/image"/><Relationship Id="rId6" Target="../media/image82.png" Type="http://schemas.openxmlformats.org/officeDocument/2006/relationships/image"/><Relationship Id="rId7" Target="../media/image8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84.png" Type="http://schemas.openxmlformats.org/officeDocument/2006/relationships/image"/><Relationship Id="rId7" Target="../media/image85.svg" Type="http://schemas.openxmlformats.org/officeDocument/2006/relationships/image"/><Relationship Id="rId8" Target="../media/image86.png" Type="http://schemas.openxmlformats.org/officeDocument/2006/relationships/image"/><Relationship Id="rId9" Target="../media/image8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https://www.google.com/url?q=https%3A%2F%2Fwww.kaggle.com%2Fdatasets%2Fkacpergregorowicz%2Fhouse-plant-species" TargetMode="External" Type="http://schemas.openxmlformats.org/officeDocument/2006/relationships/hyperlink"/><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11" Target="../media/image51.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48.png" Type="http://schemas.openxmlformats.org/officeDocument/2006/relationships/image"/><Relationship Id="rId9" Target="../media/image4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png" Type="http://schemas.openxmlformats.org/officeDocument/2006/relationships/image"/><Relationship Id="rId12" Target="../media/image56.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0287000" cy="10287000"/>
          </a:xfrm>
          <a:custGeom>
            <a:avLst/>
            <a:gdLst/>
            <a:ahLst/>
            <a:cxnLst/>
            <a:rect r="r" b="b" t="t" l="l"/>
            <a:pathLst>
              <a:path h="10287000" w="10287000">
                <a:moveTo>
                  <a:pt x="10287000" y="0"/>
                </a:moveTo>
                <a:lnTo>
                  <a:pt x="0" y="0"/>
                </a:lnTo>
                <a:lnTo>
                  <a:pt x="0" y="10287000"/>
                </a:lnTo>
                <a:lnTo>
                  <a:pt x="10287000" y="10287000"/>
                </a:lnTo>
                <a:lnTo>
                  <a:pt x="1028700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6256562" y="-1121375"/>
            <a:ext cx="5352893" cy="9946254"/>
          </a:xfrm>
          <a:custGeom>
            <a:avLst/>
            <a:gdLst/>
            <a:ahLst/>
            <a:cxnLst/>
            <a:rect r="r" b="b" t="t" l="l"/>
            <a:pathLst>
              <a:path h="9946254" w="5352893">
                <a:moveTo>
                  <a:pt x="0" y="0"/>
                </a:moveTo>
                <a:lnTo>
                  <a:pt x="5352894" y="0"/>
                </a:lnTo>
                <a:lnTo>
                  <a:pt x="5352894" y="9946254"/>
                </a:lnTo>
                <a:lnTo>
                  <a:pt x="0" y="9946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1629032" y="3374358"/>
            <a:ext cx="10605125" cy="3856409"/>
          </a:xfrm>
          <a:custGeom>
            <a:avLst/>
            <a:gdLst/>
            <a:ahLst/>
            <a:cxnLst/>
            <a:rect r="r" b="b" t="t" l="l"/>
            <a:pathLst>
              <a:path h="3856409" w="10605125">
                <a:moveTo>
                  <a:pt x="0" y="0"/>
                </a:moveTo>
                <a:lnTo>
                  <a:pt x="10605124" y="0"/>
                </a:lnTo>
                <a:lnTo>
                  <a:pt x="10605124" y="3856409"/>
                </a:lnTo>
                <a:lnTo>
                  <a:pt x="0" y="38564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841745" y="-159062"/>
            <a:ext cx="1417555" cy="3317681"/>
          </a:xfrm>
          <a:custGeom>
            <a:avLst/>
            <a:gdLst/>
            <a:ahLst/>
            <a:cxnLst/>
            <a:rect r="r" b="b" t="t" l="l"/>
            <a:pathLst>
              <a:path h="3317681" w="1417555">
                <a:moveTo>
                  <a:pt x="1417555" y="0"/>
                </a:moveTo>
                <a:lnTo>
                  <a:pt x="0" y="0"/>
                </a:lnTo>
                <a:lnTo>
                  <a:pt x="0" y="3317681"/>
                </a:lnTo>
                <a:lnTo>
                  <a:pt x="1417555" y="3317681"/>
                </a:lnTo>
                <a:lnTo>
                  <a:pt x="141755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894957" y="0"/>
            <a:ext cx="1417555" cy="3317681"/>
          </a:xfrm>
          <a:custGeom>
            <a:avLst/>
            <a:gdLst/>
            <a:ahLst/>
            <a:cxnLst/>
            <a:rect r="r" b="b" t="t" l="l"/>
            <a:pathLst>
              <a:path h="3317681" w="1417555">
                <a:moveTo>
                  <a:pt x="0" y="0"/>
                </a:moveTo>
                <a:lnTo>
                  <a:pt x="1417555" y="0"/>
                </a:lnTo>
                <a:lnTo>
                  <a:pt x="1417555" y="3317681"/>
                </a:lnTo>
                <a:lnTo>
                  <a:pt x="0" y="3317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841745" y="8715504"/>
            <a:ext cx="2179698" cy="1085592"/>
          </a:xfrm>
          <a:custGeom>
            <a:avLst/>
            <a:gdLst/>
            <a:ahLst/>
            <a:cxnLst/>
            <a:rect r="r" b="b" t="t" l="l"/>
            <a:pathLst>
              <a:path h="1085592" w="2179698">
                <a:moveTo>
                  <a:pt x="0" y="0"/>
                </a:moveTo>
                <a:lnTo>
                  <a:pt x="2179698" y="0"/>
                </a:lnTo>
                <a:lnTo>
                  <a:pt x="2179698" y="1085592"/>
                </a:lnTo>
                <a:lnTo>
                  <a:pt x="0" y="1085592"/>
                </a:lnTo>
                <a:lnTo>
                  <a:pt x="0" y="0"/>
                </a:lnTo>
                <a:close/>
              </a:path>
            </a:pathLst>
          </a:custGeom>
          <a:blipFill>
            <a:blip r:embed="rId10"/>
            <a:stretch>
              <a:fillRect l="0" t="0" r="0" b="0"/>
            </a:stretch>
          </a:blipFill>
        </p:spPr>
      </p:sp>
      <p:sp>
        <p:nvSpPr>
          <p:cNvPr name="Freeform 8" id="8"/>
          <p:cNvSpPr/>
          <p:nvPr/>
        </p:nvSpPr>
        <p:spPr>
          <a:xfrm flipH="false" flipV="false" rot="0">
            <a:off x="15535849" y="4655828"/>
            <a:ext cx="2485594" cy="2562468"/>
          </a:xfrm>
          <a:custGeom>
            <a:avLst/>
            <a:gdLst/>
            <a:ahLst/>
            <a:cxnLst/>
            <a:rect r="r" b="b" t="t" l="l"/>
            <a:pathLst>
              <a:path h="2562468" w="2485594">
                <a:moveTo>
                  <a:pt x="0" y="0"/>
                </a:moveTo>
                <a:lnTo>
                  <a:pt x="2485594" y="0"/>
                </a:lnTo>
                <a:lnTo>
                  <a:pt x="2485594" y="2562467"/>
                </a:lnTo>
                <a:lnTo>
                  <a:pt x="0" y="256246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3959882" y="7389881"/>
            <a:ext cx="10157245" cy="819609"/>
            <a:chOff x="0" y="0"/>
            <a:chExt cx="5046480" cy="407211"/>
          </a:xfrm>
        </p:grpSpPr>
        <p:sp>
          <p:nvSpPr>
            <p:cNvPr name="Freeform 10" id="10"/>
            <p:cNvSpPr/>
            <p:nvPr/>
          </p:nvSpPr>
          <p:spPr>
            <a:xfrm flipH="false" flipV="false" rot="0">
              <a:off x="0" y="0"/>
              <a:ext cx="5046480" cy="407211"/>
            </a:xfrm>
            <a:custGeom>
              <a:avLst/>
              <a:gdLst/>
              <a:ahLst/>
              <a:cxnLst/>
              <a:rect r="r" b="b" t="t" l="l"/>
              <a:pathLst>
                <a:path h="407211" w="5046480">
                  <a:moveTo>
                    <a:pt x="4843280" y="0"/>
                  </a:moveTo>
                  <a:cubicBezTo>
                    <a:pt x="4955505" y="0"/>
                    <a:pt x="5046480" y="91157"/>
                    <a:pt x="5046480" y="203605"/>
                  </a:cubicBezTo>
                  <a:cubicBezTo>
                    <a:pt x="5046480" y="316054"/>
                    <a:pt x="4955505" y="407211"/>
                    <a:pt x="4843280" y="407211"/>
                  </a:cubicBezTo>
                  <a:lnTo>
                    <a:pt x="203200" y="407211"/>
                  </a:lnTo>
                  <a:cubicBezTo>
                    <a:pt x="90976" y="407211"/>
                    <a:pt x="0" y="316054"/>
                    <a:pt x="0" y="203605"/>
                  </a:cubicBezTo>
                  <a:cubicBezTo>
                    <a:pt x="0" y="91157"/>
                    <a:pt x="90976" y="0"/>
                    <a:pt x="203200" y="0"/>
                  </a:cubicBezTo>
                  <a:close/>
                </a:path>
              </a:pathLst>
            </a:custGeom>
            <a:solidFill>
              <a:srgbClr val="FFB7D2"/>
            </a:solidFill>
          </p:spPr>
        </p:sp>
        <p:sp>
          <p:nvSpPr>
            <p:cNvPr name="TextBox 11" id="11"/>
            <p:cNvSpPr txBox="true"/>
            <p:nvPr/>
          </p:nvSpPr>
          <p:spPr>
            <a:xfrm>
              <a:off x="0" y="-28575"/>
              <a:ext cx="5046480" cy="435786"/>
            </a:xfrm>
            <a:prstGeom prst="rect">
              <a:avLst/>
            </a:prstGeom>
          </p:spPr>
          <p:txBody>
            <a:bodyPr anchor="ctr" rtlCol="false" tIns="12800" lIns="12800" bIns="12800" rIns="12800"/>
            <a:lstStyle/>
            <a:p>
              <a:pPr algn="ctr">
                <a:lnSpc>
                  <a:spcPts val="2187"/>
                </a:lnSpc>
                <a:spcBef>
                  <a:spcPct val="0"/>
                </a:spcBef>
              </a:pPr>
            </a:p>
          </p:txBody>
        </p:sp>
      </p:grpSp>
      <p:sp>
        <p:nvSpPr>
          <p:cNvPr name="TextBox 12" id="12"/>
          <p:cNvSpPr txBox="true"/>
          <p:nvPr/>
        </p:nvSpPr>
        <p:spPr>
          <a:xfrm rot="0">
            <a:off x="4821949" y="2781282"/>
            <a:ext cx="8759886" cy="2426495"/>
          </a:xfrm>
          <a:prstGeom prst="rect">
            <a:avLst/>
          </a:prstGeom>
        </p:spPr>
        <p:txBody>
          <a:bodyPr anchor="t" rtlCol="false" tIns="0" lIns="0" bIns="0" rIns="0">
            <a:spAutoFit/>
          </a:bodyPr>
          <a:lstStyle/>
          <a:p>
            <a:pPr algn="l">
              <a:lnSpc>
                <a:spcPts val="6154"/>
              </a:lnSpc>
            </a:pPr>
            <a:r>
              <a:rPr lang="en-US" sz="7505">
                <a:solidFill>
                  <a:srgbClr val="D37EE0"/>
                </a:solidFill>
                <a:latin typeface="Staatliches"/>
                <a:ea typeface="Staatliches"/>
                <a:cs typeface="Staatliches"/>
                <a:sym typeface="Staatliches"/>
              </a:rPr>
              <a:t>CLASIFICADOR DE PLANTAS DE INTERIOR Y EXTERIOR TÓXICAS PARA FELINOS</a:t>
            </a:r>
          </a:p>
        </p:txBody>
      </p:sp>
      <p:sp>
        <p:nvSpPr>
          <p:cNvPr name="TextBox 13" id="13"/>
          <p:cNvSpPr txBox="true"/>
          <p:nvPr/>
        </p:nvSpPr>
        <p:spPr>
          <a:xfrm rot="0">
            <a:off x="4405790" y="7447800"/>
            <a:ext cx="9946254" cy="1073029"/>
          </a:xfrm>
          <a:prstGeom prst="rect">
            <a:avLst/>
          </a:prstGeom>
        </p:spPr>
        <p:txBody>
          <a:bodyPr anchor="t" rtlCol="false" tIns="0" lIns="0" bIns="0" rIns="0">
            <a:spAutoFit/>
          </a:bodyPr>
          <a:lstStyle/>
          <a:p>
            <a:pPr algn="l">
              <a:lnSpc>
                <a:spcPts val="2828"/>
              </a:lnSpc>
            </a:pPr>
            <a:r>
              <a:rPr lang="en-US" sz="2020" b="true">
                <a:solidFill>
                  <a:srgbClr val="000000"/>
                </a:solidFill>
                <a:latin typeface="Montserrat Classic Bold"/>
                <a:ea typeface="Montserrat Classic Bold"/>
                <a:cs typeface="Montserrat Classic Bold"/>
                <a:sym typeface="Montserrat Classic Bold"/>
              </a:rPr>
              <a:t>Por: Angélica María Sanabria Flórez - 2205564, Anyi Lorena Villabona Roa - 2215163 y Karen Juliana Mora Jaimes - 2202027</a:t>
            </a:r>
          </a:p>
          <a:p>
            <a:pPr algn="l">
              <a:lnSpc>
                <a:spcPts val="2828"/>
              </a:lnSpc>
            </a:pPr>
          </a:p>
        </p:txBody>
      </p:sp>
      <p:sp>
        <p:nvSpPr>
          <p:cNvPr name="TextBox 14" id="14"/>
          <p:cNvSpPr txBox="true"/>
          <p:nvPr/>
        </p:nvSpPr>
        <p:spPr>
          <a:xfrm rot="0">
            <a:off x="5712925" y="6626421"/>
            <a:ext cx="9055278" cy="342198"/>
          </a:xfrm>
          <a:prstGeom prst="rect">
            <a:avLst/>
          </a:prstGeom>
        </p:spPr>
        <p:txBody>
          <a:bodyPr anchor="t" rtlCol="false" tIns="0" lIns="0" bIns="0" rIns="0">
            <a:spAutoFit/>
          </a:bodyPr>
          <a:lstStyle/>
          <a:p>
            <a:pPr algn="l">
              <a:lnSpc>
                <a:spcPts val="2567"/>
              </a:lnSpc>
            </a:pPr>
            <a:r>
              <a:rPr lang="en-US" sz="2821" b="true">
                <a:solidFill>
                  <a:srgbClr val="000000"/>
                </a:solidFill>
                <a:latin typeface="Montserrat Ultra-Bold"/>
                <a:ea typeface="Montserrat Ultra-Bold"/>
                <a:cs typeface="Montserrat Ultra-Bold"/>
                <a:sym typeface="Montserrat Ultra-Bold"/>
              </a:rPr>
              <a:t>INTELIGENCIA ARTIFICIAL I - E2</a:t>
            </a:r>
          </a:p>
        </p:txBody>
      </p:sp>
      <p:sp>
        <p:nvSpPr>
          <p:cNvPr name="Freeform 15" id="15"/>
          <p:cNvSpPr/>
          <p:nvPr/>
        </p:nvSpPr>
        <p:spPr>
          <a:xfrm flipH="false" flipV="false" rot="0">
            <a:off x="-1574143" y="389332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true" flipV="false" rot="0">
            <a:off x="68017" y="6754658"/>
            <a:ext cx="4945279" cy="3532342"/>
          </a:xfrm>
          <a:custGeom>
            <a:avLst/>
            <a:gdLst/>
            <a:ahLst/>
            <a:cxnLst/>
            <a:rect r="r" b="b" t="t" l="l"/>
            <a:pathLst>
              <a:path h="3532342" w="4945279">
                <a:moveTo>
                  <a:pt x="4945280" y="0"/>
                </a:moveTo>
                <a:lnTo>
                  <a:pt x="0" y="0"/>
                </a:lnTo>
                <a:lnTo>
                  <a:pt x="0" y="3532342"/>
                </a:lnTo>
                <a:lnTo>
                  <a:pt x="4945280" y="3532342"/>
                </a:lnTo>
                <a:lnTo>
                  <a:pt x="494528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7" id="17"/>
          <p:cNvSpPr/>
          <p:nvPr/>
        </p:nvSpPr>
        <p:spPr>
          <a:xfrm flipH="false" flipV="false" rot="0">
            <a:off x="-1642160" y="-15906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1640818" y="800812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false" flipV="false" rot="0">
            <a:off x="0" y="5071917"/>
            <a:ext cx="5079877" cy="5215083"/>
          </a:xfrm>
          <a:custGeom>
            <a:avLst/>
            <a:gdLst/>
            <a:ahLst/>
            <a:cxnLst/>
            <a:rect r="r" b="b" t="t" l="l"/>
            <a:pathLst>
              <a:path h="5215083" w="5079877">
                <a:moveTo>
                  <a:pt x="0" y="0"/>
                </a:moveTo>
                <a:lnTo>
                  <a:pt x="5079877" y="0"/>
                </a:lnTo>
                <a:lnTo>
                  <a:pt x="5079877" y="5215083"/>
                </a:lnTo>
                <a:lnTo>
                  <a:pt x="0" y="5215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0">
            <a:off x="-782026" y="-316968"/>
            <a:ext cx="3574657" cy="3366677"/>
          </a:xfrm>
          <a:custGeom>
            <a:avLst/>
            <a:gdLst/>
            <a:ahLst/>
            <a:cxnLst/>
            <a:rect r="r" b="b" t="t" l="l"/>
            <a:pathLst>
              <a:path h="3366677" w="3574657">
                <a:moveTo>
                  <a:pt x="3574657" y="0"/>
                </a:moveTo>
                <a:lnTo>
                  <a:pt x="0" y="0"/>
                </a:lnTo>
                <a:lnTo>
                  <a:pt x="0" y="3366677"/>
                </a:lnTo>
                <a:lnTo>
                  <a:pt x="3574657" y="3366677"/>
                </a:lnTo>
                <a:lnTo>
                  <a:pt x="357465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33006" y="227716"/>
            <a:ext cx="11433289"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Segunda parte:</a:t>
            </a:r>
          </a:p>
        </p:txBody>
      </p:sp>
      <p:sp>
        <p:nvSpPr>
          <p:cNvPr name="Freeform 5" id="5"/>
          <p:cNvSpPr/>
          <p:nvPr/>
        </p:nvSpPr>
        <p:spPr>
          <a:xfrm flipH="false" flipV="false" rot="0">
            <a:off x="12338774" y="1809864"/>
            <a:ext cx="3370782" cy="2492646"/>
          </a:xfrm>
          <a:custGeom>
            <a:avLst/>
            <a:gdLst/>
            <a:ahLst/>
            <a:cxnLst/>
            <a:rect r="r" b="b" t="t" l="l"/>
            <a:pathLst>
              <a:path h="2492646" w="3370782">
                <a:moveTo>
                  <a:pt x="0" y="0"/>
                </a:moveTo>
                <a:lnTo>
                  <a:pt x="3370781" y="0"/>
                </a:lnTo>
                <a:lnTo>
                  <a:pt x="3370781" y="2492646"/>
                </a:lnTo>
                <a:lnTo>
                  <a:pt x="0" y="24926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792631" y="5071917"/>
            <a:ext cx="5882421" cy="3748856"/>
          </a:xfrm>
          <a:custGeom>
            <a:avLst/>
            <a:gdLst/>
            <a:ahLst/>
            <a:cxnLst/>
            <a:rect r="r" b="b" t="t" l="l"/>
            <a:pathLst>
              <a:path h="3748856" w="5882421">
                <a:moveTo>
                  <a:pt x="0" y="0"/>
                </a:moveTo>
                <a:lnTo>
                  <a:pt x="5882421" y="0"/>
                </a:lnTo>
                <a:lnTo>
                  <a:pt x="5882421" y="3748855"/>
                </a:lnTo>
                <a:lnTo>
                  <a:pt x="0" y="3748855"/>
                </a:lnTo>
                <a:lnTo>
                  <a:pt x="0" y="0"/>
                </a:lnTo>
                <a:close/>
              </a:path>
            </a:pathLst>
          </a:custGeom>
          <a:blipFill>
            <a:blip r:embed="rId8"/>
            <a:stretch>
              <a:fillRect l="0" t="0" r="0" b="0"/>
            </a:stretch>
          </a:blipFill>
        </p:spPr>
      </p:sp>
      <p:sp>
        <p:nvSpPr>
          <p:cNvPr name="TextBox 7" id="7"/>
          <p:cNvSpPr txBox="true"/>
          <p:nvPr/>
        </p:nvSpPr>
        <p:spPr>
          <a:xfrm rot="0">
            <a:off x="2792631" y="714761"/>
            <a:ext cx="13061350" cy="3521075"/>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Classic"/>
                <a:ea typeface="Montserrat Classic"/>
                <a:cs typeface="Montserrat Classic"/>
                <a:sym typeface="Montserrat Classic"/>
              </a:rPr>
              <a:t>a) usando train_test_split:</a:t>
            </a:r>
          </a:p>
          <a:p>
            <a:pPr algn="just">
              <a:lnSpc>
                <a:spcPts val="2800"/>
              </a:lnSpc>
            </a:pPr>
            <a:r>
              <a:rPr lang="en-US" sz="2000">
                <a:solidFill>
                  <a:srgbClr val="000000"/>
                </a:solidFill>
                <a:latin typeface="Montserrat Classic"/>
                <a:ea typeface="Montserrat Classic"/>
                <a:cs typeface="Montserrat Classic"/>
                <a:sym typeface="Montserrat Classic"/>
              </a:rPr>
              <a:t>Ejecute el tuning de parámetros (learning curves) del notebook 11</a:t>
            </a:r>
          </a:p>
          <a:p>
            <a:pPr algn="just" marL="431804" indent="-215902" lvl="1">
              <a:lnSpc>
                <a:spcPts val="2800"/>
              </a:lnSpc>
              <a:buFont typeface="Arial"/>
              <a:buChar char="•"/>
            </a:pPr>
            <a:r>
              <a:rPr lang="en-US" sz="2000">
                <a:solidFill>
                  <a:srgbClr val="000000"/>
                </a:solidFill>
                <a:latin typeface="Montserrat Classic"/>
                <a:ea typeface="Montserrat Classic"/>
                <a:cs typeface="Montserrat Classic"/>
                <a:sym typeface="Montserrat Classic"/>
              </a:rPr>
              <a:t>DecisionTree (max_depth, criterion)</a:t>
            </a:r>
          </a:p>
          <a:p>
            <a:pPr algn="just" marL="431804" indent="-215902" lvl="1">
              <a:lnSpc>
                <a:spcPts val="2800"/>
              </a:lnSpc>
              <a:buFont typeface="Arial"/>
              <a:buChar char="•"/>
            </a:pPr>
            <a:r>
              <a:rPr lang="en-US" sz="2000">
                <a:solidFill>
                  <a:srgbClr val="000000"/>
                </a:solidFill>
                <a:latin typeface="Montserrat Classic"/>
                <a:ea typeface="Montserrat Classic"/>
                <a:cs typeface="Montserrat Classic"/>
                <a:sym typeface="Montserrat Classic"/>
              </a:rPr>
              <a:t>RandomForest (n_estimators, criterion)</a:t>
            </a:r>
          </a:p>
          <a:p>
            <a:pPr algn="just" marL="431804" indent="-215902" lvl="1">
              <a:lnSpc>
                <a:spcPts val="2800"/>
              </a:lnSpc>
              <a:buFont typeface="Arial"/>
              <a:buChar char="•"/>
            </a:pPr>
            <a:r>
              <a:rPr lang="en-US" sz="2000">
                <a:solidFill>
                  <a:srgbClr val="000000"/>
                </a:solidFill>
                <a:latin typeface="Montserrat Classic"/>
                <a:ea typeface="Montserrat Classic"/>
                <a:cs typeface="Montserrat Classic"/>
                <a:sym typeface="Montserrat Classic"/>
              </a:rPr>
              <a:t>SVC (kernel, gamma)</a:t>
            </a:r>
          </a:p>
          <a:p>
            <a:pPr algn="just">
              <a:lnSpc>
                <a:spcPts val="2800"/>
              </a:lnSpc>
            </a:pPr>
            <a:r>
              <a:rPr lang="en-US" sz="2000">
                <a:solidFill>
                  <a:srgbClr val="000000"/>
                </a:solidFill>
                <a:latin typeface="Montserrat Classic"/>
                <a:ea typeface="Montserrat Classic"/>
                <a:cs typeface="Montserrat Classic"/>
                <a:sym typeface="Montserrat Classic"/>
              </a:rPr>
              <a:t>b) cross_val_score:</a:t>
            </a:r>
          </a:p>
          <a:p>
            <a:pPr algn="just">
              <a:lnSpc>
                <a:spcPts val="2800"/>
              </a:lnSpc>
            </a:pPr>
            <a:r>
              <a:rPr lang="en-US" sz="2000">
                <a:solidFill>
                  <a:srgbClr val="000000"/>
                </a:solidFill>
                <a:latin typeface="Montserrat Classic"/>
                <a:ea typeface="Montserrat Classic"/>
                <a:cs typeface="Montserrat Classic"/>
                <a:sym typeface="Montserrat Classic"/>
              </a:rPr>
              <a:t>  - DecisionTree</a:t>
            </a:r>
          </a:p>
          <a:p>
            <a:pPr algn="just">
              <a:lnSpc>
                <a:spcPts val="2800"/>
              </a:lnSpc>
            </a:pPr>
            <a:r>
              <a:rPr lang="en-US" sz="2000">
                <a:solidFill>
                  <a:srgbClr val="000000"/>
                </a:solidFill>
                <a:latin typeface="Montserrat Classic"/>
                <a:ea typeface="Montserrat Classic"/>
                <a:cs typeface="Montserrat Classic"/>
                <a:sym typeface="Montserrat Classic"/>
              </a:rPr>
              <a:t>  - RandomForest</a:t>
            </a:r>
          </a:p>
          <a:p>
            <a:pPr algn="just">
              <a:lnSpc>
                <a:spcPts val="2800"/>
              </a:lnSpc>
            </a:pPr>
            <a:r>
              <a:rPr lang="en-US" sz="2000">
                <a:solidFill>
                  <a:srgbClr val="000000"/>
                </a:solidFill>
                <a:latin typeface="Montserrat Classic"/>
                <a:ea typeface="Montserrat Classic"/>
                <a:cs typeface="Montserrat Classic"/>
                <a:sym typeface="Montserrat Classic"/>
              </a:rPr>
              <a:t>  - SVC</a:t>
            </a:r>
          </a:p>
          <a:p>
            <a:pPr algn="just">
              <a:lnSpc>
                <a:spcPts val="2800"/>
              </a:lnSpc>
            </a:pPr>
          </a:p>
        </p:txBody>
      </p:sp>
      <p:sp>
        <p:nvSpPr>
          <p:cNvPr name="TextBox 8" id="8"/>
          <p:cNvSpPr txBox="true"/>
          <p:nvPr/>
        </p:nvSpPr>
        <p:spPr>
          <a:xfrm rot="0">
            <a:off x="2792631" y="4494272"/>
            <a:ext cx="6135113"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DecisionTreeClassifier (train_test_split)</a:t>
            </a:r>
          </a:p>
        </p:txBody>
      </p:sp>
      <p:sp>
        <p:nvSpPr>
          <p:cNvPr name="TextBox 9" id="9"/>
          <p:cNvSpPr txBox="true"/>
          <p:nvPr/>
        </p:nvSpPr>
        <p:spPr>
          <a:xfrm rot="0">
            <a:off x="9049650" y="4653339"/>
            <a:ext cx="9037326" cy="4921250"/>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Montserrat Classic"/>
                <a:ea typeface="Montserrat Classic"/>
                <a:cs typeface="Montserrat Classic"/>
                <a:sym typeface="Montserrat Classic"/>
              </a:rPr>
              <a:t>La gráfica muestra la curva de aprendizaje para un modelo de DecisionTreeClassifier, comparando las métricas de accuracy para criterion Gini y Entropy con respecto a max depth.</a:t>
            </a:r>
          </a:p>
          <a:p>
            <a:pPr algn="just">
              <a:lnSpc>
                <a:spcPts val="2799"/>
              </a:lnSpc>
              <a:spcBef>
                <a:spcPct val="0"/>
              </a:spcBef>
            </a:pPr>
          </a:p>
          <a:p>
            <a:pPr algn="just">
              <a:lnSpc>
                <a:spcPts val="2799"/>
              </a:lnSpc>
              <a:spcBef>
                <a:spcPct val="0"/>
              </a:spcBef>
            </a:pPr>
            <a:r>
              <a:rPr lang="en-US" sz="1999">
                <a:solidFill>
                  <a:srgbClr val="000000"/>
                </a:solidFill>
                <a:latin typeface="Montserrat Classic"/>
                <a:ea typeface="Montserrat Classic"/>
                <a:cs typeface="Montserrat Classic"/>
                <a:sym typeface="Montserrat Classic"/>
              </a:rPr>
              <a:t>La curva de aprendizaje Gini comienza más alta que la curva de Entropy, pero se van convergiendo a medida que aumenta el max_depth, lo que sugiere que ambos criterion tienen un desempeño similar para profundidades mayores.</a:t>
            </a:r>
          </a:p>
          <a:p>
            <a:pPr algn="just">
              <a:lnSpc>
                <a:spcPts val="2799"/>
              </a:lnSpc>
              <a:spcBef>
                <a:spcPct val="0"/>
              </a:spcBef>
            </a:pPr>
          </a:p>
          <a:p>
            <a:pPr algn="just">
              <a:lnSpc>
                <a:spcPts val="2799"/>
              </a:lnSpc>
              <a:spcBef>
                <a:spcPct val="0"/>
              </a:spcBef>
            </a:pPr>
            <a:r>
              <a:rPr lang="en-US" sz="1999">
                <a:solidFill>
                  <a:srgbClr val="000000"/>
                </a:solidFill>
                <a:latin typeface="Montserrat Classic"/>
                <a:ea typeface="Montserrat Classic"/>
                <a:cs typeface="Montserrat Classic"/>
                <a:sym typeface="Montserrat Classic"/>
              </a:rPr>
              <a:t>La curva parece estabilizarse alrededor de un max_depth de 30, lo que indica que aumentar el max_depth más allá de ese punto no mejora significativamente la precisión del modelo.</a:t>
            </a:r>
          </a:p>
          <a:p>
            <a:pPr algn="just">
              <a:lnSpc>
                <a:spcPts val="2799"/>
              </a:lnSpc>
              <a:spcBef>
                <a:spcPct val="0"/>
              </a:spcBef>
            </a:pPr>
          </a:p>
          <a:p>
            <a:pPr algn="just">
              <a:lnSpc>
                <a:spcPts val="2799"/>
              </a:lnSpc>
              <a:spcBef>
                <a:spcPct val="0"/>
              </a:spcBef>
            </a:pPr>
          </a:p>
        </p:txBody>
      </p:sp>
      <p:sp>
        <p:nvSpPr>
          <p:cNvPr name="Freeform 10" id="10"/>
          <p:cNvSpPr/>
          <p:nvPr/>
        </p:nvSpPr>
        <p:spPr>
          <a:xfrm flipH="true" flipV="false" rot="0">
            <a:off x="15709555" y="0"/>
            <a:ext cx="1417555" cy="3317681"/>
          </a:xfrm>
          <a:custGeom>
            <a:avLst/>
            <a:gdLst/>
            <a:ahLst/>
            <a:cxnLst/>
            <a:rect r="r" b="b" t="t" l="l"/>
            <a:pathLst>
              <a:path h="3317681" w="1417555">
                <a:moveTo>
                  <a:pt x="1417555" y="0"/>
                </a:moveTo>
                <a:lnTo>
                  <a:pt x="0" y="0"/>
                </a:lnTo>
                <a:lnTo>
                  <a:pt x="0" y="3317681"/>
                </a:lnTo>
                <a:lnTo>
                  <a:pt x="1417555" y="3317681"/>
                </a:lnTo>
                <a:lnTo>
                  <a:pt x="141755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false" flipV="false" rot="0">
            <a:off x="-216114" y="5302567"/>
            <a:ext cx="5079877" cy="5215083"/>
          </a:xfrm>
          <a:custGeom>
            <a:avLst/>
            <a:gdLst/>
            <a:ahLst/>
            <a:cxnLst/>
            <a:rect r="r" b="b" t="t" l="l"/>
            <a:pathLst>
              <a:path h="5215083" w="5079877">
                <a:moveTo>
                  <a:pt x="0" y="0"/>
                </a:moveTo>
                <a:lnTo>
                  <a:pt x="5079877" y="0"/>
                </a:lnTo>
                <a:lnTo>
                  <a:pt x="5079877" y="5215084"/>
                </a:lnTo>
                <a:lnTo>
                  <a:pt x="0" y="5215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0">
            <a:off x="-1034719" y="-654639"/>
            <a:ext cx="3574657" cy="3366677"/>
          </a:xfrm>
          <a:custGeom>
            <a:avLst/>
            <a:gdLst/>
            <a:ahLst/>
            <a:cxnLst/>
            <a:rect r="r" b="b" t="t" l="l"/>
            <a:pathLst>
              <a:path h="3366677" w="3574657">
                <a:moveTo>
                  <a:pt x="3574658" y="0"/>
                </a:moveTo>
                <a:lnTo>
                  <a:pt x="0" y="0"/>
                </a:lnTo>
                <a:lnTo>
                  <a:pt x="0" y="3366678"/>
                </a:lnTo>
                <a:lnTo>
                  <a:pt x="3574658" y="3366678"/>
                </a:lnTo>
                <a:lnTo>
                  <a:pt x="35746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39939" y="1028700"/>
            <a:ext cx="5882421" cy="3760609"/>
          </a:xfrm>
          <a:custGeom>
            <a:avLst/>
            <a:gdLst/>
            <a:ahLst/>
            <a:cxnLst/>
            <a:rect r="r" b="b" t="t" l="l"/>
            <a:pathLst>
              <a:path h="3760609" w="5882421">
                <a:moveTo>
                  <a:pt x="0" y="0"/>
                </a:moveTo>
                <a:lnTo>
                  <a:pt x="5882421" y="0"/>
                </a:lnTo>
                <a:lnTo>
                  <a:pt x="5882421" y="3760609"/>
                </a:lnTo>
                <a:lnTo>
                  <a:pt x="0" y="3760609"/>
                </a:lnTo>
                <a:lnTo>
                  <a:pt x="0" y="0"/>
                </a:lnTo>
                <a:close/>
              </a:path>
            </a:pathLst>
          </a:custGeom>
          <a:blipFill>
            <a:blip r:embed="rId6"/>
            <a:stretch>
              <a:fillRect l="0" t="0" r="0" b="0"/>
            </a:stretch>
          </a:blipFill>
        </p:spPr>
      </p:sp>
      <p:sp>
        <p:nvSpPr>
          <p:cNvPr name="Freeform 5" id="5"/>
          <p:cNvSpPr/>
          <p:nvPr/>
        </p:nvSpPr>
        <p:spPr>
          <a:xfrm flipH="false" flipV="false" rot="0">
            <a:off x="2539939" y="6082947"/>
            <a:ext cx="5882421" cy="3507176"/>
          </a:xfrm>
          <a:custGeom>
            <a:avLst/>
            <a:gdLst/>
            <a:ahLst/>
            <a:cxnLst/>
            <a:rect r="r" b="b" t="t" l="l"/>
            <a:pathLst>
              <a:path h="3507176" w="5882421">
                <a:moveTo>
                  <a:pt x="0" y="0"/>
                </a:moveTo>
                <a:lnTo>
                  <a:pt x="5882421" y="0"/>
                </a:lnTo>
                <a:lnTo>
                  <a:pt x="5882421" y="3507175"/>
                </a:lnTo>
                <a:lnTo>
                  <a:pt x="0" y="3507175"/>
                </a:lnTo>
                <a:lnTo>
                  <a:pt x="0" y="0"/>
                </a:lnTo>
                <a:close/>
              </a:path>
            </a:pathLst>
          </a:custGeom>
          <a:blipFill>
            <a:blip r:embed="rId7"/>
            <a:stretch>
              <a:fillRect l="0" t="0" r="0" b="-93932"/>
            </a:stretch>
          </a:blipFill>
        </p:spPr>
      </p:sp>
      <p:sp>
        <p:nvSpPr>
          <p:cNvPr name="TextBox 6" id="6"/>
          <p:cNvSpPr txBox="true"/>
          <p:nvPr/>
        </p:nvSpPr>
        <p:spPr>
          <a:xfrm rot="0">
            <a:off x="2539939" y="5550217"/>
            <a:ext cx="6291934"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SupportVectorClassifier (train_test_split)</a:t>
            </a:r>
          </a:p>
        </p:txBody>
      </p:sp>
      <p:sp>
        <p:nvSpPr>
          <p:cNvPr name="TextBox 7" id="7"/>
          <p:cNvSpPr txBox="true"/>
          <p:nvPr/>
        </p:nvSpPr>
        <p:spPr>
          <a:xfrm rot="0">
            <a:off x="2539939" y="386715"/>
            <a:ext cx="6001616"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RandomForestClassifier (train_test_split)</a:t>
            </a:r>
          </a:p>
        </p:txBody>
      </p:sp>
      <p:sp>
        <p:nvSpPr>
          <p:cNvPr name="TextBox 8" id="8"/>
          <p:cNvSpPr txBox="true"/>
          <p:nvPr/>
        </p:nvSpPr>
        <p:spPr>
          <a:xfrm rot="0">
            <a:off x="8716611" y="695325"/>
            <a:ext cx="9456128" cy="3521075"/>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Montserrat Classic"/>
                <a:ea typeface="Montserrat Classic"/>
                <a:cs typeface="Montserrat Classic"/>
                <a:sym typeface="Montserrat Classic"/>
              </a:rPr>
              <a:t>En este caso, ambas curvas de aprendizaje</a:t>
            </a:r>
            <a:r>
              <a:rPr lang="en-US" sz="2000">
                <a:solidFill>
                  <a:srgbClr val="000000"/>
                </a:solidFill>
                <a:latin typeface="Montserrat Classic"/>
                <a:ea typeface="Montserrat Classic"/>
                <a:cs typeface="Montserrat Classic"/>
                <a:sym typeface="Montserrat Classic"/>
              </a:rPr>
              <a:t> aproximadamente inician en valores alrededor del 0.61 de accuracy y luego aumentan progresivamente al incrementar el número de estimadores. La curva se estabiliza alrededor de los 70-80 árboles, lo que indica que aumentar aún más el número de árboles no genera mejoras significativas en la precisión del modelo. </a:t>
            </a:r>
          </a:p>
          <a:p>
            <a:pPr algn="just">
              <a:lnSpc>
                <a:spcPts val="2800"/>
              </a:lnSpc>
              <a:spcBef>
                <a:spcPct val="0"/>
              </a:spcBef>
            </a:pPr>
          </a:p>
          <a:p>
            <a:pPr algn="just">
              <a:lnSpc>
                <a:spcPts val="2800"/>
              </a:lnSpc>
              <a:spcBef>
                <a:spcPct val="0"/>
              </a:spcBef>
            </a:pPr>
            <a:r>
              <a:rPr lang="en-US" sz="2000">
                <a:solidFill>
                  <a:srgbClr val="000000"/>
                </a:solidFill>
                <a:latin typeface="Montserrat Classic"/>
                <a:ea typeface="Montserrat Classic"/>
                <a:cs typeface="Montserrat Classic"/>
                <a:sym typeface="Montserrat Classic"/>
              </a:rPr>
              <a:t>En general, la gráfica muestra que el modelo de RandomForest tiene un buen desempeño alcanzando un accuracy del 66% con un número relativamente pequeño de árboles, siendo mejor que el DesicionTree que obtuvo 62%.</a:t>
            </a:r>
          </a:p>
        </p:txBody>
      </p:sp>
      <p:sp>
        <p:nvSpPr>
          <p:cNvPr name="Freeform 9" id="9"/>
          <p:cNvSpPr/>
          <p:nvPr/>
        </p:nvSpPr>
        <p:spPr>
          <a:xfrm flipH="false" flipV="false" rot="0">
            <a:off x="0" y="4143094"/>
            <a:ext cx="2539939" cy="2590468"/>
          </a:xfrm>
          <a:custGeom>
            <a:avLst/>
            <a:gdLst/>
            <a:ahLst/>
            <a:cxnLst/>
            <a:rect r="r" b="b" t="t" l="l"/>
            <a:pathLst>
              <a:path h="2590468" w="2539939">
                <a:moveTo>
                  <a:pt x="0" y="0"/>
                </a:moveTo>
                <a:lnTo>
                  <a:pt x="2539939" y="0"/>
                </a:lnTo>
                <a:lnTo>
                  <a:pt x="2539939" y="2590468"/>
                </a:lnTo>
                <a:lnTo>
                  <a:pt x="0" y="25904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8716611" y="6035322"/>
            <a:ext cx="9456128" cy="2111375"/>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Montserrat Classic"/>
                <a:ea typeface="Montserrat Classic"/>
                <a:cs typeface="Montserrat Classic"/>
                <a:sym typeface="Montserrat Classic"/>
              </a:rPr>
              <a:t>Para el SVC hubo bastantes limitaciones, debido a que no pudo graficarse la curva de aprendizaje principalmente por la complejidad y los requisitos computacionales del mismo lo que provocó problemas de conectividad en el entorno de trabajo de Colab, en donde aumentó significativamente el tiempo de entrenamiento y la carga computacional, al igual que la gran cantidad de datos con la que trabajamos.</a:t>
            </a:r>
          </a:p>
        </p:txBody>
      </p:sp>
      <p:grpSp>
        <p:nvGrpSpPr>
          <p:cNvPr name="Group 11" id="11"/>
          <p:cNvGrpSpPr/>
          <p:nvPr/>
        </p:nvGrpSpPr>
        <p:grpSpPr>
          <a:xfrm rot="0">
            <a:off x="8716611" y="8337339"/>
            <a:ext cx="3241448" cy="584342"/>
            <a:chOff x="0" y="0"/>
            <a:chExt cx="1610467" cy="290322"/>
          </a:xfrm>
        </p:grpSpPr>
        <p:sp>
          <p:nvSpPr>
            <p:cNvPr name="Freeform 12" id="12"/>
            <p:cNvSpPr/>
            <p:nvPr/>
          </p:nvSpPr>
          <p:spPr>
            <a:xfrm flipH="false" flipV="false" rot="0">
              <a:off x="0" y="0"/>
              <a:ext cx="1610467" cy="290322"/>
            </a:xfrm>
            <a:custGeom>
              <a:avLst/>
              <a:gdLst/>
              <a:ahLst/>
              <a:cxnLst/>
              <a:rect r="r" b="b" t="t" l="l"/>
              <a:pathLst>
                <a:path h="290322" w="1610467">
                  <a:moveTo>
                    <a:pt x="1407267" y="0"/>
                  </a:moveTo>
                  <a:cubicBezTo>
                    <a:pt x="1519491" y="0"/>
                    <a:pt x="1610467" y="64991"/>
                    <a:pt x="1610467" y="145161"/>
                  </a:cubicBezTo>
                  <a:cubicBezTo>
                    <a:pt x="1610467" y="225331"/>
                    <a:pt x="1519491" y="290322"/>
                    <a:pt x="1407267" y="290322"/>
                  </a:cubicBezTo>
                  <a:lnTo>
                    <a:pt x="203200" y="290322"/>
                  </a:lnTo>
                  <a:cubicBezTo>
                    <a:pt x="90976" y="290322"/>
                    <a:pt x="0" y="225331"/>
                    <a:pt x="0" y="145161"/>
                  </a:cubicBezTo>
                  <a:cubicBezTo>
                    <a:pt x="0" y="64991"/>
                    <a:pt x="90976" y="0"/>
                    <a:pt x="203200" y="0"/>
                  </a:cubicBezTo>
                  <a:close/>
                </a:path>
              </a:pathLst>
            </a:custGeom>
            <a:solidFill>
              <a:srgbClr val="FFB7D2"/>
            </a:solidFill>
          </p:spPr>
        </p:sp>
        <p:sp>
          <p:nvSpPr>
            <p:cNvPr name="TextBox 13" id="13"/>
            <p:cNvSpPr txBox="true"/>
            <p:nvPr/>
          </p:nvSpPr>
          <p:spPr>
            <a:xfrm>
              <a:off x="0" y="-28575"/>
              <a:ext cx="1610467" cy="318897"/>
            </a:xfrm>
            <a:prstGeom prst="rect">
              <a:avLst/>
            </a:prstGeom>
          </p:spPr>
          <p:txBody>
            <a:bodyPr anchor="ctr" rtlCol="false" tIns="12800" lIns="12800" bIns="12800" rIns="12800"/>
            <a:lstStyle/>
            <a:p>
              <a:pPr algn="ctr">
                <a:lnSpc>
                  <a:spcPts val="2187"/>
                </a:lnSpc>
                <a:spcBef>
                  <a:spcPct val="0"/>
                </a:spcBef>
              </a:pPr>
            </a:p>
          </p:txBody>
        </p:sp>
      </p:grpSp>
      <p:sp>
        <p:nvSpPr>
          <p:cNvPr name="TextBox 14" id="14"/>
          <p:cNvSpPr txBox="true"/>
          <p:nvPr/>
        </p:nvSpPr>
        <p:spPr>
          <a:xfrm rot="0">
            <a:off x="8831872" y="8431073"/>
            <a:ext cx="9456128" cy="349250"/>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Montserrat Classic"/>
                <a:ea typeface="Montserrat Classic"/>
                <a:cs typeface="Montserrat Classic"/>
                <a:sym typeface="Montserrat Classic"/>
              </a:rPr>
              <a:t>Posibles soluciones:</a:t>
            </a:r>
          </a:p>
        </p:txBody>
      </p:sp>
      <p:sp>
        <p:nvSpPr>
          <p:cNvPr name="TextBox 15" id="15"/>
          <p:cNvSpPr txBox="true"/>
          <p:nvPr/>
        </p:nvSpPr>
        <p:spPr>
          <a:xfrm rot="0">
            <a:off x="8716611" y="9064556"/>
            <a:ext cx="9456128" cy="701675"/>
          </a:xfrm>
          <a:prstGeom prst="rect">
            <a:avLst/>
          </a:prstGeom>
        </p:spPr>
        <p:txBody>
          <a:bodyPr anchor="t" rtlCol="false" tIns="0" lIns="0" bIns="0" rIns="0">
            <a:spAutoFit/>
          </a:bodyPr>
          <a:lstStyle/>
          <a:p>
            <a:pPr algn="just" marL="431804" indent="-215902" lvl="1">
              <a:lnSpc>
                <a:spcPts val="2800"/>
              </a:lnSpc>
              <a:buFont typeface="Arial"/>
              <a:buChar char="•"/>
            </a:pPr>
            <a:r>
              <a:rPr lang="en-US" sz="2000">
                <a:solidFill>
                  <a:srgbClr val="000000"/>
                </a:solidFill>
                <a:latin typeface="Montserrat Classic"/>
                <a:ea typeface="Montserrat Classic"/>
                <a:cs typeface="Montserrat Classic"/>
                <a:sym typeface="Montserrat Classic"/>
              </a:rPr>
              <a:t>Reducir el tamaño de datos</a:t>
            </a:r>
          </a:p>
          <a:p>
            <a:pPr algn="just" marL="431804" indent="-215902" lvl="1">
              <a:lnSpc>
                <a:spcPts val="2800"/>
              </a:lnSpc>
              <a:spcBef>
                <a:spcPct val="0"/>
              </a:spcBef>
              <a:buFont typeface="Arial"/>
              <a:buChar char="•"/>
            </a:pPr>
            <a:r>
              <a:rPr lang="en-US" sz="2000">
                <a:solidFill>
                  <a:srgbClr val="000000"/>
                </a:solidFill>
                <a:latin typeface="Montserrat Classic"/>
                <a:ea typeface="Montserrat Classic"/>
                <a:cs typeface="Montserrat Classic"/>
                <a:sym typeface="Montserrat Classic"/>
              </a:rPr>
              <a:t>Utilizar un entorno de ejecución diferente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false" flipV="false" rot="0">
            <a:off x="0" y="5071917"/>
            <a:ext cx="5079877" cy="5215083"/>
          </a:xfrm>
          <a:custGeom>
            <a:avLst/>
            <a:gdLst/>
            <a:ahLst/>
            <a:cxnLst/>
            <a:rect r="r" b="b" t="t" l="l"/>
            <a:pathLst>
              <a:path h="5215083" w="5079877">
                <a:moveTo>
                  <a:pt x="0" y="0"/>
                </a:moveTo>
                <a:lnTo>
                  <a:pt x="5079877" y="0"/>
                </a:lnTo>
                <a:lnTo>
                  <a:pt x="5079877" y="5215083"/>
                </a:lnTo>
                <a:lnTo>
                  <a:pt x="0" y="5215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0">
            <a:off x="-782026" y="-316968"/>
            <a:ext cx="3574657" cy="3366677"/>
          </a:xfrm>
          <a:custGeom>
            <a:avLst/>
            <a:gdLst/>
            <a:ahLst/>
            <a:cxnLst/>
            <a:rect r="r" b="b" t="t" l="l"/>
            <a:pathLst>
              <a:path h="3366677" w="3574657">
                <a:moveTo>
                  <a:pt x="3574657" y="0"/>
                </a:moveTo>
                <a:lnTo>
                  <a:pt x="0" y="0"/>
                </a:lnTo>
                <a:lnTo>
                  <a:pt x="0" y="3366677"/>
                </a:lnTo>
                <a:lnTo>
                  <a:pt x="3574657" y="3366677"/>
                </a:lnTo>
                <a:lnTo>
                  <a:pt x="357465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478931" y="4943"/>
            <a:ext cx="1417555" cy="3317681"/>
          </a:xfrm>
          <a:custGeom>
            <a:avLst/>
            <a:gdLst/>
            <a:ahLst/>
            <a:cxnLst/>
            <a:rect r="r" b="b" t="t" l="l"/>
            <a:pathLst>
              <a:path h="3317681" w="1417555">
                <a:moveTo>
                  <a:pt x="1417554" y="0"/>
                </a:moveTo>
                <a:lnTo>
                  <a:pt x="0" y="0"/>
                </a:lnTo>
                <a:lnTo>
                  <a:pt x="0" y="3317681"/>
                </a:lnTo>
                <a:lnTo>
                  <a:pt x="1417554" y="3317681"/>
                </a:lnTo>
                <a:lnTo>
                  <a:pt x="141755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92631" y="795225"/>
            <a:ext cx="7567681" cy="1142291"/>
          </a:xfrm>
          <a:custGeom>
            <a:avLst/>
            <a:gdLst/>
            <a:ahLst/>
            <a:cxnLst/>
            <a:rect r="r" b="b" t="t" l="l"/>
            <a:pathLst>
              <a:path h="1142291" w="7567681">
                <a:moveTo>
                  <a:pt x="0" y="0"/>
                </a:moveTo>
                <a:lnTo>
                  <a:pt x="7567681" y="0"/>
                </a:lnTo>
                <a:lnTo>
                  <a:pt x="7567681" y="1142292"/>
                </a:lnTo>
                <a:lnTo>
                  <a:pt x="0" y="1142292"/>
                </a:lnTo>
                <a:lnTo>
                  <a:pt x="0" y="0"/>
                </a:lnTo>
                <a:close/>
              </a:path>
            </a:pathLst>
          </a:custGeom>
          <a:blipFill>
            <a:blip r:embed="rId8"/>
            <a:stretch>
              <a:fillRect l="0" t="0" r="0" b="0"/>
            </a:stretch>
          </a:blipFill>
        </p:spPr>
      </p:sp>
      <p:sp>
        <p:nvSpPr>
          <p:cNvPr name="Freeform 6" id="6"/>
          <p:cNvSpPr/>
          <p:nvPr/>
        </p:nvSpPr>
        <p:spPr>
          <a:xfrm flipH="false" flipV="false" rot="0">
            <a:off x="2792631" y="2938698"/>
            <a:ext cx="7567681" cy="1182651"/>
          </a:xfrm>
          <a:custGeom>
            <a:avLst/>
            <a:gdLst/>
            <a:ahLst/>
            <a:cxnLst/>
            <a:rect r="r" b="b" t="t" l="l"/>
            <a:pathLst>
              <a:path h="1182651" w="7567681">
                <a:moveTo>
                  <a:pt x="0" y="0"/>
                </a:moveTo>
                <a:lnTo>
                  <a:pt x="7567681" y="0"/>
                </a:lnTo>
                <a:lnTo>
                  <a:pt x="7567681" y="1182651"/>
                </a:lnTo>
                <a:lnTo>
                  <a:pt x="0" y="1182651"/>
                </a:lnTo>
                <a:lnTo>
                  <a:pt x="0" y="0"/>
                </a:lnTo>
                <a:close/>
              </a:path>
            </a:pathLst>
          </a:custGeom>
          <a:blipFill>
            <a:blip r:embed="rId9"/>
            <a:stretch>
              <a:fillRect l="0" t="0" r="-3827" b="0"/>
            </a:stretch>
          </a:blipFill>
        </p:spPr>
      </p:sp>
      <p:sp>
        <p:nvSpPr>
          <p:cNvPr name="Freeform 7" id="7"/>
          <p:cNvSpPr/>
          <p:nvPr/>
        </p:nvSpPr>
        <p:spPr>
          <a:xfrm flipH="false" flipV="false" rot="0">
            <a:off x="2792631" y="5070025"/>
            <a:ext cx="7567681" cy="1060064"/>
          </a:xfrm>
          <a:custGeom>
            <a:avLst/>
            <a:gdLst/>
            <a:ahLst/>
            <a:cxnLst/>
            <a:rect r="r" b="b" t="t" l="l"/>
            <a:pathLst>
              <a:path h="1060064" w="7567681">
                <a:moveTo>
                  <a:pt x="0" y="0"/>
                </a:moveTo>
                <a:lnTo>
                  <a:pt x="7567681" y="0"/>
                </a:lnTo>
                <a:lnTo>
                  <a:pt x="7567681" y="1060064"/>
                </a:lnTo>
                <a:lnTo>
                  <a:pt x="0" y="1060064"/>
                </a:lnTo>
                <a:lnTo>
                  <a:pt x="0" y="0"/>
                </a:lnTo>
                <a:close/>
              </a:path>
            </a:pathLst>
          </a:custGeom>
          <a:blipFill>
            <a:blip r:embed="rId10"/>
            <a:stretch>
              <a:fillRect l="0" t="0" r="0" b="0"/>
            </a:stretch>
          </a:blipFill>
        </p:spPr>
      </p:sp>
      <p:grpSp>
        <p:nvGrpSpPr>
          <p:cNvPr name="Group 8" id="8"/>
          <p:cNvGrpSpPr/>
          <p:nvPr/>
        </p:nvGrpSpPr>
        <p:grpSpPr>
          <a:xfrm rot="0">
            <a:off x="2792631" y="4943"/>
            <a:ext cx="5748374" cy="584342"/>
            <a:chOff x="0" y="0"/>
            <a:chExt cx="2855997" cy="290322"/>
          </a:xfrm>
        </p:grpSpPr>
        <p:sp>
          <p:nvSpPr>
            <p:cNvPr name="Freeform 9" id="9"/>
            <p:cNvSpPr/>
            <p:nvPr/>
          </p:nvSpPr>
          <p:spPr>
            <a:xfrm flipH="false" flipV="false" rot="0">
              <a:off x="0" y="0"/>
              <a:ext cx="2855997" cy="290322"/>
            </a:xfrm>
            <a:custGeom>
              <a:avLst/>
              <a:gdLst/>
              <a:ahLst/>
              <a:cxnLst/>
              <a:rect r="r" b="b" t="t" l="l"/>
              <a:pathLst>
                <a:path h="290322" w="2855997">
                  <a:moveTo>
                    <a:pt x="2652797" y="0"/>
                  </a:moveTo>
                  <a:cubicBezTo>
                    <a:pt x="2765021" y="0"/>
                    <a:pt x="2855997" y="64991"/>
                    <a:pt x="2855997" y="145161"/>
                  </a:cubicBezTo>
                  <a:cubicBezTo>
                    <a:pt x="2855997" y="225331"/>
                    <a:pt x="2765021" y="290322"/>
                    <a:pt x="2652797" y="290322"/>
                  </a:cubicBezTo>
                  <a:lnTo>
                    <a:pt x="203200" y="290322"/>
                  </a:lnTo>
                  <a:cubicBezTo>
                    <a:pt x="90976" y="290322"/>
                    <a:pt x="0" y="225331"/>
                    <a:pt x="0" y="145161"/>
                  </a:cubicBezTo>
                  <a:cubicBezTo>
                    <a:pt x="0" y="64991"/>
                    <a:pt x="90976" y="0"/>
                    <a:pt x="203200" y="0"/>
                  </a:cubicBezTo>
                  <a:close/>
                </a:path>
              </a:pathLst>
            </a:custGeom>
            <a:solidFill>
              <a:srgbClr val="FFB7D2"/>
            </a:solidFill>
          </p:spPr>
        </p:sp>
        <p:sp>
          <p:nvSpPr>
            <p:cNvPr name="TextBox 10" id="10"/>
            <p:cNvSpPr txBox="true"/>
            <p:nvPr/>
          </p:nvSpPr>
          <p:spPr>
            <a:xfrm>
              <a:off x="0" y="-28575"/>
              <a:ext cx="2855997" cy="318897"/>
            </a:xfrm>
            <a:prstGeom prst="rect">
              <a:avLst/>
            </a:prstGeom>
          </p:spPr>
          <p:txBody>
            <a:bodyPr anchor="ctr" rtlCol="false" tIns="12800" lIns="12800" bIns="12800" rIns="12800"/>
            <a:lstStyle/>
            <a:p>
              <a:pPr algn="ctr">
                <a:lnSpc>
                  <a:spcPts val="2187"/>
                </a:lnSpc>
                <a:spcBef>
                  <a:spcPct val="0"/>
                </a:spcBef>
              </a:pPr>
            </a:p>
          </p:txBody>
        </p:sp>
      </p:grpSp>
      <p:grpSp>
        <p:nvGrpSpPr>
          <p:cNvPr name="Group 11" id="11"/>
          <p:cNvGrpSpPr/>
          <p:nvPr/>
        </p:nvGrpSpPr>
        <p:grpSpPr>
          <a:xfrm rot="0">
            <a:off x="2792631" y="2144560"/>
            <a:ext cx="5748374" cy="584342"/>
            <a:chOff x="0" y="0"/>
            <a:chExt cx="2855997" cy="290322"/>
          </a:xfrm>
        </p:grpSpPr>
        <p:sp>
          <p:nvSpPr>
            <p:cNvPr name="Freeform 12" id="12"/>
            <p:cNvSpPr/>
            <p:nvPr/>
          </p:nvSpPr>
          <p:spPr>
            <a:xfrm flipH="false" flipV="false" rot="0">
              <a:off x="0" y="0"/>
              <a:ext cx="2855997" cy="290322"/>
            </a:xfrm>
            <a:custGeom>
              <a:avLst/>
              <a:gdLst/>
              <a:ahLst/>
              <a:cxnLst/>
              <a:rect r="r" b="b" t="t" l="l"/>
              <a:pathLst>
                <a:path h="290322" w="2855997">
                  <a:moveTo>
                    <a:pt x="2652797" y="0"/>
                  </a:moveTo>
                  <a:cubicBezTo>
                    <a:pt x="2765021" y="0"/>
                    <a:pt x="2855997" y="64991"/>
                    <a:pt x="2855997" y="145161"/>
                  </a:cubicBezTo>
                  <a:cubicBezTo>
                    <a:pt x="2855997" y="225331"/>
                    <a:pt x="2765021" y="290322"/>
                    <a:pt x="2652797" y="290322"/>
                  </a:cubicBezTo>
                  <a:lnTo>
                    <a:pt x="203200" y="290322"/>
                  </a:lnTo>
                  <a:cubicBezTo>
                    <a:pt x="90976" y="290322"/>
                    <a:pt x="0" y="225331"/>
                    <a:pt x="0" y="145161"/>
                  </a:cubicBezTo>
                  <a:cubicBezTo>
                    <a:pt x="0" y="64991"/>
                    <a:pt x="90976" y="0"/>
                    <a:pt x="203200" y="0"/>
                  </a:cubicBezTo>
                  <a:close/>
                </a:path>
              </a:pathLst>
            </a:custGeom>
            <a:solidFill>
              <a:srgbClr val="FFB7D2"/>
            </a:solidFill>
          </p:spPr>
        </p:sp>
        <p:sp>
          <p:nvSpPr>
            <p:cNvPr name="TextBox 13" id="13"/>
            <p:cNvSpPr txBox="true"/>
            <p:nvPr/>
          </p:nvSpPr>
          <p:spPr>
            <a:xfrm>
              <a:off x="0" y="-28575"/>
              <a:ext cx="2855997" cy="318897"/>
            </a:xfrm>
            <a:prstGeom prst="rect">
              <a:avLst/>
            </a:prstGeom>
          </p:spPr>
          <p:txBody>
            <a:bodyPr anchor="ctr" rtlCol="false" tIns="12800" lIns="12800" bIns="12800" rIns="12800"/>
            <a:lstStyle/>
            <a:p>
              <a:pPr algn="ctr">
                <a:lnSpc>
                  <a:spcPts val="2187"/>
                </a:lnSpc>
                <a:spcBef>
                  <a:spcPct val="0"/>
                </a:spcBef>
              </a:pPr>
            </a:p>
          </p:txBody>
        </p:sp>
      </p:grpSp>
      <p:grpSp>
        <p:nvGrpSpPr>
          <p:cNvPr name="Group 14" id="14"/>
          <p:cNvGrpSpPr/>
          <p:nvPr/>
        </p:nvGrpSpPr>
        <p:grpSpPr>
          <a:xfrm rot="0">
            <a:off x="2792631" y="4330899"/>
            <a:ext cx="5748374" cy="584342"/>
            <a:chOff x="0" y="0"/>
            <a:chExt cx="2855997" cy="290322"/>
          </a:xfrm>
        </p:grpSpPr>
        <p:sp>
          <p:nvSpPr>
            <p:cNvPr name="Freeform 15" id="15"/>
            <p:cNvSpPr/>
            <p:nvPr/>
          </p:nvSpPr>
          <p:spPr>
            <a:xfrm flipH="false" flipV="false" rot="0">
              <a:off x="0" y="0"/>
              <a:ext cx="2855997" cy="290322"/>
            </a:xfrm>
            <a:custGeom>
              <a:avLst/>
              <a:gdLst/>
              <a:ahLst/>
              <a:cxnLst/>
              <a:rect r="r" b="b" t="t" l="l"/>
              <a:pathLst>
                <a:path h="290322" w="2855997">
                  <a:moveTo>
                    <a:pt x="2652797" y="0"/>
                  </a:moveTo>
                  <a:cubicBezTo>
                    <a:pt x="2765021" y="0"/>
                    <a:pt x="2855997" y="64991"/>
                    <a:pt x="2855997" y="145161"/>
                  </a:cubicBezTo>
                  <a:cubicBezTo>
                    <a:pt x="2855997" y="225331"/>
                    <a:pt x="2765021" y="290322"/>
                    <a:pt x="2652797" y="290322"/>
                  </a:cubicBezTo>
                  <a:lnTo>
                    <a:pt x="203200" y="290322"/>
                  </a:lnTo>
                  <a:cubicBezTo>
                    <a:pt x="90976" y="290322"/>
                    <a:pt x="0" y="225331"/>
                    <a:pt x="0" y="145161"/>
                  </a:cubicBezTo>
                  <a:cubicBezTo>
                    <a:pt x="0" y="64991"/>
                    <a:pt x="90976" y="0"/>
                    <a:pt x="203200" y="0"/>
                  </a:cubicBezTo>
                  <a:close/>
                </a:path>
              </a:pathLst>
            </a:custGeom>
            <a:solidFill>
              <a:srgbClr val="FFB7D2"/>
            </a:solidFill>
          </p:spPr>
        </p:sp>
        <p:sp>
          <p:nvSpPr>
            <p:cNvPr name="TextBox 16" id="16"/>
            <p:cNvSpPr txBox="true"/>
            <p:nvPr/>
          </p:nvSpPr>
          <p:spPr>
            <a:xfrm>
              <a:off x="0" y="-28575"/>
              <a:ext cx="2855997" cy="318897"/>
            </a:xfrm>
            <a:prstGeom prst="rect">
              <a:avLst/>
            </a:prstGeom>
          </p:spPr>
          <p:txBody>
            <a:bodyPr anchor="ctr" rtlCol="false" tIns="12800" lIns="12800" bIns="12800" rIns="12800"/>
            <a:lstStyle/>
            <a:p>
              <a:pPr algn="ctr">
                <a:lnSpc>
                  <a:spcPts val="2187"/>
                </a:lnSpc>
                <a:spcBef>
                  <a:spcPct val="0"/>
                </a:spcBef>
              </a:pPr>
            </a:p>
          </p:txBody>
        </p:sp>
      </p:grpSp>
      <p:sp>
        <p:nvSpPr>
          <p:cNvPr name="Freeform 17" id="17"/>
          <p:cNvSpPr/>
          <p:nvPr/>
        </p:nvSpPr>
        <p:spPr>
          <a:xfrm flipH="false" flipV="false" rot="0">
            <a:off x="4037438" y="6705356"/>
            <a:ext cx="4078010" cy="2773047"/>
          </a:xfrm>
          <a:custGeom>
            <a:avLst/>
            <a:gdLst/>
            <a:ahLst/>
            <a:cxnLst/>
            <a:rect r="r" b="b" t="t" l="l"/>
            <a:pathLst>
              <a:path h="2773047" w="4078010">
                <a:moveTo>
                  <a:pt x="0" y="0"/>
                </a:moveTo>
                <a:lnTo>
                  <a:pt x="4078010" y="0"/>
                </a:lnTo>
                <a:lnTo>
                  <a:pt x="4078010" y="2773046"/>
                </a:lnTo>
                <a:lnTo>
                  <a:pt x="0" y="277304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3008887" y="96091"/>
            <a:ext cx="6135113" cy="356235"/>
          </a:xfrm>
          <a:prstGeom prst="rect">
            <a:avLst/>
          </a:prstGeom>
        </p:spPr>
        <p:txBody>
          <a:bodyPr anchor="t" rtlCol="false" tIns="0" lIns="0" bIns="0" rIns="0">
            <a:spAutoFit/>
          </a:bodyPr>
          <a:lstStyle/>
          <a:p>
            <a:pPr algn="just">
              <a:lnSpc>
                <a:spcPts val="2940"/>
              </a:lnSpc>
            </a:pPr>
            <a:r>
              <a:rPr lang="en-US" sz="2100" u="sng">
                <a:solidFill>
                  <a:srgbClr val="000000"/>
                </a:solidFill>
                <a:latin typeface="Montserrat Classic"/>
                <a:ea typeface="Montserrat Classic"/>
                <a:cs typeface="Montserrat Classic"/>
                <a:sym typeface="Montserrat Classic"/>
              </a:rPr>
              <a:t>DecisionTreeClassifier (cross_val)</a:t>
            </a:r>
          </a:p>
        </p:txBody>
      </p:sp>
      <p:sp>
        <p:nvSpPr>
          <p:cNvPr name="TextBox 19" id="19"/>
          <p:cNvSpPr txBox="true"/>
          <p:nvPr/>
        </p:nvSpPr>
        <p:spPr>
          <a:xfrm rot="0">
            <a:off x="3008887" y="2239564"/>
            <a:ext cx="6135113" cy="356235"/>
          </a:xfrm>
          <a:prstGeom prst="rect">
            <a:avLst/>
          </a:prstGeom>
        </p:spPr>
        <p:txBody>
          <a:bodyPr anchor="t" rtlCol="false" tIns="0" lIns="0" bIns="0" rIns="0">
            <a:spAutoFit/>
          </a:bodyPr>
          <a:lstStyle/>
          <a:p>
            <a:pPr algn="just">
              <a:lnSpc>
                <a:spcPts val="2940"/>
              </a:lnSpc>
            </a:pPr>
            <a:r>
              <a:rPr lang="en-US" sz="2100" u="sng">
                <a:solidFill>
                  <a:srgbClr val="000000"/>
                </a:solidFill>
                <a:latin typeface="Montserrat Classic"/>
                <a:ea typeface="Montserrat Classic"/>
                <a:cs typeface="Montserrat Classic"/>
                <a:sym typeface="Montserrat Classic"/>
              </a:rPr>
              <a:t>RandomForestClassifier (cross_val)</a:t>
            </a:r>
          </a:p>
        </p:txBody>
      </p:sp>
      <p:sp>
        <p:nvSpPr>
          <p:cNvPr name="TextBox 20" id="20"/>
          <p:cNvSpPr txBox="true"/>
          <p:nvPr/>
        </p:nvSpPr>
        <p:spPr>
          <a:xfrm rot="0">
            <a:off x="3008887" y="4426149"/>
            <a:ext cx="6135113" cy="356235"/>
          </a:xfrm>
          <a:prstGeom prst="rect">
            <a:avLst/>
          </a:prstGeom>
        </p:spPr>
        <p:txBody>
          <a:bodyPr anchor="t" rtlCol="false" tIns="0" lIns="0" bIns="0" rIns="0">
            <a:spAutoFit/>
          </a:bodyPr>
          <a:lstStyle/>
          <a:p>
            <a:pPr algn="just">
              <a:lnSpc>
                <a:spcPts val="2940"/>
              </a:lnSpc>
            </a:pPr>
            <a:r>
              <a:rPr lang="en-US" sz="2100" u="sng">
                <a:solidFill>
                  <a:srgbClr val="000000"/>
                </a:solidFill>
                <a:latin typeface="Montserrat Classic"/>
                <a:ea typeface="Montserrat Classic"/>
                <a:cs typeface="Montserrat Classic"/>
                <a:sym typeface="Montserrat Classic"/>
              </a:rPr>
              <a:t>SupportVectorClassifier (cross_val)</a:t>
            </a:r>
          </a:p>
        </p:txBody>
      </p:sp>
      <p:sp>
        <p:nvSpPr>
          <p:cNvPr name="TextBox 21" id="21"/>
          <p:cNvSpPr txBox="true"/>
          <p:nvPr/>
        </p:nvSpPr>
        <p:spPr>
          <a:xfrm rot="0">
            <a:off x="10853131" y="4744283"/>
            <a:ext cx="7301970" cy="4921250"/>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Montserrat Classic"/>
                <a:ea typeface="Montserrat Classic"/>
                <a:cs typeface="Montserrat Classic"/>
                <a:sym typeface="Montserrat Classic"/>
              </a:rPr>
              <a:t>Para el desarrollo de la parte b) que consistió en usar cross-validation, nuevamente se presentaron l</a:t>
            </a:r>
            <a:r>
              <a:rPr lang="en-US" sz="1999">
                <a:solidFill>
                  <a:srgbClr val="000000"/>
                </a:solidFill>
                <a:latin typeface="Montserrat Classic"/>
                <a:ea typeface="Montserrat Classic"/>
                <a:cs typeface="Montserrat Classic"/>
                <a:sym typeface="Montserrat Classic"/>
              </a:rPr>
              <a:t>imitaciones de recursos computacionales similares a lo sucedido con el estimador SVC con train_test_split. El conjunto de datos y la complejidad de los modelos requerían de más memoria, CPU y GPU de lo que Colab podía proporcionar.</a:t>
            </a:r>
          </a:p>
          <a:p>
            <a:pPr algn="just">
              <a:lnSpc>
                <a:spcPts val="2799"/>
              </a:lnSpc>
              <a:spcBef>
                <a:spcPct val="0"/>
              </a:spcBef>
            </a:pPr>
          </a:p>
          <a:p>
            <a:pPr algn="just">
              <a:lnSpc>
                <a:spcPts val="2799"/>
              </a:lnSpc>
              <a:spcBef>
                <a:spcPct val="0"/>
              </a:spcBef>
            </a:pPr>
            <a:r>
              <a:rPr lang="en-US" sz="1999">
                <a:solidFill>
                  <a:srgbClr val="000000"/>
                </a:solidFill>
                <a:latin typeface="Montserrat Classic"/>
                <a:ea typeface="Montserrat Classic"/>
                <a:cs typeface="Montserrat Classic"/>
                <a:sym typeface="Montserrat Classic"/>
              </a:rPr>
              <a:t>Por otra parte, el tiempo necesario para completar el proceso de cross-validation era demasiado prolongado, lo que provocaba problemas de estabilidad y desconexión del entorno de ejecución.</a:t>
            </a:r>
          </a:p>
          <a:p>
            <a:pPr algn="just">
              <a:lnSpc>
                <a:spcPts val="2799"/>
              </a:lnSpc>
              <a:spcBef>
                <a:spcPct val="0"/>
              </a:spcBef>
            </a:pPr>
          </a:p>
          <a:p>
            <a:pPr algn="just">
              <a:lnSpc>
                <a:spcPts val="2799"/>
              </a:lnSpc>
              <a:spcBef>
                <a:spcPct val="0"/>
              </a:spcBef>
            </a:pPr>
          </a:p>
          <a:p>
            <a:pPr algn="just">
              <a:lnSpc>
                <a:spcPts val="2799"/>
              </a:lnSpc>
              <a:spcBef>
                <a:spcPct val="0"/>
              </a:spcBef>
            </a:pPr>
          </a:p>
        </p:txBody>
      </p:sp>
      <p:sp>
        <p:nvSpPr>
          <p:cNvPr name="Freeform 22" id="22"/>
          <p:cNvSpPr/>
          <p:nvPr/>
        </p:nvSpPr>
        <p:spPr>
          <a:xfrm flipH="true" flipV="false" rot="0">
            <a:off x="14412002" y="0"/>
            <a:ext cx="1417555" cy="3317681"/>
          </a:xfrm>
          <a:custGeom>
            <a:avLst/>
            <a:gdLst/>
            <a:ahLst/>
            <a:cxnLst/>
            <a:rect r="r" b="b" t="t" l="l"/>
            <a:pathLst>
              <a:path h="3317681" w="1417555">
                <a:moveTo>
                  <a:pt x="1417554" y="0"/>
                </a:moveTo>
                <a:lnTo>
                  <a:pt x="0" y="0"/>
                </a:lnTo>
                <a:lnTo>
                  <a:pt x="0" y="3317681"/>
                </a:lnTo>
                <a:lnTo>
                  <a:pt x="1417554" y="3317681"/>
                </a:lnTo>
                <a:lnTo>
                  <a:pt x="141755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false" rot="8100000">
            <a:off x="-1008257" y="-1445070"/>
            <a:ext cx="5765141" cy="4947539"/>
          </a:xfrm>
          <a:custGeom>
            <a:avLst/>
            <a:gdLst/>
            <a:ahLst/>
            <a:cxnLst/>
            <a:rect r="r" b="b" t="t" l="l"/>
            <a:pathLst>
              <a:path h="4947539" w="5765141">
                <a:moveTo>
                  <a:pt x="5765141" y="0"/>
                </a:moveTo>
                <a:lnTo>
                  <a:pt x="0" y="0"/>
                </a:lnTo>
                <a:lnTo>
                  <a:pt x="0" y="4947540"/>
                </a:lnTo>
                <a:lnTo>
                  <a:pt x="5765141" y="4947540"/>
                </a:lnTo>
                <a:lnTo>
                  <a:pt x="5765141"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0">
            <a:off x="15084575" y="6767028"/>
            <a:ext cx="3214138" cy="3519972"/>
          </a:xfrm>
          <a:custGeom>
            <a:avLst/>
            <a:gdLst/>
            <a:ahLst/>
            <a:cxnLst/>
            <a:rect r="r" b="b" t="t" l="l"/>
            <a:pathLst>
              <a:path h="3519972" w="3214138">
                <a:moveTo>
                  <a:pt x="3214138" y="0"/>
                </a:moveTo>
                <a:lnTo>
                  <a:pt x="0" y="0"/>
                </a:lnTo>
                <a:lnTo>
                  <a:pt x="0" y="3519972"/>
                </a:lnTo>
                <a:lnTo>
                  <a:pt x="3214138" y="3519972"/>
                </a:lnTo>
                <a:lnTo>
                  <a:pt x="32141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14196" y="1852182"/>
            <a:ext cx="8059608" cy="6784725"/>
          </a:xfrm>
          <a:custGeom>
            <a:avLst/>
            <a:gdLst/>
            <a:ahLst/>
            <a:cxnLst/>
            <a:rect r="r" b="b" t="t" l="l"/>
            <a:pathLst>
              <a:path h="6784725" w="8059608">
                <a:moveTo>
                  <a:pt x="0" y="0"/>
                </a:moveTo>
                <a:lnTo>
                  <a:pt x="8059608" y="0"/>
                </a:lnTo>
                <a:lnTo>
                  <a:pt x="8059608" y="6784725"/>
                </a:lnTo>
                <a:lnTo>
                  <a:pt x="0" y="67847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4275051" y="4658815"/>
            <a:ext cx="11342309" cy="1407519"/>
          </a:xfrm>
          <a:prstGeom prst="rect">
            <a:avLst/>
          </a:prstGeom>
        </p:spPr>
        <p:txBody>
          <a:bodyPr anchor="t" rtlCol="false" tIns="0" lIns="0" bIns="0" rIns="0">
            <a:spAutoFit/>
          </a:bodyPr>
          <a:lstStyle/>
          <a:p>
            <a:pPr algn="l">
              <a:lnSpc>
                <a:spcPts val="9985"/>
              </a:lnSpc>
            </a:pPr>
            <a:r>
              <a:rPr lang="en-US" sz="12177">
                <a:solidFill>
                  <a:srgbClr val="D37EE0"/>
                </a:solidFill>
                <a:latin typeface="Staatliches"/>
                <a:ea typeface="Staatliches"/>
                <a:cs typeface="Staatliches"/>
                <a:sym typeface="Staatliches"/>
              </a:rPr>
              <a:t>TERCERA ENTREGA</a:t>
            </a:r>
          </a:p>
        </p:txBody>
      </p:sp>
      <p:sp>
        <p:nvSpPr>
          <p:cNvPr name="Freeform 6" id="6"/>
          <p:cNvSpPr/>
          <p:nvPr/>
        </p:nvSpPr>
        <p:spPr>
          <a:xfrm flipH="false" flipV="false" rot="-5400000">
            <a:off x="-183087"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3931713"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8046513"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00000">
            <a:off x="12161313"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6230600"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8019228">
            <a:off x="13809073" y="-618511"/>
            <a:ext cx="5765141" cy="4947539"/>
          </a:xfrm>
          <a:custGeom>
            <a:avLst/>
            <a:gdLst/>
            <a:ahLst/>
            <a:cxnLst/>
            <a:rect r="r" b="b" t="t" l="l"/>
            <a:pathLst>
              <a:path h="4947539" w="5765141">
                <a:moveTo>
                  <a:pt x="5765142" y="0"/>
                </a:moveTo>
                <a:lnTo>
                  <a:pt x="0" y="0"/>
                </a:lnTo>
                <a:lnTo>
                  <a:pt x="0" y="4947540"/>
                </a:lnTo>
                <a:lnTo>
                  <a:pt x="5765142" y="4947540"/>
                </a:lnTo>
                <a:lnTo>
                  <a:pt x="5765142"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2" id="12"/>
          <p:cNvSpPr/>
          <p:nvPr/>
        </p:nvSpPr>
        <p:spPr>
          <a:xfrm flipH="false" flipV="false" rot="0">
            <a:off x="-10134" y="6986813"/>
            <a:ext cx="3305202" cy="3300187"/>
          </a:xfrm>
          <a:custGeom>
            <a:avLst/>
            <a:gdLst/>
            <a:ahLst/>
            <a:cxnLst/>
            <a:rect r="r" b="b" t="t" l="l"/>
            <a:pathLst>
              <a:path h="3300187" w="3305202">
                <a:moveTo>
                  <a:pt x="0" y="0"/>
                </a:moveTo>
                <a:lnTo>
                  <a:pt x="3305202" y="0"/>
                </a:lnTo>
                <a:lnTo>
                  <a:pt x="3305202" y="3300187"/>
                </a:lnTo>
                <a:lnTo>
                  <a:pt x="0" y="33001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true" rot="0">
            <a:off x="14002974" y="0"/>
            <a:ext cx="4285026" cy="4399077"/>
          </a:xfrm>
          <a:custGeom>
            <a:avLst/>
            <a:gdLst/>
            <a:ahLst/>
            <a:cxnLst/>
            <a:rect r="r" b="b" t="t" l="l"/>
            <a:pathLst>
              <a:path h="4399077" w="4285026">
                <a:moveTo>
                  <a:pt x="4285026" y="4399077"/>
                </a:moveTo>
                <a:lnTo>
                  <a:pt x="0" y="4399077"/>
                </a:lnTo>
                <a:lnTo>
                  <a:pt x="0" y="0"/>
                </a:lnTo>
                <a:lnTo>
                  <a:pt x="4285026" y="0"/>
                </a:lnTo>
                <a:lnTo>
                  <a:pt x="4285026" y="439907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0">
            <a:off x="0" y="0"/>
            <a:ext cx="4064650" cy="4172835"/>
          </a:xfrm>
          <a:custGeom>
            <a:avLst/>
            <a:gdLst/>
            <a:ahLst/>
            <a:cxnLst/>
            <a:rect r="r" b="b" t="t" l="l"/>
            <a:pathLst>
              <a:path h="4172835" w="4064650">
                <a:moveTo>
                  <a:pt x="0" y="4172835"/>
                </a:moveTo>
                <a:lnTo>
                  <a:pt x="4064650" y="4172835"/>
                </a:lnTo>
                <a:lnTo>
                  <a:pt x="4064650" y="0"/>
                </a:lnTo>
                <a:lnTo>
                  <a:pt x="0" y="0"/>
                </a:lnTo>
                <a:lnTo>
                  <a:pt x="0" y="4172835"/>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59646">
            <a:off x="15679858" y="5973009"/>
            <a:ext cx="5765141" cy="4947539"/>
          </a:xfrm>
          <a:custGeom>
            <a:avLst/>
            <a:gdLst/>
            <a:ahLst/>
            <a:cxnLst/>
            <a:rect r="r" b="b" t="t" l="l"/>
            <a:pathLst>
              <a:path h="4947539" w="5765141">
                <a:moveTo>
                  <a:pt x="0" y="0"/>
                </a:moveTo>
                <a:lnTo>
                  <a:pt x="5765141" y="0"/>
                </a:lnTo>
                <a:lnTo>
                  <a:pt x="5765141" y="4947540"/>
                </a:lnTo>
                <a:lnTo>
                  <a:pt x="0" y="4947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true" flipV="false" rot="1088956">
            <a:off x="-3072447" y="5918328"/>
            <a:ext cx="5765141" cy="4947539"/>
          </a:xfrm>
          <a:custGeom>
            <a:avLst/>
            <a:gdLst/>
            <a:ahLst/>
            <a:cxnLst/>
            <a:rect r="r" b="b" t="t" l="l"/>
            <a:pathLst>
              <a:path h="4947539" w="5765141">
                <a:moveTo>
                  <a:pt x="5765141" y="0"/>
                </a:moveTo>
                <a:lnTo>
                  <a:pt x="0" y="0"/>
                </a:lnTo>
                <a:lnTo>
                  <a:pt x="0" y="4947540"/>
                </a:lnTo>
                <a:lnTo>
                  <a:pt x="5765141" y="4947540"/>
                </a:lnTo>
                <a:lnTo>
                  <a:pt x="5765141"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1574628" y="2606335"/>
            <a:ext cx="700194" cy="700194"/>
          </a:xfrm>
          <a:custGeom>
            <a:avLst/>
            <a:gdLst/>
            <a:ahLst/>
            <a:cxnLst/>
            <a:rect r="r" b="b" t="t" l="l"/>
            <a:pathLst>
              <a:path h="700194" w="700194">
                <a:moveTo>
                  <a:pt x="0" y="0"/>
                </a:moveTo>
                <a:lnTo>
                  <a:pt x="700194" y="0"/>
                </a:lnTo>
                <a:lnTo>
                  <a:pt x="700194" y="700193"/>
                </a:lnTo>
                <a:lnTo>
                  <a:pt x="0" y="7001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097023" y="4926931"/>
            <a:ext cx="11301259" cy="4803035"/>
          </a:xfrm>
          <a:custGeom>
            <a:avLst/>
            <a:gdLst/>
            <a:ahLst/>
            <a:cxnLst/>
            <a:rect r="r" b="b" t="t" l="l"/>
            <a:pathLst>
              <a:path h="4803035" w="11301259">
                <a:moveTo>
                  <a:pt x="0" y="0"/>
                </a:moveTo>
                <a:lnTo>
                  <a:pt x="11301259" y="0"/>
                </a:lnTo>
                <a:lnTo>
                  <a:pt x="11301259" y="4803035"/>
                </a:lnTo>
                <a:lnTo>
                  <a:pt x="0" y="4803035"/>
                </a:lnTo>
                <a:lnTo>
                  <a:pt x="0" y="0"/>
                </a:lnTo>
                <a:close/>
              </a:path>
            </a:pathLst>
          </a:custGeom>
          <a:blipFill>
            <a:blip r:embed="rId10"/>
            <a:stretch>
              <a:fillRect l="0" t="0" r="0" b="0"/>
            </a:stretch>
          </a:blipFill>
        </p:spPr>
      </p:sp>
      <p:sp>
        <p:nvSpPr>
          <p:cNvPr name="TextBox 8" id="8"/>
          <p:cNvSpPr txBox="true"/>
          <p:nvPr/>
        </p:nvSpPr>
        <p:spPr>
          <a:xfrm rot="0">
            <a:off x="2496716" y="1100354"/>
            <a:ext cx="12945662" cy="109918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Montserrat Classic"/>
                <a:ea typeface="Montserrat Classic"/>
                <a:cs typeface="Montserrat Classic"/>
                <a:sym typeface="Montserrat Classic"/>
              </a:rPr>
              <a:t>Agregar</a:t>
            </a:r>
            <a:r>
              <a:rPr lang="en-US" sz="2100">
                <a:solidFill>
                  <a:srgbClr val="000000"/>
                </a:solidFill>
                <a:latin typeface="Montserrat Classic"/>
                <a:ea typeface="Montserrat Classic"/>
                <a:cs typeface="Montserrat Classic"/>
                <a:sym typeface="Montserrat Classic"/>
              </a:rPr>
              <a:t> la implementación de un perceptrón multicapa (TAL COMO SE VIÓ EN LOS NOTEBOOKS 11 y 12) con: 3 capas ocultas, 6 capas ocultas y 10 capas ocultas. Calcular el accuracy_score para cada uno de estos.</a:t>
            </a:r>
          </a:p>
        </p:txBody>
      </p:sp>
      <p:sp>
        <p:nvSpPr>
          <p:cNvPr name="TextBox 9" id="9"/>
          <p:cNvSpPr txBox="true"/>
          <p:nvPr/>
        </p:nvSpPr>
        <p:spPr>
          <a:xfrm rot="0">
            <a:off x="2496716" y="538480"/>
            <a:ext cx="9055278" cy="490220"/>
          </a:xfrm>
          <a:prstGeom prst="rect">
            <a:avLst/>
          </a:prstGeom>
        </p:spPr>
        <p:txBody>
          <a:bodyPr anchor="t" rtlCol="false" tIns="0" lIns="0" bIns="0" rIns="0">
            <a:spAutoFit/>
          </a:bodyPr>
          <a:lstStyle/>
          <a:p>
            <a:pPr algn="l">
              <a:lnSpc>
                <a:spcPts val="3640"/>
              </a:lnSpc>
            </a:pPr>
            <a:r>
              <a:rPr lang="en-US" sz="4000" b="true">
                <a:solidFill>
                  <a:srgbClr val="000000"/>
                </a:solidFill>
                <a:latin typeface="Montserrat Ultra-Bold"/>
                <a:ea typeface="Montserrat Ultra-Bold"/>
                <a:cs typeface="Montserrat Ultra-Bold"/>
                <a:sym typeface="Montserrat Ultra-Bold"/>
              </a:rPr>
              <a:t>TAREA:</a:t>
            </a:r>
          </a:p>
        </p:txBody>
      </p:sp>
      <p:sp>
        <p:nvSpPr>
          <p:cNvPr name="TextBox 10" id="10"/>
          <p:cNvSpPr txBox="true"/>
          <p:nvPr/>
        </p:nvSpPr>
        <p:spPr>
          <a:xfrm rot="0">
            <a:off x="2274822" y="2737886"/>
            <a:ext cx="12945662" cy="356235"/>
          </a:xfrm>
          <a:prstGeom prst="rect">
            <a:avLst/>
          </a:prstGeom>
        </p:spPr>
        <p:txBody>
          <a:bodyPr anchor="t" rtlCol="false" tIns="0" lIns="0" bIns="0" rIns="0">
            <a:spAutoFit/>
          </a:bodyPr>
          <a:lstStyle/>
          <a:p>
            <a:pPr algn="just">
              <a:lnSpc>
                <a:spcPts val="2940"/>
              </a:lnSpc>
              <a:spcBef>
                <a:spcPct val="0"/>
              </a:spcBef>
            </a:pPr>
            <a:r>
              <a:rPr lang="en-US" sz="2100" u="sng">
                <a:solidFill>
                  <a:srgbClr val="000000"/>
                </a:solidFill>
                <a:latin typeface="Montserrat Classic"/>
                <a:ea typeface="Montserrat Classic"/>
                <a:cs typeface="Montserrat Classic"/>
                <a:sym typeface="Montserrat Classic"/>
              </a:rPr>
              <a:t>Perceptrón multicapa con tres capas ocultas</a:t>
            </a:r>
          </a:p>
        </p:txBody>
      </p:sp>
      <p:sp>
        <p:nvSpPr>
          <p:cNvPr name="TextBox 11" id="11"/>
          <p:cNvSpPr txBox="true"/>
          <p:nvPr/>
        </p:nvSpPr>
        <p:spPr>
          <a:xfrm rot="0">
            <a:off x="2274822" y="3268428"/>
            <a:ext cx="12945662" cy="35623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Montserrat Classic"/>
                <a:ea typeface="Montserrat Classic"/>
                <a:cs typeface="Montserrat Classic"/>
                <a:sym typeface="Montserrat Classic"/>
              </a:rPr>
              <a:t>Número de parámetros train: </a:t>
            </a:r>
            <a:r>
              <a:rPr lang="en-US" b="true" sz="2100">
                <a:solidFill>
                  <a:srgbClr val="000000"/>
                </a:solidFill>
                <a:latin typeface="Montserrat Classic Bold"/>
                <a:ea typeface="Montserrat Classic Bold"/>
                <a:cs typeface="Montserrat Classic Bold"/>
                <a:sym typeface="Montserrat Classic Bold"/>
              </a:rPr>
              <a:t>3,076,801</a:t>
            </a:r>
          </a:p>
        </p:txBody>
      </p:sp>
      <p:sp>
        <p:nvSpPr>
          <p:cNvPr name="TextBox 12" id="12"/>
          <p:cNvSpPr txBox="true"/>
          <p:nvPr/>
        </p:nvSpPr>
        <p:spPr>
          <a:xfrm rot="0">
            <a:off x="2274822" y="3700863"/>
            <a:ext cx="12945662" cy="35623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Montserrat Classic"/>
                <a:ea typeface="Montserrat Classic"/>
                <a:cs typeface="Montserrat Classic"/>
                <a:sym typeface="Montserrat Classic"/>
              </a:rPr>
              <a:t>Número de parámetros test:</a:t>
            </a:r>
            <a:r>
              <a:rPr lang="en-US" b="true" sz="2100">
                <a:solidFill>
                  <a:srgbClr val="000000"/>
                </a:solidFill>
                <a:latin typeface="Montserrat Classic Bold"/>
                <a:ea typeface="Montserrat Classic Bold"/>
                <a:cs typeface="Montserrat Classic Bold"/>
                <a:sym typeface="Montserrat Classic Bold"/>
              </a:rPr>
              <a:t> 3,076,801</a:t>
            </a:r>
          </a:p>
        </p:txBody>
      </p:sp>
      <p:sp>
        <p:nvSpPr>
          <p:cNvPr name="TextBox 13" id="13"/>
          <p:cNvSpPr txBox="true"/>
          <p:nvPr/>
        </p:nvSpPr>
        <p:spPr>
          <a:xfrm rot="0">
            <a:off x="2274822" y="4133297"/>
            <a:ext cx="12945662" cy="35623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Montserrat Classic"/>
                <a:ea typeface="Montserrat Classic"/>
                <a:cs typeface="Montserrat Classic"/>
                <a:sym typeface="Montserrat Classic"/>
              </a:rPr>
              <a:t>Accuracy: </a:t>
            </a:r>
            <a:r>
              <a:rPr lang="en-US" b="true" sz="2100">
                <a:solidFill>
                  <a:srgbClr val="000000"/>
                </a:solidFill>
                <a:latin typeface="Montserrat Classic Bold"/>
                <a:ea typeface="Montserrat Classic Bold"/>
                <a:cs typeface="Montserrat Classic Bold"/>
                <a:sym typeface="Montserrat Classic Bold"/>
              </a:rPr>
              <a:t>0.5987</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true" rot="0">
            <a:off x="14002974" y="0"/>
            <a:ext cx="4285026" cy="4399077"/>
          </a:xfrm>
          <a:custGeom>
            <a:avLst/>
            <a:gdLst/>
            <a:ahLst/>
            <a:cxnLst/>
            <a:rect r="r" b="b" t="t" l="l"/>
            <a:pathLst>
              <a:path h="4399077" w="4285026">
                <a:moveTo>
                  <a:pt x="4285026" y="4399077"/>
                </a:moveTo>
                <a:lnTo>
                  <a:pt x="0" y="4399077"/>
                </a:lnTo>
                <a:lnTo>
                  <a:pt x="0" y="0"/>
                </a:lnTo>
                <a:lnTo>
                  <a:pt x="4285026" y="0"/>
                </a:lnTo>
                <a:lnTo>
                  <a:pt x="4285026" y="439907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0">
            <a:off x="0" y="0"/>
            <a:ext cx="4064650" cy="4172835"/>
          </a:xfrm>
          <a:custGeom>
            <a:avLst/>
            <a:gdLst/>
            <a:ahLst/>
            <a:cxnLst/>
            <a:rect r="r" b="b" t="t" l="l"/>
            <a:pathLst>
              <a:path h="4172835" w="4064650">
                <a:moveTo>
                  <a:pt x="0" y="4172835"/>
                </a:moveTo>
                <a:lnTo>
                  <a:pt x="4064650" y="4172835"/>
                </a:lnTo>
                <a:lnTo>
                  <a:pt x="4064650" y="0"/>
                </a:lnTo>
                <a:lnTo>
                  <a:pt x="0" y="0"/>
                </a:lnTo>
                <a:lnTo>
                  <a:pt x="0" y="4172835"/>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59646">
            <a:off x="15679858" y="5973009"/>
            <a:ext cx="5765141" cy="4947539"/>
          </a:xfrm>
          <a:custGeom>
            <a:avLst/>
            <a:gdLst/>
            <a:ahLst/>
            <a:cxnLst/>
            <a:rect r="r" b="b" t="t" l="l"/>
            <a:pathLst>
              <a:path h="4947539" w="5765141">
                <a:moveTo>
                  <a:pt x="0" y="0"/>
                </a:moveTo>
                <a:lnTo>
                  <a:pt x="5765141" y="0"/>
                </a:lnTo>
                <a:lnTo>
                  <a:pt x="5765141" y="4947540"/>
                </a:lnTo>
                <a:lnTo>
                  <a:pt x="0" y="4947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true" flipV="false" rot="1088956">
            <a:off x="-3072447" y="5918328"/>
            <a:ext cx="5765141" cy="4947539"/>
          </a:xfrm>
          <a:custGeom>
            <a:avLst/>
            <a:gdLst/>
            <a:ahLst/>
            <a:cxnLst/>
            <a:rect r="r" b="b" t="t" l="l"/>
            <a:pathLst>
              <a:path h="4947539" w="5765141">
                <a:moveTo>
                  <a:pt x="5765141" y="0"/>
                </a:moveTo>
                <a:lnTo>
                  <a:pt x="0" y="0"/>
                </a:lnTo>
                <a:lnTo>
                  <a:pt x="0" y="4947540"/>
                </a:lnTo>
                <a:lnTo>
                  <a:pt x="5765141" y="4947540"/>
                </a:lnTo>
                <a:lnTo>
                  <a:pt x="5765141"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2746926" y="561317"/>
            <a:ext cx="700194" cy="700194"/>
          </a:xfrm>
          <a:custGeom>
            <a:avLst/>
            <a:gdLst/>
            <a:ahLst/>
            <a:cxnLst/>
            <a:rect r="r" b="b" t="t" l="l"/>
            <a:pathLst>
              <a:path h="700194" w="700194">
                <a:moveTo>
                  <a:pt x="0" y="0"/>
                </a:moveTo>
                <a:lnTo>
                  <a:pt x="700194" y="0"/>
                </a:lnTo>
                <a:lnTo>
                  <a:pt x="700194" y="700194"/>
                </a:lnTo>
                <a:lnTo>
                  <a:pt x="0" y="7001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447120" y="714247"/>
            <a:ext cx="12945662" cy="356235"/>
          </a:xfrm>
          <a:prstGeom prst="rect">
            <a:avLst/>
          </a:prstGeom>
        </p:spPr>
        <p:txBody>
          <a:bodyPr anchor="t" rtlCol="false" tIns="0" lIns="0" bIns="0" rIns="0">
            <a:spAutoFit/>
          </a:bodyPr>
          <a:lstStyle/>
          <a:p>
            <a:pPr algn="just">
              <a:lnSpc>
                <a:spcPts val="2940"/>
              </a:lnSpc>
              <a:spcBef>
                <a:spcPct val="0"/>
              </a:spcBef>
            </a:pPr>
            <a:r>
              <a:rPr lang="en-US" sz="2100" u="sng">
                <a:solidFill>
                  <a:srgbClr val="000000"/>
                </a:solidFill>
                <a:latin typeface="Montserrat Classic"/>
                <a:ea typeface="Montserrat Classic"/>
                <a:cs typeface="Montserrat Classic"/>
                <a:sym typeface="Montserrat Classic"/>
              </a:rPr>
              <a:t>Perceptrón multicapa con seis capas ocultas</a:t>
            </a:r>
          </a:p>
        </p:txBody>
      </p:sp>
      <p:sp>
        <p:nvSpPr>
          <p:cNvPr name="TextBox 8" id="8"/>
          <p:cNvSpPr txBox="true"/>
          <p:nvPr/>
        </p:nvSpPr>
        <p:spPr>
          <a:xfrm rot="0">
            <a:off x="3447120" y="1223411"/>
            <a:ext cx="12945662" cy="72771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Classic"/>
                <a:ea typeface="Montserrat Classic"/>
                <a:cs typeface="Montserrat Classic"/>
                <a:sym typeface="Montserrat Classic"/>
              </a:rPr>
              <a:t>Número de parámetros train: </a:t>
            </a:r>
            <a:r>
              <a:rPr lang="en-US" sz="2100" b="true">
                <a:solidFill>
                  <a:srgbClr val="000000"/>
                </a:solidFill>
                <a:latin typeface="Montserrat Classic Bold"/>
                <a:ea typeface="Montserrat Classic Bold"/>
                <a:cs typeface="Montserrat Classic Bold"/>
                <a:sym typeface="Montserrat Classic Bold"/>
              </a:rPr>
              <a:t>3,107,329</a:t>
            </a:r>
          </a:p>
          <a:p>
            <a:pPr algn="just">
              <a:lnSpc>
                <a:spcPts val="2940"/>
              </a:lnSpc>
              <a:spcBef>
                <a:spcPct val="0"/>
              </a:spcBef>
            </a:pPr>
          </a:p>
        </p:txBody>
      </p:sp>
      <p:sp>
        <p:nvSpPr>
          <p:cNvPr name="TextBox 9" id="9"/>
          <p:cNvSpPr txBox="true"/>
          <p:nvPr/>
        </p:nvSpPr>
        <p:spPr>
          <a:xfrm rot="0">
            <a:off x="3447120" y="1655845"/>
            <a:ext cx="12945662" cy="35623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Montserrat Classic"/>
                <a:ea typeface="Montserrat Classic"/>
                <a:cs typeface="Montserrat Classic"/>
                <a:sym typeface="Montserrat Classic"/>
              </a:rPr>
              <a:t>Número de parámetros test:</a:t>
            </a:r>
            <a:r>
              <a:rPr lang="en-US" b="true" sz="2100">
                <a:solidFill>
                  <a:srgbClr val="000000"/>
                </a:solidFill>
                <a:latin typeface="Montserrat Classic Bold"/>
                <a:ea typeface="Montserrat Classic Bold"/>
                <a:cs typeface="Montserrat Classic Bold"/>
                <a:sym typeface="Montserrat Classic Bold"/>
              </a:rPr>
              <a:t> 3,107,329</a:t>
            </a:r>
          </a:p>
        </p:txBody>
      </p:sp>
      <p:sp>
        <p:nvSpPr>
          <p:cNvPr name="TextBox 10" id="10"/>
          <p:cNvSpPr txBox="true"/>
          <p:nvPr/>
        </p:nvSpPr>
        <p:spPr>
          <a:xfrm rot="0">
            <a:off x="3447120" y="2088280"/>
            <a:ext cx="12945662" cy="35623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Montserrat Classic"/>
                <a:ea typeface="Montserrat Classic"/>
                <a:cs typeface="Montserrat Classic"/>
                <a:sym typeface="Montserrat Classic"/>
              </a:rPr>
              <a:t>Accuracy: </a:t>
            </a:r>
            <a:r>
              <a:rPr lang="en-US" b="true" sz="2100">
                <a:solidFill>
                  <a:srgbClr val="000000"/>
                </a:solidFill>
                <a:latin typeface="Montserrat Classic Bold"/>
                <a:ea typeface="Montserrat Classic Bold"/>
                <a:cs typeface="Montserrat Classic Bold"/>
                <a:sym typeface="Montserrat Classic Bold"/>
              </a:rPr>
              <a:t>0.5921</a:t>
            </a:r>
          </a:p>
        </p:txBody>
      </p:sp>
      <p:sp>
        <p:nvSpPr>
          <p:cNvPr name="Freeform 11" id="11"/>
          <p:cNvSpPr/>
          <p:nvPr/>
        </p:nvSpPr>
        <p:spPr>
          <a:xfrm flipH="true" flipV="true" rot="0">
            <a:off x="14155374" y="152400"/>
            <a:ext cx="4285026" cy="4399077"/>
          </a:xfrm>
          <a:custGeom>
            <a:avLst/>
            <a:gdLst/>
            <a:ahLst/>
            <a:cxnLst/>
            <a:rect r="r" b="b" t="t" l="l"/>
            <a:pathLst>
              <a:path h="4399077" w="4285026">
                <a:moveTo>
                  <a:pt x="4285026" y="4399077"/>
                </a:moveTo>
                <a:lnTo>
                  <a:pt x="0" y="4399077"/>
                </a:lnTo>
                <a:lnTo>
                  <a:pt x="0" y="0"/>
                </a:lnTo>
                <a:lnTo>
                  <a:pt x="4285026" y="0"/>
                </a:lnTo>
                <a:lnTo>
                  <a:pt x="4285026" y="439907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2" id="12"/>
          <p:cNvSpPr/>
          <p:nvPr/>
        </p:nvSpPr>
        <p:spPr>
          <a:xfrm flipH="false" flipV="false" rot="0">
            <a:off x="3763962" y="2987440"/>
            <a:ext cx="11301259" cy="4803035"/>
          </a:xfrm>
          <a:custGeom>
            <a:avLst/>
            <a:gdLst/>
            <a:ahLst/>
            <a:cxnLst/>
            <a:rect r="r" b="b" t="t" l="l"/>
            <a:pathLst>
              <a:path h="4803035" w="11301259">
                <a:moveTo>
                  <a:pt x="0" y="0"/>
                </a:moveTo>
                <a:lnTo>
                  <a:pt x="11301259" y="0"/>
                </a:lnTo>
                <a:lnTo>
                  <a:pt x="11301259" y="4803035"/>
                </a:lnTo>
                <a:lnTo>
                  <a:pt x="0" y="4803035"/>
                </a:lnTo>
                <a:lnTo>
                  <a:pt x="0" y="0"/>
                </a:lnTo>
                <a:close/>
              </a:path>
            </a:pathLst>
          </a:custGeom>
          <a:blipFill>
            <a:blip r:embed="rId10"/>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true" rot="0">
            <a:off x="14002974" y="0"/>
            <a:ext cx="4285026" cy="4399077"/>
          </a:xfrm>
          <a:custGeom>
            <a:avLst/>
            <a:gdLst/>
            <a:ahLst/>
            <a:cxnLst/>
            <a:rect r="r" b="b" t="t" l="l"/>
            <a:pathLst>
              <a:path h="4399077" w="4285026">
                <a:moveTo>
                  <a:pt x="4285026" y="4399077"/>
                </a:moveTo>
                <a:lnTo>
                  <a:pt x="0" y="4399077"/>
                </a:lnTo>
                <a:lnTo>
                  <a:pt x="0" y="0"/>
                </a:lnTo>
                <a:lnTo>
                  <a:pt x="4285026" y="0"/>
                </a:lnTo>
                <a:lnTo>
                  <a:pt x="4285026" y="439907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0">
            <a:off x="0" y="0"/>
            <a:ext cx="4064650" cy="4172835"/>
          </a:xfrm>
          <a:custGeom>
            <a:avLst/>
            <a:gdLst/>
            <a:ahLst/>
            <a:cxnLst/>
            <a:rect r="r" b="b" t="t" l="l"/>
            <a:pathLst>
              <a:path h="4172835" w="4064650">
                <a:moveTo>
                  <a:pt x="0" y="4172835"/>
                </a:moveTo>
                <a:lnTo>
                  <a:pt x="4064650" y="4172835"/>
                </a:lnTo>
                <a:lnTo>
                  <a:pt x="4064650" y="0"/>
                </a:lnTo>
                <a:lnTo>
                  <a:pt x="0" y="0"/>
                </a:lnTo>
                <a:lnTo>
                  <a:pt x="0" y="4172835"/>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59646">
            <a:off x="15679858" y="5973009"/>
            <a:ext cx="5765141" cy="4947539"/>
          </a:xfrm>
          <a:custGeom>
            <a:avLst/>
            <a:gdLst/>
            <a:ahLst/>
            <a:cxnLst/>
            <a:rect r="r" b="b" t="t" l="l"/>
            <a:pathLst>
              <a:path h="4947539" w="5765141">
                <a:moveTo>
                  <a:pt x="0" y="0"/>
                </a:moveTo>
                <a:lnTo>
                  <a:pt x="5765141" y="0"/>
                </a:lnTo>
                <a:lnTo>
                  <a:pt x="5765141" y="4947540"/>
                </a:lnTo>
                <a:lnTo>
                  <a:pt x="0" y="4947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true" flipV="false" rot="1088956">
            <a:off x="-3072447" y="5918328"/>
            <a:ext cx="5765141" cy="4947539"/>
          </a:xfrm>
          <a:custGeom>
            <a:avLst/>
            <a:gdLst/>
            <a:ahLst/>
            <a:cxnLst/>
            <a:rect r="r" b="b" t="t" l="l"/>
            <a:pathLst>
              <a:path h="4947539" w="5765141">
                <a:moveTo>
                  <a:pt x="5765141" y="0"/>
                </a:moveTo>
                <a:lnTo>
                  <a:pt x="0" y="0"/>
                </a:lnTo>
                <a:lnTo>
                  <a:pt x="0" y="4947540"/>
                </a:lnTo>
                <a:lnTo>
                  <a:pt x="5765141" y="4947540"/>
                </a:lnTo>
                <a:lnTo>
                  <a:pt x="5765141"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2746926" y="561317"/>
            <a:ext cx="700194" cy="700194"/>
          </a:xfrm>
          <a:custGeom>
            <a:avLst/>
            <a:gdLst/>
            <a:ahLst/>
            <a:cxnLst/>
            <a:rect r="r" b="b" t="t" l="l"/>
            <a:pathLst>
              <a:path h="700194" w="700194">
                <a:moveTo>
                  <a:pt x="0" y="0"/>
                </a:moveTo>
                <a:lnTo>
                  <a:pt x="700194" y="0"/>
                </a:lnTo>
                <a:lnTo>
                  <a:pt x="700194" y="700194"/>
                </a:lnTo>
                <a:lnTo>
                  <a:pt x="0" y="7001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447120" y="714247"/>
            <a:ext cx="12945662" cy="356235"/>
          </a:xfrm>
          <a:prstGeom prst="rect">
            <a:avLst/>
          </a:prstGeom>
        </p:spPr>
        <p:txBody>
          <a:bodyPr anchor="t" rtlCol="false" tIns="0" lIns="0" bIns="0" rIns="0">
            <a:spAutoFit/>
          </a:bodyPr>
          <a:lstStyle/>
          <a:p>
            <a:pPr algn="just">
              <a:lnSpc>
                <a:spcPts val="2940"/>
              </a:lnSpc>
              <a:spcBef>
                <a:spcPct val="0"/>
              </a:spcBef>
            </a:pPr>
            <a:r>
              <a:rPr lang="en-US" sz="2100" u="sng">
                <a:solidFill>
                  <a:srgbClr val="000000"/>
                </a:solidFill>
                <a:latin typeface="Montserrat Classic"/>
                <a:ea typeface="Montserrat Classic"/>
                <a:cs typeface="Montserrat Classic"/>
                <a:sym typeface="Montserrat Classic"/>
              </a:rPr>
              <a:t>Perceptrón multicapa con diez capas ocultas</a:t>
            </a:r>
          </a:p>
        </p:txBody>
      </p:sp>
      <p:sp>
        <p:nvSpPr>
          <p:cNvPr name="TextBox 8" id="8"/>
          <p:cNvSpPr txBox="true"/>
          <p:nvPr/>
        </p:nvSpPr>
        <p:spPr>
          <a:xfrm rot="0">
            <a:off x="3447120" y="1223411"/>
            <a:ext cx="12945662" cy="72771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Classic"/>
                <a:ea typeface="Montserrat Classic"/>
                <a:cs typeface="Montserrat Classic"/>
                <a:sym typeface="Montserrat Classic"/>
              </a:rPr>
              <a:t>Número de parámetros train: </a:t>
            </a:r>
            <a:r>
              <a:rPr lang="en-US" sz="2100" b="true">
                <a:solidFill>
                  <a:srgbClr val="000000"/>
                </a:solidFill>
                <a:latin typeface="Montserrat Classic Bold"/>
                <a:ea typeface="Montserrat Classic Bold"/>
                <a:cs typeface="Montserrat Classic Bold"/>
                <a:sym typeface="Montserrat Classic Bold"/>
              </a:rPr>
              <a:t>3,159,425</a:t>
            </a:r>
          </a:p>
          <a:p>
            <a:pPr algn="just">
              <a:lnSpc>
                <a:spcPts val="2940"/>
              </a:lnSpc>
              <a:spcBef>
                <a:spcPct val="0"/>
              </a:spcBef>
            </a:pPr>
          </a:p>
        </p:txBody>
      </p:sp>
      <p:sp>
        <p:nvSpPr>
          <p:cNvPr name="TextBox 9" id="9"/>
          <p:cNvSpPr txBox="true"/>
          <p:nvPr/>
        </p:nvSpPr>
        <p:spPr>
          <a:xfrm rot="0">
            <a:off x="3447120" y="1655845"/>
            <a:ext cx="12945662" cy="35623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Montserrat Classic"/>
                <a:ea typeface="Montserrat Classic"/>
                <a:cs typeface="Montserrat Classic"/>
                <a:sym typeface="Montserrat Classic"/>
              </a:rPr>
              <a:t>Número de parámetros test:</a:t>
            </a:r>
            <a:r>
              <a:rPr lang="en-US" b="true" sz="2100">
                <a:solidFill>
                  <a:srgbClr val="000000"/>
                </a:solidFill>
                <a:latin typeface="Montserrat Classic Bold"/>
                <a:ea typeface="Montserrat Classic Bold"/>
                <a:cs typeface="Montserrat Classic Bold"/>
                <a:sym typeface="Montserrat Classic Bold"/>
              </a:rPr>
              <a:t> 3,159,425</a:t>
            </a:r>
          </a:p>
        </p:txBody>
      </p:sp>
      <p:sp>
        <p:nvSpPr>
          <p:cNvPr name="TextBox 10" id="10"/>
          <p:cNvSpPr txBox="true"/>
          <p:nvPr/>
        </p:nvSpPr>
        <p:spPr>
          <a:xfrm rot="0">
            <a:off x="3447120" y="2088280"/>
            <a:ext cx="12945662" cy="35623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Montserrat Classic"/>
                <a:ea typeface="Montserrat Classic"/>
                <a:cs typeface="Montserrat Classic"/>
                <a:sym typeface="Montserrat Classic"/>
              </a:rPr>
              <a:t>Accuracy: </a:t>
            </a:r>
            <a:r>
              <a:rPr lang="en-US" b="true" sz="2100">
                <a:solidFill>
                  <a:srgbClr val="000000"/>
                </a:solidFill>
                <a:latin typeface="Montserrat Classic Bold"/>
                <a:ea typeface="Montserrat Classic Bold"/>
                <a:cs typeface="Montserrat Classic Bold"/>
                <a:sym typeface="Montserrat Classic Bold"/>
              </a:rPr>
              <a:t>0.5933</a:t>
            </a:r>
          </a:p>
        </p:txBody>
      </p:sp>
      <p:sp>
        <p:nvSpPr>
          <p:cNvPr name="Freeform 11" id="11"/>
          <p:cNvSpPr/>
          <p:nvPr/>
        </p:nvSpPr>
        <p:spPr>
          <a:xfrm flipH="true" flipV="true" rot="0">
            <a:off x="14155374" y="152400"/>
            <a:ext cx="4285026" cy="4399077"/>
          </a:xfrm>
          <a:custGeom>
            <a:avLst/>
            <a:gdLst/>
            <a:ahLst/>
            <a:cxnLst/>
            <a:rect r="r" b="b" t="t" l="l"/>
            <a:pathLst>
              <a:path h="4399077" w="4285026">
                <a:moveTo>
                  <a:pt x="4285026" y="4399077"/>
                </a:moveTo>
                <a:lnTo>
                  <a:pt x="0" y="4399077"/>
                </a:lnTo>
                <a:lnTo>
                  <a:pt x="0" y="0"/>
                </a:lnTo>
                <a:lnTo>
                  <a:pt x="4285026" y="0"/>
                </a:lnTo>
                <a:lnTo>
                  <a:pt x="4285026" y="439907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2" id="12"/>
          <p:cNvSpPr/>
          <p:nvPr/>
        </p:nvSpPr>
        <p:spPr>
          <a:xfrm flipH="false" flipV="false" rot="0">
            <a:off x="3763962" y="2827692"/>
            <a:ext cx="11301259" cy="4774782"/>
          </a:xfrm>
          <a:custGeom>
            <a:avLst/>
            <a:gdLst/>
            <a:ahLst/>
            <a:cxnLst/>
            <a:rect r="r" b="b" t="t" l="l"/>
            <a:pathLst>
              <a:path h="4774782" w="11301259">
                <a:moveTo>
                  <a:pt x="0" y="0"/>
                </a:moveTo>
                <a:lnTo>
                  <a:pt x="11301259" y="0"/>
                </a:lnTo>
                <a:lnTo>
                  <a:pt x="11301259" y="4774782"/>
                </a:lnTo>
                <a:lnTo>
                  <a:pt x="0" y="4774782"/>
                </a:lnTo>
                <a:lnTo>
                  <a:pt x="0" y="0"/>
                </a:lnTo>
                <a:close/>
              </a:path>
            </a:pathLst>
          </a:custGeom>
          <a:blipFill>
            <a:blip r:embed="rId10"/>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true" rot="0">
            <a:off x="13208123" y="0"/>
            <a:ext cx="5079877" cy="5215083"/>
          </a:xfrm>
          <a:custGeom>
            <a:avLst/>
            <a:gdLst/>
            <a:ahLst/>
            <a:cxnLst/>
            <a:rect r="r" b="b" t="t" l="l"/>
            <a:pathLst>
              <a:path h="5215083" w="5079877">
                <a:moveTo>
                  <a:pt x="5079877" y="5215083"/>
                </a:moveTo>
                <a:lnTo>
                  <a:pt x="0" y="5215083"/>
                </a:lnTo>
                <a:lnTo>
                  <a:pt x="0" y="0"/>
                </a:lnTo>
                <a:lnTo>
                  <a:pt x="5079877" y="0"/>
                </a:lnTo>
                <a:lnTo>
                  <a:pt x="5079877" y="5215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0">
            <a:off x="0" y="0"/>
            <a:ext cx="5079877" cy="5215083"/>
          </a:xfrm>
          <a:custGeom>
            <a:avLst/>
            <a:gdLst/>
            <a:ahLst/>
            <a:cxnLst/>
            <a:rect r="r" b="b" t="t" l="l"/>
            <a:pathLst>
              <a:path h="5215083" w="5079877">
                <a:moveTo>
                  <a:pt x="0" y="5215083"/>
                </a:moveTo>
                <a:lnTo>
                  <a:pt x="5079877" y="5215083"/>
                </a:lnTo>
                <a:lnTo>
                  <a:pt x="5079877" y="0"/>
                </a:lnTo>
                <a:lnTo>
                  <a:pt x="0" y="0"/>
                </a:lnTo>
                <a:lnTo>
                  <a:pt x="0" y="5215083"/>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1088956">
            <a:off x="-2073624" y="6561478"/>
            <a:ext cx="5765141" cy="4947539"/>
          </a:xfrm>
          <a:custGeom>
            <a:avLst/>
            <a:gdLst/>
            <a:ahLst/>
            <a:cxnLst/>
            <a:rect r="r" b="b" t="t" l="l"/>
            <a:pathLst>
              <a:path h="4947539" w="5765141">
                <a:moveTo>
                  <a:pt x="5765142" y="0"/>
                </a:moveTo>
                <a:lnTo>
                  <a:pt x="0" y="0"/>
                </a:lnTo>
                <a:lnTo>
                  <a:pt x="0" y="4947539"/>
                </a:lnTo>
                <a:lnTo>
                  <a:pt x="5765142" y="4947539"/>
                </a:lnTo>
                <a:lnTo>
                  <a:pt x="5765142"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6937712" y="840740"/>
            <a:ext cx="9055278" cy="490220"/>
          </a:xfrm>
          <a:prstGeom prst="rect">
            <a:avLst/>
          </a:prstGeom>
        </p:spPr>
        <p:txBody>
          <a:bodyPr anchor="t" rtlCol="false" tIns="0" lIns="0" bIns="0" rIns="0">
            <a:spAutoFit/>
          </a:bodyPr>
          <a:lstStyle/>
          <a:p>
            <a:pPr algn="l">
              <a:lnSpc>
                <a:spcPts val="3640"/>
              </a:lnSpc>
            </a:pPr>
            <a:r>
              <a:rPr lang="en-US" sz="4000" b="true">
                <a:solidFill>
                  <a:srgbClr val="000000"/>
                </a:solidFill>
                <a:latin typeface="Montserrat Ultra-Bold"/>
                <a:ea typeface="Montserrat Ultra-Bold"/>
                <a:cs typeface="Montserrat Ultra-Bold"/>
                <a:sym typeface="Montserrat Ultra-Bold"/>
              </a:rPr>
              <a:t>CONCLUSIÓN</a:t>
            </a:r>
          </a:p>
        </p:txBody>
      </p:sp>
      <p:sp>
        <p:nvSpPr>
          <p:cNvPr name="Freeform 6" id="6"/>
          <p:cNvSpPr/>
          <p:nvPr/>
        </p:nvSpPr>
        <p:spPr>
          <a:xfrm flipH="true" flipV="false" rot="-1752372">
            <a:off x="13667824" y="7117291"/>
            <a:ext cx="5765141" cy="4947539"/>
          </a:xfrm>
          <a:custGeom>
            <a:avLst/>
            <a:gdLst/>
            <a:ahLst/>
            <a:cxnLst/>
            <a:rect r="r" b="b" t="t" l="l"/>
            <a:pathLst>
              <a:path h="4947539" w="5765141">
                <a:moveTo>
                  <a:pt x="5765141" y="0"/>
                </a:moveTo>
                <a:lnTo>
                  <a:pt x="0" y="0"/>
                </a:lnTo>
                <a:lnTo>
                  <a:pt x="0" y="4947540"/>
                </a:lnTo>
                <a:lnTo>
                  <a:pt x="5765141" y="4947540"/>
                </a:lnTo>
                <a:lnTo>
                  <a:pt x="5765141"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7" id="7"/>
          <p:cNvSpPr txBox="true"/>
          <p:nvPr/>
        </p:nvSpPr>
        <p:spPr>
          <a:xfrm rot="0">
            <a:off x="3402475" y="1535446"/>
            <a:ext cx="11742387" cy="5283199"/>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Classic"/>
                <a:ea typeface="Montserrat Classic"/>
                <a:cs typeface="Montserrat Classic"/>
                <a:sym typeface="Montserrat Classic"/>
              </a:rPr>
              <a:t>En conclusión el desarrollo del proyecto demostró la posibilidad de clasificar imágenes de plantas tóxicas y no tóxicas para felinos, utilizando estimadores tradicionales y redes neuronales. Si bien los resultados actuales muestran un desempeño moderado, existe un margen de mejora considerable mediante la optimización de hiperparámetros y la implementación de regularización. En general, el modelo SVC y el perceptrón multicapa de 3 capas ocultas destacaron como las configuraciones más óptimas dentro de las limitaciones computacionales actuales.</a:t>
            </a:r>
          </a:p>
          <a:p>
            <a:pPr algn="just">
              <a:lnSpc>
                <a:spcPts val="2800"/>
              </a:lnSpc>
            </a:pPr>
          </a:p>
          <a:p>
            <a:pPr algn="just">
              <a:lnSpc>
                <a:spcPts val="2800"/>
              </a:lnSpc>
            </a:pPr>
            <a:r>
              <a:rPr lang="en-US" sz="2000">
                <a:solidFill>
                  <a:srgbClr val="000000"/>
                </a:solidFill>
                <a:latin typeface="Montserrat Classic"/>
                <a:ea typeface="Montserrat Classic"/>
                <a:cs typeface="Montserrat Classic"/>
                <a:sym typeface="Montserrat Classic"/>
              </a:rPr>
              <a:t>Además, se identificaron varias áreas de mejora que incluyen la regularización mediante la  implementación de dropout o penalizaciones como L1/L2 en los modelos de redes neuronales, testeo de modelos especializados como redes convolucionales para mejorar la extracción de las características visuales y la exploración de entornos con mayor capacidad de procesamiento para manejar modelos más complejos y cross-validation.</a:t>
            </a:r>
          </a:p>
          <a:p>
            <a:pPr algn="just">
              <a:lnSpc>
                <a:spcPts val="2800"/>
              </a:lnSpc>
            </a:pPr>
          </a:p>
          <a:p>
            <a:pPr algn="just">
              <a:lnSpc>
                <a:spcPts val="280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CD9BB"/>
        </a:solidFill>
      </p:bgPr>
    </p:bg>
    <p:spTree>
      <p:nvGrpSpPr>
        <p:cNvPr id="1" name=""/>
        <p:cNvGrpSpPr/>
        <p:nvPr/>
      </p:nvGrpSpPr>
      <p:grpSpPr>
        <a:xfrm>
          <a:off x="0" y="0"/>
          <a:ext cx="0" cy="0"/>
          <a:chOff x="0" y="0"/>
          <a:chExt cx="0" cy="0"/>
        </a:xfrm>
      </p:grpSpPr>
      <p:sp>
        <p:nvSpPr>
          <p:cNvPr name="Freeform 2" id="2"/>
          <p:cNvSpPr/>
          <p:nvPr/>
        </p:nvSpPr>
        <p:spPr>
          <a:xfrm flipH="false" flipV="false" rot="0">
            <a:off x="5488284" y="1835529"/>
            <a:ext cx="7311433" cy="6154897"/>
          </a:xfrm>
          <a:custGeom>
            <a:avLst/>
            <a:gdLst/>
            <a:ahLst/>
            <a:cxnLst/>
            <a:rect r="r" b="b" t="t" l="l"/>
            <a:pathLst>
              <a:path h="6154897" w="7311433">
                <a:moveTo>
                  <a:pt x="0" y="0"/>
                </a:moveTo>
                <a:lnTo>
                  <a:pt x="7311432" y="0"/>
                </a:lnTo>
                <a:lnTo>
                  <a:pt x="7311432" y="6154898"/>
                </a:lnTo>
                <a:lnTo>
                  <a:pt x="0" y="6154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6364156" y="4428294"/>
            <a:ext cx="11342309" cy="1407519"/>
          </a:xfrm>
          <a:prstGeom prst="rect">
            <a:avLst/>
          </a:prstGeom>
        </p:spPr>
        <p:txBody>
          <a:bodyPr anchor="t" rtlCol="false" tIns="0" lIns="0" bIns="0" rIns="0">
            <a:spAutoFit/>
          </a:bodyPr>
          <a:lstStyle/>
          <a:p>
            <a:pPr algn="l">
              <a:lnSpc>
                <a:spcPts val="9985"/>
              </a:lnSpc>
            </a:pPr>
            <a:r>
              <a:rPr lang="en-US" sz="12177">
                <a:solidFill>
                  <a:srgbClr val="D37EE0"/>
                </a:solidFill>
                <a:latin typeface="Staatliches"/>
                <a:ea typeface="Staatliches"/>
                <a:cs typeface="Staatliches"/>
                <a:sym typeface="Staatliches"/>
              </a:rPr>
              <a:t>¡GRACIAS!</a:t>
            </a:r>
          </a:p>
        </p:txBody>
      </p:sp>
      <p:sp>
        <p:nvSpPr>
          <p:cNvPr name="Freeform 4" id="4"/>
          <p:cNvSpPr/>
          <p:nvPr/>
        </p:nvSpPr>
        <p:spPr>
          <a:xfrm flipH="true" flipV="true" rot="0">
            <a:off x="14002974" y="0"/>
            <a:ext cx="4285026" cy="4399077"/>
          </a:xfrm>
          <a:custGeom>
            <a:avLst/>
            <a:gdLst/>
            <a:ahLst/>
            <a:cxnLst/>
            <a:rect r="r" b="b" t="t" l="l"/>
            <a:pathLst>
              <a:path h="4399077" w="4285026">
                <a:moveTo>
                  <a:pt x="4285026" y="4399077"/>
                </a:moveTo>
                <a:lnTo>
                  <a:pt x="0" y="4399077"/>
                </a:lnTo>
                <a:lnTo>
                  <a:pt x="0" y="0"/>
                </a:lnTo>
                <a:lnTo>
                  <a:pt x="4285026" y="0"/>
                </a:lnTo>
                <a:lnTo>
                  <a:pt x="4285026" y="4399077"/>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true" flipV="true" rot="-10800000">
            <a:off x="0" y="5887923"/>
            <a:ext cx="4285026" cy="4399077"/>
          </a:xfrm>
          <a:custGeom>
            <a:avLst/>
            <a:gdLst/>
            <a:ahLst/>
            <a:cxnLst/>
            <a:rect r="r" b="b" t="t" l="l"/>
            <a:pathLst>
              <a:path h="4399077" w="4285026">
                <a:moveTo>
                  <a:pt x="4285026" y="4399077"/>
                </a:moveTo>
                <a:lnTo>
                  <a:pt x="0" y="4399077"/>
                </a:lnTo>
                <a:lnTo>
                  <a:pt x="0" y="0"/>
                </a:lnTo>
                <a:lnTo>
                  <a:pt x="4285026" y="0"/>
                </a:lnTo>
                <a:lnTo>
                  <a:pt x="4285026" y="4399077"/>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3276" y="-256468"/>
            <a:ext cx="4411579" cy="4114800"/>
          </a:xfrm>
          <a:custGeom>
            <a:avLst/>
            <a:gdLst/>
            <a:ahLst/>
            <a:cxnLst/>
            <a:rect r="r" b="b" t="t" l="l"/>
            <a:pathLst>
              <a:path h="4114800" w="4411579">
                <a:moveTo>
                  <a:pt x="0" y="0"/>
                </a:moveTo>
                <a:lnTo>
                  <a:pt x="4411579" y="0"/>
                </a:lnTo>
                <a:lnTo>
                  <a:pt x="441157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723729" y="4707792"/>
            <a:ext cx="3535571" cy="5579208"/>
          </a:xfrm>
          <a:custGeom>
            <a:avLst/>
            <a:gdLst/>
            <a:ahLst/>
            <a:cxnLst/>
            <a:rect r="r" b="b" t="t" l="l"/>
            <a:pathLst>
              <a:path h="5579208" w="3535571">
                <a:moveTo>
                  <a:pt x="0" y="0"/>
                </a:moveTo>
                <a:lnTo>
                  <a:pt x="3535571" y="0"/>
                </a:lnTo>
                <a:lnTo>
                  <a:pt x="3535571" y="5579208"/>
                </a:lnTo>
                <a:lnTo>
                  <a:pt x="0" y="55792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false" rot="0">
            <a:off x="13208123" y="5071917"/>
            <a:ext cx="5079877" cy="5215083"/>
          </a:xfrm>
          <a:custGeom>
            <a:avLst/>
            <a:gdLst/>
            <a:ahLst/>
            <a:cxnLst/>
            <a:rect r="r" b="b" t="t" l="l"/>
            <a:pathLst>
              <a:path h="5215083" w="5079877">
                <a:moveTo>
                  <a:pt x="5079877" y="0"/>
                </a:moveTo>
                <a:lnTo>
                  <a:pt x="0" y="0"/>
                </a:lnTo>
                <a:lnTo>
                  <a:pt x="0" y="5215083"/>
                </a:lnTo>
                <a:lnTo>
                  <a:pt x="5079877" y="5215083"/>
                </a:lnTo>
                <a:lnTo>
                  <a:pt x="5079877"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0">
            <a:off x="0" y="0"/>
            <a:ext cx="5079877" cy="5215083"/>
          </a:xfrm>
          <a:custGeom>
            <a:avLst/>
            <a:gdLst/>
            <a:ahLst/>
            <a:cxnLst/>
            <a:rect r="r" b="b" t="t" l="l"/>
            <a:pathLst>
              <a:path h="5215083" w="5079877">
                <a:moveTo>
                  <a:pt x="0" y="5215083"/>
                </a:moveTo>
                <a:lnTo>
                  <a:pt x="5079877" y="5215083"/>
                </a:lnTo>
                <a:lnTo>
                  <a:pt x="5079877" y="0"/>
                </a:lnTo>
                <a:lnTo>
                  <a:pt x="0" y="0"/>
                </a:lnTo>
                <a:lnTo>
                  <a:pt x="0" y="5215083"/>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1059646">
            <a:off x="14237146" y="407039"/>
            <a:ext cx="5765141" cy="4947539"/>
          </a:xfrm>
          <a:custGeom>
            <a:avLst/>
            <a:gdLst/>
            <a:ahLst/>
            <a:cxnLst/>
            <a:rect r="r" b="b" t="t" l="l"/>
            <a:pathLst>
              <a:path h="4947539" w="5765141">
                <a:moveTo>
                  <a:pt x="5765141" y="0"/>
                </a:moveTo>
                <a:lnTo>
                  <a:pt x="0" y="0"/>
                </a:lnTo>
                <a:lnTo>
                  <a:pt x="0" y="4947539"/>
                </a:lnTo>
                <a:lnTo>
                  <a:pt x="5765141" y="4947539"/>
                </a:lnTo>
                <a:lnTo>
                  <a:pt x="5765141"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7167380" y="1436194"/>
            <a:ext cx="9055278" cy="490220"/>
          </a:xfrm>
          <a:prstGeom prst="rect">
            <a:avLst/>
          </a:prstGeom>
        </p:spPr>
        <p:txBody>
          <a:bodyPr anchor="t" rtlCol="false" tIns="0" lIns="0" bIns="0" rIns="0">
            <a:spAutoFit/>
          </a:bodyPr>
          <a:lstStyle/>
          <a:p>
            <a:pPr algn="l">
              <a:lnSpc>
                <a:spcPts val="3640"/>
              </a:lnSpc>
            </a:pPr>
            <a:r>
              <a:rPr lang="en-US" sz="4000" b="true">
                <a:solidFill>
                  <a:srgbClr val="000000"/>
                </a:solidFill>
                <a:latin typeface="Montserrat Ultra-Bold"/>
                <a:ea typeface="Montserrat Ultra-Bold"/>
                <a:cs typeface="Montserrat Ultra-Bold"/>
                <a:sym typeface="Montserrat Ultra-Bold"/>
              </a:rPr>
              <a:t>DATASET</a:t>
            </a:r>
          </a:p>
        </p:txBody>
      </p:sp>
      <p:sp>
        <p:nvSpPr>
          <p:cNvPr name="Freeform 6" id="6"/>
          <p:cNvSpPr/>
          <p:nvPr/>
        </p:nvSpPr>
        <p:spPr>
          <a:xfrm flipH="true" flipV="false" rot="0">
            <a:off x="-479774" y="71583"/>
            <a:ext cx="10287000" cy="10287000"/>
          </a:xfrm>
          <a:custGeom>
            <a:avLst/>
            <a:gdLst/>
            <a:ahLst/>
            <a:cxnLst/>
            <a:rect r="r" b="b" t="t" l="l"/>
            <a:pathLst>
              <a:path h="10287000" w="10287000">
                <a:moveTo>
                  <a:pt x="10287000" y="0"/>
                </a:moveTo>
                <a:lnTo>
                  <a:pt x="0" y="0"/>
                </a:lnTo>
                <a:lnTo>
                  <a:pt x="0" y="10287000"/>
                </a:lnTo>
                <a:lnTo>
                  <a:pt x="10287000" y="10287000"/>
                </a:lnTo>
                <a:lnTo>
                  <a:pt x="10287000" y="0"/>
                </a:lnTo>
                <a:close/>
              </a:path>
            </a:pathLst>
          </a:custGeom>
          <a:blipFill>
            <a:blip r:embed="rId8">
              <a:alphaModFix amt="3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143300" y="6872287"/>
            <a:ext cx="6001401" cy="4353744"/>
          </a:xfrm>
          <a:custGeom>
            <a:avLst/>
            <a:gdLst/>
            <a:ahLst/>
            <a:cxnLst/>
            <a:rect r="r" b="b" t="t" l="l"/>
            <a:pathLst>
              <a:path h="4353744" w="6001401">
                <a:moveTo>
                  <a:pt x="0" y="0"/>
                </a:moveTo>
                <a:lnTo>
                  <a:pt x="6001400" y="0"/>
                </a:lnTo>
                <a:lnTo>
                  <a:pt x="6001400" y="4353743"/>
                </a:lnTo>
                <a:lnTo>
                  <a:pt x="0" y="43537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2088757" y="2219353"/>
            <a:ext cx="13350849" cy="4930774"/>
          </a:xfrm>
          <a:prstGeom prst="rect">
            <a:avLst/>
          </a:prstGeom>
        </p:spPr>
        <p:txBody>
          <a:bodyPr anchor="t" rtlCol="false" tIns="0" lIns="0" bIns="0" rIns="0">
            <a:spAutoFit/>
          </a:bodyPr>
          <a:lstStyle/>
          <a:p>
            <a:pPr algn="just">
              <a:lnSpc>
                <a:spcPts val="2800"/>
              </a:lnSpc>
            </a:pPr>
            <a:r>
              <a:rPr lang="en-US" sz="2000" u="sng">
                <a:solidFill>
                  <a:srgbClr val="000000"/>
                </a:solidFill>
                <a:latin typeface="Montserrat Classic"/>
                <a:ea typeface="Montserrat Classic"/>
                <a:cs typeface="Montserrat Classic"/>
                <a:sym typeface="Montserrat Classic"/>
                <a:hlinkClick r:id="rId12" tooltip="https://www.google.com/url?q=https%3A%2F%2Fwww.kaggle.com%2Fdatasets%2Fkacpergregorowicz%2Fhouse-plant-species"/>
              </a:rPr>
              <a:t>House Plant Species</a:t>
            </a:r>
            <a:r>
              <a:rPr lang="en-US" sz="2000">
                <a:solidFill>
                  <a:srgbClr val="000000"/>
                </a:solidFill>
                <a:latin typeface="Montserrat Classic"/>
                <a:ea typeface="Montserrat Classic"/>
                <a:cs typeface="Montserrat Classic"/>
                <a:sym typeface="Montserrat Classic"/>
              </a:rPr>
              <a:t>: Este conjunto const</a:t>
            </a:r>
            <a:r>
              <a:rPr lang="en-US" sz="2000">
                <a:solidFill>
                  <a:srgbClr val="000000"/>
                </a:solidFill>
                <a:latin typeface="Montserrat Classic"/>
                <a:ea typeface="Montserrat Classic"/>
                <a:cs typeface="Montserrat Classic"/>
                <a:sym typeface="Montserrat Classic"/>
              </a:rPr>
              <a:t>a de 8.250 imágenes categorizadas en 47 clases de especies de plantas de interior y exterior en el hogar recopiladas de Bing Images y seleccionadas manualmente por el autor de este dataset.</a:t>
            </a:r>
          </a:p>
          <a:p>
            <a:pPr algn="just">
              <a:lnSpc>
                <a:spcPts val="2800"/>
              </a:lnSpc>
            </a:pPr>
          </a:p>
          <a:p>
            <a:pPr algn="just">
              <a:lnSpc>
                <a:spcPts val="2800"/>
              </a:lnSpc>
            </a:pPr>
            <a:r>
              <a:rPr lang="en-US" sz="2000" b="true">
                <a:solidFill>
                  <a:srgbClr val="E984C8"/>
                </a:solidFill>
                <a:latin typeface="Montserrat Classic Bold"/>
                <a:ea typeface="Montserrat Classic Bold"/>
                <a:cs typeface="Montserrat Classic Bold"/>
                <a:sym typeface="Montserrat Classic Bold"/>
              </a:rPr>
              <a:t>Composición del conjunto de datos:</a:t>
            </a:r>
          </a:p>
          <a:p>
            <a:pPr algn="just" marL="431807" indent="-215904" lvl="1">
              <a:lnSpc>
                <a:spcPts val="2800"/>
              </a:lnSpc>
              <a:buFont typeface="Arial"/>
              <a:buChar char="•"/>
            </a:pPr>
            <a:r>
              <a:rPr lang="en-US" sz="2000">
                <a:solidFill>
                  <a:srgbClr val="000000"/>
                </a:solidFill>
                <a:latin typeface="Montserrat Classic"/>
                <a:ea typeface="Montserrat Classic"/>
                <a:cs typeface="Montserrat Classic"/>
                <a:sym typeface="Montserrat Classic"/>
              </a:rPr>
              <a:t>El número de imágenes por clase se distribuye en 4.125 especies tóxicas y 4.125 especies no tóxicas</a:t>
            </a:r>
          </a:p>
          <a:p>
            <a:pPr algn="just">
              <a:lnSpc>
                <a:spcPts val="2800"/>
              </a:lnSpc>
            </a:pPr>
          </a:p>
          <a:p>
            <a:pPr algn="just">
              <a:lnSpc>
                <a:spcPts val="2800"/>
              </a:lnSpc>
            </a:pPr>
            <a:r>
              <a:rPr lang="en-US" sz="2000" b="true">
                <a:solidFill>
                  <a:srgbClr val="E984C8"/>
                </a:solidFill>
                <a:latin typeface="Montserrat Classic Bold"/>
                <a:ea typeface="Montserrat Classic Bold"/>
                <a:cs typeface="Montserrat Classic Bold"/>
                <a:sym typeface="Montserrat Classic Bold"/>
              </a:rPr>
              <a:t>Características de la imagen:</a:t>
            </a:r>
          </a:p>
          <a:p>
            <a:pPr algn="just" marL="431807" indent="-215904" lvl="1">
              <a:lnSpc>
                <a:spcPts val="2800"/>
              </a:lnSpc>
              <a:buFont typeface="Arial"/>
              <a:buChar char="•"/>
            </a:pPr>
            <a:r>
              <a:rPr lang="en-US" sz="2000">
                <a:solidFill>
                  <a:srgbClr val="000000"/>
                </a:solidFill>
                <a:latin typeface="Montserrat Classic"/>
                <a:ea typeface="Montserrat Classic"/>
                <a:cs typeface="Montserrat Classic"/>
                <a:sym typeface="Montserrat Classic"/>
              </a:rPr>
              <a:t>Las imágenes varían en calidad y resolución.</a:t>
            </a:r>
          </a:p>
          <a:p>
            <a:pPr algn="just" marL="431807" indent="-215904" lvl="1">
              <a:lnSpc>
                <a:spcPts val="2800"/>
              </a:lnSpc>
              <a:buFont typeface="Arial"/>
              <a:buChar char="•"/>
            </a:pPr>
            <a:r>
              <a:rPr lang="en-US" sz="2000">
                <a:solidFill>
                  <a:srgbClr val="000000"/>
                </a:solidFill>
                <a:latin typeface="Montserrat Classic"/>
                <a:ea typeface="Montserrat Classic"/>
                <a:cs typeface="Montserrat Classic"/>
                <a:sym typeface="Montserrat Classic"/>
              </a:rPr>
              <a:t>El conjunto de datos incluye imágenes de plantas completas y primeros planos de partes específicas de la planta.</a:t>
            </a:r>
          </a:p>
          <a:p>
            <a:pPr algn="just" marL="431807" indent="-215904" lvl="1">
              <a:lnSpc>
                <a:spcPts val="2800"/>
              </a:lnSpc>
              <a:buFont typeface="Arial"/>
              <a:buChar char="•"/>
            </a:pPr>
            <a:r>
              <a:rPr lang="en-US" sz="2000">
                <a:solidFill>
                  <a:srgbClr val="000000"/>
                </a:solidFill>
                <a:latin typeface="Montserrat Classic"/>
                <a:ea typeface="Montserrat Classic"/>
                <a:cs typeface="Montserrat Classic"/>
                <a:sym typeface="Montserrat Classic"/>
              </a:rPr>
              <a:t>Las plantas se colocan en interiores y exteriores.</a:t>
            </a:r>
          </a:p>
          <a:p>
            <a:pPr algn="just" marL="431807" indent="-215904" lvl="1">
              <a:lnSpc>
                <a:spcPts val="2800"/>
              </a:lnSpc>
              <a:buFont typeface="Arial"/>
              <a:buChar char="•"/>
            </a:pPr>
            <a:r>
              <a:rPr lang="en-US" sz="2000">
                <a:solidFill>
                  <a:srgbClr val="000000"/>
                </a:solidFill>
                <a:latin typeface="Montserrat Classic"/>
                <a:ea typeface="Montserrat Classic"/>
                <a:cs typeface="Montserrat Classic"/>
                <a:sym typeface="Montserrat Classic"/>
              </a:rPr>
              <a:t>Las imágenes están organizadas en carpetas separadas para cada categoría de planta.</a:t>
            </a:r>
          </a:p>
          <a:p>
            <a:pPr algn="just">
              <a:lnSpc>
                <a:spcPts val="28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true" rot="0">
            <a:off x="13208123" y="0"/>
            <a:ext cx="5079877" cy="5215083"/>
          </a:xfrm>
          <a:custGeom>
            <a:avLst/>
            <a:gdLst/>
            <a:ahLst/>
            <a:cxnLst/>
            <a:rect r="r" b="b" t="t" l="l"/>
            <a:pathLst>
              <a:path h="5215083" w="5079877">
                <a:moveTo>
                  <a:pt x="5079877" y="5215083"/>
                </a:moveTo>
                <a:lnTo>
                  <a:pt x="0" y="5215083"/>
                </a:lnTo>
                <a:lnTo>
                  <a:pt x="0" y="0"/>
                </a:lnTo>
                <a:lnTo>
                  <a:pt x="5079877" y="0"/>
                </a:lnTo>
                <a:lnTo>
                  <a:pt x="5079877" y="5215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0" y="5071917"/>
            <a:ext cx="5079877" cy="5215083"/>
          </a:xfrm>
          <a:custGeom>
            <a:avLst/>
            <a:gdLst/>
            <a:ahLst/>
            <a:cxnLst/>
            <a:rect r="r" b="b" t="t" l="l"/>
            <a:pathLst>
              <a:path h="5215083" w="5079877">
                <a:moveTo>
                  <a:pt x="0" y="0"/>
                </a:moveTo>
                <a:lnTo>
                  <a:pt x="5079877" y="0"/>
                </a:lnTo>
                <a:lnTo>
                  <a:pt x="5079877" y="5215083"/>
                </a:lnTo>
                <a:lnTo>
                  <a:pt x="0" y="5215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7268948" y="1604044"/>
            <a:ext cx="9055278" cy="490220"/>
          </a:xfrm>
          <a:prstGeom prst="rect">
            <a:avLst/>
          </a:prstGeom>
        </p:spPr>
        <p:txBody>
          <a:bodyPr anchor="t" rtlCol="false" tIns="0" lIns="0" bIns="0" rIns="0">
            <a:spAutoFit/>
          </a:bodyPr>
          <a:lstStyle/>
          <a:p>
            <a:pPr algn="l">
              <a:lnSpc>
                <a:spcPts val="3640"/>
              </a:lnSpc>
            </a:pPr>
            <a:r>
              <a:rPr lang="en-US" sz="4000" b="true">
                <a:solidFill>
                  <a:srgbClr val="000000"/>
                </a:solidFill>
                <a:latin typeface="Montserrat Ultra-Bold"/>
                <a:ea typeface="Montserrat Ultra-Bold"/>
                <a:cs typeface="Montserrat Ultra-Bold"/>
                <a:sym typeface="Montserrat Ultra-Bold"/>
              </a:rPr>
              <a:t>INTRODUCCIÓN</a:t>
            </a:r>
          </a:p>
        </p:txBody>
      </p:sp>
      <p:sp>
        <p:nvSpPr>
          <p:cNvPr name="Freeform 5" id="5"/>
          <p:cNvSpPr/>
          <p:nvPr/>
        </p:nvSpPr>
        <p:spPr>
          <a:xfrm flipH="true" flipV="false" rot="0">
            <a:off x="-691566" y="71583"/>
            <a:ext cx="10287000" cy="10287000"/>
          </a:xfrm>
          <a:custGeom>
            <a:avLst/>
            <a:gdLst/>
            <a:ahLst/>
            <a:cxnLst/>
            <a:rect r="r" b="b" t="t" l="l"/>
            <a:pathLst>
              <a:path h="10287000" w="10287000">
                <a:moveTo>
                  <a:pt x="10287000" y="0"/>
                </a:moveTo>
                <a:lnTo>
                  <a:pt x="0" y="0"/>
                </a:lnTo>
                <a:lnTo>
                  <a:pt x="0" y="10287000"/>
                </a:lnTo>
                <a:lnTo>
                  <a:pt x="10287000" y="10287000"/>
                </a:lnTo>
                <a:lnTo>
                  <a:pt x="10287000" y="0"/>
                </a:lnTo>
                <a:close/>
              </a:path>
            </a:pathLst>
          </a:custGeom>
          <a:blipFill>
            <a:blip r:embed="rId4">
              <a:alphaModFix amt="3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066089" y="2569442"/>
            <a:ext cx="11433289" cy="518541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Classic"/>
                <a:ea typeface="Montserrat Classic"/>
                <a:cs typeface="Montserrat Classic"/>
                <a:sym typeface="Montserrat Classic"/>
              </a:rPr>
              <a:t>El contacto entre los felinos y las plantas que rodean su alrededor son un factor muy importante para su bienestar, principalmente cuando se trata de especies que son potencialmente tóxicas para ellos. Es por esto, que surge la necesidad de identificar con precisión cuáles especies son tóxicas y cuáles no.</a:t>
            </a:r>
          </a:p>
          <a:p>
            <a:pPr algn="just">
              <a:lnSpc>
                <a:spcPts val="2940"/>
              </a:lnSpc>
            </a:pPr>
          </a:p>
          <a:p>
            <a:pPr algn="just">
              <a:lnSpc>
                <a:spcPts val="2940"/>
              </a:lnSpc>
            </a:pPr>
            <a:r>
              <a:rPr lang="en-US" sz="2100">
                <a:solidFill>
                  <a:srgbClr val="000000"/>
                </a:solidFill>
                <a:latin typeface="Montserrat Classic"/>
                <a:ea typeface="Montserrat Classic"/>
                <a:cs typeface="Montserrat Classic"/>
                <a:sym typeface="Montserrat Classic"/>
              </a:rPr>
              <a:t>Con este propósito, el siguiente proyecto consistió en desarrollar un clasificador donde se implementaron técnicas avanzadas de aprendizaje automático y redes neuronales que incluyen estimadores como DecisionTree, RandomForest y SupportVectorMachine, junto con modelos basados en perceptrones multicapa con tres, seis y diez capas ocultas.</a:t>
            </a:r>
          </a:p>
          <a:p>
            <a:pPr algn="just">
              <a:lnSpc>
                <a:spcPts val="2940"/>
              </a:lnSpc>
            </a:pPr>
          </a:p>
          <a:p>
            <a:pPr algn="just">
              <a:lnSpc>
                <a:spcPts val="2940"/>
              </a:lnSpc>
            </a:pPr>
          </a:p>
          <a:p>
            <a:pPr algn="just">
              <a:lnSpc>
                <a:spcPts val="2940"/>
              </a:lnSpc>
            </a:pPr>
          </a:p>
          <a:p>
            <a:pPr algn="just">
              <a:lnSpc>
                <a:spcPts val="2940"/>
              </a:lnSpc>
            </a:pPr>
          </a:p>
        </p:txBody>
      </p:sp>
      <p:sp>
        <p:nvSpPr>
          <p:cNvPr name="Freeform 7" id="7"/>
          <p:cNvSpPr/>
          <p:nvPr/>
        </p:nvSpPr>
        <p:spPr>
          <a:xfrm flipH="false" flipV="false" rot="0">
            <a:off x="6872852" y="6301752"/>
            <a:ext cx="4260985" cy="3576076"/>
          </a:xfrm>
          <a:custGeom>
            <a:avLst/>
            <a:gdLst/>
            <a:ahLst/>
            <a:cxnLst/>
            <a:rect r="r" b="b" t="t" l="l"/>
            <a:pathLst>
              <a:path h="3576076" w="4260985">
                <a:moveTo>
                  <a:pt x="0" y="0"/>
                </a:moveTo>
                <a:lnTo>
                  <a:pt x="4260985" y="0"/>
                </a:lnTo>
                <a:lnTo>
                  <a:pt x="4260985" y="3576076"/>
                </a:lnTo>
                <a:lnTo>
                  <a:pt x="0" y="35760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242870" y="8874709"/>
            <a:ext cx="6068438" cy="1412291"/>
          </a:xfrm>
          <a:custGeom>
            <a:avLst/>
            <a:gdLst/>
            <a:ahLst/>
            <a:cxnLst/>
            <a:rect r="r" b="b" t="t" l="l"/>
            <a:pathLst>
              <a:path h="1412291" w="6068438">
                <a:moveTo>
                  <a:pt x="0" y="0"/>
                </a:moveTo>
                <a:lnTo>
                  <a:pt x="6068438" y="0"/>
                </a:lnTo>
                <a:lnTo>
                  <a:pt x="6068438" y="1412291"/>
                </a:lnTo>
                <a:lnTo>
                  <a:pt x="0" y="1412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false" rot="0">
            <a:off x="13208123" y="5071917"/>
            <a:ext cx="5079877" cy="5215083"/>
          </a:xfrm>
          <a:custGeom>
            <a:avLst/>
            <a:gdLst/>
            <a:ahLst/>
            <a:cxnLst/>
            <a:rect r="r" b="b" t="t" l="l"/>
            <a:pathLst>
              <a:path h="5215083" w="5079877">
                <a:moveTo>
                  <a:pt x="5079877" y="0"/>
                </a:moveTo>
                <a:lnTo>
                  <a:pt x="0" y="0"/>
                </a:lnTo>
                <a:lnTo>
                  <a:pt x="0" y="5215083"/>
                </a:lnTo>
                <a:lnTo>
                  <a:pt x="5079877" y="5215083"/>
                </a:lnTo>
                <a:lnTo>
                  <a:pt x="5079877"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0">
            <a:off x="0" y="0"/>
            <a:ext cx="5079877" cy="5215083"/>
          </a:xfrm>
          <a:custGeom>
            <a:avLst/>
            <a:gdLst/>
            <a:ahLst/>
            <a:cxnLst/>
            <a:rect r="r" b="b" t="t" l="l"/>
            <a:pathLst>
              <a:path h="5215083" w="5079877">
                <a:moveTo>
                  <a:pt x="0" y="5215083"/>
                </a:moveTo>
                <a:lnTo>
                  <a:pt x="5079877" y="5215083"/>
                </a:lnTo>
                <a:lnTo>
                  <a:pt x="5079877" y="0"/>
                </a:lnTo>
                <a:lnTo>
                  <a:pt x="0" y="0"/>
                </a:lnTo>
                <a:lnTo>
                  <a:pt x="0" y="5215083"/>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173023" y="3097062"/>
            <a:ext cx="11433289" cy="1054100"/>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Classic"/>
                <a:ea typeface="Montserrat Classic"/>
                <a:cs typeface="Montserrat Classic"/>
                <a:sym typeface="Montserrat Classic"/>
              </a:rPr>
              <a:t>Desarrollar un sistema de clasificación que identifique plantas de interior como tóxicas o no tóxicas para los felinos, con el fin de promover la seguridad de las mascotas y mejorar la toma de decisiones de los dueños al elegir plantas para sus hogares.</a:t>
            </a:r>
          </a:p>
        </p:txBody>
      </p:sp>
      <p:sp>
        <p:nvSpPr>
          <p:cNvPr name="Freeform 5" id="5"/>
          <p:cNvSpPr/>
          <p:nvPr/>
        </p:nvSpPr>
        <p:spPr>
          <a:xfrm flipH="true" flipV="false" rot="-1059646">
            <a:off x="14237146" y="407039"/>
            <a:ext cx="5765141" cy="4947539"/>
          </a:xfrm>
          <a:custGeom>
            <a:avLst/>
            <a:gdLst/>
            <a:ahLst/>
            <a:cxnLst/>
            <a:rect r="r" b="b" t="t" l="l"/>
            <a:pathLst>
              <a:path h="4947539" w="5765141">
                <a:moveTo>
                  <a:pt x="5765141" y="0"/>
                </a:moveTo>
                <a:lnTo>
                  <a:pt x="0" y="0"/>
                </a:lnTo>
                <a:lnTo>
                  <a:pt x="0" y="4947539"/>
                </a:lnTo>
                <a:lnTo>
                  <a:pt x="5765141" y="4947539"/>
                </a:lnTo>
                <a:lnTo>
                  <a:pt x="5765141"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7337389" y="4428629"/>
            <a:ext cx="3613222" cy="4114800"/>
          </a:xfrm>
          <a:custGeom>
            <a:avLst/>
            <a:gdLst/>
            <a:ahLst/>
            <a:cxnLst/>
            <a:rect r="r" b="b" t="t" l="l"/>
            <a:pathLst>
              <a:path h="4114800" w="3613222">
                <a:moveTo>
                  <a:pt x="0" y="0"/>
                </a:moveTo>
                <a:lnTo>
                  <a:pt x="3613222" y="0"/>
                </a:lnTo>
                <a:lnTo>
                  <a:pt x="361322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7193313" y="2117321"/>
            <a:ext cx="9055278" cy="490220"/>
          </a:xfrm>
          <a:prstGeom prst="rect">
            <a:avLst/>
          </a:prstGeom>
        </p:spPr>
        <p:txBody>
          <a:bodyPr anchor="t" rtlCol="false" tIns="0" lIns="0" bIns="0" rIns="0">
            <a:spAutoFit/>
          </a:bodyPr>
          <a:lstStyle/>
          <a:p>
            <a:pPr algn="l">
              <a:lnSpc>
                <a:spcPts val="3640"/>
              </a:lnSpc>
            </a:pPr>
            <a:r>
              <a:rPr lang="en-US" sz="4000" b="true">
                <a:solidFill>
                  <a:srgbClr val="000000"/>
                </a:solidFill>
                <a:latin typeface="Montserrat Ultra-Bold"/>
                <a:ea typeface="Montserrat Ultra-Bold"/>
                <a:cs typeface="Montserrat Ultra-Bold"/>
                <a:sym typeface="Montserrat Ultra-Bold"/>
              </a:rPr>
              <a:t>OBJETIVO</a:t>
            </a:r>
          </a:p>
        </p:txBody>
      </p:sp>
      <p:sp>
        <p:nvSpPr>
          <p:cNvPr name="Freeform 8" id="8"/>
          <p:cNvSpPr/>
          <p:nvPr/>
        </p:nvSpPr>
        <p:spPr>
          <a:xfrm flipH="true" flipV="false" rot="0">
            <a:off x="-533082" y="71583"/>
            <a:ext cx="10287000" cy="10287000"/>
          </a:xfrm>
          <a:custGeom>
            <a:avLst/>
            <a:gdLst/>
            <a:ahLst/>
            <a:cxnLst/>
            <a:rect r="r" b="b" t="t" l="l"/>
            <a:pathLst>
              <a:path h="10287000" w="10287000">
                <a:moveTo>
                  <a:pt x="10287000" y="0"/>
                </a:moveTo>
                <a:lnTo>
                  <a:pt x="0" y="0"/>
                </a:lnTo>
                <a:lnTo>
                  <a:pt x="0" y="10287000"/>
                </a:lnTo>
                <a:lnTo>
                  <a:pt x="10287000" y="10287000"/>
                </a:lnTo>
                <a:lnTo>
                  <a:pt x="10287000" y="0"/>
                </a:lnTo>
                <a:close/>
              </a:path>
            </a:pathLst>
          </a:custGeom>
          <a:blipFill>
            <a:blip r:embed="rId10">
              <a:alphaModFix amt="3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false" rot="8100000">
            <a:off x="-1008257" y="-1445070"/>
            <a:ext cx="5765141" cy="4947539"/>
          </a:xfrm>
          <a:custGeom>
            <a:avLst/>
            <a:gdLst/>
            <a:ahLst/>
            <a:cxnLst/>
            <a:rect r="r" b="b" t="t" l="l"/>
            <a:pathLst>
              <a:path h="4947539" w="5765141">
                <a:moveTo>
                  <a:pt x="5765141" y="0"/>
                </a:moveTo>
                <a:lnTo>
                  <a:pt x="0" y="0"/>
                </a:lnTo>
                <a:lnTo>
                  <a:pt x="0" y="4947540"/>
                </a:lnTo>
                <a:lnTo>
                  <a:pt x="5765141" y="4947540"/>
                </a:lnTo>
                <a:lnTo>
                  <a:pt x="5765141"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0">
            <a:off x="15084575" y="6767028"/>
            <a:ext cx="3214138" cy="3519972"/>
          </a:xfrm>
          <a:custGeom>
            <a:avLst/>
            <a:gdLst/>
            <a:ahLst/>
            <a:cxnLst/>
            <a:rect r="r" b="b" t="t" l="l"/>
            <a:pathLst>
              <a:path h="3519972" w="3214138">
                <a:moveTo>
                  <a:pt x="3214138" y="0"/>
                </a:moveTo>
                <a:lnTo>
                  <a:pt x="0" y="0"/>
                </a:lnTo>
                <a:lnTo>
                  <a:pt x="0" y="3519972"/>
                </a:lnTo>
                <a:lnTo>
                  <a:pt x="3214138" y="3519972"/>
                </a:lnTo>
                <a:lnTo>
                  <a:pt x="32141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14196" y="1852182"/>
            <a:ext cx="8059608" cy="6784725"/>
          </a:xfrm>
          <a:custGeom>
            <a:avLst/>
            <a:gdLst/>
            <a:ahLst/>
            <a:cxnLst/>
            <a:rect r="r" b="b" t="t" l="l"/>
            <a:pathLst>
              <a:path h="6784725" w="8059608">
                <a:moveTo>
                  <a:pt x="0" y="0"/>
                </a:moveTo>
                <a:lnTo>
                  <a:pt x="8059608" y="0"/>
                </a:lnTo>
                <a:lnTo>
                  <a:pt x="8059608" y="6784725"/>
                </a:lnTo>
                <a:lnTo>
                  <a:pt x="0" y="67847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4275051" y="4658815"/>
            <a:ext cx="11342309" cy="1407519"/>
          </a:xfrm>
          <a:prstGeom prst="rect">
            <a:avLst/>
          </a:prstGeom>
        </p:spPr>
        <p:txBody>
          <a:bodyPr anchor="t" rtlCol="false" tIns="0" lIns="0" bIns="0" rIns="0">
            <a:spAutoFit/>
          </a:bodyPr>
          <a:lstStyle/>
          <a:p>
            <a:pPr algn="l">
              <a:lnSpc>
                <a:spcPts val="9985"/>
              </a:lnSpc>
            </a:pPr>
            <a:r>
              <a:rPr lang="en-US" sz="12177">
                <a:solidFill>
                  <a:srgbClr val="D37EE0"/>
                </a:solidFill>
                <a:latin typeface="Staatliches"/>
                <a:ea typeface="Staatliches"/>
                <a:cs typeface="Staatliches"/>
                <a:sym typeface="Staatliches"/>
              </a:rPr>
              <a:t>PRIMERA ENTREGA</a:t>
            </a:r>
          </a:p>
        </p:txBody>
      </p:sp>
      <p:sp>
        <p:nvSpPr>
          <p:cNvPr name="Freeform 6" id="6"/>
          <p:cNvSpPr/>
          <p:nvPr/>
        </p:nvSpPr>
        <p:spPr>
          <a:xfrm flipH="false" flipV="false" rot="-5400000">
            <a:off x="-183087"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3931713"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8046513"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00000">
            <a:off x="12161313"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6230600"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8019228">
            <a:off x="13809073" y="-618511"/>
            <a:ext cx="5765141" cy="4947539"/>
          </a:xfrm>
          <a:custGeom>
            <a:avLst/>
            <a:gdLst/>
            <a:ahLst/>
            <a:cxnLst/>
            <a:rect r="r" b="b" t="t" l="l"/>
            <a:pathLst>
              <a:path h="4947539" w="5765141">
                <a:moveTo>
                  <a:pt x="5765142" y="0"/>
                </a:moveTo>
                <a:lnTo>
                  <a:pt x="0" y="0"/>
                </a:lnTo>
                <a:lnTo>
                  <a:pt x="0" y="4947540"/>
                </a:lnTo>
                <a:lnTo>
                  <a:pt x="5765142" y="4947540"/>
                </a:lnTo>
                <a:lnTo>
                  <a:pt x="5765142"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2" id="12"/>
          <p:cNvSpPr/>
          <p:nvPr/>
        </p:nvSpPr>
        <p:spPr>
          <a:xfrm flipH="false" flipV="false" rot="0">
            <a:off x="-10134" y="6986813"/>
            <a:ext cx="3305202" cy="3300187"/>
          </a:xfrm>
          <a:custGeom>
            <a:avLst/>
            <a:gdLst/>
            <a:ahLst/>
            <a:cxnLst/>
            <a:rect r="r" b="b" t="t" l="l"/>
            <a:pathLst>
              <a:path h="3300187" w="3305202">
                <a:moveTo>
                  <a:pt x="0" y="0"/>
                </a:moveTo>
                <a:lnTo>
                  <a:pt x="3305202" y="0"/>
                </a:lnTo>
                <a:lnTo>
                  <a:pt x="3305202" y="3300187"/>
                </a:lnTo>
                <a:lnTo>
                  <a:pt x="0" y="33001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false" rot="0">
            <a:off x="13208123" y="5071917"/>
            <a:ext cx="5079877" cy="5215083"/>
          </a:xfrm>
          <a:custGeom>
            <a:avLst/>
            <a:gdLst/>
            <a:ahLst/>
            <a:cxnLst/>
            <a:rect r="r" b="b" t="t" l="l"/>
            <a:pathLst>
              <a:path h="5215083" w="5079877">
                <a:moveTo>
                  <a:pt x="5079877" y="0"/>
                </a:moveTo>
                <a:lnTo>
                  <a:pt x="0" y="0"/>
                </a:lnTo>
                <a:lnTo>
                  <a:pt x="0" y="5215083"/>
                </a:lnTo>
                <a:lnTo>
                  <a:pt x="5079877" y="5215083"/>
                </a:lnTo>
                <a:lnTo>
                  <a:pt x="5079877"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0" y="5071917"/>
            <a:ext cx="5079877" cy="5215083"/>
          </a:xfrm>
          <a:custGeom>
            <a:avLst/>
            <a:gdLst/>
            <a:ahLst/>
            <a:cxnLst/>
            <a:rect r="r" b="b" t="t" l="l"/>
            <a:pathLst>
              <a:path h="5215083" w="5079877">
                <a:moveTo>
                  <a:pt x="0" y="0"/>
                </a:moveTo>
                <a:lnTo>
                  <a:pt x="5079877" y="0"/>
                </a:lnTo>
                <a:lnTo>
                  <a:pt x="5079877" y="5215083"/>
                </a:lnTo>
                <a:lnTo>
                  <a:pt x="0" y="5215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316968" y="-259337"/>
            <a:ext cx="3574657" cy="3366677"/>
          </a:xfrm>
          <a:custGeom>
            <a:avLst/>
            <a:gdLst/>
            <a:ahLst/>
            <a:cxnLst/>
            <a:rect r="r" b="b" t="t" l="l"/>
            <a:pathLst>
              <a:path h="3366677" w="3574657">
                <a:moveTo>
                  <a:pt x="3574658" y="0"/>
                </a:moveTo>
                <a:lnTo>
                  <a:pt x="0" y="0"/>
                </a:lnTo>
                <a:lnTo>
                  <a:pt x="0" y="3366677"/>
                </a:lnTo>
                <a:lnTo>
                  <a:pt x="3574658" y="3366677"/>
                </a:lnTo>
                <a:lnTo>
                  <a:pt x="35746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864909" y="1737063"/>
            <a:ext cx="11433289"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Primera parte</a:t>
            </a:r>
          </a:p>
        </p:txBody>
      </p:sp>
      <p:sp>
        <p:nvSpPr>
          <p:cNvPr name="Freeform 6" id="6"/>
          <p:cNvSpPr/>
          <p:nvPr/>
        </p:nvSpPr>
        <p:spPr>
          <a:xfrm flipH="false" flipV="false" rot="0">
            <a:off x="15098770" y="0"/>
            <a:ext cx="3370782" cy="2492646"/>
          </a:xfrm>
          <a:custGeom>
            <a:avLst/>
            <a:gdLst/>
            <a:ahLst/>
            <a:cxnLst/>
            <a:rect r="r" b="b" t="t" l="l"/>
            <a:pathLst>
              <a:path h="2492646" w="3370782">
                <a:moveTo>
                  <a:pt x="0" y="0"/>
                </a:moveTo>
                <a:lnTo>
                  <a:pt x="3370781" y="0"/>
                </a:lnTo>
                <a:lnTo>
                  <a:pt x="3370781" y="2492646"/>
                </a:lnTo>
                <a:lnTo>
                  <a:pt x="0" y="24926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192417" y="4310084"/>
            <a:ext cx="9395842" cy="3080989"/>
          </a:xfrm>
          <a:custGeom>
            <a:avLst/>
            <a:gdLst/>
            <a:ahLst/>
            <a:cxnLst/>
            <a:rect r="r" b="b" t="t" l="l"/>
            <a:pathLst>
              <a:path h="3080989" w="9395842">
                <a:moveTo>
                  <a:pt x="0" y="0"/>
                </a:moveTo>
                <a:lnTo>
                  <a:pt x="9395842" y="0"/>
                </a:lnTo>
                <a:lnTo>
                  <a:pt x="9395842" y="3080989"/>
                </a:lnTo>
                <a:lnTo>
                  <a:pt x="0" y="3080989"/>
                </a:lnTo>
                <a:lnTo>
                  <a:pt x="0" y="0"/>
                </a:lnTo>
                <a:close/>
              </a:path>
            </a:pathLst>
          </a:custGeom>
          <a:blipFill>
            <a:blip r:embed="rId8"/>
            <a:stretch>
              <a:fillRect l="0" t="0" r="0" b="0"/>
            </a:stretch>
          </a:blipFill>
        </p:spPr>
      </p:sp>
      <p:sp>
        <p:nvSpPr>
          <p:cNvPr name="Freeform 8" id="8"/>
          <p:cNvSpPr/>
          <p:nvPr/>
        </p:nvSpPr>
        <p:spPr>
          <a:xfrm flipH="false" flipV="false" rot="0">
            <a:off x="12147014" y="4132213"/>
            <a:ext cx="3970795" cy="3436731"/>
          </a:xfrm>
          <a:custGeom>
            <a:avLst/>
            <a:gdLst/>
            <a:ahLst/>
            <a:cxnLst/>
            <a:rect r="r" b="b" t="t" l="l"/>
            <a:pathLst>
              <a:path h="3436731" w="3970795">
                <a:moveTo>
                  <a:pt x="0" y="0"/>
                </a:moveTo>
                <a:lnTo>
                  <a:pt x="3970796" y="0"/>
                </a:lnTo>
                <a:lnTo>
                  <a:pt x="3970796" y="3436731"/>
                </a:lnTo>
                <a:lnTo>
                  <a:pt x="0" y="3436731"/>
                </a:lnTo>
                <a:lnTo>
                  <a:pt x="0" y="0"/>
                </a:lnTo>
                <a:close/>
              </a:path>
            </a:pathLst>
          </a:custGeom>
          <a:blipFill>
            <a:blip r:embed="rId9"/>
            <a:stretch>
              <a:fillRect l="-908" t="0" r="0" b="0"/>
            </a:stretch>
          </a:blipFill>
          <a:ln cap="sq">
            <a:noFill/>
            <a:prstDash val="solid"/>
            <a:miter/>
          </a:ln>
        </p:spPr>
      </p:sp>
      <p:sp>
        <p:nvSpPr>
          <p:cNvPr name="Freeform 9" id="9"/>
          <p:cNvSpPr/>
          <p:nvPr/>
        </p:nvSpPr>
        <p:spPr>
          <a:xfrm flipH="false" flipV="false" rot="0">
            <a:off x="7223244" y="7542056"/>
            <a:ext cx="4365015" cy="3476139"/>
          </a:xfrm>
          <a:custGeom>
            <a:avLst/>
            <a:gdLst/>
            <a:ahLst/>
            <a:cxnLst/>
            <a:rect r="r" b="b" t="t" l="l"/>
            <a:pathLst>
              <a:path h="3476139" w="4365015">
                <a:moveTo>
                  <a:pt x="0" y="0"/>
                </a:moveTo>
                <a:lnTo>
                  <a:pt x="4365015" y="0"/>
                </a:lnTo>
                <a:lnTo>
                  <a:pt x="4365015" y="3476139"/>
                </a:lnTo>
                <a:lnTo>
                  <a:pt x="0" y="347613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492525" y="1058363"/>
            <a:ext cx="9055278" cy="490220"/>
          </a:xfrm>
          <a:prstGeom prst="rect">
            <a:avLst/>
          </a:prstGeom>
        </p:spPr>
        <p:txBody>
          <a:bodyPr anchor="t" rtlCol="false" tIns="0" lIns="0" bIns="0" rIns="0">
            <a:spAutoFit/>
          </a:bodyPr>
          <a:lstStyle/>
          <a:p>
            <a:pPr algn="l">
              <a:lnSpc>
                <a:spcPts val="3640"/>
              </a:lnSpc>
            </a:pPr>
            <a:r>
              <a:rPr lang="en-US" sz="4000" b="true">
                <a:solidFill>
                  <a:srgbClr val="000000"/>
                </a:solidFill>
                <a:latin typeface="Montserrat Ultra-Bold"/>
                <a:ea typeface="Montserrat Ultra-Bold"/>
                <a:cs typeface="Montserrat Ultra-Bold"/>
                <a:sym typeface="Montserrat Ultra-Bold"/>
              </a:rPr>
              <a:t>TAREA:</a:t>
            </a:r>
          </a:p>
        </p:txBody>
      </p:sp>
      <p:sp>
        <p:nvSpPr>
          <p:cNvPr name="TextBox 11" id="11"/>
          <p:cNvSpPr txBox="true"/>
          <p:nvPr/>
        </p:nvSpPr>
        <p:spPr>
          <a:xfrm rot="0">
            <a:off x="3492525" y="2454546"/>
            <a:ext cx="11433289" cy="1099185"/>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Classic"/>
                <a:ea typeface="Montserrat Classic"/>
                <a:cs typeface="Montserrat Classic"/>
                <a:sym typeface="Montserrat Classic"/>
              </a:rPr>
              <a:t>Calcular el promedio de todas las imágenes pertenecientes a la especie African Violet (Saintpaulia ionantha) y graficarlo con el comando plt.imshow().</a:t>
            </a:r>
          </a:p>
          <a:p>
            <a:pPr algn="just">
              <a:lnSpc>
                <a:spcPts val="29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false" flipV="false" rot="0">
            <a:off x="0" y="5071917"/>
            <a:ext cx="5079877" cy="5215083"/>
          </a:xfrm>
          <a:custGeom>
            <a:avLst/>
            <a:gdLst/>
            <a:ahLst/>
            <a:cxnLst/>
            <a:rect r="r" b="b" t="t" l="l"/>
            <a:pathLst>
              <a:path h="5215083" w="5079877">
                <a:moveTo>
                  <a:pt x="0" y="0"/>
                </a:moveTo>
                <a:lnTo>
                  <a:pt x="5079877" y="0"/>
                </a:lnTo>
                <a:lnTo>
                  <a:pt x="5079877" y="5215083"/>
                </a:lnTo>
                <a:lnTo>
                  <a:pt x="0" y="5215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0">
            <a:off x="-782026" y="-316968"/>
            <a:ext cx="3574657" cy="3366677"/>
          </a:xfrm>
          <a:custGeom>
            <a:avLst/>
            <a:gdLst/>
            <a:ahLst/>
            <a:cxnLst/>
            <a:rect r="r" b="b" t="t" l="l"/>
            <a:pathLst>
              <a:path h="3366677" w="3574657">
                <a:moveTo>
                  <a:pt x="3574657" y="0"/>
                </a:moveTo>
                <a:lnTo>
                  <a:pt x="0" y="0"/>
                </a:lnTo>
                <a:lnTo>
                  <a:pt x="0" y="3366677"/>
                </a:lnTo>
                <a:lnTo>
                  <a:pt x="3574657" y="3366677"/>
                </a:lnTo>
                <a:lnTo>
                  <a:pt x="357465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6870445" y="59053"/>
            <a:ext cx="1417555" cy="3317681"/>
          </a:xfrm>
          <a:custGeom>
            <a:avLst/>
            <a:gdLst/>
            <a:ahLst/>
            <a:cxnLst/>
            <a:rect r="r" b="b" t="t" l="l"/>
            <a:pathLst>
              <a:path h="3317681" w="1417555">
                <a:moveTo>
                  <a:pt x="1417555" y="0"/>
                </a:moveTo>
                <a:lnTo>
                  <a:pt x="0" y="0"/>
                </a:lnTo>
                <a:lnTo>
                  <a:pt x="0" y="3317681"/>
                </a:lnTo>
                <a:lnTo>
                  <a:pt x="1417555" y="3317681"/>
                </a:lnTo>
                <a:lnTo>
                  <a:pt x="14175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238012" y="3240209"/>
            <a:ext cx="7267677" cy="4090551"/>
          </a:xfrm>
          <a:custGeom>
            <a:avLst/>
            <a:gdLst/>
            <a:ahLst/>
            <a:cxnLst/>
            <a:rect r="r" b="b" t="t" l="l"/>
            <a:pathLst>
              <a:path h="4090551" w="7267677">
                <a:moveTo>
                  <a:pt x="0" y="0"/>
                </a:moveTo>
                <a:lnTo>
                  <a:pt x="7267678" y="0"/>
                </a:lnTo>
                <a:lnTo>
                  <a:pt x="7267678" y="4090551"/>
                </a:lnTo>
                <a:lnTo>
                  <a:pt x="0" y="4090551"/>
                </a:lnTo>
                <a:lnTo>
                  <a:pt x="0" y="0"/>
                </a:lnTo>
                <a:close/>
              </a:path>
            </a:pathLst>
          </a:custGeom>
          <a:blipFill>
            <a:blip r:embed="rId8"/>
            <a:stretch>
              <a:fillRect l="0" t="0" r="0" b="0"/>
            </a:stretch>
          </a:blipFill>
        </p:spPr>
      </p:sp>
      <p:sp>
        <p:nvSpPr>
          <p:cNvPr name="Freeform 6" id="6"/>
          <p:cNvSpPr/>
          <p:nvPr/>
        </p:nvSpPr>
        <p:spPr>
          <a:xfrm flipH="false" flipV="false" rot="0">
            <a:off x="9992589" y="3240209"/>
            <a:ext cx="7266711" cy="3647793"/>
          </a:xfrm>
          <a:custGeom>
            <a:avLst/>
            <a:gdLst/>
            <a:ahLst/>
            <a:cxnLst/>
            <a:rect r="r" b="b" t="t" l="l"/>
            <a:pathLst>
              <a:path h="3647793" w="7266711">
                <a:moveTo>
                  <a:pt x="0" y="0"/>
                </a:moveTo>
                <a:lnTo>
                  <a:pt x="7266711" y="0"/>
                </a:lnTo>
                <a:lnTo>
                  <a:pt x="7266711" y="3647793"/>
                </a:lnTo>
                <a:lnTo>
                  <a:pt x="0" y="3647793"/>
                </a:lnTo>
                <a:lnTo>
                  <a:pt x="0" y="0"/>
                </a:lnTo>
                <a:close/>
              </a:path>
            </a:pathLst>
          </a:custGeom>
          <a:blipFill>
            <a:blip r:embed="rId9"/>
            <a:stretch>
              <a:fillRect l="0" t="0" r="0" b="0"/>
            </a:stretch>
          </a:blipFill>
        </p:spPr>
      </p:sp>
      <p:sp>
        <p:nvSpPr>
          <p:cNvPr name="TextBox 7" id="7"/>
          <p:cNvSpPr txBox="true"/>
          <p:nvPr/>
        </p:nvSpPr>
        <p:spPr>
          <a:xfrm rot="0">
            <a:off x="3427355" y="532592"/>
            <a:ext cx="11433289"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Segunda parte:</a:t>
            </a:r>
          </a:p>
        </p:txBody>
      </p:sp>
      <p:sp>
        <p:nvSpPr>
          <p:cNvPr name="TextBox 8" id="8"/>
          <p:cNvSpPr txBox="true"/>
          <p:nvPr/>
        </p:nvSpPr>
        <p:spPr>
          <a:xfrm rot="0">
            <a:off x="3078118" y="1173931"/>
            <a:ext cx="11008990" cy="701675"/>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Classic"/>
                <a:ea typeface="Montserrat Classic"/>
                <a:cs typeface="Montserrat Classic"/>
                <a:sym typeface="Montserrat Classic"/>
              </a:rPr>
              <a:t>Calcular la desviación estándar de todas las imágenes pertenecientes a la especie African Violet (Saintpaulia ionantha) y graficarlo con el comando plt.imshow().</a:t>
            </a:r>
          </a:p>
        </p:txBody>
      </p:sp>
      <p:sp>
        <p:nvSpPr>
          <p:cNvPr name="Freeform 9" id="9"/>
          <p:cNvSpPr/>
          <p:nvPr/>
        </p:nvSpPr>
        <p:spPr>
          <a:xfrm flipH="false" flipV="false" rot="0">
            <a:off x="11369732" y="7100895"/>
            <a:ext cx="3038600" cy="3186105"/>
          </a:xfrm>
          <a:custGeom>
            <a:avLst/>
            <a:gdLst/>
            <a:ahLst/>
            <a:cxnLst/>
            <a:rect r="r" b="b" t="t" l="l"/>
            <a:pathLst>
              <a:path h="3186105" w="3038600">
                <a:moveTo>
                  <a:pt x="0" y="0"/>
                </a:moveTo>
                <a:lnTo>
                  <a:pt x="3038600" y="0"/>
                </a:lnTo>
                <a:lnTo>
                  <a:pt x="3038600" y="3186105"/>
                </a:lnTo>
                <a:lnTo>
                  <a:pt x="0" y="31861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false" rot="8100000">
            <a:off x="-1008257" y="-1445070"/>
            <a:ext cx="5765141" cy="4947539"/>
          </a:xfrm>
          <a:custGeom>
            <a:avLst/>
            <a:gdLst/>
            <a:ahLst/>
            <a:cxnLst/>
            <a:rect r="r" b="b" t="t" l="l"/>
            <a:pathLst>
              <a:path h="4947539" w="5765141">
                <a:moveTo>
                  <a:pt x="5765141" y="0"/>
                </a:moveTo>
                <a:lnTo>
                  <a:pt x="0" y="0"/>
                </a:lnTo>
                <a:lnTo>
                  <a:pt x="0" y="4947540"/>
                </a:lnTo>
                <a:lnTo>
                  <a:pt x="5765141" y="4947540"/>
                </a:lnTo>
                <a:lnTo>
                  <a:pt x="5765141"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0">
            <a:off x="15084575" y="6767028"/>
            <a:ext cx="3214138" cy="3519972"/>
          </a:xfrm>
          <a:custGeom>
            <a:avLst/>
            <a:gdLst/>
            <a:ahLst/>
            <a:cxnLst/>
            <a:rect r="r" b="b" t="t" l="l"/>
            <a:pathLst>
              <a:path h="3519972" w="3214138">
                <a:moveTo>
                  <a:pt x="3214138" y="0"/>
                </a:moveTo>
                <a:lnTo>
                  <a:pt x="0" y="0"/>
                </a:lnTo>
                <a:lnTo>
                  <a:pt x="0" y="3519972"/>
                </a:lnTo>
                <a:lnTo>
                  <a:pt x="3214138" y="3519972"/>
                </a:lnTo>
                <a:lnTo>
                  <a:pt x="32141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14196" y="1852182"/>
            <a:ext cx="8059608" cy="6784725"/>
          </a:xfrm>
          <a:custGeom>
            <a:avLst/>
            <a:gdLst/>
            <a:ahLst/>
            <a:cxnLst/>
            <a:rect r="r" b="b" t="t" l="l"/>
            <a:pathLst>
              <a:path h="6784725" w="8059608">
                <a:moveTo>
                  <a:pt x="0" y="0"/>
                </a:moveTo>
                <a:lnTo>
                  <a:pt x="8059608" y="0"/>
                </a:lnTo>
                <a:lnTo>
                  <a:pt x="8059608" y="6784725"/>
                </a:lnTo>
                <a:lnTo>
                  <a:pt x="0" y="67847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4275051" y="4658815"/>
            <a:ext cx="11342309" cy="1407519"/>
          </a:xfrm>
          <a:prstGeom prst="rect">
            <a:avLst/>
          </a:prstGeom>
        </p:spPr>
        <p:txBody>
          <a:bodyPr anchor="t" rtlCol="false" tIns="0" lIns="0" bIns="0" rIns="0">
            <a:spAutoFit/>
          </a:bodyPr>
          <a:lstStyle/>
          <a:p>
            <a:pPr algn="l">
              <a:lnSpc>
                <a:spcPts val="9985"/>
              </a:lnSpc>
            </a:pPr>
            <a:r>
              <a:rPr lang="en-US" sz="12177">
                <a:solidFill>
                  <a:srgbClr val="D37EE0"/>
                </a:solidFill>
                <a:latin typeface="Staatliches"/>
                <a:ea typeface="Staatliches"/>
                <a:cs typeface="Staatliches"/>
                <a:sym typeface="Staatliches"/>
              </a:rPr>
              <a:t>SEGUNDA ENTREGA</a:t>
            </a:r>
          </a:p>
        </p:txBody>
      </p:sp>
      <p:sp>
        <p:nvSpPr>
          <p:cNvPr name="Freeform 6" id="6"/>
          <p:cNvSpPr/>
          <p:nvPr/>
        </p:nvSpPr>
        <p:spPr>
          <a:xfrm flipH="false" flipV="false" rot="-5400000">
            <a:off x="-183087"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3931713"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8046513"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00000">
            <a:off x="12161313"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6230600" y="7950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8019228">
            <a:off x="13809073" y="-618511"/>
            <a:ext cx="5765141" cy="4947539"/>
          </a:xfrm>
          <a:custGeom>
            <a:avLst/>
            <a:gdLst/>
            <a:ahLst/>
            <a:cxnLst/>
            <a:rect r="r" b="b" t="t" l="l"/>
            <a:pathLst>
              <a:path h="4947539" w="5765141">
                <a:moveTo>
                  <a:pt x="5765142" y="0"/>
                </a:moveTo>
                <a:lnTo>
                  <a:pt x="0" y="0"/>
                </a:lnTo>
                <a:lnTo>
                  <a:pt x="0" y="4947540"/>
                </a:lnTo>
                <a:lnTo>
                  <a:pt x="5765142" y="4947540"/>
                </a:lnTo>
                <a:lnTo>
                  <a:pt x="5765142"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2" id="12"/>
          <p:cNvSpPr/>
          <p:nvPr/>
        </p:nvSpPr>
        <p:spPr>
          <a:xfrm flipH="false" flipV="false" rot="0">
            <a:off x="-10134" y="6986813"/>
            <a:ext cx="3305202" cy="3300187"/>
          </a:xfrm>
          <a:custGeom>
            <a:avLst/>
            <a:gdLst/>
            <a:ahLst/>
            <a:cxnLst/>
            <a:rect r="r" b="b" t="t" l="l"/>
            <a:pathLst>
              <a:path h="3300187" w="3305202">
                <a:moveTo>
                  <a:pt x="0" y="0"/>
                </a:moveTo>
                <a:lnTo>
                  <a:pt x="3305202" y="0"/>
                </a:lnTo>
                <a:lnTo>
                  <a:pt x="3305202" y="3300187"/>
                </a:lnTo>
                <a:lnTo>
                  <a:pt x="0" y="33001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8C5"/>
        </a:solidFill>
      </p:bgPr>
    </p:bg>
    <p:spTree>
      <p:nvGrpSpPr>
        <p:cNvPr id="1" name=""/>
        <p:cNvGrpSpPr/>
        <p:nvPr/>
      </p:nvGrpSpPr>
      <p:grpSpPr>
        <a:xfrm>
          <a:off x="0" y="0"/>
          <a:ext cx="0" cy="0"/>
          <a:chOff x="0" y="0"/>
          <a:chExt cx="0" cy="0"/>
        </a:xfrm>
      </p:grpSpPr>
      <p:sp>
        <p:nvSpPr>
          <p:cNvPr name="Freeform 2" id="2"/>
          <p:cNvSpPr/>
          <p:nvPr/>
        </p:nvSpPr>
        <p:spPr>
          <a:xfrm flipH="true" flipV="false" rot="0">
            <a:off x="13208123" y="5071917"/>
            <a:ext cx="5079877" cy="5215083"/>
          </a:xfrm>
          <a:custGeom>
            <a:avLst/>
            <a:gdLst/>
            <a:ahLst/>
            <a:cxnLst/>
            <a:rect r="r" b="b" t="t" l="l"/>
            <a:pathLst>
              <a:path h="5215083" w="5079877">
                <a:moveTo>
                  <a:pt x="5079877" y="0"/>
                </a:moveTo>
                <a:lnTo>
                  <a:pt x="0" y="0"/>
                </a:lnTo>
                <a:lnTo>
                  <a:pt x="0" y="5215083"/>
                </a:lnTo>
                <a:lnTo>
                  <a:pt x="5079877" y="5215083"/>
                </a:lnTo>
                <a:lnTo>
                  <a:pt x="5079877"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0" y="5071917"/>
            <a:ext cx="5079877" cy="5215083"/>
          </a:xfrm>
          <a:custGeom>
            <a:avLst/>
            <a:gdLst/>
            <a:ahLst/>
            <a:cxnLst/>
            <a:rect r="r" b="b" t="t" l="l"/>
            <a:pathLst>
              <a:path h="5215083" w="5079877">
                <a:moveTo>
                  <a:pt x="0" y="0"/>
                </a:moveTo>
                <a:lnTo>
                  <a:pt x="5079877" y="0"/>
                </a:lnTo>
                <a:lnTo>
                  <a:pt x="5079877" y="5215083"/>
                </a:lnTo>
                <a:lnTo>
                  <a:pt x="0" y="5215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316968" y="-259337"/>
            <a:ext cx="3574657" cy="3366677"/>
          </a:xfrm>
          <a:custGeom>
            <a:avLst/>
            <a:gdLst/>
            <a:ahLst/>
            <a:cxnLst/>
            <a:rect r="r" b="b" t="t" l="l"/>
            <a:pathLst>
              <a:path h="3366677" w="3574657">
                <a:moveTo>
                  <a:pt x="3574658" y="0"/>
                </a:moveTo>
                <a:lnTo>
                  <a:pt x="0" y="0"/>
                </a:lnTo>
                <a:lnTo>
                  <a:pt x="0" y="3366677"/>
                </a:lnTo>
                <a:lnTo>
                  <a:pt x="3574658" y="3366677"/>
                </a:lnTo>
                <a:lnTo>
                  <a:pt x="35746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838255" y="1461670"/>
            <a:ext cx="11433289"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Primera parte</a:t>
            </a:r>
          </a:p>
        </p:txBody>
      </p:sp>
      <p:sp>
        <p:nvSpPr>
          <p:cNvPr name="Freeform 6" id="6"/>
          <p:cNvSpPr/>
          <p:nvPr/>
        </p:nvSpPr>
        <p:spPr>
          <a:xfrm flipH="false" flipV="false" rot="0">
            <a:off x="15098770" y="0"/>
            <a:ext cx="3370782" cy="2492646"/>
          </a:xfrm>
          <a:custGeom>
            <a:avLst/>
            <a:gdLst/>
            <a:ahLst/>
            <a:cxnLst/>
            <a:rect r="r" b="b" t="t" l="l"/>
            <a:pathLst>
              <a:path h="2492646" w="3370782">
                <a:moveTo>
                  <a:pt x="0" y="0"/>
                </a:moveTo>
                <a:lnTo>
                  <a:pt x="3370781" y="0"/>
                </a:lnTo>
                <a:lnTo>
                  <a:pt x="3370781" y="2492646"/>
                </a:lnTo>
                <a:lnTo>
                  <a:pt x="0" y="24926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394534" y="368822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7086600" y="368822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1782425" y="368822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532432" y="4492136"/>
            <a:ext cx="3839004" cy="1463383"/>
          </a:xfrm>
          <a:custGeom>
            <a:avLst/>
            <a:gdLst/>
            <a:ahLst/>
            <a:cxnLst/>
            <a:rect r="r" b="b" t="t" l="l"/>
            <a:pathLst>
              <a:path h="1463383" w="3839004">
                <a:moveTo>
                  <a:pt x="0" y="0"/>
                </a:moveTo>
                <a:lnTo>
                  <a:pt x="3839004" y="0"/>
                </a:lnTo>
                <a:lnTo>
                  <a:pt x="3839004" y="1463382"/>
                </a:lnTo>
                <a:lnTo>
                  <a:pt x="0" y="1463382"/>
                </a:lnTo>
                <a:lnTo>
                  <a:pt x="0" y="0"/>
                </a:lnTo>
                <a:close/>
              </a:path>
            </a:pathLst>
          </a:custGeom>
          <a:blipFill>
            <a:blip r:embed="rId10"/>
            <a:stretch>
              <a:fillRect l="0" t="0" r="0" b="0"/>
            </a:stretch>
          </a:blipFill>
        </p:spPr>
      </p:sp>
      <p:grpSp>
        <p:nvGrpSpPr>
          <p:cNvPr name="Group 11" id="11"/>
          <p:cNvGrpSpPr/>
          <p:nvPr/>
        </p:nvGrpSpPr>
        <p:grpSpPr>
          <a:xfrm rot="0">
            <a:off x="2532432" y="6711803"/>
            <a:ext cx="3760122" cy="584342"/>
            <a:chOff x="0" y="0"/>
            <a:chExt cx="1868163" cy="290322"/>
          </a:xfrm>
        </p:grpSpPr>
        <p:sp>
          <p:nvSpPr>
            <p:cNvPr name="Freeform 12" id="12"/>
            <p:cNvSpPr/>
            <p:nvPr/>
          </p:nvSpPr>
          <p:spPr>
            <a:xfrm flipH="false" flipV="false" rot="0">
              <a:off x="0" y="0"/>
              <a:ext cx="1868163" cy="290322"/>
            </a:xfrm>
            <a:custGeom>
              <a:avLst/>
              <a:gdLst/>
              <a:ahLst/>
              <a:cxnLst/>
              <a:rect r="r" b="b" t="t" l="l"/>
              <a:pathLst>
                <a:path h="290322" w="1868163">
                  <a:moveTo>
                    <a:pt x="1664963" y="0"/>
                  </a:moveTo>
                  <a:cubicBezTo>
                    <a:pt x="1777187" y="0"/>
                    <a:pt x="1868163" y="64991"/>
                    <a:pt x="1868163" y="145161"/>
                  </a:cubicBezTo>
                  <a:cubicBezTo>
                    <a:pt x="1868163" y="225331"/>
                    <a:pt x="1777187" y="290322"/>
                    <a:pt x="1664963" y="290322"/>
                  </a:cubicBezTo>
                  <a:lnTo>
                    <a:pt x="203200" y="290322"/>
                  </a:lnTo>
                  <a:cubicBezTo>
                    <a:pt x="90976" y="290322"/>
                    <a:pt x="0" y="225331"/>
                    <a:pt x="0" y="145161"/>
                  </a:cubicBezTo>
                  <a:cubicBezTo>
                    <a:pt x="0" y="64991"/>
                    <a:pt x="90976" y="0"/>
                    <a:pt x="203200" y="0"/>
                  </a:cubicBezTo>
                  <a:close/>
                </a:path>
              </a:pathLst>
            </a:custGeom>
            <a:solidFill>
              <a:srgbClr val="FFB7D2"/>
            </a:solidFill>
          </p:spPr>
        </p:sp>
        <p:sp>
          <p:nvSpPr>
            <p:cNvPr name="TextBox 13" id="13"/>
            <p:cNvSpPr txBox="true"/>
            <p:nvPr/>
          </p:nvSpPr>
          <p:spPr>
            <a:xfrm>
              <a:off x="0" y="-28575"/>
              <a:ext cx="1868163" cy="318897"/>
            </a:xfrm>
            <a:prstGeom prst="rect">
              <a:avLst/>
            </a:prstGeom>
          </p:spPr>
          <p:txBody>
            <a:bodyPr anchor="ctr" rtlCol="false" tIns="12800" lIns="12800" bIns="12800" rIns="12800"/>
            <a:lstStyle/>
            <a:p>
              <a:pPr algn="ctr">
                <a:lnSpc>
                  <a:spcPts val="2187"/>
                </a:lnSpc>
                <a:spcBef>
                  <a:spcPct val="0"/>
                </a:spcBef>
              </a:pPr>
            </a:p>
          </p:txBody>
        </p:sp>
      </p:grpSp>
      <p:sp>
        <p:nvSpPr>
          <p:cNvPr name="Freeform 14" id="14"/>
          <p:cNvSpPr/>
          <p:nvPr/>
        </p:nvSpPr>
        <p:spPr>
          <a:xfrm flipH="false" flipV="false" rot="0">
            <a:off x="7242878" y="4548742"/>
            <a:ext cx="3806004" cy="1406776"/>
          </a:xfrm>
          <a:custGeom>
            <a:avLst/>
            <a:gdLst/>
            <a:ahLst/>
            <a:cxnLst/>
            <a:rect r="r" b="b" t="t" l="l"/>
            <a:pathLst>
              <a:path h="1406776" w="3806004">
                <a:moveTo>
                  <a:pt x="0" y="0"/>
                </a:moveTo>
                <a:lnTo>
                  <a:pt x="3806003" y="0"/>
                </a:lnTo>
                <a:lnTo>
                  <a:pt x="3806003" y="1406776"/>
                </a:lnTo>
                <a:lnTo>
                  <a:pt x="0" y="1406776"/>
                </a:lnTo>
                <a:lnTo>
                  <a:pt x="0" y="0"/>
                </a:lnTo>
                <a:close/>
              </a:path>
            </a:pathLst>
          </a:custGeom>
          <a:blipFill>
            <a:blip r:embed="rId11"/>
            <a:stretch>
              <a:fillRect l="0" t="0" r="0" b="0"/>
            </a:stretch>
          </a:blipFill>
        </p:spPr>
      </p:sp>
      <p:grpSp>
        <p:nvGrpSpPr>
          <p:cNvPr name="Group 15" id="15"/>
          <p:cNvGrpSpPr/>
          <p:nvPr/>
        </p:nvGrpSpPr>
        <p:grpSpPr>
          <a:xfrm rot="0">
            <a:off x="7242878" y="6711803"/>
            <a:ext cx="3760122" cy="584342"/>
            <a:chOff x="0" y="0"/>
            <a:chExt cx="1868163" cy="290322"/>
          </a:xfrm>
        </p:grpSpPr>
        <p:sp>
          <p:nvSpPr>
            <p:cNvPr name="Freeform 16" id="16"/>
            <p:cNvSpPr/>
            <p:nvPr/>
          </p:nvSpPr>
          <p:spPr>
            <a:xfrm flipH="false" flipV="false" rot="0">
              <a:off x="0" y="0"/>
              <a:ext cx="1868163" cy="290322"/>
            </a:xfrm>
            <a:custGeom>
              <a:avLst/>
              <a:gdLst/>
              <a:ahLst/>
              <a:cxnLst/>
              <a:rect r="r" b="b" t="t" l="l"/>
              <a:pathLst>
                <a:path h="290322" w="1868163">
                  <a:moveTo>
                    <a:pt x="1664963" y="0"/>
                  </a:moveTo>
                  <a:cubicBezTo>
                    <a:pt x="1777187" y="0"/>
                    <a:pt x="1868163" y="64991"/>
                    <a:pt x="1868163" y="145161"/>
                  </a:cubicBezTo>
                  <a:cubicBezTo>
                    <a:pt x="1868163" y="225331"/>
                    <a:pt x="1777187" y="290322"/>
                    <a:pt x="1664963" y="290322"/>
                  </a:cubicBezTo>
                  <a:lnTo>
                    <a:pt x="203200" y="290322"/>
                  </a:lnTo>
                  <a:cubicBezTo>
                    <a:pt x="90976" y="290322"/>
                    <a:pt x="0" y="225331"/>
                    <a:pt x="0" y="145161"/>
                  </a:cubicBezTo>
                  <a:cubicBezTo>
                    <a:pt x="0" y="64991"/>
                    <a:pt x="90976" y="0"/>
                    <a:pt x="203200" y="0"/>
                  </a:cubicBezTo>
                  <a:close/>
                </a:path>
              </a:pathLst>
            </a:custGeom>
            <a:solidFill>
              <a:srgbClr val="FFB7D2"/>
            </a:solidFill>
          </p:spPr>
        </p:sp>
        <p:sp>
          <p:nvSpPr>
            <p:cNvPr name="TextBox 17" id="17"/>
            <p:cNvSpPr txBox="true"/>
            <p:nvPr/>
          </p:nvSpPr>
          <p:spPr>
            <a:xfrm>
              <a:off x="0" y="-38100"/>
              <a:ext cx="1868163" cy="328422"/>
            </a:xfrm>
            <a:prstGeom prst="rect">
              <a:avLst/>
            </a:prstGeom>
          </p:spPr>
          <p:txBody>
            <a:bodyPr anchor="ctr" rtlCol="false" tIns="12800" lIns="12800" bIns="12800" rIns="12800"/>
            <a:lstStyle/>
            <a:p>
              <a:pPr algn="ctr">
                <a:lnSpc>
                  <a:spcPts val="2940"/>
                </a:lnSpc>
                <a:spcBef>
                  <a:spcPct val="0"/>
                </a:spcBef>
              </a:pPr>
              <a:r>
                <a:rPr lang="en-US" sz="2100">
                  <a:solidFill>
                    <a:srgbClr val="000000"/>
                  </a:solidFill>
                  <a:latin typeface="Montserrat Classic"/>
                  <a:ea typeface="Montserrat Classic"/>
                  <a:cs typeface="Montserrat Classic"/>
                  <a:sym typeface="Montserrat Classic"/>
                </a:rPr>
                <a:t> 0.6422</a:t>
              </a:r>
            </a:p>
          </p:txBody>
        </p:sp>
      </p:grpSp>
      <p:grpSp>
        <p:nvGrpSpPr>
          <p:cNvPr name="Group 18" id="18"/>
          <p:cNvGrpSpPr/>
          <p:nvPr/>
        </p:nvGrpSpPr>
        <p:grpSpPr>
          <a:xfrm rot="0">
            <a:off x="11991975" y="6711803"/>
            <a:ext cx="3760122" cy="584342"/>
            <a:chOff x="0" y="0"/>
            <a:chExt cx="1868163" cy="290322"/>
          </a:xfrm>
        </p:grpSpPr>
        <p:sp>
          <p:nvSpPr>
            <p:cNvPr name="Freeform 19" id="19"/>
            <p:cNvSpPr/>
            <p:nvPr/>
          </p:nvSpPr>
          <p:spPr>
            <a:xfrm flipH="false" flipV="false" rot="0">
              <a:off x="0" y="0"/>
              <a:ext cx="1868163" cy="290322"/>
            </a:xfrm>
            <a:custGeom>
              <a:avLst/>
              <a:gdLst/>
              <a:ahLst/>
              <a:cxnLst/>
              <a:rect r="r" b="b" t="t" l="l"/>
              <a:pathLst>
                <a:path h="290322" w="1868163">
                  <a:moveTo>
                    <a:pt x="1664963" y="0"/>
                  </a:moveTo>
                  <a:cubicBezTo>
                    <a:pt x="1777187" y="0"/>
                    <a:pt x="1868163" y="64991"/>
                    <a:pt x="1868163" y="145161"/>
                  </a:cubicBezTo>
                  <a:cubicBezTo>
                    <a:pt x="1868163" y="225331"/>
                    <a:pt x="1777187" y="290322"/>
                    <a:pt x="1664963" y="290322"/>
                  </a:cubicBezTo>
                  <a:lnTo>
                    <a:pt x="203200" y="290322"/>
                  </a:lnTo>
                  <a:cubicBezTo>
                    <a:pt x="90976" y="290322"/>
                    <a:pt x="0" y="225331"/>
                    <a:pt x="0" y="145161"/>
                  </a:cubicBezTo>
                  <a:cubicBezTo>
                    <a:pt x="0" y="64991"/>
                    <a:pt x="90976" y="0"/>
                    <a:pt x="203200" y="0"/>
                  </a:cubicBezTo>
                  <a:close/>
                </a:path>
              </a:pathLst>
            </a:custGeom>
            <a:solidFill>
              <a:srgbClr val="FFB7D2"/>
            </a:solidFill>
          </p:spPr>
        </p:sp>
        <p:sp>
          <p:nvSpPr>
            <p:cNvPr name="TextBox 20" id="20"/>
            <p:cNvSpPr txBox="true"/>
            <p:nvPr/>
          </p:nvSpPr>
          <p:spPr>
            <a:xfrm>
              <a:off x="0" y="-38100"/>
              <a:ext cx="1868163" cy="328422"/>
            </a:xfrm>
            <a:prstGeom prst="rect">
              <a:avLst/>
            </a:prstGeom>
          </p:spPr>
          <p:txBody>
            <a:bodyPr anchor="ctr" rtlCol="false" tIns="12800" lIns="12800" bIns="12800" rIns="12800"/>
            <a:lstStyle/>
            <a:p>
              <a:pPr algn="ctr">
                <a:lnSpc>
                  <a:spcPts val="2940"/>
                </a:lnSpc>
                <a:spcBef>
                  <a:spcPct val="0"/>
                </a:spcBef>
              </a:pPr>
              <a:r>
                <a:rPr lang="en-US" sz="2100">
                  <a:solidFill>
                    <a:srgbClr val="000000"/>
                  </a:solidFill>
                  <a:latin typeface="Montserrat Classic"/>
                  <a:ea typeface="Montserrat Classic"/>
                  <a:cs typeface="Montserrat Classic"/>
                  <a:sym typeface="Montserrat Classic"/>
                </a:rPr>
                <a:t>0.6704</a:t>
              </a:r>
            </a:p>
          </p:txBody>
        </p:sp>
      </p:grpSp>
      <p:sp>
        <p:nvSpPr>
          <p:cNvPr name="Freeform 21" id="21"/>
          <p:cNvSpPr/>
          <p:nvPr/>
        </p:nvSpPr>
        <p:spPr>
          <a:xfrm flipH="false" flipV="false" rot="0">
            <a:off x="11934825" y="4548742"/>
            <a:ext cx="3813236" cy="1406776"/>
          </a:xfrm>
          <a:custGeom>
            <a:avLst/>
            <a:gdLst/>
            <a:ahLst/>
            <a:cxnLst/>
            <a:rect r="r" b="b" t="t" l="l"/>
            <a:pathLst>
              <a:path h="1406776" w="3813236">
                <a:moveTo>
                  <a:pt x="0" y="0"/>
                </a:moveTo>
                <a:lnTo>
                  <a:pt x="3813236" y="0"/>
                </a:lnTo>
                <a:lnTo>
                  <a:pt x="3813236" y="1406776"/>
                </a:lnTo>
                <a:lnTo>
                  <a:pt x="0" y="1406776"/>
                </a:lnTo>
                <a:lnTo>
                  <a:pt x="0" y="0"/>
                </a:lnTo>
                <a:close/>
              </a:path>
            </a:pathLst>
          </a:custGeom>
          <a:blipFill>
            <a:blip r:embed="rId12"/>
            <a:stretch>
              <a:fillRect l="0" t="-1072" r="0" b="-20341"/>
            </a:stretch>
          </a:blipFill>
        </p:spPr>
      </p:sp>
      <p:sp>
        <p:nvSpPr>
          <p:cNvPr name="TextBox 22" id="22"/>
          <p:cNvSpPr txBox="true"/>
          <p:nvPr/>
        </p:nvSpPr>
        <p:spPr>
          <a:xfrm rot="0">
            <a:off x="3492525" y="676606"/>
            <a:ext cx="9055278" cy="490220"/>
          </a:xfrm>
          <a:prstGeom prst="rect">
            <a:avLst/>
          </a:prstGeom>
        </p:spPr>
        <p:txBody>
          <a:bodyPr anchor="t" rtlCol="false" tIns="0" lIns="0" bIns="0" rIns="0">
            <a:spAutoFit/>
          </a:bodyPr>
          <a:lstStyle/>
          <a:p>
            <a:pPr algn="l">
              <a:lnSpc>
                <a:spcPts val="3640"/>
              </a:lnSpc>
            </a:pPr>
            <a:r>
              <a:rPr lang="en-US" sz="4000" b="true">
                <a:solidFill>
                  <a:srgbClr val="000000"/>
                </a:solidFill>
                <a:latin typeface="Montserrat Ultra-Bold"/>
                <a:ea typeface="Montserrat Ultra-Bold"/>
                <a:cs typeface="Montserrat Ultra-Bold"/>
                <a:sym typeface="Montserrat Ultra-Bold"/>
              </a:rPr>
              <a:t>TAREA:</a:t>
            </a:r>
          </a:p>
        </p:txBody>
      </p:sp>
      <p:sp>
        <p:nvSpPr>
          <p:cNvPr name="TextBox 23" id="23"/>
          <p:cNvSpPr txBox="true"/>
          <p:nvPr/>
        </p:nvSpPr>
        <p:spPr>
          <a:xfrm rot="0">
            <a:off x="3427355" y="2036591"/>
            <a:ext cx="11433289" cy="147066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Classic"/>
                <a:ea typeface="Montserrat Classic"/>
                <a:cs typeface="Montserrat Classic"/>
                <a:sym typeface="Montserrat Classic"/>
              </a:rPr>
              <a:t>Hacer uso de </a:t>
            </a:r>
            <a:r>
              <a:rPr lang="en-US" sz="2100" b="true">
                <a:solidFill>
                  <a:srgbClr val="000000"/>
                </a:solidFill>
                <a:latin typeface="Montserrat Classic Bold"/>
                <a:ea typeface="Montserrat Classic Bold"/>
                <a:cs typeface="Montserrat Classic Bold"/>
                <a:sym typeface="Montserrat Classic Bold"/>
              </a:rPr>
              <a:t>TODOS </a:t>
            </a:r>
            <a:r>
              <a:rPr lang="en-US" sz="2100">
                <a:solidFill>
                  <a:srgbClr val="000000"/>
                </a:solidFill>
                <a:latin typeface="Montserrat Classic"/>
                <a:ea typeface="Montserrat Classic"/>
                <a:cs typeface="Montserrat Classic"/>
                <a:sym typeface="Montserrat Classic"/>
              </a:rPr>
              <a:t>los estimadores vistos en clase: DecisionTree, RandomForest, SupportVectorMachine, con PARÁMETROS POR DEFECTO para clasificación.</a:t>
            </a:r>
          </a:p>
          <a:p>
            <a:pPr algn="just">
              <a:lnSpc>
                <a:spcPts val="2940"/>
              </a:lnSpc>
            </a:pPr>
          </a:p>
          <a:p>
            <a:pPr algn="just">
              <a:lnSpc>
                <a:spcPts val="2940"/>
              </a:lnSpc>
            </a:pPr>
          </a:p>
        </p:txBody>
      </p:sp>
      <p:sp>
        <p:nvSpPr>
          <p:cNvPr name="TextBox 24" id="24"/>
          <p:cNvSpPr txBox="true"/>
          <p:nvPr/>
        </p:nvSpPr>
        <p:spPr>
          <a:xfrm rot="0">
            <a:off x="2819850" y="3802526"/>
            <a:ext cx="3264167"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DecisionTreeClassifier</a:t>
            </a:r>
          </a:p>
        </p:txBody>
      </p:sp>
      <p:sp>
        <p:nvSpPr>
          <p:cNvPr name="TextBox 25" id="25"/>
          <p:cNvSpPr txBox="true"/>
          <p:nvPr/>
        </p:nvSpPr>
        <p:spPr>
          <a:xfrm rot="0">
            <a:off x="7513796" y="3802526"/>
            <a:ext cx="3264167"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RandomForestClassifier</a:t>
            </a:r>
          </a:p>
        </p:txBody>
      </p:sp>
      <p:sp>
        <p:nvSpPr>
          <p:cNvPr name="TextBox 26" id="26"/>
          <p:cNvSpPr txBox="true"/>
          <p:nvPr/>
        </p:nvSpPr>
        <p:spPr>
          <a:xfrm rot="0">
            <a:off x="12201525" y="3802526"/>
            <a:ext cx="3264167" cy="356235"/>
          </a:xfrm>
          <a:prstGeom prst="rect">
            <a:avLst/>
          </a:prstGeom>
        </p:spPr>
        <p:txBody>
          <a:bodyPr anchor="t" rtlCol="false" tIns="0" lIns="0" bIns="0" rIns="0">
            <a:spAutoFit/>
          </a:bodyPr>
          <a:lstStyle/>
          <a:p>
            <a:pPr algn="just">
              <a:lnSpc>
                <a:spcPts val="2940"/>
              </a:lnSpc>
            </a:pPr>
            <a:r>
              <a:rPr lang="en-US" sz="2100" u="sng">
                <a:solidFill>
                  <a:srgbClr val="D37EE0"/>
                </a:solidFill>
                <a:latin typeface="Montserrat Classic"/>
                <a:ea typeface="Montserrat Classic"/>
                <a:cs typeface="Montserrat Classic"/>
                <a:sym typeface="Montserrat Classic"/>
              </a:rPr>
              <a:t>SupportVectorClassifier</a:t>
            </a:r>
          </a:p>
        </p:txBody>
      </p:sp>
      <p:sp>
        <p:nvSpPr>
          <p:cNvPr name="TextBox 27" id="27"/>
          <p:cNvSpPr txBox="true"/>
          <p:nvPr/>
        </p:nvSpPr>
        <p:spPr>
          <a:xfrm rot="0">
            <a:off x="3635892" y="6250793"/>
            <a:ext cx="1632084" cy="356235"/>
          </a:xfrm>
          <a:prstGeom prst="rect">
            <a:avLst/>
          </a:prstGeom>
        </p:spPr>
        <p:txBody>
          <a:bodyPr anchor="t" rtlCol="false" tIns="0" lIns="0" bIns="0" rIns="0">
            <a:spAutoFit/>
          </a:bodyPr>
          <a:lstStyle/>
          <a:p>
            <a:pPr algn="just">
              <a:lnSpc>
                <a:spcPts val="2940"/>
              </a:lnSpc>
            </a:pPr>
            <a:r>
              <a:rPr lang="en-US" sz="2100">
                <a:solidFill>
                  <a:srgbClr val="D37EE0"/>
                </a:solidFill>
                <a:latin typeface="Montserrat Classic"/>
                <a:ea typeface="Montserrat Classic"/>
                <a:cs typeface="Montserrat Classic"/>
                <a:sym typeface="Montserrat Classic"/>
              </a:rPr>
              <a:t>Accuracy: </a:t>
            </a:r>
          </a:p>
        </p:txBody>
      </p:sp>
      <p:sp>
        <p:nvSpPr>
          <p:cNvPr name="TextBox 28" id="28"/>
          <p:cNvSpPr txBox="true"/>
          <p:nvPr/>
        </p:nvSpPr>
        <p:spPr>
          <a:xfrm rot="0">
            <a:off x="3799569" y="6806806"/>
            <a:ext cx="1304731" cy="356235"/>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Classic"/>
                <a:ea typeface="Montserrat Classic"/>
                <a:cs typeface="Montserrat Classic"/>
                <a:sym typeface="Montserrat Classic"/>
              </a:rPr>
              <a:t>0.5702</a:t>
            </a:r>
          </a:p>
        </p:txBody>
      </p:sp>
      <p:sp>
        <p:nvSpPr>
          <p:cNvPr name="TextBox 29" id="29"/>
          <p:cNvSpPr txBox="true"/>
          <p:nvPr/>
        </p:nvSpPr>
        <p:spPr>
          <a:xfrm rot="0">
            <a:off x="8422007" y="6250793"/>
            <a:ext cx="1632084" cy="356235"/>
          </a:xfrm>
          <a:prstGeom prst="rect">
            <a:avLst/>
          </a:prstGeom>
        </p:spPr>
        <p:txBody>
          <a:bodyPr anchor="t" rtlCol="false" tIns="0" lIns="0" bIns="0" rIns="0">
            <a:spAutoFit/>
          </a:bodyPr>
          <a:lstStyle/>
          <a:p>
            <a:pPr algn="just">
              <a:lnSpc>
                <a:spcPts val="2940"/>
              </a:lnSpc>
            </a:pPr>
            <a:r>
              <a:rPr lang="en-US" sz="2100">
                <a:solidFill>
                  <a:srgbClr val="D37EE0"/>
                </a:solidFill>
                <a:latin typeface="Montserrat Classic"/>
                <a:ea typeface="Montserrat Classic"/>
                <a:cs typeface="Montserrat Classic"/>
                <a:sym typeface="Montserrat Classic"/>
              </a:rPr>
              <a:t>Accuracy: </a:t>
            </a:r>
          </a:p>
        </p:txBody>
      </p:sp>
      <p:sp>
        <p:nvSpPr>
          <p:cNvPr name="TextBox 30" id="30"/>
          <p:cNvSpPr txBox="true"/>
          <p:nvPr/>
        </p:nvSpPr>
        <p:spPr>
          <a:xfrm rot="0">
            <a:off x="13208123" y="6250793"/>
            <a:ext cx="1632084" cy="356235"/>
          </a:xfrm>
          <a:prstGeom prst="rect">
            <a:avLst/>
          </a:prstGeom>
        </p:spPr>
        <p:txBody>
          <a:bodyPr anchor="t" rtlCol="false" tIns="0" lIns="0" bIns="0" rIns="0">
            <a:spAutoFit/>
          </a:bodyPr>
          <a:lstStyle/>
          <a:p>
            <a:pPr algn="just">
              <a:lnSpc>
                <a:spcPts val="2940"/>
              </a:lnSpc>
            </a:pPr>
            <a:r>
              <a:rPr lang="en-US" sz="2100">
                <a:solidFill>
                  <a:srgbClr val="D37EE0"/>
                </a:solidFill>
                <a:latin typeface="Montserrat Classic"/>
                <a:ea typeface="Montserrat Classic"/>
                <a:cs typeface="Montserrat Classic"/>
                <a:sym typeface="Montserrat Classic"/>
              </a:rPr>
              <a:t>Accuracy: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DAGY7jgiJ5U</dc:identifier>
  <dcterms:modified xsi:type="dcterms:W3CDTF">2011-08-01T06:04:30Z</dcterms:modified>
  <cp:revision>1</cp:revision>
  <dc:title>diapositivas-proyecto-final</dc:title>
</cp:coreProperties>
</file>