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Thin"/>
      <p:regular r:id="rId25"/>
      <p:bold r:id="rId26"/>
      <p:italic r:id="rId27"/>
      <p:boldItalic r:id="rId28"/>
    </p:embeddedFont>
    <p:embeddedFont>
      <p:font typeface="Barlow SemiBold"/>
      <p:regular r:id="rId29"/>
      <p:bold r:id="rId30"/>
      <p:italic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3A7AB9-FFB0-428B-B67D-C10C923CAD29}">
  <a:tblStyle styleId="{DA3A7AB9-FFB0-428B-B67D-C10C923CA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Thin-bold.fntdata"/><Relationship Id="rId25" Type="http://schemas.openxmlformats.org/officeDocument/2006/relationships/font" Target="fonts/RalewayThin-regular.fntdata"/><Relationship Id="rId28" Type="http://schemas.openxmlformats.org/officeDocument/2006/relationships/font" Target="fonts/RalewayThin-boldItalic.fntdata"/><Relationship Id="rId27" Type="http://schemas.openxmlformats.org/officeDocument/2006/relationships/font" Target="fonts/RalewayTh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SemiBold-italic.fntdata"/><Relationship Id="rId30" Type="http://schemas.openxmlformats.org/officeDocument/2006/relationships/font" Target="fonts/BarlowSemiBold-bold.fntdata"/><Relationship Id="rId11" Type="http://schemas.openxmlformats.org/officeDocument/2006/relationships/slide" Target="slides/slide6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5.xml"/><Relationship Id="rId32" Type="http://schemas.openxmlformats.org/officeDocument/2006/relationships/font" Target="fonts/Barlow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0.xml"/><Relationship Id="rId37" Type="http://schemas.openxmlformats.org/officeDocument/2006/relationships/font" Target="fonts/Barlow-regular.fntdata"/><Relationship Id="rId14" Type="http://schemas.openxmlformats.org/officeDocument/2006/relationships/slide" Target="slides/slide9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-italic.fntdata"/><Relationship Id="rId16" Type="http://schemas.openxmlformats.org/officeDocument/2006/relationships/slide" Target="slides/slide11.xml"/><Relationship Id="rId38" Type="http://schemas.openxmlformats.org/officeDocument/2006/relationships/font" Target="fonts/Barl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b1ad99ee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b1ad99e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90e53dd21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90e53dd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90e53dd21_0_2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90e53dd2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90e53dd21_0_5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90e53dd2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90e53dd21_0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90e53dd2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d90e53dd21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d90e53dd2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d90e53dd21_0_5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d90e53dd21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b1ad99eed_0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b1ad99eed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b1ad99eed_0_5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b1ad99eed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b1ad99eed_0_1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b1ad99eed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b1ad99eed_0_1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b1ad99eed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b1ad99eed_0_9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b1ad99eed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1ad99eed_0_1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1ad99eed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b1ad99eed_0_3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b1ad99ee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ject-3-ab-jr-jz-sw.herokuapp.com/form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anabuW/project_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ject-3-ab-jr-jz-sw.herokuapp.com" TargetMode="External"/><Relationship Id="rId4" Type="http://schemas.openxmlformats.org/officeDocument/2006/relationships/hyperlink" Target="https://project-3-ab-jr-jz-sw.herokuapp.com" TargetMode="External"/><Relationship Id="rId5" Type="http://schemas.openxmlformats.org/officeDocument/2006/relationships/hyperlink" Target="https://project-3-ab-jr-jz-sw.herokuapp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4294967295" type="subTitle"/>
          </p:nvPr>
        </p:nvSpPr>
        <p:spPr>
          <a:xfrm>
            <a:off x="954825" y="2877938"/>
            <a:ext cx="6021300" cy="5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C2F4"/>
                </a:solidFill>
                <a:latin typeface="Barlow"/>
                <a:ea typeface="Barlow"/>
                <a:cs typeface="Barlow"/>
                <a:sym typeface="Barlow"/>
              </a:rPr>
              <a:t>A study in employee attrition with machine learning</a:t>
            </a:r>
            <a:endParaRPr b="1">
              <a:solidFill>
                <a:srgbClr val="A4C2F4"/>
              </a:solidFill>
            </a:endParaRPr>
          </a:p>
        </p:txBody>
      </p:sp>
      <p:sp>
        <p:nvSpPr>
          <p:cNvPr id="64" name="Google Shape;64;p12"/>
          <p:cNvSpPr txBox="1"/>
          <p:nvPr>
            <p:ph idx="4294967295" type="body"/>
          </p:nvPr>
        </p:nvSpPr>
        <p:spPr>
          <a:xfrm>
            <a:off x="6672525" y="3434750"/>
            <a:ext cx="1265400" cy="12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Andrew Bankston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Jacob Zacarias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Jenny Randle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Sanabu Washizuka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grpSp>
        <p:nvGrpSpPr>
          <p:cNvPr id="65" name="Google Shape;65;p12"/>
          <p:cNvGrpSpPr/>
          <p:nvPr/>
        </p:nvGrpSpPr>
        <p:grpSpPr>
          <a:xfrm>
            <a:off x="6672461" y="85137"/>
            <a:ext cx="2338652" cy="2295985"/>
            <a:chOff x="1926580" y="602477"/>
            <a:chExt cx="4456273" cy="4762466"/>
          </a:xfrm>
        </p:grpSpPr>
        <p:sp>
          <p:nvSpPr>
            <p:cNvPr id="66" name="Google Shape;66;p12"/>
            <p:cNvSpPr/>
            <p:nvPr/>
          </p:nvSpPr>
          <p:spPr>
            <a:xfrm>
              <a:off x="4352367" y="1409287"/>
              <a:ext cx="1407834" cy="1779317"/>
            </a:xfrm>
            <a:custGeom>
              <a:rect b="b" l="l" r="r" t="t"/>
              <a:pathLst>
                <a:path extrusionOk="0" h="1779317" w="1407834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4492846" y="1745654"/>
              <a:ext cx="1118701" cy="793785"/>
            </a:xfrm>
            <a:custGeom>
              <a:rect b="b" l="l" r="r" t="t"/>
              <a:pathLst>
                <a:path extrusionOk="0" h="793785" w="1118701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3766118" y="879295"/>
              <a:ext cx="2497551" cy="3394041"/>
            </a:xfrm>
            <a:custGeom>
              <a:rect b="b" l="l" r="r" t="t"/>
              <a:pathLst>
                <a:path extrusionOk="0" h="3394041" w="2497551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3744257" y="892344"/>
              <a:ext cx="2498022" cy="3393845"/>
            </a:xfrm>
            <a:custGeom>
              <a:rect b="b" l="l" r="r" t="t"/>
              <a:pathLst>
                <a:path extrusionOk="0" h="3393845" w="2498022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3740075" y="894303"/>
              <a:ext cx="2498022" cy="3394082"/>
            </a:xfrm>
            <a:custGeom>
              <a:rect b="b" l="l" r="r" t="t"/>
              <a:pathLst>
                <a:path extrusionOk="0" h="3394082" w="2498022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3770110" y="934160"/>
              <a:ext cx="2435672" cy="3234830"/>
            </a:xfrm>
            <a:custGeom>
              <a:rect b="b" l="l" r="r" t="t"/>
              <a:pathLst>
                <a:path extrusionOk="0" h="3234830" w="2435672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770110" y="934160"/>
              <a:ext cx="2435006" cy="3234925"/>
            </a:xfrm>
            <a:custGeom>
              <a:rect b="b" l="l" r="r" t="t"/>
              <a:pathLst>
                <a:path extrusionOk="0" h="3234925" w="2435006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6215951" y="4191660"/>
              <a:ext cx="26328" cy="93440"/>
            </a:xfrm>
            <a:custGeom>
              <a:rect b="b" l="l" r="r" t="t"/>
              <a:pathLst>
                <a:path extrusionOk="0" h="93440" w="26328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761840" y="882675"/>
              <a:ext cx="63206" cy="27150"/>
            </a:xfrm>
            <a:custGeom>
              <a:rect b="b" l="l" r="r" t="t"/>
              <a:pathLst>
                <a:path extrusionOk="0" h="27150" w="63206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5051" y="2961416"/>
              <a:ext cx="4154298" cy="2403527"/>
            </a:xfrm>
            <a:custGeom>
              <a:rect b="b" l="l" r="r" t="t"/>
              <a:pathLst>
                <a:path extrusionOk="0" h="2403527" w="4154298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2036757" y="2930659"/>
              <a:ext cx="4154369" cy="2403042"/>
            </a:xfrm>
            <a:custGeom>
              <a:rect b="b" l="l" r="r" t="t"/>
              <a:pathLst>
                <a:path extrusionOk="0" h="2403042" w="4154369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2036929" y="3869239"/>
              <a:ext cx="50374" cy="44958"/>
            </a:xfrm>
            <a:custGeom>
              <a:rect b="b" l="l" r="r" t="t"/>
              <a:pathLst>
                <a:path extrusionOk="0" h="44958" w="50374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153886" y="4308341"/>
              <a:ext cx="37258" cy="49244"/>
            </a:xfrm>
            <a:custGeom>
              <a:rect b="b" l="l" r="r" t="t"/>
              <a:pathLst>
                <a:path extrusionOk="0" h="49244" w="37258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2036757" y="2892519"/>
              <a:ext cx="4154369" cy="2403360"/>
            </a:xfrm>
            <a:custGeom>
              <a:rect b="b" l="l" r="r" t="t"/>
              <a:pathLst>
                <a:path extrusionOk="0" h="2403360" w="4154369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036757" y="2886502"/>
              <a:ext cx="4154369" cy="2403527"/>
            </a:xfrm>
            <a:custGeom>
              <a:rect b="b" l="l" r="r" t="t"/>
              <a:pathLst>
                <a:path extrusionOk="0" h="2403527" w="4154369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3500252" y="306524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3657092" y="3155925"/>
              <a:ext cx="266442" cy="153985"/>
            </a:xfrm>
            <a:custGeom>
              <a:rect b="b" l="l" r="r" t="t"/>
              <a:pathLst>
                <a:path extrusionOk="0" h="153985" w="266442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3815428" y="3247563"/>
              <a:ext cx="266636" cy="153995"/>
            </a:xfrm>
            <a:custGeom>
              <a:rect b="b" l="l" r="r" t="t"/>
              <a:pathLst>
                <a:path extrusionOk="0" h="153995" w="266636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3970462" y="3337185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4127000" y="3427863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4283886" y="3519017"/>
              <a:ext cx="266280" cy="153993"/>
            </a:xfrm>
            <a:custGeom>
              <a:rect b="b" l="l" r="r" t="t"/>
              <a:pathLst>
                <a:path extrusionOk="0" h="153993" w="26628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4440564" y="3609219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4597287" y="3699905"/>
              <a:ext cx="266442" cy="153983"/>
            </a:xfrm>
            <a:custGeom>
              <a:rect b="b" l="l" r="r" t="t"/>
              <a:pathLst>
                <a:path extrusionOk="0" h="153983" w="266442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4753934" y="3790488"/>
              <a:ext cx="266248" cy="153985"/>
            </a:xfrm>
            <a:custGeom>
              <a:rect b="b" l="l" r="r" t="t"/>
              <a:pathLst>
                <a:path extrusionOk="0" h="153985" w="266248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4910657" y="3881158"/>
              <a:ext cx="266058" cy="153915"/>
            </a:xfrm>
            <a:custGeom>
              <a:rect b="b" l="l" r="r" t="t"/>
              <a:pathLst>
                <a:path extrusionOk="0" h="153915" w="266058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5067303" y="3971836"/>
              <a:ext cx="266334" cy="153993"/>
            </a:xfrm>
            <a:custGeom>
              <a:rect b="b" l="l" r="r" t="t"/>
              <a:pathLst>
                <a:path extrusionOk="0" h="153993" w="266334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5224035" y="4062514"/>
              <a:ext cx="266528" cy="154092"/>
            </a:xfrm>
            <a:custGeom>
              <a:rect b="b" l="l" r="r" t="t"/>
              <a:pathLst>
                <a:path extrusionOk="0" h="154092" w="26652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5380534" y="4153137"/>
              <a:ext cx="266473" cy="154041"/>
            </a:xfrm>
            <a:custGeom>
              <a:rect b="b" l="l" r="r" t="t"/>
              <a:pathLst>
                <a:path extrusionOk="0" h="154041" w="266473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537405" y="4243783"/>
              <a:ext cx="341715" cy="197836"/>
            </a:xfrm>
            <a:custGeom>
              <a:rect b="b" l="l" r="r" t="t"/>
              <a:pathLst>
                <a:path extrusionOk="0" h="197836" w="341715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3580766" y="3287750"/>
              <a:ext cx="266442" cy="153846"/>
            </a:xfrm>
            <a:custGeom>
              <a:rect b="b" l="l" r="r" t="t"/>
              <a:pathLst>
                <a:path extrusionOk="0" h="153846" w="266442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3737968" y="3378809"/>
              <a:ext cx="266343" cy="153636"/>
            </a:xfrm>
            <a:custGeom>
              <a:rect b="b" l="l" r="r" t="t"/>
              <a:pathLst>
                <a:path extrusionOk="0" h="153636" w="266343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3894706" y="346920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051822" y="3559729"/>
              <a:ext cx="266144" cy="154280"/>
            </a:xfrm>
            <a:custGeom>
              <a:rect b="b" l="l" r="r" t="t"/>
              <a:pathLst>
                <a:path extrusionOk="0" h="154280" w="266144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4207595" y="3649708"/>
              <a:ext cx="266442" cy="154372"/>
            </a:xfrm>
            <a:custGeom>
              <a:rect b="b" l="l" r="r" t="t"/>
              <a:pathLst>
                <a:path extrusionOk="0" h="154372" w="266442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4364526" y="3740759"/>
              <a:ext cx="266248" cy="154101"/>
            </a:xfrm>
            <a:custGeom>
              <a:rect b="b" l="l" r="r" t="t"/>
              <a:pathLst>
                <a:path extrusionOk="0" h="154101" w="266248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4521449" y="3831731"/>
              <a:ext cx="266334" cy="153985"/>
            </a:xfrm>
            <a:custGeom>
              <a:rect b="b" l="l" r="r" t="t"/>
              <a:pathLst>
                <a:path extrusionOk="0" h="153985" w="266334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4678466" y="3922592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835195" y="4013365"/>
              <a:ext cx="266474" cy="153993"/>
            </a:xfrm>
            <a:custGeom>
              <a:rect b="b" l="l" r="r" t="t"/>
              <a:pathLst>
                <a:path extrusionOk="0" h="153993" w="266474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4992397" y="4104213"/>
              <a:ext cx="266533" cy="154079"/>
            </a:xfrm>
            <a:custGeom>
              <a:rect b="b" l="l" r="r" t="t"/>
              <a:pathLst>
                <a:path extrusionOk="0" h="154079" w="266533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5149329" y="4195292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5306305" y="4285820"/>
              <a:ext cx="266280" cy="154040"/>
            </a:xfrm>
            <a:custGeom>
              <a:rect b="b" l="l" r="r" t="t"/>
              <a:pathLst>
                <a:path extrusionOk="0" h="154040" w="26628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3348561" y="3153075"/>
              <a:ext cx="342095" cy="197622"/>
            </a:xfrm>
            <a:custGeom>
              <a:rect b="b" l="l" r="r" t="t"/>
              <a:pathLst>
                <a:path extrusionOk="0" h="197622" w="342095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5350264" y="4375807"/>
              <a:ext cx="378572" cy="242223"/>
            </a:xfrm>
            <a:custGeom>
              <a:rect b="b" l="l" r="r" t="t"/>
              <a:pathLst>
                <a:path extrusionOk="0" h="242223" w="378572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2893378" y="3416909"/>
              <a:ext cx="266442" cy="154101"/>
            </a:xfrm>
            <a:custGeom>
              <a:rect b="b" l="l" r="r" t="t"/>
              <a:pathLst>
                <a:path extrusionOk="0" h="154101" w="266442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049635" y="3507492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3205860" y="3597884"/>
              <a:ext cx="266188" cy="153922"/>
            </a:xfrm>
            <a:custGeom>
              <a:rect b="b" l="l" r="r" t="t"/>
              <a:pathLst>
                <a:path extrusionOk="0" h="153922" w="266188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4536462" y="4367735"/>
              <a:ext cx="266437" cy="154256"/>
            </a:xfrm>
            <a:custGeom>
              <a:rect b="b" l="l" r="r" t="t"/>
              <a:pathLst>
                <a:path extrusionOk="0" h="154256" w="266437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4692711" y="4458183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4849162" y="4548575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5005419" y="4638967"/>
              <a:ext cx="266537" cy="154092"/>
            </a:xfrm>
            <a:custGeom>
              <a:rect b="b" l="l" r="r" t="t"/>
              <a:pathLst>
                <a:path extrusionOk="0" h="154092" w="266537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3362257" y="3688277"/>
              <a:ext cx="306733" cy="177321"/>
            </a:xfrm>
            <a:custGeom>
              <a:rect b="b" l="l" r="r" t="t"/>
              <a:pathLst>
                <a:path extrusionOk="0" h="177321" w="306733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4339992" y="4254062"/>
              <a:ext cx="306655" cy="177321"/>
            </a:xfrm>
            <a:custGeom>
              <a:rect b="b" l="l" r="r" t="t"/>
              <a:pathLst>
                <a:path extrusionOk="0" h="177321" w="306655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3558805" y="3802100"/>
              <a:ext cx="891371" cy="515693"/>
            </a:xfrm>
            <a:custGeom>
              <a:rect b="b" l="l" r="r" t="t"/>
              <a:pathLst>
                <a:path extrusionOk="0" h="515693" w="891371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3471751" y="3400145"/>
              <a:ext cx="266623" cy="154042"/>
            </a:xfrm>
            <a:custGeom>
              <a:rect b="b" l="l" r="r" t="t"/>
              <a:pathLst>
                <a:path extrusionOk="0" h="154042" w="266623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3628284" y="3490390"/>
              <a:ext cx="266442" cy="154037"/>
            </a:xfrm>
            <a:custGeom>
              <a:rect b="b" l="l" r="r" t="t"/>
              <a:pathLst>
                <a:path extrusionOk="0" h="154037" w="266442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3784546" y="3581216"/>
              <a:ext cx="266667" cy="153993"/>
            </a:xfrm>
            <a:custGeom>
              <a:rect b="b" l="l" r="r" t="t"/>
              <a:pathLst>
                <a:path extrusionOk="0" h="153993" w="266667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3941088" y="3671799"/>
              <a:ext cx="266351" cy="153784"/>
            </a:xfrm>
            <a:custGeom>
              <a:rect b="b" l="l" r="r" t="t"/>
              <a:pathLst>
                <a:path extrusionOk="0" h="153784" w="266351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4097622" y="3762381"/>
              <a:ext cx="266636" cy="153993"/>
            </a:xfrm>
            <a:custGeom>
              <a:rect b="b" l="l" r="r" t="t"/>
              <a:pathLst>
                <a:path extrusionOk="0" h="153993" w="266636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254133" y="3852876"/>
              <a:ext cx="266854" cy="154172"/>
            </a:xfrm>
            <a:custGeom>
              <a:rect b="b" l="l" r="r" t="t"/>
              <a:pathLst>
                <a:path extrusionOk="0" h="154172" w="266854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4410814" y="394345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4567356" y="4034034"/>
              <a:ext cx="266239" cy="153993"/>
            </a:xfrm>
            <a:custGeom>
              <a:rect b="b" l="l" r="r" t="t"/>
              <a:pathLst>
                <a:path extrusionOk="0" h="153993" w="266239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4723985" y="4124617"/>
              <a:ext cx="266248" cy="154017"/>
            </a:xfrm>
            <a:custGeom>
              <a:rect b="b" l="l" r="r" t="t"/>
              <a:pathLst>
                <a:path extrusionOk="0" h="154017" w="266248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4880346" y="4215112"/>
              <a:ext cx="266334" cy="154040"/>
            </a:xfrm>
            <a:custGeom>
              <a:rect b="b" l="l" r="r" t="t"/>
              <a:pathLst>
                <a:path extrusionOk="0" h="154040" w="266334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5036888" y="4305687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5193145" y="4396270"/>
              <a:ext cx="266239" cy="154284"/>
            </a:xfrm>
            <a:custGeom>
              <a:rect b="b" l="l" r="r" t="t"/>
              <a:pathLst>
                <a:path extrusionOk="0" h="154284" w="266239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3196776" y="3241078"/>
              <a:ext cx="384874" cy="222382"/>
            </a:xfrm>
            <a:custGeom>
              <a:rect b="b" l="l" r="r" t="t"/>
              <a:pathLst>
                <a:path extrusionOk="0" h="222382" w="384874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3242171" y="3443016"/>
              <a:ext cx="266280" cy="153882"/>
            </a:xfrm>
            <a:custGeom>
              <a:rect b="b" l="l" r="r" t="t"/>
              <a:pathLst>
                <a:path extrusionOk="0" h="153882" w="26628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3398660" y="3533591"/>
              <a:ext cx="266442" cy="153993"/>
            </a:xfrm>
            <a:custGeom>
              <a:rect b="b" l="l" r="r" t="t"/>
              <a:pathLst>
                <a:path extrusionOk="0" h="153993" w="266442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554723" y="3624118"/>
              <a:ext cx="266722" cy="153784"/>
            </a:xfrm>
            <a:custGeom>
              <a:rect b="b" l="l" r="r" t="t"/>
              <a:pathLst>
                <a:path extrusionOk="0" h="153784" w="266722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3711455" y="3714661"/>
              <a:ext cx="266433" cy="153993"/>
            </a:xfrm>
            <a:custGeom>
              <a:rect b="b" l="l" r="r" t="t"/>
              <a:pathLst>
                <a:path extrusionOk="0" h="153993" w="266433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3868572" y="3805244"/>
              <a:ext cx="266280" cy="154106"/>
            </a:xfrm>
            <a:custGeom>
              <a:rect b="b" l="l" r="r" t="t"/>
              <a:pathLst>
                <a:path extrusionOk="0" h="154106" w="26628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4024630" y="3895731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4181086" y="398631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4337714" y="4076809"/>
              <a:ext cx="266248" cy="154040"/>
            </a:xfrm>
            <a:custGeom>
              <a:rect b="b" l="l" r="r" t="t"/>
              <a:pathLst>
                <a:path extrusionOk="0" h="154040" w="266248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4494075" y="416738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4650609" y="4257915"/>
              <a:ext cx="266153" cy="154012"/>
            </a:xfrm>
            <a:custGeom>
              <a:rect b="b" l="l" r="r" t="t"/>
              <a:pathLst>
                <a:path extrusionOk="0" h="154012" w="266153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807065" y="4348454"/>
              <a:ext cx="266248" cy="153993"/>
            </a:xfrm>
            <a:custGeom>
              <a:rect b="b" l="l" r="r" t="t"/>
              <a:pathLst>
                <a:path extrusionOk="0" h="153993" w="266248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4963756" y="4439037"/>
              <a:ext cx="459701" cy="266038"/>
            </a:xfrm>
            <a:custGeom>
              <a:rect b="b" l="l" r="r" t="t"/>
              <a:pathLst>
                <a:path extrusionOk="0" h="266038" w="459701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3045263" y="3329192"/>
              <a:ext cx="306655" cy="177371"/>
            </a:xfrm>
            <a:custGeom>
              <a:rect b="b" l="l" r="r" t="t"/>
              <a:pathLst>
                <a:path extrusionOk="0" h="177371" w="306655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3658039" y="3005282"/>
              <a:ext cx="2325529" cy="1345328"/>
            </a:xfrm>
            <a:custGeom>
              <a:rect b="b" l="l" r="r" t="t"/>
              <a:pathLst>
                <a:path extrusionOk="0" h="1345328" w="2325529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2758377" y="3858961"/>
              <a:ext cx="1752611" cy="1013632"/>
            </a:xfrm>
            <a:custGeom>
              <a:rect b="b" l="l" r="r" t="t"/>
              <a:pathLst>
                <a:path extrusionOk="0" h="1013632" w="1752611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2759571" y="3871207"/>
              <a:ext cx="1750478" cy="1001386"/>
            </a:xfrm>
            <a:custGeom>
              <a:rect b="b" l="l" r="r" t="t"/>
              <a:pathLst>
                <a:path extrusionOk="0" h="1001386" w="1750478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3817633" y="2891711"/>
              <a:ext cx="2255273" cy="1359741"/>
            </a:xfrm>
            <a:custGeom>
              <a:rect b="b" l="l" r="r" t="t"/>
              <a:pathLst>
                <a:path extrusionOk="0" h="1359741" w="2255273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3899944" y="2334804"/>
              <a:ext cx="319167" cy="507819"/>
            </a:xfrm>
            <a:custGeom>
              <a:rect b="b" l="l" r="r" t="t"/>
              <a:pathLst>
                <a:path extrusionOk="0" h="507819" w="319167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3899468" y="1737396"/>
              <a:ext cx="318787" cy="562544"/>
            </a:xfrm>
            <a:custGeom>
              <a:rect b="b" l="l" r="r" t="t"/>
              <a:pathLst>
                <a:path extrusionOk="0" h="562544" w="318787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979213" y="1913870"/>
              <a:ext cx="161864" cy="209418"/>
            </a:xfrm>
            <a:custGeom>
              <a:rect b="b" l="l" r="r" t="t"/>
              <a:pathLst>
                <a:path extrusionOk="0" h="209418" w="161864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4045651" y="1966906"/>
              <a:ext cx="50374" cy="107156"/>
            </a:xfrm>
            <a:custGeom>
              <a:rect b="b" l="l" r="r" t="t"/>
              <a:pathLst>
                <a:path extrusionOk="0" h="107156" w="50374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3899183" y="1178204"/>
              <a:ext cx="318787" cy="538687"/>
            </a:xfrm>
            <a:custGeom>
              <a:rect b="b" l="l" r="r" t="t"/>
              <a:pathLst>
                <a:path extrusionOk="0" h="538687" w="318787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3979213" y="1338206"/>
              <a:ext cx="159393" cy="203465"/>
            </a:xfrm>
            <a:custGeom>
              <a:rect b="b" l="l" r="r" t="t"/>
              <a:pathLst>
                <a:path extrusionOk="0" h="203465" w="159393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3993280" y="2480040"/>
              <a:ext cx="134491" cy="224767"/>
            </a:xfrm>
            <a:custGeom>
              <a:rect b="b" l="l" r="r" t="t"/>
              <a:pathLst>
                <a:path extrusionOk="0" h="224767" w="134491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rect b="b" l="l" r="r" t="t"/>
              <a:pathLst>
                <a:path extrusionOk="0" h="124586" w="71855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4492846" y="2048739"/>
              <a:ext cx="559351" cy="469824"/>
            </a:xfrm>
            <a:custGeom>
              <a:rect b="b" l="l" r="r" t="t"/>
              <a:pathLst>
                <a:path extrusionOk="0" h="469824" w="559351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4353888" y="2645824"/>
              <a:ext cx="1638988" cy="1231605"/>
            </a:xfrm>
            <a:custGeom>
              <a:rect b="b" l="l" r="r" t="t"/>
              <a:pathLst>
                <a:path extrusionOk="0" h="123160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4353888" y="2645824"/>
              <a:ext cx="1638988" cy="746475"/>
            </a:xfrm>
            <a:custGeom>
              <a:rect b="b" l="l" r="r" t="t"/>
              <a:pathLst>
                <a:path extrusionOk="0" h="746475" w="1638988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cap="flat" cmpd="sng" w="10075">
              <a:solidFill>
                <a:srgbClr val="CCCED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4257005" y="773645"/>
              <a:ext cx="165344" cy="325643"/>
            </a:xfrm>
            <a:custGeom>
              <a:rect b="b" l="l" r="r" t="t"/>
              <a:pathLst>
                <a:path extrusionOk="0" h="325643" w="165344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4272441" y="1538278"/>
              <a:ext cx="113451" cy="88273"/>
            </a:xfrm>
            <a:custGeom>
              <a:rect b="b" l="l" r="r" t="t"/>
              <a:pathLst>
                <a:path extrusionOk="0" h="88273" w="113451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4272622" y="1567332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4135669" y="1458312"/>
              <a:ext cx="113522" cy="85076"/>
            </a:xfrm>
            <a:custGeom>
              <a:rect b="b" l="l" r="r" t="t"/>
              <a:pathLst>
                <a:path extrusionOk="0" h="85076" w="113522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4135660" y="1485798"/>
              <a:ext cx="113035" cy="59179"/>
            </a:xfrm>
            <a:custGeom>
              <a:rect b="b" l="l" r="r" t="t"/>
              <a:pathLst>
                <a:path extrusionOk="0" h="59179" w="113035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4163850" y="1066881"/>
              <a:ext cx="398264" cy="482949"/>
            </a:xfrm>
            <a:custGeom>
              <a:rect b="b" l="l" r="r" t="t"/>
              <a:pathLst>
                <a:path extrusionOk="0" h="482949" w="398264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4403391" y="743705"/>
              <a:ext cx="125692" cy="122150"/>
            </a:xfrm>
            <a:custGeom>
              <a:rect b="b" l="l" r="r" t="t"/>
              <a:pathLst>
                <a:path extrusionOk="0" h="122150" w="125692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4358991" y="760843"/>
              <a:ext cx="203859" cy="398340"/>
            </a:xfrm>
            <a:custGeom>
              <a:rect b="b" l="l" r="r" t="t"/>
              <a:pathLst>
                <a:path extrusionOk="0" h="398340" w="203859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4398650" y="616917"/>
              <a:ext cx="135166" cy="164844"/>
            </a:xfrm>
            <a:custGeom>
              <a:rect b="b" l="l" r="r" t="t"/>
              <a:pathLst>
                <a:path extrusionOk="0" h="164844" w="135166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4403852" y="602477"/>
              <a:ext cx="142520" cy="141227"/>
            </a:xfrm>
            <a:custGeom>
              <a:rect b="b" l="l" r="r" t="t"/>
              <a:pathLst>
                <a:path extrusionOk="0" h="141227" w="14252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4338015" y="761231"/>
              <a:ext cx="65677" cy="95630"/>
            </a:xfrm>
            <a:custGeom>
              <a:rect b="b" l="l" r="r" t="t"/>
              <a:pathLst>
                <a:path extrusionOk="0" h="95630" w="65677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408528" y="1603174"/>
              <a:ext cx="974325" cy="1973896"/>
            </a:xfrm>
            <a:custGeom>
              <a:rect b="b" l="l" r="r" t="t"/>
              <a:pathLst>
                <a:path extrusionOk="0" h="1973896" w="974325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6324400" y="3534911"/>
              <a:ext cx="27183" cy="49530"/>
            </a:xfrm>
            <a:custGeom>
              <a:rect b="b" l="l" r="r" t="t"/>
              <a:pathLst>
                <a:path extrusionOk="0" h="49530" w="27183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5423355" y="1605432"/>
              <a:ext cx="45242" cy="39909"/>
            </a:xfrm>
            <a:custGeom>
              <a:rect b="b" l="l" r="r" t="t"/>
              <a:pathLst>
                <a:path extrusionOk="0" h="39909" w="45242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5387713" y="1613611"/>
              <a:ext cx="974325" cy="1973876"/>
            </a:xfrm>
            <a:custGeom>
              <a:rect b="b" l="l" r="r" t="t"/>
              <a:pathLst>
                <a:path extrusionOk="0" h="1973876" w="974325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5477912" y="174973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649377" y="1848986"/>
              <a:ext cx="613432" cy="407098"/>
            </a:xfrm>
            <a:custGeom>
              <a:rect b="b" l="l" r="r" t="t"/>
              <a:pathLst>
                <a:path extrusionOk="0" h="407098" w="613432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5477912" y="191680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5649377" y="2015959"/>
              <a:ext cx="405945" cy="287083"/>
            </a:xfrm>
            <a:custGeom>
              <a:rect b="b" l="l" r="r" t="t"/>
              <a:pathLst>
                <a:path extrusionOk="0" h="287083" w="405945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5477912" y="2000338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5649377" y="2099494"/>
              <a:ext cx="505174" cy="344519"/>
            </a:xfrm>
            <a:custGeom>
              <a:rect b="b" l="l" r="r" t="t"/>
              <a:pathLst>
                <a:path extrusionOk="0" h="344519" w="505174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5477912" y="208377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5649377" y="2183028"/>
              <a:ext cx="351863" cy="255746"/>
            </a:xfrm>
            <a:custGeom>
              <a:rect b="b" l="l" r="r" t="t"/>
              <a:pathLst>
                <a:path extrusionOk="0" h="255746" w="351863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5477912" y="1833270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5649377" y="1932425"/>
              <a:ext cx="306716" cy="229742"/>
            </a:xfrm>
            <a:custGeom>
              <a:rect b="b" l="l" r="r" t="t"/>
              <a:pathLst>
                <a:path extrusionOk="0" h="229742" w="306716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477912" y="216731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5649377" y="2266467"/>
              <a:ext cx="180399" cy="156591"/>
            </a:xfrm>
            <a:custGeom>
              <a:rect b="b" l="l" r="r" t="t"/>
              <a:pathLst>
                <a:path extrusionOk="0" h="156591" w="180399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5477912" y="2334380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649377" y="2433536"/>
              <a:ext cx="568380" cy="381000"/>
            </a:xfrm>
            <a:custGeom>
              <a:rect b="b" l="l" r="r" t="t"/>
              <a:pathLst>
                <a:path extrusionOk="0" h="381000" w="56838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5477912" y="241781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5649377" y="2517070"/>
              <a:ext cx="171369" cy="151352"/>
            </a:xfrm>
            <a:custGeom>
              <a:rect b="b" l="l" r="r" t="t"/>
              <a:pathLst>
                <a:path extrusionOk="0" h="151352" w="171369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477912" y="2501354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5649377" y="2600604"/>
              <a:ext cx="505174" cy="344424"/>
            </a:xfrm>
            <a:custGeom>
              <a:rect b="b" l="l" r="r" t="t"/>
              <a:pathLst>
                <a:path extrusionOk="0" h="344424" w="505174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5477912" y="2250846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649377" y="2350001"/>
              <a:ext cx="478085" cy="328898"/>
            </a:xfrm>
            <a:custGeom>
              <a:rect b="b" l="l" r="r" t="t"/>
              <a:pathLst>
                <a:path extrusionOk="0" h="328898" w="478085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5477912" y="2584888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649377" y="2684043"/>
              <a:ext cx="63110" cy="88773"/>
            </a:xfrm>
            <a:custGeom>
              <a:rect b="b" l="l" r="r" t="t"/>
              <a:pathLst>
                <a:path extrusionOk="0" h="88773" w="6311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5477912" y="2751956"/>
              <a:ext cx="144376" cy="135636"/>
            </a:xfrm>
            <a:custGeom>
              <a:rect b="b" l="l" r="r" t="t"/>
              <a:pathLst>
                <a:path extrusionOk="0" h="135636" w="144376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649377" y="2851112"/>
              <a:ext cx="117287" cy="120014"/>
            </a:xfrm>
            <a:custGeom>
              <a:rect b="b" l="l" r="r" t="t"/>
              <a:pathLst>
                <a:path extrusionOk="0" h="120014" w="117287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477912" y="2835395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649377" y="2934646"/>
              <a:ext cx="306716" cy="229647"/>
            </a:xfrm>
            <a:custGeom>
              <a:rect b="b" l="l" r="r" t="t"/>
              <a:pathLst>
                <a:path extrusionOk="0" h="229647" w="306716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77912" y="2918929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649377" y="3018085"/>
              <a:ext cx="487115" cy="334137"/>
            </a:xfrm>
            <a:custGeom>
              <a:rect b="b" l="l" r="r" t="t"/>
              <a:pathLst>
                <a:path extrusionOk="0" h="334137" w="487115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477912" y="2668422"/>
              <a:ext cx="144376" cy="135731"/>
            </a:xfrm>
            <a:custGeom>
              <a:rect b="b" l="l" r="r" t="t"/>
              <a:pathLst>
                <a:path extrusionOk="0" h="135731" w="144376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649377" y="2767577"/>
              <a:ext cx="613432" cy="407193"/>
            </a:xfrm>
            <a:custGeom>
              <a:rect b="b" l="l" r="r" t="t"/>
              <a:pathLst>
                <a:path extrusionOk="0" h="407193" w="613432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1926580" y="1674106"/>
              <a:ext cx="1230952" cy="1017480"/>
            </a:xfrm>
            <a:custGeom>
              <a:rect b="b" l="l" r="r" t="t"/>
              <a:pathLst>
                <a:path extrusionOk="0" h="1017480" w="1230952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112195" y="1676584"/>
              <a:ext cx="59119" cy="52197"/>
            </a:xfrm>
            <a:custGeom>
              <a:rect b="b" l="l" r="r" t="t"/>
              <a:pathLst>
                <a:path extrusionOk="0" h="52197" w="59119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269509" y="2593746"/>
              <a:ext cx="43151" cy="44767"/>
            </a:xfrm>
            <a:custGeom>
              <a:rect b="b" l="l" r="r" t="t"/>
              <a:pathLst>
                <a:path extrusionOk="0" h="44767" w="43151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1950116" y="2650325"/>
              <a:ext cx="58584" cy="57547"/>
            </a:xfrm>
            <a:custGeom>
              <a:rect b="b" l="l" r="r" t="t"/>
              <a:pathLst>
                <a:path extrusionOk="0" h="57547" w="58584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1969256" y="1691533"/>
              <a:ext cx="1231332" cy="1017436"/>
            </a:xfrm>
            <a:custGeom>
              <a:rect b="b" l="l" r="r" t="t"/>
              <a:pathLst>
                <a:path extrusionOk="0" h="1017436" w="1231332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2066299" y="1805171"/>
              <a:ext cx="1037246" cy="669226"/>
            </a:xfrm>
            <a:custGeom>
              <a:rect b="b" l="l" r="r" t="t"/>
              <a:pathLst>
                <a:path extrusionOk="0" h="669226" w="1037246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2066299" y="2133308"/>
              <a:ext cx="679110" cy="462057"/>
            </a:xfrm>
            <a:custGeom>
              <a:rect b="b" l="l" r="r" t="t"/>
              <a:pathLst>
                <a:path extrusionOk="0" h="462057" w="67911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212;p12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13" name="Google Shape;213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2"/>
            <p:cNvSpPr/>
            <p:nvPr/>
          </p:nvSpPr>
          <p:spPr>
            <a:xfrm>
              <a:off x="4444588" y="826743"/>
              <a:ext cx="153590" cy="431871"/>
            </a:xfrm>
            <a:custGeom>
              <a:rect b="b" l="l" r="r" t="t"/>
              <a:pathLst>
                <a:path extrusionOk="0" h="431871" w="15359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4515562" y="822838"/>
              <a:ext cx="88583" cy="120566"/>
            </a:xfrm>
            <a:custGeom>
              <a:rect b="b" l="l" r="r" t="t"/>
              <a:pathLst>
                <a:path extrusionOk="0" h="120566" w="88583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2"/>
          <p:cNvSpPr txBox="1"/>
          <p:nvPr>
            <p:ph type="ctrTitle"/>
          </p:nvPr>
        </p:nvSpPr>
        <p:spPr>
          <a:xfrm>
            <a:off x="954825" y="2126300"/>
            <a:ext cx="6983100" cy="7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Will they stay or will they go?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21"/>
          <p:cNvSpPr txBox="1"/>
          <p:nvPr>
            <p:ph idx="4294967295" type="body"/>
          </p:nvPr>
        </p:nvSpPr>
        <p:spPr>
          <a:xfrm>
            <a:off x="653150" y="1028325"/>
            <a:ext cx="5128500" cy="74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Anne</a:t>
            </a:r>
            <a:br>
              <a:rPr lang="en" sz="2400">
                <a:solidFill>
                  <a:schemeClr val="lt1"/>
                </a:solidFill>
              </a:rPr>
            </a:br>
            <a:br>
              <a:rPr lang="en" sz="2400">
                <a:solidFill>
                  <a:schemeClr val="lt1"/>
                </a:solidFill>
              </a:rPr>
            </a:br>
            <a:endParaRPr sz="2400">
              <a:solidFill>
                <a:schemeClr val="lt1"/>
              </a:solidFill>
            </a:endParaRPr>
          </a:p>
        </p:txBody>
      </p:sp>
      <p:pic>
        <p:nvPicPr>
          <p:cNvPr id="593" name="Google Shape;593;p21"/>
          <p:cNvPicPr preferRelativeResize="0"/>
          <p:nvPr/>
        </p:nvPicPr>
        <p:blipFill rotWithShape="1">
          <a:blip r:embed="rId3">
            <a:alphaModFix/>
          </a:blip>
          <a:srcRect b="6666" l="2921" r="75340" t="53484"/>
          <a:stretch/>
        </p:blipFill>
        <p:spPr>
          <a:xfrm>
            <a:off x="6445150" y="1678300"/>
            <a:ext cx="1392549" cy="1786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4" name="Google Shape;594;p21"/>
          <p:cNvGraphicFramePr/>
          <p:nvPr/>
        </p:nvGraphicFramePr>
        <p:xfrm>
          <a:off x="385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{DA3A7AB9-FFB0-428B-B67D-C10C923CAD29}</a:tableStyleId>
              </a:tblPr>
              <a:tblGrid>
                <a:gridCol w="1425150"/>
                <a:gridCol w="1425150"/>
                <a:gridCol w="1425150"/>
                <a:gridCol w="1425150"/>
              </a:tblGrid>
              <a:tr h="572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Age: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Hourly Rate: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Education: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Master's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 Role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Sales Executive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637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Distance From Home (miles):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Gender: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Female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 Involvement: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 Travel: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Travel Rarely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22"/>
          <p:cNvSpPr txBox="1"/>
          <p:nvPr>
            <p:ph idx="4294967295" type="body"/>
          </p:nvPr>
        </p:nvSpPr>
        <p:spPr>
          <a:xfrm>
            <a:off x="653150" y="1028325"/>
            <a:ext cx="51285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Josh</a:t>
            </a:r>
            <a:br>
              <a:rPr lang="en" sz="2400">
                <a:solidFill>
                  <a:schemeClr val="lt1"/>
                </a:solidFill>
              </a:rPr>
            </a:br>
            <a:br>
              <a:rPr lang="en" sz="2400">
                <a:solidFill>
                  <a:schemeClr val="lt1"/>
                </a:solidFill>
              </a:rPr>
            </a:br>
            <a:br>
              <a:rPr lang="en" sz="2400">
                <a:solidFill>
                  <a:schemeClr val="lt1"/>
                </a:solidFill>
              </a:rPr>
            </a:br>
            <a:endParaRPr sz="2400">
              <a:solidFill>
                <a:schemeClr val="lt1"/>
              </a:solidFill>
            </a:endParaRPr>
          </a:p>
        </p:txBody>
      </p:sp>
      <p:pic>
        <p:nvPicPr>
          <p:cNvPr id="601" name="Google Shape;601;p22"/>
          <p:cNvPicPr preferRelativeResize="0"/>
          <p:nvPr/>
        </p:nvPicPr>
        <p:blipFill rotWithShape="1">
          <a:blip r:embed="rId3">
            <a:alphaModFix/>
          </a:blip>
          <a:srcRect b="51460" l="75292" r="2969" t="8690"/>
          <a:stretch/>
        </p:blipFill>
        <p:spPr>
          <a:xfrm>
            <a:off x="6445167" y="1678300"/>
            <a:ext cx="1392549" cy="1786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22"/>
          <p:cNvGraphicFramePr/>
          <p:nvPr/>
        </p:nvGraphicFramePr>
        <p:xfrm>
          <a:off x="385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{DA3A7AB9-FFB0-428B-B67D-C10C923CAD29}</a:tableStyleId>
              </a:tblPr>
              <a:tblGrid>
                <a:gridCol w="1425150"/>
                <a:gridCol w="1425150"/>
                <a:gridCol w="1425150"/>
                <a:gridCol w="1425150"/>
              </a:tblGrid>
              <a:tr h="476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Age: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Hourly Rate: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Education: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Bachelor's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 Role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Laboratory Technician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Distance From Home (miles):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Gender: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Job Involvement: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Business Travel: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Travels Frequently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"/>
          <p:cNvSpPr txBox="1"/>
          <p:nvPr>
            <p:ph type="ctrTitle"/>
          </p:nvPr>
        </p:nvSpPr>
        <p:spPr>
          <a:xfrm>
            <a:off x="1053219" y="2255181"/>
            <a:ext cx="5444700" cy="541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Prediction Algorithm Demo</a:t>
            </a:r>
            <a:endParaRPr sz="3000"/>
          </a:p>
        </p:txBody>
      </p:sp>
      <p:sp>
        <p:nvSpPr>
          <p:cNvPr id="608" name="Google Shape;608;p2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09" name="Google Shape;609;p23"/>
          <p:cNvGrpSpPr/>
          <p:nvPr/>
        </p:nvGrpSpPr>
        <p:grpSpPr>
          <a:xfrm>
            <a:off x="6338351" y="182244"/>
            <a:ext cx="2552805" cy="2561392"/>
            <a:chOff x="2270525" y="117216"/>
            <a:chExt cx="4650765" cy="4762722"/>
          </a:xfrm>
        </p:grpSpPr>
        <p:sp>
          <p:nvSpPr>
            <p:cNvPr id="610" name="Google Shape;610;p23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1" name="Google Shape;631;p2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3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701;p2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02" name="Google Shape;702;p2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4"/>
          <p:cNvSpPr txBox="1"/>
          <p:nvPr>
            <p:ph type="title"/>
          </p:nvPr>
        </p:nvSpPr>
        <p:spPr>
          <a:xfrm>
            <a:off x="457200" y="715750"/>
            <a:ext cx="59115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to do?</a:t>
            </a:r>
            <a:endParaRPr sz="3400"/>
          </a:p>
        </p:txBody>
      </p:sp>
      <p:sp>
        <p:nvSpPr>
          <p:cNvPr id="720" name="Google Shape;720;p24"/>
          <p:cNvSpPr txBox="1"/>
          <p:nvPr>
            <p:ph idx="1" type="body"/>
          </p:nvPr>
        </p:nvSpPr>
        <p:spPr>
          <a:xfrm>
            <a:off x="457200" y="1341625"/>
            <a:ext cx="6114000" cy="341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FA8DC"/>
                </a:solidFill>
                <a:latin typeface="Barlow"/>
                <a:ea typeface="Barlow"/>
                <a:cs typeface="Barlow"/>
                <a:sym typeface="Barlow"/>
              </a:rPr>
              <a:t>Listen and Discuss:</a:t>
            </a:r>
            <a:endParaRPr b="1" u="sng">
              <a:solidFill>
                <a:srgbClr val="6FA8D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Distance From Home: How does the employee feel about their commute?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Job Involvement / Job Role: How does the employee feel about how they are contributing to the team?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Hourly Rate: Does the employee feel their compensation is misvalued?</a:t>
            </a:r>
            <a:br>
              <a:rPr b="1" lang="en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b="1" lang="en" sz="1600"/>
              <a:t>Business Travel: How is the employee  feeling about their travel? Do they want more? Less?</a:t>
            </a:r>
            <a:endParaRPr b="1" sz="1600"/>
          </a:p>
        </p:txBody>
      </p:sp>
      <p:sp>
        <p:nvSpPr>
          <p:cNvPr id="721" name="Google Shape;721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2" name="Google Shape;722;p24"/>
          <p:cNvGrpSpPr/>
          <p:nvPr/>
        </p:nvGrpSpPr>
        <p:grpSpPr>
          <a:xfrm>
            <a:off x="6929002" y="44001"/>
            <a:ext cx="2215149" cy="2456973"/>
            <a:chOff x="2152750" y="190500"/>
            <a:chExt cx="4293756" cy="4762499"/>
          </a:xfrm>
        </p:grpSpPr>
        <p:sp>
          <p:nvSpPr>
            <p:cNvPr id="723" name="Google Shape;723;p2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7" name="Google Shape;797;p2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24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08" name="Google Shape;808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3" name="Google Shape;813;p2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25"/>
          <p:cNvSpPr txBox="1"/>
          <p:nvPr>
            <p:ph idx="4294967295" type="ctrTitle"/>
          </p:nvPr>
        </p:nvSpPr>
        <p:spPr>
          <a:xfrm>
            <a:off x="695900" y="1676450"/>
            <a:ext cx="52542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  <p:grpSp>
        <p:nvGrpSpPr>
          <p:cNvPr id="837" name="Google Shape;837;p25"/>
          <p:cNvGrpSpPr/>
          <p:nvPr/>
        </p:nvGrpSpPr>
        <p:grpSpPr>
          <a:xfrm>
            <a:off x="5708008" y="795352"/>
            <a:ext cx="2853086" cy="2900265"/>
            <a:chOff x="2011725" y="44285"/>
            <a:chExt cx="4684870" cy="4762340"/>
          </a:xfrm>
        </p:grpSpPr>
        <p:grpSp>
          <p:nvGrpSpPr>
            <p:cNvPr id="838" name="Google Shape;838;p25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839" name="Google Shape;839;p2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6" name="Google Shape;946;p25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7" name="Google Shape;1087;p25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1088" name="Google Shape;1088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25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1094" name="Google Shape;1094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25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1" name="Google Shape;1101;p25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1102" name="Google Shape;1102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7" name="Google Shape;1107;p25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9" name="Google Shape;1109;p25"/>
          <p:cNvSpPr txBox="1"/>
          <p:nvPr>
            <p:ph idx="4294967295" type="body"/>
          </p:nvPr>
        </p:nvSpPr>
        <p:spPr>
          <a:xfrm>
            <a:off x="695900" y="2718875"/>
            <a:ext cx="1349400" cy="3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3"/>
              </a:rPr>
              <a:t>GitHub Link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115" name="Google Shape;1115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16" name="Google Shape;1116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{DA3A7AB9-FFB0-428B-B67D-C10C923CAD29}</a:tableStyleId>
              </a:tblPr>
              <a:tblGrid>
                <a:gridCol w="3642875"/>
                <a:gridCol w="3642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(2017). IBM HR Analytics Employee Attrition &amp; Performance. https://www.kaggle.com/pavansubhasht/ibm-hr-analytics-attrition-dataset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(2021). Vecteezy. https://www.vecteezy.com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(2020). End-to-End Machine Learning Project Tutorial — Part 1. https://dswharshit.medium.com/end-to-end-machine-learning-project-tutorial-part-1-ea6de9710c0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(2017). How Long Should Your Interview Process Take? We Found Out. https://www.glassdoor.com/blog/how-long-should-interviews-take/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(2021). Soft UI Dashboard. https://www.creative-tim.com/product/soft-ui-dashboard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(2019). This Fixable Problem Costs U.S. Businesses $1 Trillion. https://www.gallup.com/workplace/247391/fixable-problem-costs-businesses-trillion.aspx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(2021). Slides Carnival. https://www.slidescarnival.com/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457200" y="715750"/>
            <a:ext cx="56409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Overview</a:t>
            </a:r>
            <a:endParaRPr sz="3400"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457200" y="1711725"/>
            <a:ext cx="6114000" cy="28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Review what characteristics a currently employed team member might have that might imply their departure from an organization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Employer perspective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Online app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b="1" lang="en" sz="2000"/>
              <a:t>Visual data analysis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b="1" lang="en" sz="2000"/>
              <a:t>Machine learning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b="1" lang="en" sz="2000"/>
              <a:t>Predictive modelling</a:t>
            </a:r>
            <a:endParaRPr b="1" sz="2000"/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229" name="Google Shape;229;p13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457200" y="715750"/>
            <a:ext cx="59115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About "Attrition Employees"</a:t>
            </a:r>
            <a:endParaRPr sz="3400"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457200" y="1787925"/>
            <a:ext cx="6114000" cy="21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An "Attrition Employee" in the context of this study is an employee that will eventually leave the company due to </a:t>
            </a:r>
            <a:r>
              <a:rPr b="1" lang="en" sz="2000"/>
              <a:t>voluntary</a:t>
            </a:r>
            <a:r>
              <a:rPr b="1" lang="en" sz="2000"/>
              <a:t> or </a:t>
            </a:r>
            <a:r>
              <a:rPr b="1" lang="en" sz="2000"/>
              <a:t>involuntary</a:t>
            </a:r>
            <a:r>
              <a:rPr b="1" lang="en" sz="2000"/>
              <a:t> reasons by part of the employee</a:t>
            </a:r>
            <a:endParaRPr b="1" sz="2000"/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6682473" y="295836"/>
            <a:ext cx="2080463" cy="2073590"/>
            <a:chOff x="2602525" y="317054"/>
            <a:chExt cx="4174283" cy="4762495"/>
          </a:xfrm>
        </p:grpSpPr>
        <p:sp>
          <p:nvSpPr>
            <p:cNvPr id="263" name="Google Shape;263;p14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1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321" name="Google Shape;321;p1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322" name="Google Shape;322;p1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1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5" name="Google Shape;325;p1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326" name="Google Shape;326;p1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1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8" name="Google Shape;328;p1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1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1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1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1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1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1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1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1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1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1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" name="Google Shape;392;p1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393" name="Google Shape;393;p1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394" name="Google Shape;394;p1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1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1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1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1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9" name="Google Shape;399;p1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2" name="Google Shape;402;p14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"/>
          <p:cNvSpPr txBox="1"/>
          <p:nvPr>
            <p:ph type="title"/>
          </p:nvPr>
        </p:nvSpPr>
        <p:spPr>
          <a:xfrm>
            <a:off x="457200" y="715750"/>
            <a:ext cx="59115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Attrition Costs</a:t>
            </a:r>
            <a:endParaRPr sz="3400"/>
          </a:p>
        </p:txBody>
      </p:sp>
      <p:sp>
        <p:nvSpPr>
          <p:cNvPr id="413" name="Google Shape;413;p15"/>
          <p:cNvSpPr txBox="1"/>
          <p:nvPr>
            <p:ph idx="1" type="body"/>
          </p:nvPr>
        </p:nvSpPr>
        <p:spPr>
          <a:xfrm>
            <a:off x="457200" y="1524675"/>
            <a:ext cx="7075800" cy="28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Employee departures have numerous, mostly hidden costs to organizations</a:t>
            </a:r>
            <a:endParaRPr b="1"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9900"/>
              </a:buClr>
              <a:buSzPts val="2000"/>
              <a:buChar char="▸"/>
            </a:pPr>
            <a:r>
              <a:rPr b="1" lang="en" sz="2000"/>
              <a:t>Time/monetary cost to hire new employees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▸"/>
            </a:pPr>
            <a:r>
              <a:rPr b="1" lang="en" sz="2000"/>
              <a:t>Time/monetary cost to train new employees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▸"/>
            </a:pPr>
            <a:r>
              <a:rPr b="1" lang="en" sz="2000"/>
              <a:t>Low efficacy of new employees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▸"/>
            </a:pPr>
            <a:r>
              <a:rPr b="1" lang="en" sz="2000"/>
              <a:t>Low company morale &gt; Low efficacy of current teams</a:t>
            </a:r>
            <a:endParaRPr b="1" sz="2000"/>
          </a:p>
        </p:txBody>
      </p:sp>
      <p:sp>
        <p:nvSpPr>
          <p:cNvPr id="414" name="Google Shape;41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/>
          <p:nvPr>
            <p:ph type="title"/>
          </p:nvPr>
        </p:nvSpPr>
        <p:spPr>
          <a:xfrm>
            <a:off x="457200" y="715750"/>
            <a:ext cx="59115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Cost for Hiring</a:t>
            </a:r>
            <a:endParaRPr sz="3400"/>
          </a:p>
        </p:txBody>
      </p:sp>
      <p:sp>
        <p:nvSpPr>
          <p:cNvPr id="420" name="Google Shape;420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900" y="681075"/>
            <a:ext cx="2095925" cy="34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475" y="757275"/>
            <a:ext cx="2320988" cy="3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6"/>
          <p:cNvSpPr txBox="1"/>
          <p:nvPr>
            <p:ph idx="1" type="body"/>
          </p:nvPr>
        </p:nvSpPr>
        <p:spPr>
          <a:xfrm>
            <a:off x="381000" y="1316325"/>
            <a:ext cx="3451200" cy="292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M</a:t>
            </a:r>
            <a:r>
              <a:rPr b="1" lang="en" sz="2000"/>
              <a:t>edian h</a:t>
            </a:r>
            <a:r>
              <a:rPr b="1" lang="en" sz="2000"/>
              <a:t>iring process duration across industries: 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~32 days</a:t>
            </a:r>
            <a:br>
              <a:rPr b="1" lang="en" sz="2000"/>
            </a:br>
            <a:endParaRPr b="1" sz="20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FF9900"/>
              </a:buClr>
              <a:buSzPts val="1700"/>
              <a:buChar char="▸"/>
            </a:pPr>
            <a:r>
              <a:rPr b="1" lang="en" sz="1700"/>
              <a:t>Job function of lost employee displaced onto others</a:t>
            </a:r>
            <a:br>
              <a:rPr b="1" lang="en" sz="1700"/>
            </a:b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Char char="▸"/>
            </a:pPr>
            <a:r>
              <a:rPr b="1" lang="en" sz="1700"/>
              <a:t>Time taken away from management teams</a:t>
            </a:r>
            <a:endParaRPr b="1" sz="1700"/>
          </a:p>
        </p:txBody>
      </p:sp>
      <p:sp>
        <p:nvSpPr>
          <p:cNvPr id="424" name="Google Shape;424;p16"/>
          <p:cNvSpPr txBox="1"/>
          <p:nvPr>
            <p:ph idx="2" type="body"/>
          </p:nvPr>
        </p:nvSpPr>
        <p:spPr>
          <a:xfrm>
            <a:off x="457200" y="4418375"/>
            <a:ext cx="6209700" cy="3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https://www.glassdoor.com/blog/how-long-should-interviews-take/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/>
          <p:nvPr>
            <p:ph idx="4294967295" type="ctrTitle"/>
          </p:nvPr>
        </p:nvSpPr>
        <p:spPr>
          <a:xfrm>
            <a:off x="353100" y="1974350"/>
            <a:ext cx="8437800" cy="1677900"/>
          </a:xfrm>
          <a:prstGeom prst="rect">
            <a:avLst/>
          </a:prstGeom>
          <a:ln>
            <a:noFill/>
          </a:ln>
        </p:spPr>
        <p:txBody>
          <a:bodyPr anchorCtr="0" anchor="ctr" bIns="365750" lIns="365750" spcFirstLastPara="1" rIns="365750" wrap="square" tIns="365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Turnover &amp; replacement costs :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 year  </a:t>
            </a:r>
            <a:endParaRPr b="1" sz="20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0" name="Google Shape;430;p17"/>
          <p:cNvSpPr txBox="1"/>
          <p:nvPr>
            <p:ph idx="4294967295" type="subTitle"/>
          </p:nvPr>
        </p:nvSpPr>
        <p:spPr>
          <a:xfrm>
            <a:off x="1014000" y="406675"/>
            <a:ext cx="7438800" cy="10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Estimates for an organization with:</a:t>
            </a:r>
            <a:endParaRPr sz="16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▸"/>
            </a:pPr>
            <a:r>
              <a:rPr lang="en" sz="1600"/>
              <a:t>100 employees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▸"/>
            </a:pPr>
            <a:r>
              <a:rPr lang="en" sz="1600"/>
              <a:t>Avg. salary: $50,000 per employee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31" name="Google Shape;431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17"/>
          <p:cNvSpPr txBox="1"/>
          <p:nvPr>
            <p:ph idx="4294967295" type="body"/>
          </p:nvPr>
        </p:nvSpPr>
        <p:spPr>
          <a:xfrm>
            <a:off x="457200" y="4418375"/>
            <a:ext cx="7035600" cy="3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</a:rPr>
              <a:t>https://www.gallup.com/workplace/247391/fixable-problem-costs-businesses-trillion.aspx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433" name="Google Shape;433;p17"/>
          <p:cNvSpPr txBox="1"/>
          <p:nvPr>
            <p:ph idx="4294967295" type="ctrTitle"/>
          </p:nvPr>
        </p:nvSpPr>
        <p:spPr>
          <a:xfrm>
            <a:off x="605100" y="2300600"/>
            <a:ext cx="8437800" cy="1025400"/>
          </a:xfrm>
          <a:prstGeom prst="rect">
            <a:avLst/>
          </a:prstGeom>
          <a:ln>
            <a:noFill/>
          </a:ln>
        </p:spPr>
        <p:txBody>
          <a:bodyPr anchorCtr="0" anchor="ctr" bIns="365750" lIns="365750" spcFirstLastPara="1" rIns="365750" wrap="square" tIns="36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-$660,000  to  -$2,600,000</a:t>
            </a:r>
            <a:endParaRPr b="1" sz="20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"/>
          <p:cNvSpPr txBox="1"/>
          <p:nvPr>
            <p:ph type="title"/>
          </p:nvPr>
        </p:nvSpPr>
        <p:spPr>
          <a:xfrm>
            <a:off x="457200" y="715750"/>
            <a:ext cx="5911500" cy="4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 to do?</a:t>
            </a:r>
            <a:endParaRPr sz="3400"/>
          </a:p>
        </p:txBody>
      </p:sp>
      <p:sp>
        <p:nvSpPr>
          <p:cNvPr id="439" name="Google Shape;439;p18"/>
          <p:cNvSpPr txBox="1"/>
          <p:nvPr>
            <p:ph idx="1" type="body"/>
          </p:nvPr>
        </p:nvSpPr>
        <p:spPr>
          <a:xfrm>
            <a:off x="457200" y="1787925"/>
            <a:ext cx="6114000" cy="27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b="1" lang="en" sz="2000" u="sng"/>
              <a:t>What characteristics</a:t>
            </a:r>
            <a:r>
              <a:rPr b="1" lang="en" sz="2000"/>
              <a:t> of an employee are likely to lead them to be an attrition employee?</a:t>
            </a:r>
            <a:br>
              <a:rPr b="1" lang="en" sz="2000"/>
            </a:b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Is a specific employee likely to </a:t>
            </a:r>
            <a:r>
              <a:rPr b="1" lang="en" sz="2000" u="sng"/>
              <a:t>become an attrition employee?</a:t>
            </a:r>
            <a:br>
              <a:rPr b="1" lang="en" sz="2000" u="sng"/>
            </a:br>
            <a:endParaRPr b="1"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b="1" lang="en" sz="2000"/>
              <a:t>W</a:t>
            </a:r>
            <a:r>
              <a:rPr b="1" lang="en" sz="2000"/>
              <a:t>hat can I do to help </a:t>
            </a:r>
            <a:r>
              <a:rPr b="1" lang="en" sz="2000" u="sng"/>
              <a:t>stop employee turnover?</a:t>
            </a:r>
            <a:endParaRPr b="1" sz="2000" u="sng"/>
          </a:p>
        </p:txBody>
      </p:sp>
      <p:sp>
        <p:nvSpPr>
          <p:cNvPr id="440" name="Google Shape;440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1" name="Google Shape;441;p18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442" name="Google Shape;442;p18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"/>
          <p:cNvSpPr txBox="1"/>
          <p:nvPr>
            <p:ph type="ctrTitle"/>
          </p:nvPr>
        </p:nvSpPr>
        <p:spPr>
          <a:xfrm>
            <a:off x="979275" y="1943475"/>
            <a:ext cx="5444700" cy="125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Employee </a:t>
            </a:r>
            <a:r>
              <a:rPr lang="en" u="sng">
                <a:hlinkClick r:id="rId4"/>
              </a:rPr>
              <a:t>Attrition </a:t>
            </a:r>
            <a:r>
              <a:rPr lang="en" u="sng">
                <a:solidFill>
                  <a:schemeClr val="hlink"/>
                </a:solidFill>
                <a:hlinkClick r:id="rId5"/>
              </a:rPr>
              <a:t>App</a:t>
            </a:r>
            <a:endParaRPr/>
          </a:p>
        </p:txBody>
      </p:sp>
      <p:sp>
        <p:nvSpPr>
          <p:cNvPr id="473" name="Google Shape;473;p1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74" name="Google Shape;474;p19"/>
          <p:cNvGrpSpPr/>
          <p:nvPr/>
        </p:nvGrpSpPr>
        <p:grpSpPr>
          <a:xfrm>
            <a:off x="6338351" y="182244"/>
            <a:ext cx="2552805" cy="2561392"/>
            <a:chOff x="2270525" y="117216"/>
            <a:chExt cx="4650765" cy="4762722"/>
          </a:xfrm>
        </p:grpSpPr>
        <p:sp>
          <p:nvSpPr>
            <p:cNvPr id="475" name="Google Shape;475;p19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6" name="Google Shape;496;p19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7" name="Google Shape;537;p19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6" name="Google Shape;566;p19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67" name="Google Shape;567;p19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19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19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0" name="Google Shape;580;p19"/>
          <p:cNvSpPr txBox="1"/>
          <p:nvPr>
            <p:ph idx="4294967295" type="body"/>
          </p:nvPr>
        </p:nvSpPr>
        <p:spPr>
          <a:xfrm>
            <a:off x="979275" y="3518750"/>
            <a:ext cx="6439500" cy="63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* NOTE: The data set used is a fabricated example created by IBM. </a:t>
            </a:r>
            <a:br>
              <a:rPr b="1" lang="en" sz="1500">
                <a:solidFill>
                  <a:schemeClr val="accent3"/>
                </a:solidFill>
              </a:rPr>
            </a:br>
            <a:r>
              <a:rPr b="1" lang="en" sz="1500">
                <a:solidFill>
                  <a:schemeClr val="accent3"/>
                </a:solidFill>
              </a:rPr>
              <a:t>   The app, data and predictor are not intended to reflect real-world scenarios.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0"/>
          <p:cNvSpPr txBox="1"/>
          <p:nvPr>
            <p:ph type="ctrTitle"/>
          </p:nvPr>
        </p:nvSpPr>
        <p:spPr>
          <a:xfrm>
            <a:off x="1085850" y="2222400"/>
            <a:ext cx="6813600" cy="69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Current Team Member Reviews</a:t>
            </a:r>
            <a:endParaRPr sz="3500"/>
          </a:p>
        </p:txBody>
      </p:sp>
      <p:sp>
        <p:nvSpPr>
          <p:cNvPr id="586" name="Google Shape;586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