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78" r:id="rId3"/>
    <p:sldId id="285" r:id="rId4"/>
    <p:sldId id="286" r:id="rId5"/>
    <p:sldId id="289" r:id="rId6"/>
    <p:sldId id="288" r:id="rId7"/>
    <p:sldId id="291" r:id="rId8"/>
    <p:sldId id="293" r:id="rId9"/>
    <p:sldId id="292" r:id="rId10"/>
    <p:sldId id="294" r:id="rId11"/>
    <p:sldId id="296" r:id="rId12"/>
    <p:sldId id="297" r:id="rId13"/>
    <p:sldId id="300" r:id="rId14"/>
    <p:sldId id="299" r:id="rId15"/>
    <p:sldId id="302" r:id="rId16"/>
    <p:sldId id="303" r:id="rId17"/>
    <p:sldId id="304" r:id="rId18"/>
    <p:sldId id="305" r:id="rId19"/>
    <p:sldId id="30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5238A9-6534-468C-9772-FCD4AB190733}">
          <p14:sldIdLst>
            <p14:sldId id="256"/>
            <p14:sldId id="278"/>
            <p14:sldId id="285"/>
            <p14:sldId id="286"/>
            <p14:sldId id="289"/>
            <p14:sldId id="288"/>
            <p14:sldId id="291"/>
            <p14:sldId id="293"/>
            <p14:sldId id="292"/>
            <p14:sldId id="294"/>
            <p14:sldId id="296"/>
          </p14:sldIdLst>
        </p14:section>
        <p14:section name="Unfinished" id="{40DE5F53-E482-4DA4-99F3-25B9DEF3BA44}">
          <p14:sldIdLst>
            <p14:sldId id="297"/>
            <p14:sldId id="300"/>
            <p14:sldId id="299"/>
            <p14:sldId id="302"/>
            <p14:sldId id="303"/>
            <p14:sldId id="304"/>
            <p14:sldId id="305"/>
            <p14:sldId id="306"/>
          </p14:sldIdLst>
        </p14:section>
        <p14:section name="Template" id="{B2A389C4-DB4B-49AF-A115-F0AADC8847A4}">
          <p14:sldIdLst/>
        </p14:section>
        <p14:section name="Old" id="{A8157CA6-7438-4529-82E4-7641EA19A6C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6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481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076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515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9542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078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708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304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08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239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525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10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713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236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6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894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045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26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02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i="0" u="none" strike="noStrike" cap="non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89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3186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0621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x">
  <p:cSld name="1_Title Slide">
    <p:spTree>
      <p:nvGrpSpPr>
        <p:cNvPr id="1" name="Shape 10"/>
        <p:cNvGrpSpPr/>
        <p:nvPr/>
      </p:nvGrpSpPr>
      <p:grpSpPr>
        <a:xfrm>
          <a:off x="0" y="0"/>
          <a:ext cx="0" cy="0"/>
          <a:chOff x="0" y="0"/>
          <a:chExt cx="0" cy="0"/>
        </a:xfrm>
      </p:grpSpPr>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69579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6067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379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sz="1800" b="0" i="0" u="none" strike="noStrike" cap="none">
              <a:solidFill>
                <a:srgbClr val="000000"/>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08559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07757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sz="1800" b="0" i="0" u="none" strike="noStrike" cap="none">
              <a:solidFill>
                <a:srgbClr val="000000"/>
              </a:solidFill>
            </a:endParaRPr>
          </a:p>
        </p:txBody>
      </p:sp>
    </p:spTree>
    <p:extLst>
      <p:ext uri="{BB962C8B-B14F-4D97-AF65-F5344CB8AC3E}">
        <p14:creationId xmlns:p14="http://schemas.microsoft.com/office/powerpoint/2010/main" val="191041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11/28/2022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sz="1800" b="0" i="0" u="none" strike="noStrike" cap="none">
              <a:solidFill>
                <a:srgbClr val="000000"/>
              </a:solidFill>
            </a:endParaRPr>
          </a:p>
        </p:txBody>
      </p:sp>
    </p:spTree>
    <p:extLst>
      <p:ext uri="{BB962C8B-B14F-4D97-AF65-F5344CB8AC3E}">
        <p14:creationId xmlns:p14="http://schemas.microsoft.com/office/powerpoint/2010/main" val="201375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11/28/2022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l" rtl="0">
              <a:spcBef>
                <a:spcPts val="0"/>
              </a:spcBef>
              <a:spcAft>
                <a:spcPts val="0"/>
              </a:spcAft>
              <a:buNone/>
            </a:pPr>
            <a:fld id="{00000000-1234-1234-1234-123412341234}" type="slidenum">
              <a:rPr lang="en-US" smtClean="0"/>
              <a:t>‹#›</a:t>
            </a:fld>
            <a:endParaRPr lang="en-US" sz="1800" b="0" i="0" u="none" strike="noStrike" cap="none">
              <a:solidFill>
                <a:srgbClr val="000000"/>
              </a:solidFill>
            </a:endParaRPr>
          </a:p>
        </p:txBody>
      </p:sp>
    </p:spTree>
    <p:extLst>
      <p:ext uri="{BB962C8B-B14F-4D97-AF65-F5344CB8AC3E}">
        <p14:creationId xmlns:p14="http://schemas.microsoft.com/office/powerpoint/2010/main" val="133428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31932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11/28/2022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86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Picture 2">
            <a:extLst>
              <a:ext uri="{FF2B5EF4-FFF2-40B4-BE49-F238E27FC236}">
                <a16:creationId xmlns:a16="http://schemas.microsoft.com/office/drawing/2014/main" id="{C9AEF5FE-16BD-17B5-8166-A3EAAC05EF8E}"/>
              </a:ext>
            </a:extLst>
          </p:cNvPr>
          <p:cNvPicPr>
            <a:picLocks noChangeAspect="1"/>
          </p:cNvPicPr>
          <p:nvPr/>
        </p:nvPicPr>
        <p:blipFill>
          <a:blip r:embed="rId3"/>
          <a:stretch>
            <a:fillRect/>
          </a:stretch>
        </p:blipFill>
        <p:spPr>
          <a:xfrm>
            <a:off x="5954232" y="4013332"/>
            <a:ext cx="3310270" cy="3310270"/>
          </a:xfrm>
          <a:prstGeom prst="rect">
            <a:avLst/>
          </a:prstGeom>
        </p:spPr>
      </p:pic>
      <p:sp>
        <p:nvSpPr>
          <p:cNvPr id="92" name="Google Shape;92;p1"/>
          <p:cNvSpPr txBox="1">
            <a:spLocks noGrp="1"/>
          </p:cNvSpPr>
          <p:nvPr>
            <p:ph type="title"/>
          </p:nvPr>
        </p:nvSpPr>
        <p:spPr>
          <a:xfrm>
            <a:off x="3433490" y="2644229"/>
            <a:ext cx="5316280" cy="990334"/>
          </a:xfrm>
          <a:prstGeom prst="rect">
            <a:avLst/>
          </a:prstGeom>
          <a:noFill/>
          <a:ln>
            <a:noFill/>
          </a:ln>
        </p:spPr>
        <p:txBody>
          <a:bodyPr spcFirstLastPara="1" wrap="square" lIns="45700" tIns="45700" rIns="45700" bIns="45700" anchor="ctr" anchorCtr="0">
            <a:normAutofit/>
          </a:bodyPr>
          <a:lstStyle/>
          <a:p>
            <a:pPr marL="0" lvl="0" indent="0" rtl="0">
              <a:lnSpc>
                <a:spcPct val="90000"/>
              </a:lnSpc>
              <a:spcBef>
                <a:spcPts val="0"/>
              </a:spcBef>
              <a:spcAft>
                <a:spcPts val="0"/>
              </a:spcAft>
              <a:buClr>
                <a:srgbClr val="000000"/>
              </a:buClr>
              <a:buSzPts val="2900"/>
              <a:buFont typeface="Arial"/>
              <a:buNone/>
            </a:pPr>
            <a:r>
              <a:rPr lang="en-US" sz="2900" b="0" dirty="0">
                <a:solidFill>
                  <a:schemeClr val="tx1"/>
                </a:solidFill>
                <a:latin typeface="Arial"/>
                <a:ea typeface="Arial"/>
                <a:cs typeface="Arial"/>
                <a:sym typeface="Arial"/>
              </a:rPr>
              <a:t>Correlating Factors of House Sale Prices</a:t>
            </a:r>
            <a:endParaRPr lang="en-US" dirty="0">
              <a:solidFill>
                <a:schemeClr val="tx1"/>
              </a:solidFill>
            </a:endParaRPr>
          </a:p>
        </p:txBody>
      </p:sp>
      <p:sp>
        <p:nvSpPr>
          <p:cNvPr id="93" name="Google Shape;93;p1"/>
          <p:cNvSpPr txBox="1"/>
          <p:nvPr/>
        </p:nvSpPr>
        <p:spPr>
          <a:xfrm>
            <a:off x="3433490" y="3862778"/>
            <a:ext cx="2551971"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1" i="0" u="none" strike="noStrike" cap="none" dirty="0">
                <a:latin typeface="Arial"/>
                <a:ea typeface="Arial"/>
                <a:cs typeface="Arial"/>
                <a:sym typeface="Arial"/>
              </a:rPr>
              <a:t>Author: Sanabu Washizuka</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10</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The Data</a:t>
            </a:r>
            <a:endParaRPr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r>
              <a:rPr lang="en-US" sz="2800" dirty="0">
                <a:solidFill>
                  <a:schemeClr val="tx1"/>
                </a:solidFill>
                <a:latin typeface="Arial"/>
                <a:cs typeface="Arial"/>
                <a:sym typeface="Arial"/>
              </a:rPr>
              <a:t>Data Preparation</a:t>
            </a:r>
            <a:endParaRPr lang="en-US" sz="2800" dirty="0">
              <a:solidFill>
                <a:schemeClr val="tx1"/>
              </a:solidFill>
            </a:endParaRPr>
          </a:p>
        </p:txBody>
      </p:sp>
      <p:sp>
        <p:nvSpPr>
          <p:cNvPr id="5" name="Google Shape;100;p2">
            <a:extLst>
              <a:ext uri="{FF2B5EF4-FFF2-40B4-BE49-F238E27FC236}">
                <a16:creationId xmlns:a16="http://schemas.microsoft.com/office/drawing/2014/main" id="{A850ACED-7F2D-840E-ED7C-855C218107A5}"/>
              </a:ext>
            </a:extLst>
          </p:cNvPr>
          <p:cNvSpPr txBox="1">
            <a:spLocks/>
          </p:cNvSpPr>
          <p:nvPr/>
        </p:nvSpPr>
        <p:spPr>
          <a:xfrm>
            <a:off x="723014" y="1834839"/>
            <a:ext cx="7686350" cy="3666203"/>
          </a:xfrm>
          <a:prstGeom prst="rect">
            <a:avLst/>
          </a:prstGeom>
          <a:noFill/>
          <a:ln>
            <a:noFill/>
          </a:ln>
        </p:spPr>
        <p:txBody>
          <a:bodyPr spcFirstLastPara="1" vert="horz" wrap="square" lIns="45700" tIns="45700" rIns="45700" bIns="4570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A check of each numerical column in the data frame was made to ensure the context of the feature appropriately represented a measurement and not a categorical label. This was done by manually referencing the accompanying data description document. One feature that was of a numerical type in the data frame was in fact a categorical feature, and changed appropriately.</a:t>
            </a:r>
          </a:p>
          <a:p>
            <a:pPr marL="0" indent="0">
              <a:lnSpc>
                <a:spcPct val="110000"/>
              </a:lnSpc>
              <a:spcBef>
                <a:spcPts val="0"/>
              </a:spcBef>
              <a:spcAft>
                <a:spcPts val="600"/>
              </a:spcAft>
              <a:buClr>
                <a:srgbClr val="000000"/>
              </a:buClr>
              <a:buSzPts val="1800"/>
              <a:buFont typeface="Calibri" panose="020F0502020204030204" pitchFamily="34" charset="0"/>
              <a:buNone/>
            </a:pPr>
            <a:endParaRPr lang="en-US" sz="1800" dirty="0">
              <a:solidFill>
                <a:srgbClr val="000000"/>
              </a:solidFill>
              <a:latin typeface="Arial"/>
              <a:ea typeface="Arial"/>
              <a:cs typeface="Arial"/>
              <a:sym typeface="Arial"/>
            </a:endParaRPr>
          </a:p>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Once all categorical features were of the correct data type, one-hot encoding was applied using, resulting in the final cleaned data.</a:t>
            </a:r>
            <a:endParaRPr lang="en-US" dirty="0"/>
          </a:p>
        </p:txBody>
      </p:sp>
    </p:spTree>
    <p:extLst>
      <p:ext uri="{BB962C8B-B14F-4D97-AF65-F5344CB8AC3E}">
        <p14:creationId xmlns:p14="http://schemas.microsoft.com/office/powerpoint/2010/main" val="7986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11</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Correlation</a:t>
            </a:r>
            <a:endParaRPr sz="4200" dirty="0">
              <a:solidFill>
                <a:schemeClr val="bg1">
                  <a:lumMod val="50000"/>
                </a:schemeClr>
              </a:solidFill>
            </a:endParaRPr>
          </a:p>
        </p:txBody>
      </p:sp>
      <p:sp>
        <p:nvSpPr>
          <p:cNvPr id="6" name="TextBox 5">
            <a:extLst>
              <a:ext uri="{FF2B5EF4-FFF2-40B4-BE49-F238E27FC236}">
                <a16:creationId xmlns:a16="http://schemas.microsoft.com/office/drawing/2014/main" id="{CF9011D6-6157-3FD9-873C-F76E303CA9B6}"/>
              </a:ext>
            </a:extLst>
          </p:cNvPr>
          <p:cNvSpPr txBox="1"/>
          <p:nvPr/>
        </p:nvSpPr>
        <p:spPr>
          <a:xfrm>
            <a:off x="315599" y="1110543"/>
            <a:ext cx="3342002" cy="923330"/>
          </a:xfrm>
          <a:prstGeom prst="rect">
            <a:avLst/>
          </a:prstGeom>
          <a:noFill/>
        </p:spPr>
        <p:txBody>
          <a:bodyPr wrap="square" rtlCol="0">
            <a:spAutoFit/>
          </a:bodyPr>
          <a:lstStyle/>
          <a:p>
            <a:r>
              <a:rPr lang="en-US" dirty="0"/>
              <a:t>The features with the top 10 highest correlation coefficients with the sales price:</a:t>
            </a:r>
          </a:p>
        </p:txBody>
      </p:sp>
      <p:pic>
        <p:nvPicPr>
          <p:cNvPr id="3" name="Picture 2">
            <a:extLst>
              <a:ext uri="{FF2B5EF4-FFF2-40B4-BE49-F238E27FC236}">
                <a16:creationId xmlns:a16="http://schemas.microsoft.com/office/drawing/2014/main" id="{320CF605-9B6F-0D31-011F-59B64CADCC66}"/>
              </a:ext>
            </a:extLst>
          </p:cNvPr>
          <p:cNvPicPr>
            <a:picLocks noChangeAspect="1"/>
          </p:cNvPicPr>
          <p:nvPr/>
        </p:nvPicPr>
        <p:blipFill>
          <a:blip r:embed="rId3"/>
          <a:stretch>
            <a:fillRect/>
          </a:stretch>
        </p:blipFill>
        <p:spPr>
          <a:xfrm>
            <a:off x="549494" y="2121160"/>
            <a:ext cx="2627409" cy="3482606"/>
          </a:xfrm>
          <a:prstGeom prst="rect">
            <a:avLst/>
          </a:prstGeom>
        </p:spPr>
      </p:pic>
      <p:sp>
        <p:nvSpPr>
          <p:cNvPr id="4" name="TextBox 3">
            <a:extLst>
              <a:ext uri="{FF2B5EF4-FFF2-40B4-BE49-F238E27FC236}">
                <a16:creationId xmlns:a16="http://schemas.microsoft.com/office/drawing/2014/main" id="{5DBD807D-019F-267E-E54A-87D0105FBFDA}"/>
              </a:ext>
            </a:extLst>
          </p:cNvPr>
          <p:cNvSpPr txBox="1"/>
          <p:nvPr/>
        </p:nvSpPr>
        <p:spPr>
          <a:xfrm>
            <a:off x="3421557" y="2121160"/>
            <a:ext cx="5269597" cy="3710203"/>
          </a:xfrm>
          <a:prstGeom prst="rect">
            <a:avLst/>
          </a:prstGeom>
          <a:noFill/>
        </p:spPr>
        <p:txBody>
          <a:bodyPr wrap="square" rtlCol="0">
            <a:normAutofit fontScale="92500" lnSpcReduction="20000"/>
          </a:bodyPr>
          <a:lstStyle/>
          <a:p>
            <a:pPr marL="285750" indent="-285750">
              <a:buFont typeface="Wingdings" panose="05000000000000000000" pitchFamily="2" charset="2"/>
              <a:buChar char="§"/>
            </a:pPr>
            <a:r>
              <a:rPr lang="en-US" dirty="0"/>
              <a:t>Features deemed previously to have a good correlation, </a:t>
            </a:r>
            <a:r>
              <a:rPr lang="en-US" i="1" dirty="0" err="1"/>
              <a:t>OverallQual</a:t>
            </a:r>
            <a:r>
              <a:rPr lang="en-US" dirty="0"/>
              <a:t> and </a:t>
            </a:r>
            <a:r>
              <a:rPr lang="en-US" i="1" dirty="0" err="1"/>
              <a:t>YearBuilt</a:t>
            </a:r>
            <a:r>
              <a:rPr lang="en-US" dirty="0"/>
              <a:t> are included. The other 4 features, most of which were assessed to have poor correlation, are not.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existence of a basement with "Excellent" height has a correlation of 0.68, a value relatively stronger than most of the other features.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 relatively large number of features related to a house's garage are included in this list. Out of 10 features, 3 are related to garages(</a:t>
            </a:r>
            <a:r>
              <a:rPr lang="en-US" i="1" dirty="0" err="1"/>
              <a:t>GarageArea</a:t>
            </a:r>
            <a:r>
              <a:rPr lang="en-US" dirty="0"/>
              <a:t>, </a:t>
            </a:r>
            <a:r>
              <a:rPr lang="en-US" i="1" dirty="0" err="1"/>
              <a:t>GarageCars</a:t>
            </a:r>
            <a:r>
              <a:rPr lang="en-US" dirty="0"/>
              <a:t>, </a:t>
            </a:r>
            <a:r>
              <a:rPr lang="en-US" i="1" dirty="0" err="1"/>
              <a:t>GarageYrBlt</a:t>
            </a:r>
            <a:r>
              <a:rPr lang="en-US" dirty="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 new set of variables will be chosen as the primary study for the regression model, comprised of this list of features with the top 10 highest correlations.</a:t>
            </a:r>
          </a:p>
        </p:txBody>
      </p:sp>
    </p:spTree>
    <p:extLst>
      <p:ext uri="{BB962C8B-B14F-4D97-AF65-F5344CB8AC3E}">
        <p14:creationId xmlns:p14="http://schemas.microsoft.com/office/powerpoint/2010/main" val="234251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12</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Project Description</a:t>
            </a:r>
            <a:endParaRPr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endParaRPr lang="en-US" sz="2800" dirty="0">
              <a:solidFill>
                <a:schemeClr val="tx1"/>
              </a:solidFill>
            </a:endParaRPr>
          </a:p>
        </p:txBody>
      </p:sp>
      <p:sp>
        <p:nvSpPr>
          <p:cNvPr id="5" name="Google Shape;100;p2">
            <a:extLst>
              <a:ext uri="{FF2B5EF4-FFF2-40B4-BE49-F238E27FC236}">
                <a16:creationId xmlns:a16="http://schemas.microsoft.com/office/drawing/2014/main" id="{A850ACED-7F2D-840E-ED7C-855C218107A5}"/>
              </a:ext>
            </a:extLst>
          </p:cNvPr>
          <p:cNvSpPr txBox="1">
            <a:spLocks/>
          </p:cNvSpPr>
          <p:nvPr/>
        </p:nvSpPr>
        <p:spPr>
          <a:xfrm>
            <a:off x="723014" y="1834839"/>
            <a:ext cx="7686350" cy="3666203"/>
          </a:xfrm>
          <a:prstGeom prst="rect">
            <a:avLst/>
          </a:prstGeom>
          <a:noFill/>
          <a:ln>
            <a:noFill/>
          </a:ln>
        </p:spPr>
        <p:txBody>
          <a:bodyPr spcFirstLastPara="1" vert="horz" wrap="square" lIns="45700" tIns="45700" rIns="45700" bIns="4570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The variables chosen for analysis had the highest correlation coefficients with </a:t>
            </a:r>
            <a:r>
              <a:rPr lang="en-US" sz="1800" dirty="0" err="1">
                <a:solidFill>
                  <a:srgbClr val="000000"/>
                </a:solidFill>
                <a:latin typeface="Arial"/>
                <a:ea typeface="Arial"/>
                <a:cs typeface="Arial"/>
                <a:sym typeface="Arial"/>
              </a:rPr>
              <a:t>SalePrice</a:t>
            </a:r>
            <a:r>
              <a:rPr lang="en-US" sz="1800" dirty="0">
                <a:solidFill>
                  <a:srgbClr val="000000"/>
                </a:solidFill>
                <a:latin typeface="Arial"/>
                <a:ea typeface="Arial"/>
                <a:cs typeface="Arial"/>
                <a:sym typeface="Arial"/>
              </a:rPr>
              <a:t>, implying a strong ability to predict </a:t>
            </a:r>
            <a:r>
              <a:rPr lang="en-US" sz="1800" dirty="0" err="1">
                <a:solidFill>
                  <a:srgbClr val="000000"/>
                </a:solidFill>
                <a:latin typeface="Arial"/>
                <a:ea typeface="Arial"/>
                <a:cs typeface="Arial"/>
                <a:sym typeface="Arial"/>
              </a:rPr>
              <a:t>SalePrice</a:t>
            </a:r>
            <a:r>
              <a:rPr lang="en-US" sz="1800" dirty="0">
                <a:solidFill>
                  <a:srgbClr val="000000"/>
                </a:solidFill>
                <a:latin typeface="Arial"/>
                <a:ea typeface="Arial"/>
                <a:cs typeface="Arial"/>
                <a:sym typeface="Arial"/>
              </a:rPr>
              <a:t> values.</a:t>
            </a:r>
          </a:p>
          <a:p>
            <a:pPr marL="0" indent="0">
              <a:lnSpc>
                <a:spcPct val="110000"/>
              </a:lnSpc>
              <a:spcBef>
                <a:spcPts val="0"/>
              </a:spcBef>
              <a:spcAft>
                <a:spcPts val="600"/>
              </a:spcAft>
              <a:buClr>
                <a:srgbClr val="000000"/>
              </a:buClr>
              <a:buSzPts val="1800"/>
              <a:buFont typeface="Calibri" panose="020F0502020204030204" pitchFamily="34" charset="0"/>
              <a:buNone/>
            </a:pPr>
            <a:endParaRPr lang="en-US" sz="1800" dirty="0">
              <a:solidFill>
                <a:srgbClr val="000000"/>
              </a:solidFill>
              <a:latin typeface="Arial"/>
              <a:ea typeface="Arial"/>
              <a:cs typeface="Arial"/>
              <a:sym typeface="Arial"/>
            </a:endParaRPr>
          </a:p>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This analysis improves upon the curriculum's demonstration with the inclusion of an additional number of features to fit onto the regression model. Additionally, in comparison to the study in the curriculum which did not include any categorical features, these categorical features were included in this analysis, one of which was within the top 10 correlation values.</a:t>
            </a:r>
          </a:p>
        </p:txBody>
      </p:sp>
    </p:spTree>
    <p:extLst>
      <p:ext uri="{BB962C8B-B14F-4D97-AF65-F5344CB8AC3E}">
        <p14:creationId xmlns:p14="http://schemas.microsoft.com/office/powerpoint/2010/main" val="152589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13</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Project Description</a:t>
            </a:r>
            <a:endParaRPr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r>
              <a:rPr lang="en-US" sz="2800" dirty="0">
                <a:solidFill>
                  <a:schemeClr val="tx1"/>
                </a:solidFill>
                <a:latin typeface="Arial"/>
                <a:cs typeface="Arial"/>
                <a:sym typeface="Arial"/>
              </a:rPr>
              <a:t>Workflow</a:t>
            </a:r>
            <a:endParaRPr lang="en-US" sz="2800" dirty="0">
              <a:solidFill>
                <a:schemeClr val="tx1"/>
              </a:solidFill>
            </a:endParaRPr>
          </a:p>
        </p:txBody>
      </p:sp>
      <p:sp>
        <p:nvSpPr>
          <p:cNvPr id="5" name="Google Shape;100;p2">
            <a:extLst>
              <a:ext uri="{FF2B5EF4-FFF2-40B4-BE49-F238E27FC236}">
                <a16:creationId xmlns:a16="http://schemas.microsoft.com/office/drawing/2014/main" id="{A850ACED-7F2D-840E-ED7C-855C218107A5}"/>
              </a:ext>
            </a:extLst>
          </p:cNvPr>
          <p:cNvSpPr txBox="1">
            <a:spLocks/>
          </p:cNvSpPr>
          <p:nvPr/>
        </p:nvSpPr>
        <p:spPr>
          <a:xfrm>
            <a:off x="723014" y="1834839"/>
            <a:ext cx="7686350" cy="3666203"/>
          </a:xfrm>
          <a:prstGeom prst="rect">
            <a:avLst/>
          </a:prstGeom>
          <a:noFill/>
          <a:ln>
            <a:noFill/>
          </a:ln>
        </p:spPr>
        <p:txBody>
          <a:bodyPr spcFirstLastPara="1" vert="horz" wrap="square" lIns="45700" tIns="45700" rIns="45700" bIns="4570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Two other sets of contextually related features were also analyzed, in order to compare the relative reliability between models. One was a set of measures of area of various building features (e.g. square footage of the first floor), and a set of counts of different rooms (e.g. number of bedrooms). These sets were created from alternative hypotheses that more space or more rooms would cause the house to be sold at a higher price.</a:t>
            </a:r>
          </a:p>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These will be applied to a linear regression model. The reason a linear regression model was chosen is because linear regressions are designed to predict continuous values (e.g. a sale price) as opposed to categorical values.</a:t>
            </a:r>
          </a:p>
        </p:txBody>
      </p:sp>
    </p:spTree>
    <p:extLst>
      <p:ext uri="{BB962C8B-B14F-4D97-AF65-F5344CB8AC3E}">
        <p14:creationId xmlns:p14="http://schemas.microsoft.com/office/powerpoint/2010/main" val="356440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14</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Project Description</a:t>
            </a:r>
            <a:endParaRPr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r>
              <a:rPr lang="en-US" sz="2800" dirty="0">
                <a:solidFill>
                  <a:schemeClr val="tx1"/>
                </a:solidFill>
                <a:latin typeface="Arial"/>
                <a:cs typeface="Arial"/>
                <a:sym typeface="Arial"/>
              </a:rPr>
              <a:t>Methods</a:t>
            </a:r>
            <a:endParaRPr lang="en-US" sz="2800" dirty="0">
              <a:solidFill>
                <a:schemeClr val="tx1"/>
              </a:solidFill>
            </a:endParaRPr>
          </a:p>
        </p:txBody>
      </p:sp>
      <p:sp>
        <p:nvSpPr>
          <p:cNvPr id="5" name="Google Shape;100;p2">
            <a:extLst>
              <a:ext uri="{FF2B5EF4-FFF2-40B4-BE49-F238E27FC236}">
                <a16:creationId xmlns:a16="http://schemas.microsoft.com/office/drawing/2014/main" id="{A850ACED-7F2D-840E-ED7C-855C218107A5}"/>
              </a:ext>
            </a:extLst>
          </p:cNvPr>
          <p:cNvSpPr txBox="1">
            <a:spLocks/>
          </p:cNvSpPr>
          <p:nvPr/>
        </p:nvSpPr>
        <p:spPr>
          <a:xfrm>
            <a:off x="723014" y="1834839"/>
            <a:ext cx="7686350" cy="3666203"/>
          </a:xfrm>
          <a:prstGeom prst="rect">
            <a:avLst/>
          </a:prstGeom>
          <a:noFill/>
          <a:ln>
            <a:noFill/>
          </a:ln>
        </p:spPr>
        <p:txBody>
          <a:bodyPr spcFirstLastPara="1" vert="horz" wrap="square" lIns="45700" tIns="45700" rIns="45700" bIns="4570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The feature set with the highest </a:t>
            </a:r>
            <a:r>
              <a:rPr lang="en-US" sz="1800" i="1" dirty="0">
                <a:solidFill>
                  <a:srgbClr val="000000"/>
                </a:solidFill>
                <a:latin typeface="Arial"/>
                <a:ea typeface="Arial"/>
                <a:cs typeface="Arial"/>
                <a:sym typeface="Arial"/>
              </a:rPr>
              <a:t>R^2 </a:t>
            </a:r>
            <a:r>
              <a:rPr lang="en-US" sz="1800" dirty="0">
                <a:solidFill>
                  <a:srgbClr val="000000"/>
                </a:solidFill>
                <a:latin typeface="Arial"/>
                <a:ea typeface="Arial"/>
                <a:cs typeface="Arial"/>
                <a:sym typeface="Arial"/>
              </a:rPr>
              <a:t>value will be chosen as the set to fit the final model on. </a:t>
            </a:r>
            <a:r>
              <a:rPr lang="en-US" sz="1800" i="1" dirty="0">
                <a:solidFill>
                  <a:srgbClr val="000000"/>
                </a:solidFill>
                <a:latin typeface="Arial"/>
                <a:ea typeface="Arial"/>
                <a:cs typeface="Arial"/>
                <a:sym typeface="Arial"/>
              </a:rPr>
              <a:t>R^2</a:t>
            </a:r>
            <a:r>
              <a:rPr lang="en-US" sz="1800" dirty="0">
                <a:solidFill>
                  <a:srgbClr val="000000"/>
                </a:solidFill>
                <a:latin typeface="Arial"/>
                <a:ea typeface="Arial"/>
                <a:cs typeface="Arial"/>
                <a:sym typeface="Arial"/>
              </a:rPr>
              <a:t> was chosen as it is a measure of how much the change in a variable is explained due to another variable or variables, and is a measure that is applicable to the selected model, a multiple linear regression model.</a:t>
            </a:r>
          </a:p>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Additionally, visual features of plotted errors and correlations between the predictions and observations of sale prices will be conducted to find supporting evidence for which model will be the most reliable predictor.</a:t>
            </a:r>
          </a:p>
        </p:txBody>
      </p:sp>
    </p:spTree>
    <p:extLst>
      <p:ext uri="{BB962C8B-B14F-4D97-AF65-F5344CB8AC3E}">
        <p14:creationId xmlns:p14="http://schemas.microsoft.com/office/powerpoint/2010/main" val="386176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15</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Analysis and Results</a:t>
            </a:r>
            <a:endParaRPr lang="en-US"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endParaRPr lang="en-US" sz="2800" dirty="0">
              <a:solidFill>
                <a:schemeClr val="tx1"/>
              </a:solidFill>
            </a:endParaRPr>
          </a:p>
        </p:txBody>
      </p:sp>
      <p:pic>
        <p:nvPicPr>
          <p:cNvPr id="3" name="Picture 2">
            <a:extLst>
              <a:ext uri="{FF2B5EF4-FFF2-40B4-BE49-F238E27FC236}">
                <a16:creationId xmlns:a16="http://schemas.microsoft.com/office/drawing/2014/main" id="{C0309206-51FF-6CA2-72E5-C8760A3BCA4B}"/>
              </a:ext>
            </a:extLst>
          </p:cNvPr>
          <p:cNvPicPr>
            <a:picLocks noChangeAspect="1"/>
          </p:cNvPicPr>
          <p:nvPr/>
        </p:nvPicPr>
        <p:blipFill>
          <a:blip r:embed="rId3"/>
          <a:stretch>
            <a:fillRect/>
          </a:stretch>
        </p:blipFill>
        <p:spPr>
          <a:xfrm>
            <a:off x="1627240" y="3541096"/>
            <a:ext cx="5886434" cy="1106243"/>
          </a:xfrm>
          <a:prstGeom prst="rect">
            <a:avLst/>
          </a:prstGeom>
        </p:spPr>
      </p:pic>
      <p:sp>
        <p:nvSpPr>
          <p:cNvPr id="4" name="Google Shape;100;p2">
            <a:extLst>
              <a:ext uri="{FF2B5EF4-FFF2-40B4-BE49-F238E27FC236}">
                <a16:creationId xmlns:a16="http://schemas.microsoft.com/office/drawing/2014/main" id="{64D407EE-3509-CA19-DDAA-D92870CEE729}"/>
              </a:ext>
            </a:extLst>
          </p:cNvPr>
          <p:cNvSpPr txBox="1">
            <a:spLocks/>
          </p:cNvSpPr>
          <p:nvPr/>
        </p:nvSpPr>
        <p:spPr>
          <a:xfrm>
            <a:off x="723014" y="1834840"/>
            <a:ext cx="7686350" cy="2106296"/>
          </a:xfrm>
          <a:prstGeom prst="rect">
            <a:avLst/>
          </a:prstGeom>
          <a:noFill/>
          <a:ln>
            <a:noFill/>
          </a:ln>
        </p:spPr>
        <p:txBody>
          <a:bodyPr spcFirstLastPara="1" vert="horz" wrap="square" lIns="45700" tIns="45700" rIns="45700" bIns="4570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Observing the $R^2$ for each feature set, the feature set of top correlation coefficients(</a:t>
            </a:r>
            <a:r>
              <a:rPr lang="en-US" sz="1800" dirty="0" err="1">
                <a:solidFill>
                  <a:srgbClr val="000000"/>
                </a:solidFill>
                <a:latin typeface="Arial"/>
                <a:ea typeface="Arial"/>
                <a:cs typeface="Arial"/>
                <a:sym typeface="Arial"/>
              </a:rPr>
              <a:t>cols_corr_set</a:t>
            </a:r>
            <a:r>
              <a:rPr lang="en-US" sz="1800" dirty="0">
                <a:solidFill>
                  <a:srgbClr val="000000"/>
                </a:solidFill>
                <a:latin typeface="Arial"/>
                <a:ea typeface="Arial"/>
                <a:cs typeface="Arial"/>
                <a:sym typeface="Arial"/>
              </a:rPr>
              <a:t>) had the highest R^2 of 0.88. The set of square foot area measures(</a:t>
            </a:r>
            <a:r>
              <a:rPr lang="en-US" sz="1800" dirty="0" err="1">
                <a:solidFill>
                  <a:srgbClr val="000000"/>
                </a:solidFill>
                <a:latin typeface="Arial"/>
                <a:ea typeface="Arial"/>
                <a:cs typeface="Arial"/>
                <a:sym typeface="Arial"/>
              </a:rPr>
              <a:t>cols_area</a:t>
            </a:r>
            <a:r>
              <a:rPr lang="en-US" sz="1800" dirty="0">
                <a:solidFill>
                  <a:srgbClr val="000000"/>
                </a:solidFill>
                <a:latin typeface="Arial"/>
                <a:ea typeface="Arial"/>
                <a:cs typeface="Arial"/>
                <a:sym typeface="Arial"/>
              </a:rPr>
              <a:t>) produced an R^2 of 0.76, and the set of room counts(</a:t>
            </a:r>
            <a:r>
              <a:rPr lang="en-US" sz="1800" dirty="0" err="1">
                <a:solidFill>
                  <a:srgbClr val="000000"/>
                </a:solidFill>
                <a:latin typeface="Arial"/>
                <a:ea typeface="Arial"/>
                <a:cs typeface="Arial"/>
                <a:sym typeface="Arial"/>
              </a:rPr>
              <a:t>cols_room_count</a:t>
            </a:r>
            <a:r>
              <a:rPr lang="en-US" sz="1800" dirty="0">
                <a:solidFill>
                  <a:srgbClr val="000000"/>
                </a:solidFill>
                <a:latin typeface="Arial"/>
                <a:ea typeface="Arial"/>
                <a:cs typeface="Arial"/>
                <a:sym typeface="Arial"/>
              </a:rPr>
              <a:t>) produced a value of 0.64.</a:t>
            </a:r>
          </a:p>
        </p:txBody>
      </p:sp>
    </p:spTree>
    <p:extLst>
      <p:ext uri="{BB962C8B-B14F-4D97-AF65-F5344CB8AC3E}">
        <p14:creationId xmlns:p14="http://schemas.microsoft.com/office/powerpoint/2010/main" val="3380179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16</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Analysis and Results</a:t>
            </a:r>
            <a:endParaRPr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endParaRPr lang="en-US" sz="2800" dirty="0">
              <a:solidFill>
                <a:schemeClr val="tx1"/>
              </a:solidFill>
            </a:endParaRPr>
          </a:p>
        </p:txBody>
      </p:sp>
      <p:sp>
        <p:nvSpPr>
          <p:cNvPr id="5" name="Google Shape;100;p2">
            <a:extLst>
              <a:ext uri="{FF2B5EF4-FFF2-40B4-BE49-F238E27FC236}">
                <a16:creationId xmlns:a16="http://schemas.microsoft.com/office/drawing/2014/main" id="{A850ACED-7F2D-840E-ED7C-855C218107A5}"/>
              </a:ext>
            </a:extLst>
          </p:cNvPr>
          <p:cNvSpPr txBox="1">
            <a:spLocks/>
          </p:cNvSpPr>
          <p:nvPr/>
        </p:nvSpPr>
        <p:spPr>
          <a:xfrm>
            <a:off x="723014" y="1834839"/>
            <a:ext cx="7686350" cy="3666203"/>
          </a:xfrm>
          <a:prstGeom prst="rect">
            <a:avLst/>
          </a:prstGeom>
          <a:noFill/>
          <a:ln>
            <a:noFill/>
          </a:ln>
        </p:spPr>
        <p:txBody>
          <a:bodyPr spcFirstLastPara="1" vert="horz" wrap="square" lIns="45700" tIns="45700" rIns="45700" bIns="4570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ts val="0"/>
              </a:spcBef>
              <a:spcAft>
                <a:spcPts val="600"/>
              </a:spcAft>
              <a:buClr>
                <a:srgbClr val="000000"/>
              </a:buClr>
              <a:buSzPts val="1800"/>
              <a:buFont typeface="Calibri" panose="020F0502020204030204" pitchFamily="34" charset="0"/>
              <a:buNone/>
            </a:pPr>
            <a:endParaRPr lang="en-US" sz="18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140FB5D-46AD-C923-1AA0-9F34D9F74AD2}"/>
              </a:ext>
            </a:extLst>
          </p:cNvPr>
          <p:cNvPicPr>
            <a:picLocks noChangeAspect="1"/>
          </p:cNvPicPr>
          <p:nvPr/>
        </p:nvPicPr>
        <p:blipFill>
          <a:blip r:embed="rId3"/>
          <a:stretch>
            <a:fillRect/>
          </a:stretch>
        </p:blipFill>
        <p:spPr>
          <a:xfrm>
            <a:off x="1031579" y="1228893"/>
            <a:ext cx="7080841" cy="3030945"/>
          </a:xfrm>
          <a:prstGeom prst="rect">
            <a:avLst/>
          </a:prstGeom>
        </p:spPr>
      </p:pic>
      <p:sp>
        <p:nvSpPr>
          <p:cNvPr id="4" name="TextBox 3">
            <a:extLst>
              <a:ext uri="{FF2B5EF4-FFF2-40B4-BE49-F238E27FC236}">
                <a16:creationId xmlns:a16="http://schemas.microsoft.com/office/drawing/2014/main" id="{60D6F7F9-322F-17B2-6351-EA853711498C}"/>
              </a:ext>
            </a:extLst>
          </p:cNvPr>
          <p:cNvSpPr txBox="1"/>
          <p:nvPr/>
        </p:nvSpPr>
        <p:spPr>
          <a:xfrm>
            <a:off x="588334" y="4358251"/>
            <a:ext cx="7967330" cy="1754326"/>
          </a:xfrm>
          <a:prstGeom prst="rect">
            <a:avLst/>
          </a:prstGeom>
          <a:noFill/>
        </p:spPr>
        <p:txBody>
          <a:bodyPr wrap="square" rtlCol="0">
            <a:spAutoFit/>
          </a:bodyPr>
          <a:lstStyle/>
          <a:p>
            <a:r>
              <a:rPr lang="en-US" dirty="0"/>
              <a:t>The high performance of the model with the top 10 correlated features can be observed through the error histograms and correlation scatter plots. The shape of the error histogram distribution for </a:t>
            </a:r>
            <a:r>
              <a:rPr lang="en-US" i="1" dirty="0" err="1"/>
              <a:t>top_corr_set</a:t>
            </a:r>
            <a:r>
              <a:rPr lang="en-US" i="1" dirty="0"/>
              <a:t> </a:t>
            </a:r>
            <a:r>
              <a:rPr lang="en-US" dirty="0"/>
              <a:t>is relatively narrow compared to the other two models. For its scatter plot, a lower amount of spread of the data points can be observed around the regression line, especially when compared to the </a:t>
            </a:r>
            <a:r>
              <a:rPr lang="en-US" i="1" dirty="0" err="1"/>
              <a:t>room_count_set</a:t>
            </a:r>
            <a:r>
              <a:rPr lang="en-US" dirty="0"/>
              <a:t> feature set.</a:t>
            </a:r>
          </a:p>
        </p:txBody>
      </p:sp>
    </p:spTree>
    <p:extLst>
      <p:ext uri="{BB962C8B-B14F-4D97-AF65-F5344CB8AC3E}">
        <p14:creationId xmlns:p14="http://schemas.microsoft.com/office/powerpoint/2010/main" val="363875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17</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Verification</a:t>
            </a:r>
            <a:endParaRPr lang="en-US"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endParaRPr lang="en-US" sz="2800" dirty="0">
              <a:solidFill>
                <a:schemeClr val="tx1"/>
              </a:solidFill>
            </a:endParaRPr>
          </a:p>
        </p:txBody>
      </p:sp>
      <p:sp>
        <p:nvSpPr>
          <p:cNvPr id="4" name="TextBox 3">
            <a:extLst>
              <a:ext uri="{FF2B5EF4-FFF2-40B4-BE49-F238E27FC236}">
                <a16:creationId xmlns:a16="http://schemas.microsoft.com/office/drawing/2014/main" id="{60D6F7F9-322F-17B2-6351-EA853711498C}"/>
              </a:ext>
            </a:extLst>
          </p:cNvPr>
          <p:cNvSpPr txBox="1"/>
          <p:nvPr/>
        </p:nvSpPr>
        <p:spPr>
          <a:xfrm>
            <a:off x="588334" y="1132465"/>
            <a:ext cx="3590102" cy="3416320"/>
          </a:xfrm>
          <a:prstGeom prst="rect">
            <a:avLst/>
          </a:prstGeom>
          <a:noFill/>
        </p:spPr>
        <p:txBody>
          <a:bodyPr wrap="square" rtlCol="0">
            <a:spAutoFit/>
          </a:bodyPr>
          <a:lstStyle/>
          <a:p>
            <a:r>
              <a:rPr lang="en-US" dirty="0"/>
              <a:t>The model fit with the 10 highest correlations was then verified against test data that was not included in the training data the model was fit on.</a:t>
            </a:r>
          </a:p>
          <a:p>
            <a:endParaRPr lang="en-US" dirty="0"/>
          </a:p>
          <a:p>
            <a:r>
              <a:rPr lang="en-US" dirty="0"/>
              <a:t>This yielded an </a:t>
            </a:r>
            <a:r>
              <a:rPr lang="en-US" i="1" dirty="0"/>
              <a:t>R^2</a:t>
            </a:r>
            <a:r>
              <a:rPr lang="en-US" dirty="0"/>
              <a:t> of 0.77, which is a drop in this value from that of testing against the trained data set, which is expected, and is still a relatively high </a:t>
            </a:r>
            <a:r>
              <a:rPr lang="en-US" i="1" dirty="0"/>
              <a:t>R^2</a:t>
            </a:r>
            <a:r>
              <a:rPr lang="en-US" dirty="0"/>
              <a:t> value for testing on data unfamiliar to the model.</a:t>
            </a:r>
          </a:p>
        </p:txBody>
      </p:sp>
      <p:pic>
        <p:nvPicPr>
          <p:cNvPr id="7" name="Picture 6">
            <a:extLst>
              <a:ext uri="{FF2B5EF4-FFF2-40B4-BE49-F238E27FC236}">
                <a16:creationId xmlns:a16="http://schemas.microsoft.com/office/drawing/2014/main" id="{C6BCFB69-D6ED-6E13-2EB7-FBF34AB8FAC6}"/>
              </a:ext>
            </a:extLst>
          </p:cNvPr>
          <p:cNvPicPr>
            <a:picLocks noChangeAspect="1"/>
          </p:cNvPicPr>
          <p:nvPr/>
        </p:nvPicPr>
        <p:blipFill>
          <a:blip r:embed="rId3"/>
          <a:stretch>
            <a:fillRect/>
          </a:stretch>
        </p:blipFill>
        <p:spPr>
          <a:xfrm>
            <a:off x="4699062" y="997283"/>
            <a:ext cx="3663249" cy="4863433"/>
          </a:xfrm>
          <a:prstGeom prst="rect">
            <a:avLst/>
          </a:prstGeom>
        </p:spPr>
      </p:pic>
    </p:spTree>
    <p:extLst>
      <p:ext uri="{BB962C8B-B14F-4D97-AF65-F5344CB8AC3E}">
        <p14:creationId xmlns:p14="http://schemas.microsoft.com/office/powerpoint/2010/main" val="177030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18</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Conclusion</a:t>
            </a:r>
            <a:endParaRPr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endParaRPr lang="en-US" sz="2800" dirty="0">
              <a:solidFill>
                <a:schemeClr val="tx1"/>
              </a:solidFill>
            </a:endParaRPr>
          </a:p>
        </p:txBody>
      </p:sp>
      <p:sp>
        <p:nvSpPr>
          <p:cNvPr id="5" name="Google Shape;100;p2">
            <a:extLst>
              <a:ext uri="{FF2B5EF4-FFF2-40B4-BE49-F238E27FC236}">
                <a16:creationId xmlns:a16="http://schemas.microsoft.com/office/drawing/2014/main" id="{A850ACED-7F2D-840E-ED7C-855C218107A5}"/>
              </a:ext>
            </a:extLst>
          </p:cNvPr>
          <p:cNvSpPr txBox="1">
            <a:spLocks/>
          </p:cNvSpPr>
          <p:nvPr/>
        </p:nvSpPr>
        <p:spPr>
          <a:xfrm>
            <a:off x="723014" y="1834839"/>
            <a:ext cx="7686350" cy="3666203"/>
          </a:xfrm>
          <a:prstGeom prst="rect">
            <a:avLst/>
          </a:prstGeom>
          <a:noFill/>
          <a:ln>
            <a:noFill/>
          </a:ln>
        </p:spPr>
        <p:txBody>
          <a:bodyPr spcFirstLastPara="1" vert="horz" wrap="square" lIns="45700" tIns="45700" rIns="45700" bIns="4570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0000"/>
              </a:lnSpc>
              <a:spcBef>
                <a:spcPts val="0"/>
              </a:spcBef>
              <a:spcAft>
                <a:spcPts val="600"/>
              </a:spcAft>
              <a:buClr>
                <a:srgbClr val="000000"/>
              </a:buClr>
              <a:buSzPts val="1800"/>
              <a:buFont typeface="Wingdings" panose="05000000000000000000" pitchFamily="2" charset="2"/>
              <a:buChar char="§"/>
            </a:pPr>
            <a:r>
              <a:rPr lang="en-US" sz="1800" dirty="0">
                <a:solidFill>
                  <a:srgbClr val="000000"/>
                </a:solidFill>
                <a:latin typeface="Arial"/>
                <a:ea typeface="Arial"/>
                <a:cs typeface="Arial"/>
                <a:sym typeface="Arial"/>
              </a:rPr>
              <a:t>The feature set with the highest R^2 from the trained data was the set with the top 10 correlated features, at a value of 0.88.</a:t>
            </a:r>
          </a:p>
          <a:p>
            <a:pPr>
              <a:lnSpc>
                <a:spcPct val="110000"/>
              </a:lnSpc>
              <a:spcBef>
                <a:spcPts val="0"/>
              </a:spcBef>
              <a:spcAft>
                <a:spcPts val="600"/>
              </a:spcAft>
              <a:buClr>
                <a:srgbClr val="000000"/>
              </a:buClr>
              <a:buSzPts val="1800"/>
              <a:buFont typeface="Wingdings" panose="05000000000000000000" pitchFamily="2" charset="2"/>
              <a:buChar char="§"/>
            </a:pPr>
            <a:r>
              <a:rPr lang="en-US" sz="1800" dirty="0">
                <a:solidFill>
                  <a:srgbClr val="000000"/>
                </a:solidFill>
                <a:latin typeface="Arial"/>
                <a:ea typeface="Arial"/>
                <a:cs typeface="Arial"/>
                <a:sym typeface="Arial"/>
              </a:rPr>
              <a:t>Testing against the test data yielded a an R^2 0.77, implicating a reliable model.</a:t>
            </a:r>
          </a:p>
          <a:p>
            <a:pPr>
              <a:lnSpc>
                <a:spcPct val="110000"/>
              </a:lnSpc>
              <a:spcBef>
                <a:spcPts val="0"/>
              </a:spcBef>
              <a:spcAft>
                <a:spcPts val="600"/>
              </a:spcAft>
              <a:buClr>
                <a:srgbClr val="000000"/>
              </a:buClr>
              <a:buSzPts val="1800"/>
              <a:buFont typeface="Wingdings" panose="05000000000000000000" pitchFamily="2" charset="2"/>
              <a:buChar char="§"/>
            </a:pPr>
            <a:r>
              <a:rPr lang="en-US" sz="1800" dirty="0">
                <a:solidFill>
                  <a:srgbClr val="000000"/>
                </a:solidFill>
                <a:latin typeface="Arial"/>
                <a:ea typeface="Arial"/>
                <a:cs typeface="Arial"/>
                <a:sym typeface="Arial"/>
              </a:rPr>
              <a:t>Including as many well-correlated features as possible into the model can make for a reliable model.</a:t>
            </a:r>
          </a:p>
          <a:p>
            <a:pPr>
              <a:lnSpc>
                <a:spcPct val="110000"/>
              </a:lnSpc>
              <a:spcBef>
                <a:spcPts val="0"/>
              </a:spcBef>
              <a:spcAft>
                <a:spcPts val="600"/>
              </a:spcAft>
              <a:buClr>
                <a:srgbClr val="000000"/>
              </a:buClr>
              <a:buSzPts val="1800"/>
              <a:buFont typeface="Wingdings" panose="05000000000000000000" pitchFamily="2" charset="2"/>
              <a:buChar char="§"/>
            </a:pPr>
            <a:r>
              <a:rPr lang="en-US" sz="1800" dirty="0">
                <a:solidFill>
                  <a:srgbClr val="000000"/>
                </a:solidFill>
                <a:latin typeface="Arial"/>
                <a:ea typeface="Arial"/>
                <a:cs typeface="Arial"/>
                <a:sym typeface="Arial"/>
              </a:rPr>
              <a:t>Understanding context of the data is critical for interpreting null and 0 values, and to ensuring data integrity while also ensuring features were interpreted correctly by the regression model.</a:t>
            </a:r>
          </a:p>
        </p:txBody>
      </p:sp>
      <p:pic>
        <p:nvPicPr>
          <p:cNvPr id="4" name="Picture 3">
            <a:extLst>
              <a:ext uri="{FF2B5EF4-FFF2-40B4-BE49-F238E27FC236}">
                <a16:creationId xmlns:a16="http://schemas.microsoft.com/office/drawing/2014/main" id="{BABA5D87-540E-4CE0-F17F-E14D5814A412}"/>
              </a:ext>
            </a:extLst>
          </p:cNvPr>
          <p:cNvPicPr>
            <a:picLocks noChangeAspect="1"/>
          </p:cNvPicPr>
          <p:nvPr/>
        </p:nvPicPr>
        <p:blipFill>
          <a:blip r:embed="rId3"/>
          <a:stretch>
            <a:fillRect/>
          </a:stretch>
        </p:blipFill>
        <p:spPr>
          <a:xfrm>
            <a:off x="6721548" y="4103303"/>
            <a:ext cx="2571307" cy="2571307"/>
          </a:xfrm>
          <a:prstGeom prst="rect">
            <a:avLst/>
          </a:prstGeom>
        </p:spPr>
      </p:pic>
    </p:spTree>
    <p:extLst>
      <p:ext uri="{BB962C8B-B14F-4D97-AF65-F5344CB8AC3E}">
        <p14:creationId xmlns:p14="http://schemas.microsoft.com/office/powerpoint/2010/main" val="3146939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19</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References</a:t>
            </a:r>
            <a:endParaRPr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endParaRPr lang="en-US" sz="2800" dirty="0">
              <a:solidFill>
                <a:schemeClr val="tx1"/>
              </a:solidFill>
            </a:endParaRPr>
          </a:p>
        </p:txBody>
      </p:sp>
      <p:sp>
        <p:nvSpPr>
          <p:cNvPr id="3" name="Google Shape;100;p2">
            <a:extLst>
              <a:ext uri="{FF2B5EF4-FFF2-40B4-BE49-F238E27FC236}">
                <a16:creationId xmlns:a16="http://schemas.microsoft.com/office/drawing/2014/main" id="{56D24A6D-E575-D0DF-3796-1101F2A99CC3}"/>
              </a:ext>
            </a:extLst>
          </p:cNvPr>
          <p:cNvSpPr txBox="1">
            <a:spLocks/>
          </p:cNvSpPr>
          <p:nvPr/>
        </p:nvSpPr>
        <p:spPr>
          <a:xfrm>
            <a:off x="723013" y="1834839"/>
            <a:ext cx="7931150" cy="3942184"/>
          </a:xfrm>
          <a:prstGeom prst="rect">
            <a:avLst/>
          </a:prstGeom>
          <a:noFill/>
          <a:ln>
            <a:noFill/>
          </a:ln>
        </p:spPr>
        <p:txBody>
          <a:bodyPr spcFirstLastPara="1" vert="horz" wrap="square" lIns="45700" tIns="45700" rIns="45700" bIns="45700" rtlCol="0"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600"/>
              </a:spcAft>
              <a:buClr>
                <a:srgbClr val="000000"/>
              </a:buClr>
              <a:buSzPts val="1800"/>
              <a:buFont typeface="Arial" panose="020B0604020202020204" pitchFamily="34" charset="0"/>
              <a:buChar char="•"/>
            </a:pPr>
            <a:r>
              <a:rPr lang="en-US" sz="1200" b="1" dirty="0">
                <a:latin typeface="Arial"/>
                <a:ea typeface="Arial"/>
                <a:cs typeface="Arial"/>
                <a:sym typeface="Arial"/>
              </a:rPr>
              <a:t>Frost, Jim. "Mean Squared Error (MSE)." Statistics By Jim. 2022. https://statisticsbyjim.com/regression/mean-squared-error-mse/ .</a:t>
            </a:r>
          </a:p>
          <a:p>
            <a:pPr>
              <a:lnSpc>
                <a:spcPct val="100000"/>
              </a:lnSpc>
              <a:spcBef>
                <a:spcPts val="0"/>
              </a:spcBef>
              <a:spcAft>
                <a:spcPts val="600"/>
              </a:spcAft>
              <a:buClr>
                <a:srgbClr val="000000"/>
              </a:buClr>
              <a:buSzPts val="1800"/>
              <a:buFont typeface="Arial" panose="020B0604020202020204" pitchFamily="34" charset="0"/>
              <a:buChar char="•"/>
            </a:pPr>
            <a:r>
              <a:rPr lang="en-US" sz="1200" b="1" dirty="0">
                <a:latin typeface="Arial"/>
                <a:ea typeface="Arial"/>
                <a:cs typeface="Arial"/>
                <a:sym typeface="Arial"/>
              </a:rPr>
              <a:t>Frost, Jim. "How To Interpret R-squared in Regression Analysis." Statistics By Jim. 2022. https://statisticsbyjim.com/regression/interpret-r-squared-regression/ .</a:t>
            </a:r>
          </a:p>
          <a:p>
            <a:pPr>
              <a:lnSpc>
                <a:spcPct val="100000"/>
              </a:lnSpc>
              <a:spcBef>
                <a:spcPts val="0"/>
              </a:spcBef>
              <a:spcAft>
                <a:spcPts val="600"/>
              </a:spcAft>
              <a:buClr>
                <a:srgbClr val="000000"/>
              </a:buClr>
              <a:buSzPts val="1800"/>
              <a:buFont typeface="Arial" panose="020B0604020202020204" pitchFamily="34" charset="0"/>
              <a:buChar char="•"/>
            </a:pPr>
            <a:r>
              <a:rPr lang="en-US" sz="1200" b="1" dirty="0">
                <a:latin typeface="Arial"/>
                <a:ea typeface="Arial"/>
                <a:cs typeface="Arial"/>
                <a:sym typeface="Arial"/>
              </a:rPr>
              <a:t>Glen, Stephanie. "Linear Regression: Simple Steps, Video. Find Equation, Coefficient, Slope." StatisticsHowTo.com: Elementary Statistics for the rest of us!. 2022. https://www.statisticshowto.com/probability-and-statistics/regression-analysis/find-a-linear-regression-equation/ .</a:t>
            </a:r>
          </a:p>
          <a:p>
            <a:pPr>
              <a:lnSpc>
                <a:spcPct val="100000"/>
              </a:lnSpc>
              <a:spcBef>
                <a:spcPts val="0"/>
              </a:spcBef>
              <a:spcAft>
                <a:spcPts val="600"/>
              </a:spcAft>
              <a:buClr>
                <a:srgbClr val="000000"/>
              </a:buClr>
              <a:buSzPts val="1800"/>
              <a:buFont typeface="Arial" panose="020B0604020202020204" pitchFamily="34" charset="0"/>
              <a:buChar char="•"/>
            </a:pPr>
            <a:r>
              <a:rPr lang="en-US" sz="1200" b="1" dirty="0">
                <a:latin typeface="Arial"/>
                <a:ea typeface="Arial"/>
                <a:cs typeface="Arial"/>
                <a:sym typeface="Arial"/>
              </a:rPr>
              <a:t>Yang, Archer Yi. "An Example R Markdown." www.math.mcgill.ca. McGill University, 2017. https://www.math.mcgill.ca/yyang/regression/RMarkdown/example.html .</a:t>
            </a:r>
          </a:p>
          <a:p>
            <a:pPr>
              <a:lnSpc>
                <a:spcPct val="100000"/>
              </a:lnSpc>
              <a:spcBef>
                <a:spcPts val="0"/>
              </a:spcBef>
              <a:spcAft>
                <a:spcPts val="600"/>
              </a:spcAft>
              <a:buClr>
                <a:srgbClr val="000000"/>
              </a:buClr>
              <a:buSzPts val="1800"/>
              <a:buFont typeface="Arial" panose="020B0604020202020204" pitchFamily="34" charset="0"/>
              <a:buChar char="•"/>
            </a:pPr>
            <a:r>
              <a:rPr lang="en-US" sz="1200" b="1" dirty="0">
                <a:latin typeface="Arial"/>
                <a:ea typeface="Arial"/>
                <a:cs typeface="Arial"/>
                <a:sym typeface="Arial"/>
              </a:rPr>
              <a:t>Ford, Clay. "Interpreting Log Transformations in a Linear Model." Research Data Services + Sciences. University of Virginia Library, 2018. https://data.library.virginia.edu/interpreting-log-transformations-in-a-linear-model/ .</a:t>
            </a:r>
          </a:p>
          <a:p>
            <a:pPr>
              <a:lnSpc>
                <a:spcPct val="100000"/>
              </a:lnSpc>
              <a:spcBef>
                <a:spcPts val="0"/>
              </a:spcBef>
              <a:spcAft>
                <a:spcPts val="600"/>
              </a:spcAft>
              <a:buClr>
                <a:srgbClr val="000000"/>
              </a:buClr>
              <a:buSzPts val="1800"/>
              <a:buFont typeface="Arial" panose="020B0604020202020204" pitchFamily="34" charset="0"/>
              <a:buChar char="•"/>
            </a:pPr>
            <a:r>
              <a:rPr lang="fr-FR" sz="1200" b="1" dirty="0" err="1">
                <a:latin typeface="Arial" panose="020B0604020202020204" pitchFamily="34" charset="0"/>
                <a:cs typeface="Arial" panose="020B0604020202020204" pitchFamily="34" charset="0"/>
              </a:rPr>
              <a:t>illust</a:t>
            </a:r>
            <a:r>
              <a:rPr lang="fr-FR" sz="1200" b="1" dirty="0">
                <a:latin typeface="Arial" panose="020B0604020202020204" pitchFamily="34" charset="0"/>
                <a:cs typeface="Arial" panose="020B0604020202020204" pitchFamily="34" charset="0"/>
              </a:rPr>
              <a:t> image. DESIGNALIKIE, 2022. https://illustimage.com/ .</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0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2</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Introduction</a:t>
            </a:r>
            <a:endParaRPr sz="4200" dirty="0">
              <a:solidFill>
                <a:schemeClr val="bg1">
                  <a:lumMod val="50000"/>
                </a:schemeClr>
              </a:solidFill>
            </a:endParaRPr>
          </a:p>
        </p:txBody>
      </p:sp>
      <p:sp>
        <p:nvSpPr>
          <p:cNvPr id="100" name="Google Shape;100;p2"/>
          <p:cNvSpPr txBox="1">
            <a:spLocks noGrp="1"/>
          </p:cNvSpPr>
          <p:nvPr>
            <p:ph type="body" idx="4294967295"/>
          </p:nvPr>
        </p:nvSpPr>
        <p:spPr>
          <a:xfrm>
            <a:off x="723014" y="1834839"/>
            <a:ext cx="7686350" cy="3666203"/>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This project is an analysis of what factors of a house's build and features are correlated with its sale price and an exploration of which factors will build a prediction model of the highest accuracy  to predict these values. The general approach is to find features that are most correlated with the sale price through statistical functions, and fitting the data of those features into a prediction model.</a:t>
            </a:r>
            <a:endParaRPr lang="en-US" sz="1800"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dirty="0"/>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4" y="719965"/>
            <a:ext cx="2055260"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r>
              <a:rPr lang="en-US" sz="2800" dirty="0">
                <a:solidFill>
                  <a:schemeClr val="tx1"/>
                </a:solidFill>
                <a:latin typeface="Arial"/>
                <a:cs typeface="Arial"/>
                <a:sym typeface="Arial"/>
              </a:rPr>
              <a:t>Method</a:t>
            </a:r>
            <a:endParaRPr lang="en-US" sz="2800" dirty="0">
              <a:solidFill>
                <a:schemeClr val="tx1"/>
              </a:solidFill>
            </a:endParaRPr>
          </a:p>
        </p:txBody>
      </p:sp>
    </p:spTree>
    <p:extLst>
      <p:ext uri="{BB962C8B-B14F-4D97-AF65-F5344CB8AC3E}">
        <p14:creationId xmlns:p14="http://schemas.microsoft.com/office/powerpoint/2010/main" val="69703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3</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90000"/>
              </a:lnSpc>
              <a:spcBef>
                <a:spcPts val="0"/>
              </a:spcBef>
              <a:spcAft>
                <a:spcPts val="0"/>
              </a:spcAft>
              <a:buClr>
                <a:srgbClr val="FFFFFF"/>
              </a:buClr>
              <a:buSzPts val="2000"/>
              <a:buFont typeface="Arial"/>
              <a:buNone/>
            </a:pPr>
            <a:r>
              <a:rPr lang="en-US" dirty="0">
                <a:solidFill>
                  <a:schemeClr val="bg1">
                    <a:lumMod val="50000"/>
                  </a:schemeClr>
                </a:solidFill>
                <a:latin typeface="Arial"/>
                <a:ea typeface="Arial"/>
                <a:cs typeface="Arial"/>
                <a:sym typeface="Arial"/>
              </a:rPr>
              <a:t>Introduction</a:t>
            </a:r>
            <a:endParaRPr dirty="0">
              <a:solidFill>
                <a:schemeClr val="bg1">
                  <a:lumMod val="50000"/>
                </a:schemeClr>
              </a:solidFill>
            </a:endParaRPr>
          </a:p>
        </p:txBody>
      </p:sp>
      <p:sp>
        <p:nvSpPr>
          <p:cNvPr id="100" name="Google Shape;100;p2"/>
          <p:cNvSpPr txBox="1">
            <a:spLocks noGrp="1"/>
          </p:cNvSpPr>
          <p:nvPr>
            <p:ph type="body" idx="4294967295"/>
          </p:nvPr>
        </p:nvSpPr>
        <p:spPr>
          <a:xfrm>
            <a:off x="723014" y="1834839"/>
            <a:ext cx="7686350" cy="3666203"/>
          </a:xfrm>
          <a:prstGeom prst="rect">
            <a:avLst/>
          </a:prstGeom>
          <a:noFill/>
          <a:ln>
            <a:noFill/>
          </a:ln>
        </p:spPr>
        <p:txBody>
          <a:bodyPr spcFirstLastPara="1" wrap="square" lIns="45700" tIns="45700" rIns="45700" bIns="45700" anchor="t" anchorCtr="0">
            <a:normAutofit/>
          </a:bodyPr>
          <a:lstStyle/>
          <a:p>
            <a:pPr>
              <a:lnSpc>
                <a:spcPct val="110000"/>
              </a:lnSpc>
              <a:spcBef>
                <a:spcPts val="0"/>
              </a:spcBef>
              <a:spcAft>
                <a:spcPts val="600"/>
              </a:spcAft>
              <a:buClr>
                <a:srgbClr val="000000"/>
              </a:buClr>
              <a:buSzPts val="1800"/>
              <a:buFont typeface="Wingdings" panose="05000000000000000000" pitchFamily="2" charset="2"/>
              <a:buChar char="§"/>
            </a:pPr>
            <a:r>
              <a:rPr lang="en-US" sz="1800" b="0" i="0" u="sng" strike="noStrike" cap="none" dirty="0">
                <a:solidFill>
                  <a:srgbClr val="000000"/>
                </a:solidFill>
                <a:latin typeface="Arial"/>
                <a:ea typeface="Arial"/>
                <a:cs typeface="Arial"/>
                <a:sym typeface="Arial"/>
              </a:rPr>
              <a:t>Data Exploration </a:t>
            </a:r>
            <a:r>
              <a:rPr lang="en-US" sz="1800" b="0" i="0" u="none" strike="noStrike" cap="none" dirty="0">
                <a:solidFill>
                  <a:srgbClr val="000000"/>
                </a:solidFill>
                <a:latin typeface="Arial"/>
                <a:ea typeface="Arial"/>
                <a:cs typeface="Arial"/>
                <a:sym typeface="Arial"/>
              </a:rPr>
              <a:t>Initial exploration of size and characteristics of data</a:t>
            </a:r>
          </a:p>
          <a:p>
            <a:pPr>
              <a:lnSpc>
                <a:spcPct val="110000"/>
              </a:lnSpc>
              <a:spcBef>
                <a:spcPts val="0"/>
              </a:spcBef>
              <a:spcAft>
                <a:spcPts val="600"/>
              </a:spcAft>
              <a:buClr>
                <a:srgbClr val="000000"/>
              </a:buClr>
              <a:buSzPts val="1800"/>
              <a:buFont typeface="Wingdings" panose="05000000000000000000" pitchFamily="2" charset="2"/>
              <a:buChar char="§"/>
            </a:pPr>
            <a:r>
              <a:rPr lang="en-US" sz="1800" b="0" i="0" u="sng" strike="noStrike" cap="none" dirty="0">
                <a:solidFill>
                  <a:srgbClr val="000000"/>
                </a:solidFill>
                <a:latin typeface="Arial"/>
                <a:ea typeface="Arial"/>
                <a:cs typeface="Arial"/>
                <a:sym typeface="Arial"/>
              </a:rPr>
              <a:t>Data Preparation </a:t>
            </a:r>
            <a:r>
              <a:rPr lang="en-US" sz="1800" b="0" i="0" u="none" strike="noStrike" cap="none" dirty="0">
                <a:solidFill>
                  <a:srgbClr val="000000"/>
                </a:solidFill>
                <a:latin typeface="Arial"/>
                <a:ea typeface="Arial"/>
                <a:cs typeface="Arial"/>
                <a:sym typeface="Arial"/>
              </a:rPr>
              <a:t>Removal of invalid data and confirming correct representation of data to the subject matter context</a:t>
            </a:r>
          </a:p>
          <a:p>
            <a:pPr>
              <a:lnSpc>
                <a:spcPct val="110000"/>
              </a:lnSpc>
              <a:spcBef>
                <a:spcPts val="0"/>
              </a:spcBef>
              <a:spcAft>
                <a:spcPts val="600"/>
              </a:spcAft>
              <a:buClr>
                <a:srgbClr val="000000"/>
              </a:buClr>
              <a:buSzPts val="1800"/>
              <a:buFont typeface="Wingdings" panose="05000000000000000000" pitchFamily="2" charset="2"/>
              <a:buChar char="§"/>
            </a:pPr>
            <a:r>
              <a:rPr lang="en-US" sz="1800" b="0" i="0" u="sng" strike="noStrike" cap="none" dirty="0">
                <a:solidFill>
                  <a:srgbClr val="000000"/>
                </a:solidFill>
                <a:latin typeface="Arial"/>
                <a:ea typeface="Arial"/>
                <a:cs typeface="Arial"/>
                <a:sym typeface="Arial"/>
              </a:rPr>
              <a:t>Correlation Calculations </a:t>
            </a:r>
            <a:r>
              <a:rPr lang="en-US" sz="1800" b="0" i="0" u="none" strike="noStrike" cap="none" dirty="0">
                <a:solidFill>
                  <a:srgbClr val="000000"/>
                </a:solidFill>
                <a:latin typeface="Arial"/>
                <a:ea typeface="Arial"/>
                <a:cs typeface="Arial"/>
                <a:sym typeface="Arial"/>
              </a:rPr>
              <a:t>Calculate correlation coefficients of dependent variables to determin</a:t>
            </a:r>
            <a:r>
              <a:rPr lang="en-US" sz="1800" dirty="0">
                <a:solidFill>
                  <a:srgbClr val="000000"/>
                </a:solidFill>
                <a:latin typeface="Arial"/>
                <a:ea typeface="Arial"/>
                <a:cs typeface="Arial"/>
                <a:sym typeface="Arial"/>
              </a:rPr>
              <a:t>e which variables to use for the prediction model</a:t>
            </a:r>
            <a:endParaRPr lang="en-US" sz="1800" b="0" i="0" u="none" strike="noStrike" cap="none" dirty="0">
              <a:solidFill>
                <a:srgbClr val="000000"/>
              </a:solidFill>
              <a:latin typeface="Arial"/>
              <a:ea typeface="Arial"/>
              <a:cs typeface="Arial"/>
              <a:sym typeface="Arial"/>
            </a:endParaRPr>
          </a:p>
          <a:p>
            <a:pPr>
              <a:lnSpc>
                <a:spcPct val="110000"/>
              </a:lnSpc>
              <a:spcBef>
                <a:spcPts val="0"/>
              </a:spcBef>
              <a:spcAft>
                <a:spcPts val="600"/>
              </a:spcAft>
              <a:buClr>
                <a:srgbClr val="000000"/>
              </a:buClr>
              <a:buSzPts val="1800"/>
              <a:buFont typeface="Wingdings" panose="05000000000000000000" pitchFamily="2" charset="2"/>
              <a:buChar char="§"/>
            </a:pPr>
            <a:r>
              <a:rPr lang="en-US" sz="1800" b="0" i="0" u="sng" strike="noStrike" cap="none" dirty="0">
                <a:solidFill>
                  <a:srgbClr val="000000"/>
                </a:solidFill>
                <a:latin typeface="Arial"/>
                <a:ea typeface="Arial"/>
                <a:cs typeface="Arial"/>
                <a:sym typeface="Arial"/>
              </a:rPr>
              <a:t>Prediction Model Creation </a:t>
            </a:r>
            <a:r>
              <a:rPr lang="en-US" sz="1800" b="0" i="0" u="none" strike="noStrike" cap="none" dirty="0">
                <a:solidFill>
                  <a:srgbClr val="000000"/>
                </a:solidFill>
                <a:latin typeface="Arial"/>
                <a:ea typeface="Arial"/>
                <a:cs typeface="Arial"/>
                <a:sym typeface="Arial"/>
              </a:rPr>
              <a:t>Create and test 3 prediction models</a:t>
            </a:r>
          </a:p>
          <a:p>
            <a:pPr>
              <a:lnSpc>
                <a:spcPct val="110000"/>
              </a:lnSpc>
              <a:spcBef>
                <a:spcPts val="0"/>
              </a:spcBef>
              <a:spcAft>
                <a:spcPts val="600"/>
              </a:spcAft>
              <a:buClr>
                <a:srgbClr val="000000"/>
              </a:buClr>
              <a:buSzPts val="1800"/>
              <a:buFont typeface="Wingdings" panose="05000000000000000000" pitchFamily="2" charset="2"/>
              <a:buChar char="§"/>
            </a:pPr>
            <a:r>
              <a:rPr lang="en-US" sz="1800" b="0" i="0" u="sng" strike="noStrike" cap="none" dirty="0">
                <a:solidFill>
                  <a:srgbClr val="000000"/>
                </a:solidFill>
                <a:latin typeface="Arial"/>
                <a:ea typeface="Arial"/>
                <a:cs typeface="Arial"/>
                <a:sym typeface="Arial"/>
              </a:rPr>
              <a:t>Model Performance Analysis </a:t>
            </a:r>
            <a:r>
              <a:rPr lang="en-US" sz="1800" b="0" i="0" u="none" strike="noStrike" cap="none" dirty="0">
                <a:solidFill>
                  <a:srgbClr val="000000"/>
                </a:solidFill>
                <a:latin typeface="Arial"/>
                <a:ea typeface="Arial"/>
                <a:cs typeface="Arial"/>
                <a:sym typeface="Arial"/>
              </a:rPr>
              <a:t>Determine which model performs best</a:t>
            </a:r>
          </a:p>
          <a:p>
            <a:pPr>
              <a:lnSpc>
                <a:spcPct val="110000"/>
              </a:lnSpc>
              <a:spcBef>
                <a:spcPts val="0"/>
              </a:spcBef>
              <a:spcAft>
                <a:spcPts val="600"/>
              </a:spcAft>
              <a:buClr>
                <a:srgbClr val="000000"/>
              </a:buClr>
              <a:buSzPts val="1800"/>
              <a:buFont typeface="Wingdings" panose="05000000000000000000" pitchFamily="2" charset="2"/>
              <a:buChar char="§"/>
            </a:pPr>
            <a:r>
              <a:rPr lang="en-US" sz="1800" b="0" i="0" u="sng" strike="noStrike" cap="none" dirty="0">
                <a:solidFill>
                  <a:srgbClr val="000000"/>
                </a:solidFill>
                <a:latin typeface="Arial"/>
                <a:ea typeface="Arial"/>
                <a:cs typeface="Arial"/>
                <a:sym typeface="Arial"/>
              </a:rPr>
              <a:t>Test Verification</a:t>
            </a:r>
            <a:r>
              <a:rPr lang="en-US" sz="1800" b="0" i="0" strike="noStrike" cap="none" dirty="0">
                <a:solidFill>
                  <a:srgbClr val="000000"/>
                </a:solidFill>
                <a:latin typeface="Arial"/>
                <a:ea typeface="Arial"/>
                <a:cs typeface="Arial"/>
                <a:sym typeface="Arial"/>
              </a:rPr>
              <a:t> Verify performance on test data</a:t>
            </a:r>
            <a:endParaRPr lang="en-US" dirty="0"/>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6182883"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r>
              <a:rPr lang="en-US" sz="2800" dirty="0">
                <a:solidFill>
                  <a:schemeClr val="tx1"/>
                </a:solidFill>
                <a:latin typeface="Arial"/>
                <a:cs typeface="Arial"/>
                <a:sym typeface="Arial"/>
              </a:rPr>
              <a:t>Workflow Model</a:t>
            </a:r>
            <a:endParaRPr lang="en-US" sz="2800" dirty="0">
              <a:solidFill>
                <a:schemeClr val="tx1"/>
              </a:solidFill>
            </a:endParaRPr>
          </a:p>
        </p:txBody>
      </p:sp>
    </p:spTree>
    <p:extLst>
      <p:ext uri="{BB962C8B-B14F-4D97-AF65-F5344CB8AC3E}">
        <p14:creationId xmlns:p14="http://schemas.microsoft.com/office/powerpoint/2010/main" val="424446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4</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Introduction</a:t>
            </a:r>
            <a:endParaRPr sz="4200" dirty="0">
              <a:solidFill>
                <a:schemeClr val="bg1">
                  <a:lumMod val="50000"/>
                </a:schemeClr>
              </a:solidFill>
            </a:endParaRPr>
          </a:p>
        </p:txBody>
      </p:sp>
      <p:sp>
        <p:nvSpPr>
          <p:cNvPr id="100" name="Google Shape;100;p2"/>
          <p:cNvSpPr txBox="1">
            <a:spLocks noGrp="1"/>
          </p:cNvSpPr>
          <p:nvPr>
            <p:ph type="body" idx="4294967295"/>
          </p:nvPr>
        </p:nvSpPr>
        <p:spPr>
          <a:xfrm>
            <a:off x="723014" y="1834839"/>
            <a:ext cx="7686350" cy="3666203"/>
          </a:xfrm>
          <a:prstGeom prst="rect">
            <a:avLst/>
          </a:prstGeom>
          <a:noFill/>
          <a:ln>
            <a:noFill/>
          </a:ln>
        </p:spPr>
        <p:txBody>
          <a:bodyPr spcFirstLastPara="1" wrap="square" lIns="45700" tIns="45700" rIns="45700" bIns="45700" anchor="t" anchorCtr="0">
            <a:normAutofit/>
          </a:bodyPr>
          <a:lstStyle/>
          <a:p>
            <a:pPr marL="0" indent="0">
              <a:lnSpc>
                <a:spcPct val="110000"/>
              </a:lnSpc>
              <a:spcBef>
                <a:spcPts val="0"/>
              </a:spcBef>
              <a:spcAft>
                <a:spcPts val="600"/>
              </a:spcAft>
              <a:buClr>
                <a:srgbClr val="000000"/>
              </a:buClr>
              <a:buSzPts val="1800"/>
              <a:buNone/>
            </a:pPr>
            <a:r>
              <a:rPr lang="en-US" sz="1800" b="0" i="0" strike="noStrike" cap="none" dirty="0">
                <a:solidFill>
                  <a:srgbClr val="000000"/>
                </a:solidFill>
                <a:latin typeface="Arial"/>
                <a:ea typeface="Arial"/>
                <a:cs typeface="Arial"/>
                <a:sym typeface="Arial"/>
              </a:rPr>
              <a:t>The data science problems in this analysis is the decision of what features to use to fit the prediction model on to and how to ensure clean data. One measure of possible prediction ability is the correlation of these features with </a:t>
            </a:r>
            <a:r>
              <a:rPr lang="en-US" sz="1800" b="0" strike="noStrike" cap="none" dirty="0">
                <a:solidFill>
                  <a:srgbClr val="000000"/>
                </a:solidFill>
                <a:latin typeface="Arial"/>
                <a:ea typeface="Arial"/>
                <a:cs typeface="Arial"/>
                <a:sym typeface="Arial"/>
              </a:rPr>
              <a:t>the sale price</a:t>
            </a:r>
            <a:r>
              <a:rPr lang="en-US" sz="1800" b="0" i="0" strike="noStrike" cap="none" dirty="0">
                <a:solidFill>
                  <a:srgbClr val="000000"/>
                </a:solidFill>
                <a:latin typeface="Arial"/>
                <a:ea typeface="Arial"/>
                <a:cs typeface="Arial"/>
                <a:sym typeface="Arial"/>
              </a:rPr>
              <a:t>, represented by their correlation coefficients. This will serve as the main marker for candidacy of which features to use in the model.</a:t>
            </a:r>
          </a:p>
          <a:p>
            <a:pPr marL="0" indent="0">
              <a:lnSpc>
                <a:spcPct val="110000"/>
              </a:lnSpc>
              <a:spcBef>
                <a:spcPts val="0"/>
              </a:spcBef>
              <a:spcAft>
                <a:spcPts val="600"/>
              </a:spcAft>
              <a:buClr>
                <a:srgbClr val="000000"/>
              </a:buClr>
              <a:buSzPts val="1800"/>
              <a:buNone/>
            </a:pPr>
            <a:endParaRPr lang="en-US" sz="1800" b="0" i="0" strike="noStrike" cap="none" dirty="0">
              <a:solidFill>
                <a:srgbClr val="000000"/>
              </a:solidFill>
              <a:latin typeface="Arial"/>
              <a:ea typeface="Arial"/>
              <a:cs typeface="Arial"/>
              <a:sym typeface="Arial"/>
            </a:endParaRPr>
          </a:p>
          <a:p>
            <a:pPr marL="0" indent="0">
              <a:lnSpc>
                <a:spcPct val="110000"/>
              </a:lnSpc>
              <a:spcBef>
                <a:spcPts val="0"/>
              </a:spcBef>
              <a:spcAft>
                <a:spcPts val="600"/>
              </a:spcAft>
              <a:buClr>
                <a:srgbClr val="000000"/>
              </a:buClr>
              <a:buSzPts val="1800"/>
              <a:buNone/>
            </a:pPr>
            <a:r>
              <a:rPr lang="en-US" sz="1800" b="0" i="0" strike="noStrike" cap="none" dirty="0">
                <a:solidFill>
                  <a:srgbClr val="000000"/>
                </a:solidFill>
                <a:latin typeface="Arial"/>
                <a:ea typeface="Arial"/>
                <a:cs typeface="Arial"/>
                <a:sym typeface="Arial"/>
              </a:rPr>
              <a:t>Visual analysis through the use of error histograms and correlation scatterplots will also be utilized as secondary indicators of model performance.</a:t>
            </a:r>
            <a:endParaRPr lang="en-US" dirty="0"/>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r>
              <a:rPr lang="en-US" sz="2800" dirty="0">
                <a:solidFill>
                  <a:schemeClr val="tx1"/>
                </a:solidFill>
                <a:latin typeface="Arial"/>
                <a:cs typeface="Arial"/>
                <a:sym typeface="Arial"/>
              </a:rPr>
              <a:t>Data Science Processes</a:t>
            </a:r>
            <a:endParaRPr lang="en-US" sz="2800" dirty="0">
              <a:solidFill>
                <a:schemeClr val="tx1"/>
              </a:solidFill>
            </a:endParaRPr>
          </a:p>
        </p:txBody>
      </p:sp>
    </p:spTree>
    <p:extLst>
      <p:ext uri="{BB962C8B-B14F-4D97-AF65-F5344CB8AC3E}">
        <p14:creationId xmlns:p14="http://schemas.microsoft.com/office/powerpoint/2010/main" val="417584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5</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The Data</a:t>
            </a:r>
            <a:endParaRPr sz="4200" dirty="0">
              <a:solidFill>
                <a:schemeClr val="bg1">
                  <a:lumMod val="50000"/>
                </a:schemeClr>
              </a:solidFill>
            </a:endParaRPr>
          </a:p>
        </p:txBody>
      </p:sp>
      <p:pic>
        <p:nvPicPr>
          <p:cNvPr id="2" name="Picture 1">
            <a:extLst>
              <a:ext uri="{FF2B5EF4-FFF2-40B4-BE49-F238E27FC236}">
                <a16:creationId xmlns:a16="http://schemas.microsoft.com/office/drawing/2014/main" id="{FDCF0AFB-0641-2231-90F9-BC45CB443D39}"/>
              </a:ext>
            </a:extLst>
          </p:cNvPr>
          <p:cNvPicPr>
            <a:picLocks noChangeAspect="1"/>
          </p:cNvPicPr>
          <p:nvPr/>
        </p:nvPicPr>
        <p:blipFill>
          <a:blip r:embed="rId3"/>
          <a:stretch>
            <a:fillRect/>
          </a:stretch>
        </p:blipFill>
        <p:spPr>
          <a:xfrm>
            <a:off x="575195" y="1774688"/>
            <a:ext cx="4190959" cy="2902201"/>
          </a:xfrm>
          <a:prstGeom prst="rect">
            <a:avLst/>
          </a:prstGeom>
        </p:spPr>
      </p:pic>
      <p:pic>
        <p:nvPicPr>
          <p:cNvPr id="3" name="Picture 2">
            <a:extLst>
              <a:ext uri="{FF2B5EF4-FFF2-40B4-BE49-F238E27FC236}">
                <a16:creationId xmlns:a16="http://schemas.microsoft.com/office/drawing/2014/main" id="{E5C56282-B82C-F2FD-BD32-5FE0AF7744CC}"/>
              </a:ext>
            </a:extLst>
          </p:cNvPr>
          <p:cNvPicPr>
            <a:picLocks noChangeAspect="1"/>
          </p:cNvPicPr>
          <p:nvPr/>
        </p:nvPicPr>
        <p:blipFill>
          <a:blip r:embed="rId4"/>
          <a:stretch>
            <a:fillRect/>
          </a:stretch>
        </p:blipFill>
        <p:spPr>
          <a:xfrm>
            <a:off x="5534948" y="1907935"/>
            <a:ext cx="2874415" cy="2635709"/>
          </a:xfrm>
          <a:prstGeom prst="rect">
            <a:avLst/>
          </a:prstGeom>
        </p:spPr>
      </p:pic>
      <p:sp>
        <p:nvSpPr>
          <p:cNvPr id="5" name="TextBox 4">
            <a:extLst>
              <a:ext uri="{FF2B5EF4-FFF2-40B4-BE49-F238E27FC236}">
                <a16:creationId xmlns:a16="http://schemas.microsoft.com/office/drawing/2014/main" id="{25829274-E34A-F21D-628B-0863FA944717}"/>
              </a:ext>
            </a:extLst>
          </p:cNvPr>
          <p:cNvSpPr txBox="1"/>
          <p:nvPr/>
        </p:nvSpPr>
        <p:spPr>
          <a:xfrm>
            <a:off x="1899362" y="4972275"/>
            <a:ext cx="5890759" cy="584775"/>
          </a:xfrm>
          <a:prstGeom prst="rect">
            <a:avLst/>
          </a:prstGeom>
          <a:noFill/>
        </p:spPr>
        <p:txBody>
          <a:bodyPr wrap="square" rtlCol="0">
            <a:spAutoFit/>
          </a:bodyPr>
          <a:lstStyle/>
          <a:p>
            <a:r>
              <a:rPr lang="en-US" dirty="0"/>
              <a:t>The training data consisted of 100 records and 81 features.</a:t>
            </a:r>
          </a:p>
          <a:p>
            <a:r>
              <a:rPr lang="en-US" sz="1400" dirty="0"/>
              <a:t>*</a:t>
            </a:r>
            <a:r>
              <a:rPr lang="en-US" sz="1400" i="1" dirty="0"/>
              <a:t>Unnamed: 0 was an artifact of loading the data</a:t>
            </a:r>
            <a:endParaRPr lang="en-US" sz="1400" dirty="0"/>
          </a:p>
        </p:txBody>
      </p:sp>
    </p:spTree>
    <p:extLst>
      <p:ext uri="{BB962C8B-B14F-4D97-AF65-F5344CB8AC3E}">
        <p14:creationId xmlns:p14="http://schemas.microsoft.com/office/powerpoint/2010/main" val="196401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6</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The Data</a:t>
            </a:r>
            <a:endParaRPr sz="4200" dirty="0">
              <a:solidFill>
                <a:schemeClr val="bg1">
                  <a:lumMod val="50000"/>
                </a:schemeClr>
              </a:solidFill>
            </a:endParaRPr>
          </a:p>
        </p:txBody>
      </p:sp>
      <p:pic>
        <p:nvPicPr>
          <p:cNvPr id="5" name="Picture 4">
            <a:extLst>
              <a:ext uri="{FF2B5EF4-FFF2-40B4-BE49-F238E27FC236}">
                <a16:creationId xmlns:a16="http://schemas.microsoft.com/office/drawing/2014/main" id="{70107238-4D36-FD88-3081-8951E8F1357A}"/>
              </a:ext>
            </a:extLst>
          </p:cNvPr>
          <p:cNvPicPr>
            <a:picLocks noChangeAspect="1"/>
          </p:cNvPicPr>
          <p:nvPr/>
        </p:nvPicPr>
        <p:blipFill>
          <a:blip r:embed="rId3"/>
          <a:stretch>
            <a:fillRect/>
          </a:stretch>
        </p:blipFill>
        <p:spPr>
          <a:xfrm>
            <a:off x="2813443" y="1609736"/>
            <a:ext cx="3517112" cy="2954373"/>
          </a:xfrm>
          <a:prstGeom prst="rect">
            <a:avLst/>
          </a:prstGeom>
        </p:spPr>
      </p:pic>
      <p:sp>
        <p:nvSpPr>
          <p:cNvPr id="6" name="TextBox 5">
            <a:extLst>
              <a:ext uri="{FF2B5EF4-FFF2-40B4-BE49-F238E27FC236}">
                <a16:creationId xmlns:a16="http://schemas.microsoft.com/office/drawing/2014/main" id="{CF9011D6-6157-3FD9-873C-F76E303CA9B6}"/>
              </a:ext>
            </a:extLst>
          </p:cNvPr>
          <p:cNvSpPr txBox="1"/>
          <p:nvPr/>
        </p:nvSpPr>
        <p:spPr>
          <a:xfrm>
            <a:off x="2487856" y="4853715"/>
            <a:ext cx="4168285" cy="1200329"/>
          </a:xfrm>
          <a:prstGeom prst="rect">
            <a:avLst/>
          </a:prstGeom>
          <a:noFill/>
        </p:spPr>
        <p:txBody>
          <a:bodyPr wrap="square" rtlCol="0">
            <a:spAutoFit/>
          </a:bodyPr>
          <a:lstStyle/>
          <a:p>
            <a:r>
              <a:rPr lang="en-US" dirty="0"/>
              <a:t>Descriptive statistics of the sale price with the following critical statistics:</a:t>
            </a:r>
          </a:p>
          <a:p>
            <a:pPr marL="285750" indent="-285750">
              <a:buFont typeface="Wingdings" panose="05000000000000000000" pitchFamily="2" charset="2"/>
              <a:buChar char="§"/>
            </a:pPr>
            <a:r>
              <a:rPr lang="en-US" dirty="0"/>
              <a:t>Mean: 17,3820</a:t>
            </a:r>
          </a:p>
          <a:p>
            <a:pPr marL="285750" indent="-285750">
              <a:buFont typeface="Wingdings" panose="05000000000000000000" pitchFamily="2" charset="2"/>
              <a:buChar char="§"/>
            </a:pPr>
            <a:r>
              <a:rPr lang="en-US" dirty="0"/>
              <a:t>Standard Deviation: 72,237</a:t>
            </a:r>
          </a:p>
        </p:txBody>
      </p:sp>
    </p:spTree>
    <p:extLst>
      <p:ext uri="{BB962C8B-B14F-4D97-AF65-F5344CB8AC3E}">
        <p14:creationId xmlns:p14="http://schemas.microsoft.com/office/powerpoint/2010/main" val="75832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7</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The Data</a:t>
            </a:r>
            <a:endParaRPr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r>
              <a:rPr lang="en-US" sz="2800" dirty="0">
                <a:solidFill>
                  <a:schemeClr val="tx1"/>
                </a:solidFill>
                <a:latin typeface="Arial"/>
                <a:cs typeface="Arial"/>
                <a:sym typeface="Arial"/>
              </a:rPr>
              <a:t>Data Exploration</a:t>
            </a:r>
            <a:endParaRPr lang="en-US" sz="2800" dirty="0">
              <a:solidFill>
                <a:schemeClr val="tx1"/>
              </a:solidFill>
            </a:endParaRPr>
          </a:p>
        </p:txBody>
      </p:sp>
      <p:pic>
        <p:nvPicPr>
          <p:cNvPr id="3" name="Picture 2">
            <a:extLst>
              <a:ext uri="{FF2B5EF4-FFF2-40B4-BE49-F238E27FC236}">
                <a16:creationId xmlns:a16="http://schemas.microsoft.com/office/drawing/2014/main" id="{78CECE8E-1EA5-FFAE-457A-7C2F16FE9A8D}"/>
              </a:ext>
            </a:extLst>
          </p:cNvPr>
          <p:cNvPicPr>
            <a:picLocks noChangeAspect="1"/>
          </p:cNvPicPr>
          <p:nvPr/>
        </p:nvPicPr>
        <p:blipFill>
          <a:blip r:embed="rId3"/>
          <a:stretch>
            <a:fillRect/>
          </a:stretch>
        </p:blipFill>
        <p:spPr>
          <a:xfrm>
            <a:off x="811618" y="2033751"/>
            <a:ext cx="7520764" cy="4381733"/>
          </a:xfrm>
          <a:prstGeom prst="rect">
            <a:avLst/>
          </a:prstGeom>
        </p:spPr>
      </p:pic>
      <p:sp>
        <p:nvSpPr>
          <p:cNvPr id="4" name="TextBox 3">
            <a:extLst>
              <a:ext uri="{FF2B5EF4-FFF2-40B4-BE49-F238E27FC236}">
                <a16:creationId xmlns:a16="http://schemas.microsoft.com/office/drawing/2014/main" id="{8D1601E5-DD41-636A-B14C-89CB9FAA45B2}"/>
              </a:ext>
            </a:extLst>
          </p:cNvPr>
          <p:cNvSpPr txBox="1"/>
          <p:nvPr/>
        </p:nvSpPr>
        <p:spPr>
          <a:xfrm>
            <a:off x="1821389" y="1256540"/>
            <a:ext cx="5890759" cy="646331"/>
          </a:xfrm>
          <a:prstGeom prst="rect">
            <a:avLst/>
          </a:prstGeom>
          <a:noFill/>
        </p:spPr>
        <p:txBody>
          <a:bodyPr wrap="square" rtlCol="0">
            <a:spAutoFit/>
          </a:bodyPr>
          <a:lstStyle/>
          <a:p>
            <a:r>
              <a:rPr lang="en-US" dirty="0"/>
              <a:t>6 arbitrarily chosen features were chosen for simple visual analysis of correlation.</a:t>
            </a:r>
            <a:endParaRPr lang="en-US" sz="1400" dirty="0"/>
          </a:p>
        </p:txBody>
      </p:sp>
    </p:spTree>
    <p:extLst>
      <p:ext uri="{BB962C8B-B14F-4D97-AF65-F5344CB8AC3E}">
        <p14:creationId xmlns:p14="http://schemas.microsoft.com/office/powerpoint/2010/main" val="318658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8</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The Data</a:t>
            </a:r>
            <a:endParaRPr sz="4200" dirty="0">
              <a:solidFill>
                <a:schemeClr val="bg1">
                  <a:lumMod val="50000"/>
                </a:schemeClr>
              </a:solidFill>
            </a:endParaRPr>
          </a:p>
        </p:txBody>
      </p:sp>
      <p:sp>
        <p:nvSpPr>
          <p:cNvPr id="100" name="Google Shape;100;p2"/>
          <p:cNvSpPr txBox="1">
            <a:spLocks noGrp="1"/>
          </p:cNvSpPr>
          <p:nvPr>
            <p:ph type="body" idx="4294967295"/>
          </p:nvPr>
        </p:nvSpPr>
        <p:spPr>
          <a:xfrm>
            <a:off x="349885" y="1743740"/>
            <a:ext cx="8059478" cy="4316323"/>
          </a:xfrm>
          <a:prstGeom prst="rect">
            <a:avLst/>
          </a:prstGeom>
          <a:noFill/>
          <a:ln>
            <a:noFill/>
          </a:ln>
        </p:spPr>
        <p:txBody>
          <a:bodyPr spcFirstLastPara="1" wrap="square" lIns="45700" tIns="45700" rIns="45700" bIns="45700" anchor="t" anchorCtr="0">
            <a:normAutofit fontScale="92500" lnSpcReduction="10000"/>
          </a:bodyPr>
          <a:lstStyle/>
          <a:p>
            <a:pPr>
              <a:lnSpc>
                <a:spcPct val="110000"/>
              </a:lnSpc>
              <a:spcBef>
                <a:spcPts val="0"/>
              </a:spcBef>
              <a:spcAft>
                <a:spcPts val="600"/>
              </a:spcAft>
              <a:buClr>
                <a:srgbClr val="000000"/>
              </a:buClr>
              <a:buSzPts val="1800"/>
              <a:buFont typeface="Arial" panose="020B0604020202020204" pitchFamily="34" charset="0"/>
              <a:buChar char="•"/>
            </a:pPr>
            <a:r>
              <a:rPr lang="en-US" sz="1400" b="0" i="0" strike="noStrike" cap="none" dirty="0" err="1">
                <a:solidFill>
                  <a:srgbClr val="000000"/>
                </a:solidFill>
                <a:latin typeface="Arial"/>
                <a:ea typeface="Arial"/>
                <a:cs typeface="Arial"/>
                <a:sym typeface="Arial"/>
              </a:rPr>
              <a:t>LotArea</a:t>
            </a:r>
            <a:r>
              <a:rPr lang="en-US" sz="1400" b="0" i="0" strike="noStrike" cap="none" dirty="0">
                <a:solidFill>
                  <a:srgbClr val="000000"/>
                </a:solidFill>
                <a:latin typeface="Arial"/>
                <a:ea typeface="Arial"/>
                <a:cs typeface="Arial"/>
                <a:sym typeface="Arial"/>
              </a:rPr>
              <a:t>: Appears to be correlated,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however it is difficult to tell with the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outlier in the upper right extremity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of the graph.</a:t>
            </a:r>
          </a:p>
          <a:p>
            <a:pPr>
              <a:lnSpc>
                <a:spcPct val="110000"/>
              </a:lnSpc>
              <a:spcBef>
                <a:spcPts val="0"/>
              </a:spcBef>
              <a:spcAft>
                <a:spcPts val="600"/>
              </a:spcAft>
              <a:buClr>
                <a:srgbClr val="000000"/>
              </a:buClr>
              <a:buSzPts val="1800"/>
              <a:buFont typeface="Arial" panose="020B0604020202020204" pitchFamily="34" charset="0"/>
              <a:buChar char="•"/>
            </a:pPr>
            <a:r>
              <a:rPr lang="en-US" sz="1400" b="0" i="0" strike="noStrike" cap="none" dirty="0" err="1">
                <a:solidFill>
                  <a:srgbClr val="000000"/>
                </a:solidFill>
                <a:latin typeface="Arial"/>
                <a:ea typeface="Arial"/>
                <a:cs typeface="Arial"/>
                <a:sym typeface="Arial"/>
              </a:rPr>
              <a:t>OverallCond</a:t>
            </a:r>
            <a:r>
              <a:rPr lang="en-US" sz="1400" b="0" i="0" strike="noStrike" cap="none" dirty="0">
                <a:solidFill>
                  <a:srgbClr val="000000"/>
                </a:solidFill>
                <a:latin typeface="Arial"/>
                <a:ea typeface="Arial"/>
                <a:cs typeface="Arial"/>
                <a:sym typeface="Arial"/>
              </a:rPr>
              <a:t>: Several data points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appear at rating 5 and seem to taper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to a point as the rating gets higher,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implying this feature may not be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correlated with the sale price.</a:t>
            </a:r>
          </a:p>
          <a:p>
            <a:pPr>
              <a:lnSpc>
                <a:spcPct val="110000"/>
              </a:lnSpc>
              <a:spcBef>
                <a:spcPts val="0"/>
              </a:spcBef>
              <a:spcAft>
                <a:spcPts val="600"/>
              </a:spcAft>
              <a:buClr>
                <a:srgbClr val="000000"/>
              </a:buClr>
              <a:buSzPts val="1800"/>
              <a:buFont typeface="Arial" panose="020B0604020202020204" pitchFamily="34" charset="0"/>
              <a:buChar char="•"/>
            </a:pPr>
            <a:r>
              <a:rPr lang="en-US" sz="1400" b="0" i="0" strike="noStrike" cap="none" dirty="0" err="1">
                <a:solidFill>
                  <a:srgbClr val="000000"/>
                </a:solidFill>
                <a:latin typeface="Arial"/>
                <a:ea typeface="Arial"/>
                <a:cs typeface="Arial"/>
                <a:sym typeface="Arial"/>
              </a:rPr>
              <a:t>TotlRmsAbvGrd</a:t>
            </a:r>
            <a:r>
              <a:rPr lang="en-US" sz="1400" b="0" i="0" strike="noStrike" cap="none" dirty="0">
                <a:solidFill>
                  <a:srgbClr val="000000"/>
                </a:solidFill>
                <a:latin typeface="Arial"/>
                <a:ea typeface="Arial"/>
                <a:cs typeface="Arial"/>
                <a:sym typeface="Arial"/>
              </a:rPr>
              <a:t>: Though there is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significant variance, there seems to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be a positive correlation with the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sales price.</a:t>
            </a:r>
          </a:p>
          <a:p>
            <a:pPr>
              <a:lnSpc>
                <a:spcPct val="110000"/>
              </a:lnSpc>
              <a:spcBef>
                <a:spcPts val="0"/>
              </a:spcBef>
              <a:spcAft>
                <a:spcPts val="600"/>
              </a:spcAft>
              <a:buClr>
                <a:srgbClr val="000000"/>
              </a:buClr>
              <a:buSzPts val="1800"/>
              <a:buFont typeface="Arial" panose="020B0604020202020204" pitchFamily="34" charset="0"/>
              <a:buChar char="•"/>
            </a:pPr>
            <a:r>
              <a:rPr lang="en-US" sz="1400" b="0" i="0" strike="noStrike" cap="none" dirty="0" err="1">
                <a:solidFill>
                  <a:srgbClr val="000000"/>
                </a:solidFill>
                <a:latin typeface="Arial"/>
                <a:ea typeface="Arial"/>
                <a:cs typeface="Arial"/>
                <a:sym typeface="Arial"/>
              </a:rPr>
              <a:t>OverallQual</a:t>
            </a:r>
            <a:r>
              <a:rPr lang="en-US" sz="1400" b="0" i="0" strike="noStrike" cap="none" dirty="0">
                <a:solidFill>
                  <a:srgbClr val="000000"/>
                </a:solidFill>
                <a:latin typeface="Arial"/>
                <a:ea typeface="Arial"/>
                <a:cs typeface="Arial"/>
                <a:sym typeface="Arial"/>
              </a:rPr>
              <a:t>: A tight correlation seems to </a:t>
            </a:r>
            <a:br>
              <a:rPr lang="en-US" sz="1400" b="0" i="0" strike="noStrike" cap="none" dirty="0">
                <a:solidFill>
                  <a:srgbClr val="000000"/>
                </a:solidFill>
                <a:latin typeface="Arial"/>
                <a:ea typeface="Arial"/>
                <a:cs typeface="Arial"/>
                <a:sym typeface="Arial"/>
              </a:rPr>
            </a:br>
            <a:r>
              <a:rPr lang="en-US" sz="1400" b="0" i="0" strike="noStrike" cap="none" dirty="0">
                <a:solidFill>
                  <a:srgbClr val="000000"/>
                </a:solidFill>
                <a:latin typeface="Arial"/>
                <a:ea typeface="Arial"/>
                <a:cs typeface="Arial"/>
                <a:sym typeface="Arial"/>
              </a:rPr>
              <a:t>exist for this feature, making it a strong candidate to be a feature to test on.</a:t>
            </a:r>
          </a:p>
          <a:p>
            <a:pPr>
              <a:lnSpc>
                <a:spcPct val="110000"/>
              </a:lnSpc>
              <a:spcBef>
                <a:spcPts val="0"/>
              </a:spcBef>
              <a:spcAft>
                <a:spcPts val="600"/>
              </a:spcAft>
              <a:buClr>
                <a:srgbClr val="000000"/>
              </a:buClr>
              <a:buSzPts val="1800"/>
              <a:buFont typeface="Arial" panose="020B0604020202020204" pitchFamily="34" charset="0"/>
              <a:buChar char="•"/>
            </a:pPr>
            <a:r>
              <a:rPr lang="en-US" sz="1400" b="0" i="0" strike="noStrike" cap="none" dirty="0" err="1">
                <a:solidFill>
                  <a:srgbClr val="000000"/>
                </a:solidFill>
                <a:latin typeface="Arial"/>
                <a:ea typeface="Arial"/>
                <a:cs typeface="Arial"/>
                <a:sym typeface="Arial"/>
              </a:rPr>
              <a:t>YearBuilt</a:t>
            </a:r>
            <a:r>
              <a:rPr lang="en-US" sz="1400" b="0" i="0" strike="noStrike" cap="none" dirty="0">
                <a:solidFill>
                  <a:srgbClr val="000000"/>
                </a:solidFill>
                <a:latin typeface="Arial"/>
                <a:ea typeface="Arial"/>
                <a:cs typeface="Arial"/>
                <a:sym typeface="Arial"/>
              </a:rPr>
              <a:t>: A moderate and positive correlation seems to exist for this feature.</a:t>
            </a:r>
          </a:p>
          <a:p>
            <a:pPr>
              <a:lnSpc>
                <a:spcPct val="110000"/>
              </a:lnSpc>
              <a:spcBef>
                <a:spcPts val="0"/>
              </a:spcBef>
              <a:spcAft>
                <a:spcPts val="600"/>
              </a:spcAft>
              <a:buClr>
                <a:srgbClr val="000000"/>
              </a:buClr>
              <a:buSzPts val="1800"/>
              <a:buFont typeface="Arial" panose="020B0604020202020204" pitchFamily="34" charset="0"/>
              <a:buChar char="•"/>
            </a:pPr>
            <a:r>
              <a:rPr lang="en-US" sz="1400" b="0" i="0" strike="noStrike" cap="none" dirty="0" err="1">
                <a:solidFill>
                  <a:srgbClr val="000000"/>
                </a:solidFill>
                <a:latin typeface="Arial"/>
                <a:ea typeface="Arial"/>
                <a:cs typeface="Arial"/>
                <a:sym typeface="Arial"/>
              </a:rPr>
              <a:t>MoSold</a:t>
            </a:r>
            <a:r>
              <a:rPr lang="en-US" sz="1400" b="0" i="0" strike="noStrike" cap="none" dirty="0">
                <a:solidFill>
                  <a:srgbClr val="000000"/>
                </a:solidFill>
                <a:latin typeface="Arial"/>
                <a:ea typeface="Arial"/>
                <a:cs typeface="Arial"/>
                <a:sym typeface="Arial"/>
              </a:rPr>
              <a:t>: As many data points are dispersed in an oblong shape across the graph, a poor correlation seems to exist for this feature.</a:t>
            </a:r>
            <a:endParaRPr lang="en-US" sz="1400" dirty="0"/>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r>
              <a:rPr lang="en-US" sz="2800" dirty="0">
                <a:solidFill>
                  <a:schemeClr val="tx1"/>
                </a:solidFill>
                <a:latin typeface="Arial"/>
                <a:cs typeface="Arial"/>
                <a:sym typeface="Arial"/>
              </a:rPr>
              <a:t>Data Exploration</a:t>
            </a:r>
            <a:endParaRPr lang="en-US" sz="2800" dirty="0">
              <a:solidFill>
                <a:schemeClr val="tx1"/>
              </a:solidFill>
            </a:endParaRPr>
          </a:p>
        </p:txBody>
      </p:sp>
      <p:pic>
        <p:nvPicPr>
          <p:cNvPr id="3" name="Picture 2">
            <a:extLst>
              <a:ext uri="{FF2B5EF4-FFF2-40B4-BE49-F238E27FC236}">
                <a16:creationId xmlns:a16="http://schemas.microsoft.com/office/drawing/2014/main" id="{52DD70E6-F4E5-4FBE-E02D-6C91A6CE15C1}"/>
              </a:ext>
            </a:extLst>
          </p:cNvPr>
          <p:cNvPicPr>
            <a:picLocks noChangeAspect="1"/>
          </p:cNvPicPr>
          <p:nvPr/>
        </p:nvPicPr>
        <p:blipFill>
          <a:blip r:embed="rId3"/>
          <a:stretch>
            <a:fillRect/>
          </a:stretch>
        </p:blipFill>
        <p:spPr>
          <a:xfrm>
            <a:off x="3497743" y="1532188"/>
            <a:ext cx="5543107" cy="3229514"/>
          </a:xfrm>
          <a:prstGeom prst="rect">
            <a:avLst/>
          </a:prstGeom>
        </p:spPr>
      </p:pic>
    </p:spTree>
    <p:extLst>
      <p:ext uri="{BB962C8B-B14F-4D97-AF65-F5344CB8AC3E}">
        <p14:creationId xmlns:p14="http://schemas.microsoft.com/office/powerpoint/2010/main" val="94877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
          <p:cNvSpPr txBox="1">
            <a:spLocks noGrp="1"/>
          </p:cNvSpPr>
          <p:nvPr>
            <p:ph type="sldNum" sz="quarter" idx="12"/>
          </p:nvPr>
        </p:nvSpPr>
        <p:spPr>
          <a:xfrm>
            <a:off x="7425344" y="6459786"/>
            <a:ext cx="984019" cy="338514"/>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sz="1600">
                <a:latin typeface="Georgia"/>
                <a:ea typeface="Georgia"/>
                <a:cs typeface="Georgia"/>
                <a:sym typeface="Georgia"/>
              </a:rPr>
              <a:pPr marL="0" lvl="0" indent="0" algn="ctr" rtl="0">
                <a:lnSpc>
                  <a:spcPct val="100000"/>
                </a:lnSpc>
                <a:spcBef>
                  <a:spcPts val="0"/>
                </a:spcBef>
                <a:spcAft>
                  <a:spcPts val="0"/>
                </a:spcAft>
                <a:buClr>
                  <a:srgbClr val="000000"/>
                </a:buClr>
                <a:buSzPts val="1800"/>
                <a:buFont typeface="Georgia"/>
                <a:buNone/>
              </a:pPr>
              <a:t>9</a:t>
            </a:fld>
            <a:endParaRPr sz="1600" dirty="0"/>
          </a:p>
        </p:txBody>
      </p:sp>
      <p:sp>
        <p:nvSpPr>
          <p:cNvPr id="98" name="Google Shape;98;p2"/>
          <p:cNvSpPr txBox="1">
            <a:spLocks noGrp="1"/>
          </p:cNvSpPr>
          <p:nvPr>
            <p:ph type="title" idx="4294967295"/>
          </p:nvPr>
        </p:nvSpPr>
        <p:spPr>
          <a:xfrm>
            <a:off x="202387" y="183390"/>
            <a:ext cx="7013575" cy="536575"/>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4200" dirty="0">
                <a:solidFill>
                  <a:schemeClr val="bg1">
                    <a:lumMod val="50000"/>
                  </a:schemeClr>
                </a:solidFill>
                <a:latin typeface="Arial"/>
                <a:ea typeface="Arial"/>
                <a:cs typeface="Arial"/>
                <a:sym typeface="Arial"/>
              </a:rPr>
              <a:t>The Data</a:t>
            </a:r>
            <a:endParaRPr sz="4200" dirty="0">
              <a:solidFill>
                <a:schemeClr val="bg1">
                  <a:lumMod val="50000"/>
                </a:schemeClr>
              </a:solidFill>
            </a:endParaRPr>
          </a:p>
        </p:txBody>
      </p:sp>
      <p:sp>
        <p:nvSpPr>
          <p:cNvPr id="2" name="Google Shape;98;p2">
            <a:extLst>
              <a:ext uri="{FF2B5EF4-FFF2-40B4-BE49-F238E27FC236}">
                <a16:creationId xmlns:a16="http://schemas.microsoft.com/office/drawing/2014/main" id="{125A4230-33A7-B9D9-A83E-648395F1ABC1}"/>
              </a:ext>
            </a:extLst>
          </p:cNvPr>
          <p:cNvSpPr txBox="1">
            <a:spLocks/>
          </p:cNvSpPr>
          <p:nvPr/>
        </p:nvSpPr>
        <p:spPr>
          <a:xfrm>
            <a:off x="723013" y="719965"/>
            <a:ext cx="7524004" cy="412500"/>
          </a:xfrm>
          <a:prstGeom prst="rect">
            <a:avLst/>
          </a:prstGeom>
          <a:noFill/>
          <a:ln>
            <a:noFill/>
          </a:ln>
        </p:spPr>
        <p:txBody>
          <a:bodyPr spcFirstLastPara="1" vert="horz" wrap="square" lIns="45700" tIns="45700" rIns="45700" bIns="45700" rtlCol="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rgbClr val="FFFFFF"/>
              </a:buClr>
              <a:buSzPts val="2000"/>
              <a:buFont typeface="Arial"/>
              <a:buNone/>
            </a:pPr>
            <a:r>
              <a:rPr lang="en-US" sz="2800" dirty="0">
                <a:solidFill>
                  <a:schemeClr val="tx1"/>
                </a:solidFill>
                <a:latin typeface="Arial"/>
                <a:cs typeface="Arial"/>
                <a:sym typeface="Arial"/>
              </a:rPr>
              <a:t>Data Preparation</a:t>
            </a:r>
            <a:endParaRPr lang="en-US" sz="2800" dirty="0">
              <a:solidFill>
                <a:schemeClr val="tx1"/>
              </a:solidFill>
            </a:endParaRPr>
          </a:p>
        </p:txBody>
      </p:sp>
      <p:sp>
        <p:nvSpPr>
          <p:cNvPr id="5" name="Google Shape;100;p2">
            <a:extLst>
              <a:ext uri="{FF2B5EF4-FFF2-40B4-BE49-F238E27FC236}">
                <a16:creationId xmlns:a16="http://schemas.microsoft.com/office/drawing/2014/main" id="{A850ACED-7F2D-840E-ED7C-855C218107A5}"/>
              </a:ext>
            </a:extLst>
          </p:cNvPr>
          <p:cNvSpPr txBox="1">
            <a:spLocks/>
          </p:cNvSpPr>
          <p:nvPr/>
        </p:nvSpPr>
        <p:spPr>
          <a:xfrm>
            <a:off x="723014" y="1834839"/>
            <a:ext cx="7686350" cy="3666203"/>
          </a:xfrm>
          <a:prstGeom prst="rect">
            <a:avLst/>
          </a:prstGeom>
          <a:noFill/>
          <a:ln>
            <a:noFill/>
          </a:ln>
        </p:spPr>
        <p:txBody>
          <a:bodyPr spcFirstLastPara="1" vert="horz" wrap="square" lIns="45700" tIns="45700" rIns="45700" bIns="4570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Removal of features that did not contextually have anything to do with the sales price, </a:t>
            </a:r>
            <a:r>
              <a:rPr lang="en-US" sz="1800" i="1" dirty="0">
                <a:solidFill>
                  <a:srgbClr val="000000"/>
                </a:solidFill>
                <a:latin typeface="Arial"/>
                <a:ea typeface="Arial"/>
                <a:cs typeface="Arial"/>
                <a:sym typeface="Arial"/>
              </a:rPr>
              <a:t>Id</a:t>
            </a:r>
            <a:r>
              <a:rPr lang="en-US" sz="1800" dirty="0">
                <a:solidFill>
                  <a:srgbClr val="000000"/>
                </a:solidFill>
                <a:latin typeface="Arial"/>
                <a:ea typeface="Arial"/>
                <a:cs typeface="Arial"/>
                <a:sym typeface="Arial"/>
              </a:rPr>
              <a:t> and </a:t>
            </a:r>
            <a:r>
              <a:rPr lang="en-US" sz="1800" i="1" dirty="0" err="1">
                <a:solidFill>
                  <a:srgbClr val="000000"/>
                </a:solidFill>
                <a:latin typeface="Arial"/>
                <a:ea typeface="Arial"/>
                <a:cs typeface="Arial"/>
                <a:sym typeface="Arial"/>
              </a:rPr>
              <a:t>Unnnamed</a:t>
            </a:r>
            <a:r>
              <a:rPr lang="en-US" sz="1800" i="1" dirty="0">
                <a:solidFill>
                  <a:srgbClr val="000000"/>
                </a:solidFill>
                <a:latin typeface="Arial"/>
                <a:ea typeface="Arial"/>
                <a:cs typeface="Arial"/>
                <a:sym typeface="Arial"/>
              </a:rPr>
              <a:t>: 0</a:t>
            </a:r>
            <a:r>
              <a:rPr lang="en-US" sz="1800" dirty="0">
                <a:solidFill>
                  <a:srgbClr val="000000"/>
                </a:solidFill>
                <a:latin typeface="Arial"/>
                <a:ea typeface="Arial"/>
                <a:cs typeface="Arial"/>
                <a:sym typeface="Arial"/>
              </a:rPr>
              <a:t>.</a:t>
            </a:r>
          </a:p>
          <a:p>
            <a:pPr marL="0" indent="0">
              <a:lnSpc>
                <a:spcPct val="110000"/>
              </a:lnSpc>
              <a:spcBef>
                <a:spcPts val="0"/>
              </a:spcBef>
              <a:spcAft>
                <a:spcPts val="600"/>
              </a:spcAft>
              <a:buClr>
                <a:srgbClr val="000000"/>
              </a:buClr>
              <a:buSzPts val="1800"/>
              <a:buFont typeface="Calibri" panose="020F0502020204030204" pitchFamily="34" charset="0"/>
              <a:buNone/>
            </a:pPr>
            <a:endParaRPr lang="en-US" sz="1800" dirty="0">
              <a:solidFill>
                <a:srgbClr val="000000"/>
              </a:solidFill>
              <a:latin typeface="Arial"/>
              <a:ea typeface="Arial"/>
              <a:cs typeface="Arial"/>
              <a:sym typeface="Arial"/>
            </a:endParaRPr>
          </a:p>
          <a:p>
            <a:pPr marL="0" indent="0">
              <a:lnSpc>
                <a:spcPct val="110000"/>
              </a:lnSpc>
              <a:spcBef>
                <a:spcPts val="0"/>
              </a:spcBef>
              <a:spcAft>
                <a:spcPts val="600"/>
              </a:spcAft>
              <a:buClr>
                <a:srgbClr val="000000"/>
              </a:buClr>
              <a:buSzPts val="1800"/>
              <a:buFont typeface="Calibri" panose="020F0502020204030204" pitchFamily="34" charset="0"/>
              <a:buNone/>
            </a:pPr>
            <a:r>
              <a:rPr lang="en-US" sz="1800" dirty="0">
                <a:solidFill>
                  <a:srgbClr val="000000"/>
                </a:solidFill>
                <a:latin typeface="Arial"/>
                <a:ea typeface="Arial"/>
                <a:cs typeface="Arial"/>
                <a:sym typeface="Arial"/>
              </a:rPr>
              <a:t>Columns with more than 40% of its values as null values were removed. Any remaining columns with null values were then evaluated if those values should be interpolated. </a:t>
            </a:r>
            <a:r>
              <a:rPr lang="en-US" sz="1800" i="1" dirty="0" err="1">
                <a:solidFill>
                  <a:srgbClr val="000000"/>
                </a:solidFill>
                <a:latin typeface="Arial"/>
                <a:ea typeface="Arial"/>
                <a:cs typeface="Arial"/>
                <a:sym typeface="Arial"/>
              </a:rPr>
              <a:t>LotFrontage</a:t>
            </a:r>
            <a:r>
              <a:rPr lang="en-US" sz="1800" dirty="0">
                <a:solidFill>
                  <a:srgbClr val="000000"/>
                </a:solidFill>
                <a:latin typeface="Arial"/>
                <a:ea typeface="Arial"/>
                <a:cs typeface="Arial"/>
                <a:sym typeface="Arial"/>
              </a:rPr>
              <a:t> and </a:t>
            </a:r>
            <a:r>
              <a:rPr lang="en-US" sz="1800" i="1" dirty="0" err="1">
                <a:solidFill>
                  <a:srgbClr val="000000"/>
                </a:solidFill>
                <a:latin typeface="Arial"/>
                <a:ea typeface="Arial"/>
                <a:cs typeface="Arial"/>
                <a:sym typeface="Arial"/>
              </a:rPr>
              <a:t>GarageYrBlt</a:t>
            </a:r>
            <a:r>
              <a:rPr lang="en-US" sz="1800" dirty="0">
                <a:solidFill>
                  <a:srgbClr val="000000"/>
                </a:solidFill>
                <a:latin typeface="Arial"/>
                <a:ea typeface="Arial"/>
                <a:cs typeface="Arial"/>
                <a:sym typeface="Arial"/>
              </a:rPr>
              <a:t> both contextually do not make sense if they do not have a value (houses are assumed to have a sidewalk in front of them and a garage must have been built at some point in time), and were given average values of the entire column. All features with any null values and '0' values were confirmed that any null or 0 values make sense conceptually within their context.</a:t>
            </a:r>
          </a:p>
        </p:txBody>
      </p:sp>
    </p:spTree>
    <p:extLst>
      <p:ext uri="{BB962C8B-B14F-4D97-AF65-F5344CB8AC3E}">
        <p14:creationId xmlns:p14="http://schemas.microsoft.com/office/powerpoint/2010/main" val="947568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216</TotalTime>
  <Words>1718</Words>
  <Application>Microsoft Office PowerPoint</Application>
  <PresentationFormat>On-screen Show (4:3)</PresentationFormat>
  <Paragraphs>105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Georgia</vt:lpstr>
      <vt:lpstr>Wingdings</vt:lpstr>
      <vt:lpstr>Retrospect</vt:lpstr>
      <vt:lpstr>Correlating Factors of House Sale Prices</vt:lpstr>
      <vt:lpstr>Introduction</vt:lpstr>
      <vt:lpstr>Introduction</vt:lpstr>
      <vt:lpstr>Introduction</vt:lpstr>
      <vt:lpstr>The Data</vt:lpstr>
      <vt:lpstr>The Data</vt:lpstr>
      <vt:lpstr>The Data</vt:lpstr>
      <vt:lpstr>The Data</vt:lpstr>
      <vt:lpstr>The Data</vt:lpstr>
      <vt:lpstr>The Data</vt:lpstr>
      <vt:lpstr>Correlation</vt:lpstr>
      <vt:lpstr>Project Description</vt:lpstr>
      <vt:lpstr>Project Description</vt:lpstr>
      <vt:lpstr>Project Description</vt:lpstr>
      <vt:lpstr>Analysis and Results</vt:lpstr>
      <vt:lpstr>Analysis and Results</vt:lpstr>
      <vt:lpstr>Verification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Correlating Factors of House Sale Prices</dc:title>
  <dc:creator>Britni Epstein</dc:creator>
  <cp:lastModifiedBy>Sanabu W</cp:lastModifiedBy>
  <cp:revision>14</cp:revision>
  <dcterms:modified xsi:type="dcterms:W3CDTF">2022-11-28T21:39:18Z</dcterms:modified>
</cp:coreProperties>
</file>