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256" r:id="rId2"/>
    <p:sldId id="259" r:id="rId3"/>
    <p:sldId id="273" r:id="rId4"/>
    <p:sldId id="258" r:id="rId5"/>
    <p:sldId id="274" r:id="rId6"/>
    <p:sldId id="284" r:id="rId7"/>
    <p:sldId id="263" r:id="rId8"/>
    <p:sldId id="270" r:id="rId9"/>
    <p:sldId id="275" r:id="rId10"/>
    <p:sldId id="271" r:id="rId11"/>
    <p:sldId id="272" r:id="rId12"/>
    <p:sldId id="277" r:id="rId13"/>
    <p:sldId id="276" r:id="rId14"/>
    <p:sldId id="278" r:id="rId15"/>
    <p:sldId id="279" r:id="rId16"/>
    <p:sldId id="280" r:id="rId17"/>
    <p:sldId id="286" r:id="rId18"/>
    <p:sldId id="281" r:id="rId19"/>
    <p:sldId id="287" r:id="rId20"/>
    <p:sldId id="285" r:id="rId21"/>
    <p:sldId id="288" r:id="rId22"/>
    <p:sldId id="300" r:id="rId23"/>
    <p:sldId id="301" r:id="rId24"/>
    <p:sldId id="302" r:id="rId25"/>
    <p:sldId id="303" r:id="rId26"/>
    <p:sldId id="304" r:id="rId27"/>
    <p:sldId id="305" r:id="rId28"/>
    <p:sldId id="308" r:id="rId29"/>
    <p:sldId id="306" r:id="rId30"/>
    <p:sldId id="307" r:id="rId31"/>
    <p:sldId id="289" r:id="rId32"/>
    <p:sldId id="290" r:id="rId33"/>
    <p:sldId id="291" r:id="rId34"/>
    <p:sldId id="292" r:id="rId35"/>
    <p:sldId id="294" r:id="rId36"/>
    <p:sldId id="295" r:id="rId37"/>
    <p:sldId id="296" r:id="rId38"/>
    <p:sldId id="297" r:id="rId39"/>
    <p:sldId id="298" r:id="rId40"/>
    <p:sldId id="299" r:id="rId41"/>
    <p:sldId id="260" r:id="rId42"/>
    <p:sldId id="266" r:id="rId43"/>
    <p:sldId id="26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ED7E135-B925-4B0B-83DD-D38A2060EDF0}">
          <p14:sldIdLst>
            <p14:sldId id="256"/>
          </p14:sldIdLst>
        </p14:section>
        <p14:section name="Intro" id="{E5CC18EC-CAB4-4173-B536-F7E6F9CD53A9}">
          <p14:sldIdLst>
            <p14:sldId id="259"/>
            <p14:sldId id="273"/>
            <p14:sldId id="258"/>
            <p14:sldId id="274"/>
            <p14:sldId id="284"/>
          </p14:sldIdLst>
        </p14:section>
        <p14:section name="Part 1" id="{5A82E57F-FAF3-4B12-930E-E24CBC09F95C}">
          <p14:sldIdLst/>
        </p14:section>
        <p14:section name="Part 2" id="{71039B9A-6DDF-4F24-A02B-B27A18B4EE0F}">
          <p14:sldIdLst/>
        </p14:section>
        <p14:section name="Part 3" id="{4FC5B730-411F-4186-90E8-1BF9E4959108}">
          <p14:sldIdLst>
            <p14:sldId id="263"/>
            <p14:sldId id="270"/>
            <p14:sldId id="275"/>
            <p14:sldId id="271"/>
            <p14:sldId id="272"/>
            <p14:sldId id="277"/>
            <p14:sldId id="276"/>
            <p14:sldId id="278"/>
            <p14:sldId id="279"/>
            <p14:sldId id="280"/>
            <p14:sldId id="286"/>
            <p14:sldId id="281"/>
            <p14:sldId id="287"/>
            <p14:sldId id="285"/>
            <p14:sldId id="288"/>
            <p14:sldId id="300"/>
            <p14:sldId id="301"/>
            <p14:sldId id="302"/>
            <p14:sldId id="303"/>
            <p14:sldId id="304"/>
            <p14:sldId id="305"/>
            <p14:sldId id="308"/>
            <p14:sldId id="306"/>
            <p14:sldId id="307"/>
          </p14:sldIdLst>
        </p14:section>
        <p14:section name="Part 4" id="{379F2DD4-0BE2-4E0A-BF25-CE7EBDA1B36E}">
          <p14:sldIdLst/>
        </p14:section>
        <p14:section name="Part 5" id="{93B28E02-08B4-4F83-9D9F-52AD275E17B5}">
          <p14:sldIdLst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utility slides DO NOT DELETE" id="{9CF3B635-A2D3-40F2-B264-3776C128982B}">
          <p14:sldIdLst>
            <p14:sldId id="260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abu W" initials="SW" lastIdx="2" clrIdx="0">
    <p:extLst>
      <p:ext uri="{19B8F6BF-5375-455C-9EA6-DF929625EA0E}">
        <p15:presenceInfo xmlns:p15="http://schemas.microsoft.com/office/powerpoint/2012/main" userId="42a3753cb066bb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" y="1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1:57:34.024" idx="1">
    <p:pos x="10" y="10"/>
    <p:text>DELETE?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3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20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49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2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2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8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0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4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1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7B7763-22E3-42ED-9DA4-4BF6C8EED42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1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maps.com/data/us-citi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United_States_urban_area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asprices.aaa.com/state-gas-price-average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7A7B-92DB-4A3F-8466-5ABC67A21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7616" y="346399"/>
            <a:ext cx="6559963" cy="2616199"/>
          </a:xfrm>
        </p:spPr>
        <p:txBody>
          <a:bodyPr/>
          <a:lstStyle/>
          <a:p>
            <a:r>
              <a:rPr lang="en-US" dirty="0"/>
              <a:t>An Electric Craving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EC36A-C5A0-4D55-89AC-D45F8CB9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3220" y="3234268"/>
            <a:ext cx="7602538" cy="946794"/>
          </a:xfrm>
        </p:spPr>
        <p:txBody>
          <a:bodyPr/>
          <a:lstStyle/>
          <a:p>
            <a:r>
              <a:rPr lang="en-US" dirty="0"/>
              <a:t>UCSD Data Science and Programming Bootcamp</a:t>
            </a:r>
          </a:p>
          <a:p>
            <a:r>
              <a:rPr lang="en-US" dirty="0"/>
              <a:t>Project One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9DCBD9-1703-4781-90FC-990623A8C6CA}"/>
              </a:ext>
            </a:extLst>
          </p:cNvPr>
          <p:cNvSpPr txBox="1">
            <a:spLocks/>
          </p:cNvSpPr>
          <p:nvPr/>
        </p:nvSpPr>
        <p:spPr>
          <a:xfrm>
            <a:off x="8942596" y="4228181"/>
            <a:ext cx="1683162" cy="1430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Jacob Zacarias</a:t>
            </a:r>
          </a:p>
          <a:p>
            <a:r>
              <a:rPr lang="en-US" sz="1400" dirty="0"/>
              <a:t>Sanabu Washizuka</a:t>
            </a:r>
          </a:p>
          <a:p>
            <a:r>
              <a:rPr lang="en-US" sz="1400" dirty="0" err="1"/>
              <a:t>Tanlin</a:t>
            </a:r>
            <a:r>
              <a:rPr lang="en-US" sz="1400" dirty="0"/>
              <a:t> Hung</a:t>
            </a:r>
          </a:p>
          <a:p>
            <a:r>
              <a:rPr lang="en-US" sz="1400" dirty="0" err="1"/>
              <a:t>Walaa</a:t>
            </a:r>
            <a:r>
              <a:rPr lang="en-US" sz="1400" dirty="0"/>
              <a:t> Alani</a:t>
            </a:r>
          </a:p>
        </p:txBody>
      </p:sp>
    </p:spTree>
    <p:extLst>
      <p:ext uri="{BB962C8B-B14F-4D97-AF65-F5344CB8AC3E}">
        <p14:creationId xmlns:p14="http://schemas.microsoft.com/office/powerpoint/2010/main" val="323967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Q.4.1 - City List and City Population Density (cleaning)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275" y="2003500"/>
            <a:ext cx="8502107" cy="285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Source:</a:t>
            </a:r>
          </a:p>
          <a:p>
            <a:r>
              <a:rPr lang="en-US" sz="1600" dirty="0">
                <a:hlinkClick r:id="rId2"/>
              </a:rPr>
              <a:t>https://simplemaps.com/data/us-cities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General Info:</a:t>
            </a:r>
          </a:p>
          <a:p>
            <a:r>
              <a:rPr lang="en-US" sz="1600" dirty="0"/>
              <a:t>Information on cities in the U.S.	</a:t>
            </a:r>
          </a:p>
          <a:p>
            <a:r>
              <a:rPr lang="en-US" sz="1600" dirty="0"/>
              <a:t>Updated as of November 18, 2020</a:t>
            </a:r>
          </a:p>
          <a:p>
            <a:r>
              <a:rPr lang="en-US" sz="1600" dirty="0"/>
              <a:t>Over 108,000 cities and towns from all 50 states</a:t>
            </a:r>
          </a:p>
          <a:p>
            <a:r>
              <a:rPr lang="en-US" sz="1600" dirty="0"/>
              <a:t>Used to retrieve current data on population density per city</a:t>
            </a:r>
          </a:p>
        </p:txBody>
      </p:sp>
    </p:spTree>
    <p:extLst>
      <p:ext uri="{BB962C8B-B14F-4D97-AF65-F5344CB8AC3E}">
        <p14:creationId xmlns:p14="http://schemas.microsoft.com/office/powerpoint/2010/main" val="45112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Q.4.1 - City List and City Population Density (cleaning)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4A7AE-12E7-4FAE-9D15-E7FC4C6C5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94" y="881044"/>
            <a:ext cx="7793080" cy="44119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6C4210-18BE-40E3-8494-B06230437C3C}"/>
              </a:ext>
            </a:extLst>
          </p:cNvPr>
          <p:cNvSpPr txBox="1"/>
          <p:nvPr/>
        </p:nvSpPr>
        <p:spPr>
          <a:xfrm>
            <a:off x="1775794" y="52929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*Note line 9</a:t>
            </a:r>
          </a:p>
        </p:txBody>
      </p:sp>
    </p:spTree>
    <p:extLst>
      <p:ext uri="{BB962C8B-B14F-4D97-AF65-F5344CB8AC3E}">
        <p14:creationId xmlns:p14="http://schemas.microsoft.com/office/powerpoint/2010/main" val="52469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Q.4.1 – Urbanized Areas (cleaning)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275" y="2003500"/>
            <a:ext cx="8017198" cy="285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Source:</a:t>
            </a:r>
          </a:p>
          <a:p>
            <a:r>
              <a:rPr lang="en-US" sz="1600" dirty="0">
                <a:hlinkClick r:id="rId2"/>
              </a:rPr>
              <a:t>https://en.wikipedia.org/wiki/List_of_United_States_urban_areas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General Info:</a:t>
            </a:r>
          </a:p>
          <a:p>
            <a:r>
              <a:rPr lang="en-US" sz="1600" dirty="0"/>
              <a:t>A list of urban areas in the United States as defined by the United States Census Bureau</a:t>
            </a:r>
          </a:p>
          <a:p>
            <a:r>
              <a:rPr lang="en-US" sz="1600" dirty="0"/>
              <a:t>An urbanized area (UA) is an urban area with population over 50,000</a:t>
            </a:r>
          </a:p>
          <a:p>
            <a:r>
              <a:rPr lang="en-US" sz="1600" dirty="0"/>
              <a:t>Used to limit cities to observe for API call</a:t>
            </a:r>
          </a:p>
        </p:txBody>
      </p:sp>
    </p:spTree>
    <p:extLst>
      <p:ext uri="{BB962C8B-B14F-4D97-AF65-F5344CB8AC3E}">
        <p14:creationId xmlns:p14="http://schemas.microsoft.com/office/powerpoint/2010/main" val="358805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Q.4.1 – Urbanized Areas (cleaning)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2ED3C-2EC0-4539-A19E-070EB153D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6" y="1505025"/>
            <a:ext cx="7261663" cy="399061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7DB52-BD37-4C30-B6F9-7922B193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911" y="723761"/>
            <a:ext cx="7345251" cy="781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Creating state-unique city names within Excel for merging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DCF05-4FE7-414B-8697-4671A37FF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8" y="3412903"/>
            <a:ext cx="8103016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38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Q.4.1 – Merge urban areas list to city data frame to limit city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5301A-7B53-4BB6-8FC8-CFE565FA3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2" y="2013234"/>
            <a:ext cx="10792315" cy="283153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3C162-44CE-4E2A-BE4B-B0B34584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373" y="977107"/>
            <a:ext cx="7345251" cy="78126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Limiting cities to “Urbanized Areas” (population &gt; 50,000)</a:t>
            </a:r>
          </a:p>
          <a:p>
            <a:r>
              <a:rPr lang="en-US" sz="2000" dirty="0"/>
              <a:t>Merging cities </a:t>
            </a:r>
            <a:r>
              <a:rPr lang="en-US" sz="2000" dirty="0" err="1"/>
              <a:t>dataframe</a:t>
            </a:r>
            <a:r>
              <a:rPr lang="en-US" sz="2000" dirty="0"/>
              <a:t> with “</a:t>
            </a:r>
            <a:r>
              <a:rPr lang="en-US" sz="2000" dirty="0" err="1"/>
              <a:t>city_landmass</a:t>
            </a:r>
            <a:r>
              <a:rPr lang="en-US" sz="2000" dirty="0"/>
              <a:t>” </a:t>
            </a:r>
            <a:r>
              <a:rPr lang="en-US" sz="2000" dirty="0" err="1"/>
              <a:t>dataframe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485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Q.4.2 – CA Gas Prices (cleaning)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275" y="2003500"/>
            <a:ext cx="8017198" cy="285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Source:</a:t>
            </a:r>
          </a:p>
          <a:p>
            <a:r>
              <a:rPr lang="en-US" sz="1600" dirty="0">
                <a:hlinkClick r:id="rId2"/>
              </a:rPr>
              <a:t>https://gasprices.aaa.com/state-gas-price-averages/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General Info:</a:t>
            </a:r>
          </a:p>
          <a:p>
            <a:r>
              <a:rPr lang="en-US" sz="1600" dirty="0"/>
              <a:t>A list of gas prices within California per city</a:t>
            </a:r>
          </a:p>
        </p:txBody>
      </p:sp>
    </p:spTree>
    <p:extLst>
      <p:ext uri="{BB962C8B-B14F-4D97-AF65-F5344CB8AC3E}">
        <p14:creationId xmlns:p14="http://schemas.microsoft.com/office/powerpoint/2010/main" val="12186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Q.4.2 – CA Gas Prices (cleaning)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7DB52-BD37-4C30-B6F9-7922B193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911" y="723760"/>
            <a:ext cx="8004822" cy="1181239"/>
          </a:xfrm>
        </p:spPr>
        <p:txBody>
          <a:bodyPr>
            <a:normAutofit/>
          </a:bodyPr>
          <a:lstStyle/>
          <a:p>
            <a:r>
              <a:rPr lang="en-US" sz="2000" dirty="0"/>
              <a:t>Copy/pasted data directly off website onto Excel spreadsheet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E2408-AD80-4E4A-A3D8-11588BA7F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10" y="2455332"/>
            <a:ext cx="5394042" cy="2929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1BAD44-7635-4E12-ABBF-CD0A94387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89" y="1904999"/>
            <a:ext cx="3784977" cy="44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71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Q.4.2 – CA Gas Prices (cleaning)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7DB52-BD37-4C30-B6F9-7922B193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194" y="722244"/>
            <a:ext cx="8004822" cy="1181239"/>
          </a:xfrm>
        </p:spPr>
        <p:txBody>
          <a:bodyPr>
            <a:normAutofit/>
          </a:bodyPr>
          <a:lstStyle/>
          <a:p>
            <a:r>
              <a:rPr lang="en-US" sz="2000" dirty="0"/>
              <a:t>Created crawler to pick out necessary data and create a summary table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319F6-B9CF-4532-9EFA-67A7E552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6" y="2020189"/>
            <a:ext cx="8668812" cy="3906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E4CDA-DC29-4B36-8854-8D0EECACD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810" y="1956263"/>
            <a:ext cx="2827056" cy="40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6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Q.4.2 –  Cities data for Gas Prices (merging)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7DB52-BD37-4C30-B6F9-7922B193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194" y="1002196"/>
            <a:ext cx="8004822" cy="118123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Creating CA-only list of cities and average gas prices </a:t>
            </a:r>
            <a:br>
              <a:rPr lang="en-US" sz="2000" dirty="0"/>
            </a:br>
            <a:r>
              <a:rPr lang="en-US" sz="2000" dirty="0"/>
              <a:t>(Regular octane gasoline) with number of EV charge stations for each city</a:t>
            </a:r>
          </a:p>
          <a:p>
            <a:r>
              <a:rPr lang="en-US" sz="2000" dirty="0"/>
              <a:t>Capitalize city name and add state abbreviation, and inner join on the unique cities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958FA-405D-4211-B873-C08D35C77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52" y="2463387"/>
            <a:ext cx="9572695" cy="361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Q.4.1 – Cities Data for Population and “institutions” Studies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7DB52-BD37-4C30-B6F9-7922B193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194" y="722244"/>
            <a:ext cx="8004822" cy="1181239"/>
          </a:xfrm>
        </p:spPr>
        <p:txBody>
          <a:bodyPr>
            <a:normAutofit/>
          </a:bodyPr>
          <a:lstStyle/>
          <a:p>
            <a:r>
              <a:rPr lang="en-US" sz="2000" dirty="0"/>
              <a:t>Inner join on state-unique cities</a:t>
            </a:r>
          </a:p>
          <a:p>
            <a:r>
              <a:rPr lang="en-US" sz="2000" dirty="0"/>
              <a:t>Change Price measures to floats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7C300E-CFFB-48E1-85E8-CD1B4B344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15" y="2038340"/>
            <a:ext cx="9410769" cy="278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8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5" y="2080426"/>
            <a:ext cx="3834994" cy="2697147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"Todd"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Lives in San Diego, 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Enjoys rock climbing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foodie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Looking to buy a new car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B4720ED-45D4-463A-923C-CCD41A7AACA4}"/>
              </a:ext>
            </a:extLst>
          </p:cNvPr>
          <p:cNvSpPr txBox="1">
            <a:spLocks/>
          </p:cNvSpPr>
          <p:nvPr/>
        </p:nvSpPr>
        <p:spPr>
          <a:xfrm>
            <a:off x="6726383" y="2080426"/>
            <a:ext cx="3834994" cy="2697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(FIND CLIPART/DRAWING/PHOTO OF RANDOM GUY AND INSERT HERE. ENSURE THE ART IS FREE USE.)</a:t>
            </a:r>
          </a:p>
        </p:txBody>
      </p:sp>
    </p:spTree>
    <p:extLst>
      <p:ext uri="{BB962C8B-B14F-4D97-AF65-F5344CB8AC3E}">
        <p14:creationId xmlns:p14="http://schemas.microsoft.com/office/powerpoint/2010/main" val="2711383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Q.4.3/4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7DB52-BD37-4C30-B6F9-7922B193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610089"/>
            <a:ext cx="9323777" cy="41625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Data cleaning/merging is finished for the first two studies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But what happened to the other two studies on the “institutions”???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(We’ll get back to these)</a:t>
            </a:r>
          </a:p>
        </p:txBody>
      </p:sp>
    </p:spTree>
    <p:extLst>
      <p:ext uri="{BB962C8B-B14F-4D97-AF65-F5344CB8AC3E}">
        <p14:creationId xmlns:p14="http://schemas.microsoft.com/office/powerpoint/2010/main" val="3625432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Q.4.1 –  Creating scatterplot with R^2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338B3-2E2E-4E2C-B028-03353EF7D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94" y="1149233"/>
            <a:ext cx="8973011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03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Q.4.1 –  Scatterplot for Q.1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CA278-94E1-40C8-95B2-6143565FB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18" y="1454048"/>
            <a:ext cx="9030164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9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Q.4.1 –  CA Cities data for population and “institutions” studies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95B81-EBCA-4707-9CAA-2FC07CC77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84" y="1272207"/>
            <a:ext cx="8382431" cy="396260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A6AECC-C630-4230-853B-0E3D6D22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588" y="5340425"/>
            <a:ext cx="8004822" cy="1181239"/>
          </a:xfrm>
        </p:spPr>
        <p:txBody>
          <a:bodyPr>
            <a:normAutofit/>
          </a:bodyPr>
          <a:lstStyle/>
          <a:p>
            <a:r>
              <a:rPr lang="en-US" sz="2000" dirty="0"/>
              <a:t>Weak R-squared – likely no correlation between no. of charge stations and population density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4754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Q.4.1 –  CA Cities data for population and “institutions” studies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A6AECC-C630-4230-853B-0E3D6D22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588" y="5340425"/>
            <a:ext cx="8004822" cy="1181239"/>
          </a:xfrm>
        </p:spPr>
        <p:txBody>
          <a:bodyPr>
            <a:normAutofit/>
          </a:bodyPr>
          <a:lstStyle/>
          <a:p>
            <a:r>
              <a:rPr lang="en-US" sz="2000" dirty="0"/>
              <a:t>Weak R-squared – likely no correlation between no. of charge stations and gas station prices</a:t>
            </a:r>
          </a:p>
          <a:p>
            <a:r>
              <a:rPr lang="en-US" sz="2000" dirty="0"/>
              <a:t>Higher R-squared than population density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18E2D-37A8-48DF-9086-C7D6CBB81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81" y="1250270"/>
            <a:ext cx="5569236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19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Q.4.3/4 What else is there?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5" y="2080426"/>
            <a:ext cx="8159920" cy="2697147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Cities with a “techie” vibe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Representative of trendy, forward-thinking demographics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13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Q.4.3/4 What else is there?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A06AEA6-7143-46FD-8A1D-A41D70BFF388}"/>
              </a:ext>
            </a:extLst>
          </p:cNvPr>
          <p:cNvSpPr txBox="1">
            <a:spLocks/>
          </p:cNvSpPr>
          <p:nvPr/>
        </p:nvSpPr>
        <p:spPr>
          <a:xfrm>
            <a:off x="1630625" y="2080426"/>
            <a:ext cx="8159920" cy="2697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SB LOGO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75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Q.4.3/4 – Yelp API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7DB52-BD37-4C30-B6F9-7922B193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194" y="722244"/>
            <a:ext cx="8004822" cy="1181239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Use Yelp API to search for number of Starbucks in each city</a:t>
            </a:r>
          </a:p>
          <a:p>
            <a:r>
              <a:rPr lang="en-US" sz="2000" dirty="0"/>
              <a:t>Loop through cities data frame and make calls to the API for each city</a:t>
            </a:r>
          </a:p>
          <a:p>
            <a:r>
              <a:rPr lang="en-US" sz="2000" dirty="0"/>
              <a:t>Read through the responses from one page to the next until the first response that isn’t the search term is found</a:t>
            </a:r>
          </a:p>
        </p:txBody>
      </p:sp>
    </p:spTree>
    <p:extLst>
      <p:ext uri="{BB962C8B-B14F-4D97-AF65-F5344CB8AC3E}">
        <p14:creationId xmlns:p14="http://schemas.microsoft.com/office/powerpoint/2010/main" val="1741456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Q.4.3/4 – Yelp API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53469E-711F-467F-9D40-12AA39C62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0" y="1053736"/>
            <a:ext cx="10404619" cy="52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28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Q.4.3/4 – Yelp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68308-A061-4D7A-B793-72219626F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9" y="1071416"/>
            <a:ext cx="11178303" cy="48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4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docs-Calibri"/>
              </a:rPr>
              <a:t>Theme of the Study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571" y="2080426"/>
            <a:ext cx="10300854" cy="269714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Should I get an electric vehicle over a gas-powered car?</a:t>
            </a:r>
          </a:p>
        </p:txBody>
      </p:sp>
    </p:spTree>
    <p:extLst>
      <p:ext uri="{BB962C8B-B14F-4D97-AF65-F5344CB8AC3E}">
        <p14:creationId xmlns:p14="http://schemas.microsoft.com/office/powerpoint/2010/main" val="390628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Q.4.3/4 – Yelp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6FEF4-AD60-474A-807F-E446CC271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6" y="1049323"/>
            <a:ext cx="11203634" cy="43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64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“Electric” Craving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5" y="2080426"/>
            <a:ext cx="3834994" cy="2697147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“IS HUNGRY”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B4720ED-45D4-463A-923C-CCD41A7AACA4}"/>
              </a:ext>
            </a:extLst>
          </p:cNvPr>
          <p:cNvSpPr txBox="1">
            <a:spLocks/>
          </p:cNvSpPr>
          <p:nvPr/>
        </p:nvSpPr>
        <p:spPr>
          <a:xfrm>
            <a:off x="6726383" y="2080426"/>
            <a:ext cx="3834994" cy="2697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(FIND CLIPART/DRAWING/PHOTO OF RANDOM GUY AND INSERT HERE. ENSURE THE ART IS FREE USE.)</a:t>
            </a:r>
          </a:p>
        </p:txBody>
      </p:sp>
    </p:spTree>
    <p:extLst>
      <p:ext uri="{BB962C8B-B14F-4D97-AF65-F5344CB8AC3E}">
        <p14:creationId xmlns:p14="http://schemas.microsoft.com/office/powerpoint/2010/main" val="1206179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“Electric” Craving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5" y="2080426"/>
            <a:ext cx="3834994" cy="2697147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FINDS BOSTON RESTAURANT AND HAS TO GO THERE</a:t>
            </a:r>
          </a:p>
        </p:txBody>
      </p:sp>
    </p:spTree>
    <p:extLst>
      <p:ext uri="{BB962C8B-B14F-4D97-AF65-F5344CB8AC3E}">
        <p14:creationId xmlns:p14="http://schemas.microsoft.com/office/powerpoint/2010/main" val="1234762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“Electric” Craving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5" y="2080426"/>
            <a:ext cx="3834994" cy="2697147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IS CURRENTLY IN SD AT A BURITTO SHOP</a:t>
            </a:r>
          </a:p>
        </p:txBody>
      </p:sp>
    </p:spTree>
    <p:extLst>
      <p:ext uri="{BB962C8B-B14F-4D97-AF65-F5344CB8AC3E}">
        <p14:creationId xmlns:p14="http://schemas.microsoft.com/office/powerpoint/2010/main" val="980312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“Electric” Craving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5" y="2080426"/>
            <a:ext cx="3834994" cy="2697147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20559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“Electric” Craving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5" y="2080426"/>
            <a:ext cx="3834994" cy="2697147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GAS CAR</a:t>
            </a:r>
          </a:p>
        </p:txBody>
      </p:sp>
    </p:spTree>
    <p:extLst>
      <p:ext uri="{BB962C8B-B14F-4D97-AF65-F5344CB8AC3E}">
        <p14:creationId xmlns:p14="http://schemas.microsoft.com/office/powerpoint/2010/main" val="3416522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“Electric” Craving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5" y="2080426"/>
            <a:ext cx="3834994" cy="2697147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EV</a:t>
            </a:r>
          </a:p>
        </p:txBody>
      </p:sp>
    </p:spTree>
    <p:extLst>
      <p:ext uri="{BB962C8B-B14F-4D97-AF65-F5344CB8AC3E}">
        <p14:creationId xmlns:p14="http://schemas.microsoft.com/office/powerpoint/2010/main" val="3597256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“Electric” Craving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5" y="2080426"/>
            <a:ext cx="3834994" cy="2697147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RESULTS 1</a:t>
            </a:r>
          </a:p>
        </p:txBody>
      </p:sp>
    </p:spTree>
    <p:extLst>
      <p:ext uri="{BB962C8B-B14F-4D97-AF65-F5344CB8AC3E}">
        <p14:creationId xmlns:p14="http://schemas.microsoft.com/office/powerpoint/2010/main" val="3633825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“Electric” Craving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5" y="2080426"/>
            <a:ext cx="3834994" cy="2697147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RESULTS IN TERMS OF TRIPS</a:t>
            </a:r>
          </a:p>
        </p:txBody>
      </p:sp>
    </p:spTree>
    <p:extLst>
      <p:ext uri="{BB962C8B-B14F-4D97-AF65-F5344CB8AC3E}">
        <p14:creationId xmlns:p14="http://schemas.microsoft.com/office/powerpoint/2010/main" val="1461651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“Electric” Craving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5" y="2080426"/>
            <a:ext cx="3834994" cy="2697147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RESULTS IN TERMS OF NO. OF  FOODS</a:t>
            </a:r>
          </a:p>
        </p:txBody>
      </p:sp>
    </p:spTree>
    <p:extLst>
      <p:ext uri="{BB962C8B-B14F-4D97-AF65-F5344CB8AC3E}">
        <p14:creationId xmlns:p14="http://schemas.microsoft.com/office/powerpoint/2010/main" val="409075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EV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400" dirty="0"/>
              <a:t> Gas  Car?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/>
          <a:lstStyle/>
          <a:p>
            <a:r>
              <a:rPr lang="en-US" dirty="0"/>
              <a:t>Q1. Will I be able to find charging stations wherever I am?</a:t>
            </a:r>
          </a:p>
          <a:p>
            <a:r>
              <a:rPr lang="en-US" dirty="0"/>
              <a:t>Q2. Out of both categories (EVs and gas-powered cars) which make and model is the most cost-effective for their fuel?</a:t>
            </a:r>
          </a:p>
          <a:p>
            <a:r>
              <a:rPr lang="en-US" dirty="0"/>
              <a:t>Q3. Will EVs really pay themselves off?</a:t>
            </a:r>
          </a:p>
          <a:p>
            <a:r>
              <a:rPr lang="en-US" dirty="0"/>
              <a:t>Q4. What factors might hint that a city has a lot of charging stations?</a:t>
            </a:r>
          </a:p>
          <a:p>
            <a:r>
              <a:rPr lang="en-US" dirty="0"/>
              <a:t>Q5. How much will I save on a trip?</a:t>
            </a:r>
          </a:p>
        </p:txBody>
      </p:sp>
    </p:spTree>
    <p:extLst>
      <p:ext uri="{BB962C8B-B14F-4D97-AF65-F5344CB8AC3E}">
        <p14:creationId xmlns:p14="http://schemas.microsoft.com/office/powerpoint/2010/main" val="291709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/>
              <a:t>Sources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C49EE1-B8AA-40E6-AE3F-1264D2540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17441"/>
              </p:ext>
            </p:extLst>
          </p:nvPr>
        </p:nvGraphicFramePr>
        <p:xfrm>
          <a:off x="1630624" y="1015229"/>
          <a:ext cx="9905594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2797">
                  <a:extLst>
                    <a:ext uri="{9D8B030D-6E8A-4147-A177-3AD203B41FA5}">
                      <a16:colId xmlns:a16="http://schemas.microsoft.com/office/drawing/2014/main" val="756565021"/>
                    </a:ext>
                  </a:extLst>
                </a:gridCol>
                <a:gridCol w="4952797">
                  <a:extLst>
                    <a:ext uri="{9D8B030D-6E8A-4147-A177-3AD203B41FA5}">
                      <a16:colId xmlns:a16="http://schemas.microsoft.com/office/drawing/2014/main" val="2323183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7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18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26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73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28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7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76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8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1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5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314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7A7B-92DB-4A3F-8466-5ABC67A21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7616" y="346399"/>
            <a:ext cx="6559963" cy="2616199"/>
          </a:xfrm>
        </p:spPr>
        <p:txBody>
          <a:bodyPr/>
          <a:lstStyle/>
          <a:p>
            <a:r>
              <a:rPr lang="en-US" dirty="0"/>
              <a:t>An Electric Craving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EC36A-C5A0-4D55-89AC-D45F8CB9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3220" y="3234268"/>
            <a:ext cx="7602538" cy="946794"/>
          </a:xfrm>
        </p:spPr>
        <p:txBody>
          <a:bodyPr/>
          <a:lstStyle/>
          <a:p>
            <a:r>
              <a:rPr lang="en-US" dirty="0"/>
              <a:t>UCSD Data Science and Programming Bootcamp</a:t>
            </a:r>
          </a:p>
          <a:p>
            <a:r>
              <a:rPr lang="en-US" dirty="0"/>
              <a:t>Project One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9DCBD9-1703-4781-90FC-990623A8C6CA}"/>
              </a:ext>
            </a:extLst>
          </p:cNvPr>
          <p:cNvSpPr txBox="1">
            <a:spLocks/>
          </p:cNvSpPr>
          <p:nvPr/>
        </p:nvSpPr>
        <p:spPr>
          <a:xfrm>
            <a:off x="8942596" y="4228181"/>
            <a:ext cx="1683162" cy="1430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Jacob Zacarias</a:t>
            </a:r>
          </a:p>
          <a:p>
            <a:r>
              <a:rPr lang="en-US" sz="1400" dirty="0"/>
              <a:t>Sanabu Washizuka</a:t>
            </a:r>
          </a:p>
          <a:p>
            <a:r>
              <a:rPr lang="en-US" sz="1400" dirty="0" err="1"/>
              <a:t>Tanlin</a:t>
            </a:r>
            <a:r>
              <a:rPr lang="en-US" sz="1400" dirty="0"/>
              <a:t> Hung</a:t>
            </a:r>
          </a:p>
          <a:p>
            <a:r>
              <a:rPr lang="en-US" sz="1400" dirty="0" err="1"/>
              <a:t>Walaa</a:t>
            </a:r>
            <a:r>
              <a:rPr lang="en-US" sz="1400" dirty="0"/>
              <a:t> Alani</a:t>
            </a:r>
          </a:p>
        </p:txBody>
      </p:sp>
    </p:spTree>
    <p:extLst>
      <p:ext uri="{BB962C8B-B14F-4D97-AF65-F5344CB8AC3E}">
        <p14:creationId xmlns:p14="http://schemas.microsoft.com/office/powerpoint/2010/main" val="3822797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/>
              <a:t>Topic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2348089"/>
            <a:ext cx="8930747" cy="3200400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639819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162877"/>
            <a:ext cx="10018713" cy="4456045"/>
          </a:xfrm>
        </p:spPr>
        <p:txBody>
          <a:bodyPr/>
          <a:lstStyle/>
          <a:p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05046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i="0" dirty="0">
                <a:effectLst/>
                <a:latin typeface="Calibri" panose="020F0502020204030204" pitchFamily="34" charset="0"/>
              </a:rPr>
              <a:t>Brief </a:t>
            </a:r>
            <a:r>
              <a:rPr lang="en-US" sz="2400" i="0" dirty="0">
                <a:effectLst/>
              </a:rPr>
              <a:t>Summary</a:t>
            </a:r>
            <a:r>
              <a:rPr lang="en-US" sz="2400" i="0" dirty="0">
                <a:effectLst/>
                <a:latin typeface="Calibri" panose="020F0502020204030204" pitchFamily="34" charset="0"/>
              </a:rPr>
              <a:t> of findings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Q1. Will I be able to find charging stations wherever I am?</a:t>
            </a:r>
          </a:p>
          <a:p>
            <a:pPr lvl="1"/>
            <a:r>
              <a:rPr lang="en-US" dirty="0"/>
              <a:t>(summary here?)</a:t>
            </a:r>
          </a:p>
          <a:p>
            <a:r>
              <a:rPr lang="en-US" dirty="0"/>
              <a:t>Q2. Out of both categories (EVs and gas-powered cars) which make and model is the most cost-effective for their fuel?</a:t>
            </a:r>
          </a:p>
          <a:p>
            <a:pPr lvl="1"/>
            <a:r>
              <a:rPr lang="en-US" dirty="0"/>
              <a:t>(summary here?)</a:t>
            </a:r>
          </a:p>
          <a:p>
            <a:r>
              <a:rPr lang="en-US" dirty="0"/>
              <a:t>Q3. Will EVs really pay themselves off?</a:t>
            </a:r>
          </a:p>
          <a:p>
            <a:pPr lvl="1"/>
            <a:r>
              <a:rPr lang="en-US" dirty="0"/>
              <a:t>(summary here?)</a:t>
            </a:r>
          </a:p>
        </p:txBody>
      </p:sp>
    </p:spTree>
    <p:extLst>
      <p:ext uri="{BB962C8B-B14F-4D97-AF65-F5344CB8AC3E}">
        <p14:creationId xmlns:p14="http://schemas.microsoft.com/office/powerpoint/2010/main" val="108343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i="0" dirty="0">
                <a:effectLst/>
                <a:latin typeface="Calibri" panose="020F0502020204030204" pitchFamily="34" charset="0"/>
              </a:rPr>
              <a:t>Brief </a:t>
            </a:r>
            <a:r>
              <a:rPr lang="en-US" sz="2400" i="0" dirty="0">
                <a:effectLst/>
              </a:rPr>
              <a:t>Summary</a:t>
            </a:r>
            <a:r>
              <a:rPr lang="en-US" sz="2400" i="0" dirty="0">
                <a:effectLst/>
                <a:latin typeface="Calibri" panose="020F0502020204030204" pitchFamily="34" charset="0"/>
              </a:rPr>
              <a:t> of findings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Q4. What factors might hint that a city has a lot of charging stations?</a:t>
            </a:r>
          </a:p>
          <a:p>
            <a:pPr lvl="1"/>
            <a:r>
              <a:rPr lang="en-US" dirty="0"/>
              <a:t>Most all of the observed factors, including population density and gas prices, did not show a significant correlation between those factors and the number of charging stations available in the city. (except for maybe one of these factors…)</a:t>
            </a:r>
          </a:p>
          <a:p>
            <a:r>
              <a:rPr lang="en-US" dirty="0"/>
              <a:t>Q5. How much will I save on a trip?</a:t>
            </a:r>
          </a:p>
          <a:p>
            <a:pPr lvl="1"/>
            <a:r>
              <a:rPr lang="en-US" dirty="0"/>
              <a:t>(summary here?)</a:t>
            </a:r>
          </a:p>
        </p:txBody>
      </p:sp>
    </p:spTree>
    <p:extLst>
      <p:ext uri="{BB962C8B-B14F-4D97-AF65-F5344CB8AC3E}">
        <p14:creationId xmlns:p14="http://schemas.microsoft.com/office/powerpoint/2010/main" val="380215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/>
              <a:t>Q.4 What factors might hint that a city has plentiful charging stations?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2348089"/>
            <a:ext cx="8930747" cy="32004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"If I were to move or travel elsewhere, what other factors could I look at to see how reliably I can find a charge station?“</a:t>
            </a:r>
          </a:p>
          <a:p>
            <a:pPr algn="l"/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In other words, what properties of a city correlates with how many charge stations are available there?</a:t>
            </a:r>
          </a:p>
        </p:txBody>
      </p:sp>
    </p:spTree>
    <p:extLst>
      <p:ext uri="{BB962C8B-B14F-4D97-AF65-F5344CB8AC3E}">
        <p14:creationId xmlns:p14="http://schemas.microsoft.com/office/powerpoint/2010/main" val="11821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 Correlational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162877"/>
            <a:ext cx="10018713" cy="44560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Correlational Study of the "No. of Charge Stations" against other factors within a city</a:t>
            </a:r>
          </a:p>
          <a:p>
            <a:r>
              <a:rPr lang="en-US" dirty="0"/>
              <a:t>Review "No. of Charge Stations" against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City Population Density </a:t>
            </a:r>
            <a:br>
              <a:rPr lang="en-US" dirty="0"/>
            </a:br>
            <a:r>
              <a:rPr lang="en-US" sz="1800" dirty="0"/>
              <a:t>(metropolitan areas = more charge stations?)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Gas Prices (CA only study)</a:t>
            </a:r>
            <a:br>
              <a:rPr lang="en-US" dirty="0"/>
            </a:br>
            <a:r>
              <a:rPr lang="en-US" sz="1800" dirty="0"/>
              <a:t>(cheaper gas = more charge stations?)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Institution type 1 (to be named later)</a:t>
            </a:r>
            <a:br>
              <a:rPr lang="en-US" dirty="0"/>
            </a:br>
            <a:r>
              <a:rPr lang="en-US" sz="1800" dirty="0"/>
              <a:t>(more “institution type 1” = more charge stations?)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Institution type 2 (to be named later)</a:t>
            </a:r>
            <a:br>
              <a:rPr lang="en-US" dirty="0"/>
            </a:br>
            <a:r>
              <a:rPr lang="en-US" sz="1800" dirty="0"/>
              <a:t>(more “institution type 2” = more charge stations?)</a:t>
            </a:r>
          </a:p>
        </p:txBody>
      </p:sp>
    </p:spTree>
    <p:extLst>
      <p:ext uri="{BB962C8B-B14F-4D97-AF65-F5344CB8AC3E}">
        <p14:creationId xmlns:p14="http://schemas.microsoft.com/office/powerpoint/2010/main" val="163509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Q.4.1 – Charging Station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3CB3E-15C8-40E6-8E6E-9CCA702A5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75" y="2138353"/>
            <a:ext cx="9229792" cy="25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57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287</TotalTime>
  <Words>1180</Words>
  <Application>Microsoft Office PowerPoint</Application>
  <PresentationFormat>Widescreen</PresentationFormat>
  <Paragraphs>144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docs-Calibri</vt:lpstr>
      <vt:lpstr>Arial</vt:lpstr>
      <vt:lpstr>Calibri</vt:lpstr>
      <vt:lpstr>Corbel</vt:lpstr>
      <vt:lpstr>Parallax</vt:lpstr>
      <vt:lpstr>An Electric Craving</vt:lpstr>
      <vt:lpstr>Introduction</vt:lpstr>
      <vt:lpstr>Theme of the Study</vt:lpstr>
      <vt:lpstr>EV or Gas  Car?</vt:lpstr>
      <vt:lpstr>Brief Summary of findings</vt:lpstr>
      <vt:lpstr>Brief Summary of findings</vt:lpstr>
      <vt:lpstr>Q.4 What factors might hint that a city has plentiful charging stations?</vt:lpstr>
      <vt:lpstr>Q.4 Correlational Study</vt:lpstr>
      <vt:lpstr>Q.4.1 – Charging Station List</vt:lpstr>
      <vt:lpstr>Q.4.1 - City List and City Population Density (cleaning)</vt:lpstr>
      <vt:lpstr>Q.4.1 - City List and City Population Density (cleaning)</vt:lpstr>
      <vt:lpstr>Q.4.1 – Urbanized Areas (cleaning)</vt:lpstr>
      <vt:lpstr>Q.4.1 – Urbanized Areas (cleaning)</vt:lpstr>
      <vt:lpstr>Q.4.1 – Merge urban areas list to city data frame to limit city count</vt:lpstr>
      <vt:lpstr>Q.4.2 – CA Gas Prices (cleaning)</vt:lpstr>
      <vt:lpstr>Q.4.2 – CA Gas Prices (cleaning)</vt:lpstr>
      <vt:lpstr>Q.4.2 – CA Gas Prices (cleaning)</vt:lpstr>
      <vt:lpstr>Q.4.2 –  Cities data for Gas Prices (merging)</vt:lpstr>
      <vt:lpstr>Q.4.1 – Cities Data for Population and “institutions” Studies</vt:lpstr>
      <vt:lpstr>Q.4.3/4</vt:lpstr>
      <vt:lpstr>Q.4.1 –  Creating scatterplot with R^2</vt:lpstr>
      <vt:lpstr>Q.4.1 –  Scatterplot for Q.1</vt:lpstr>
      <vt:lpstr>Q.4.1 –  CA Cities data for population and “institutions” studies</vt:lpstr>
      <vt:lpstr>Q.4.1 –  CA Cities data for population and “institutions” studies</vt:lpstr>
      <vt:lpstr>Q.4.3/4 What else is there?</vt:lpstr>
      <vt:lpstr>Q.4.3/4 What else is there?</vt:lpstr>
      <vt:lpstr>Q.4.3/4 – Yelp API</vt:lpstr>
      <vt:lpstr>Q.4.3/4 – Yelp API</vt:lpstr>
      <vt:lpstr>Q.4.3/4 – Yelp API</vt:lpstr>
      <vt:lpstr>Q.4.3/4 – Yelp API</vt:lpstr>
      <vt:lpstr>The “Electric” Craving</vt:lpstr>
      <vt:lpstr>The “Electric” Craving</vt:lpstr>
      <vt:lpstr>The “Electric” Craving</vt:lpstr>
      <vt:lpstr>The “Electric” Craving</vt:lpstr>
      <vt:lpstr>The “Electric” Craving</vt:lpstr>
      <vt:lpstr>The “Electric” Craving</vt:lpstr>
      <vt:lpstr>The “Electric” Craving</vt:lpstr>
      <vt:lpstr>The “Electric” Craving</vt:lpstr>
      <vt:lpstr>The “Electric” Craving</vt:lpstr>
      <vt:lpstr>Sources</vt:lpstr>
      <vt:lpstr>An Electric Craving</vt:lpstr>
      <vt:lpstr>Topic Slide</vt:lpstr>
      <vt:lpstr>Subtitle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Electric Craving</dc:title>
  <dc:creator>Sanabu W</dc:creator>
  <cp:lastModifiedBy>Sanabu W</cp:lastModifiedBy>
  <cp:revision>40</cp:revision>
  <dcterms:created xsi:type="dcterms:W3CDTF">2021-01-15T00:39:56Z</dcterms:created>
  <dcterms:modified xsi:type="dcterms:W3CDTF">2021-01-16T01:20:01Z</dcterms:modified>
</cp:coreProperties>
</file>