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9" r:id="rId3"/>
    <p:sldId id="273" r:id="rId4"/>
    <p:sldId id="258" r:id="rId5"/>
    <p:sldId id="274" r:id="rId6"/>
    <p:sldId id="263" r:id="rId7"/>
    <p:sldId id="270" r:id="rId8"/>
    <p:sldId id="275" r:id="rId9"/>
    <p:sldId id="271" r:id="rId10"/>
    <p:sldId id="272" r:id="rId11"/>
    <p:sldId id="277" r:id="rId12"/>
    <p:sldId id="276" r:id="rId13"/>
    <p:sldId id="278" r:id="rId14"/>
    <p:sldId id="260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Intro" id="{E5CC18EC-CAB4-4173-B536-F7E6F9CD53A9}">
          <p14:sldIdLst>
            <p14:sldId id="259"/>
            <p14:sldId id="273"/>
            <p14:sldId id="258"/>
            <p14:sldId id="274"/>
          </p14:sldIdLst>
        </p14:section>
        <p14:section name="Part 1" id="{5A82E57F-FAF3-4B12-930E-E24CBC09F95C}">
          <p14:sldIdLst/>
        </p14:section>
        <p14:section name="Part 2" id="{71039B9A-6DDF-4F24-A02B-B27A18B4EE0F}">
          <p14:sldIdLst/>
        </p14:section>
        <p14:section name="Part 3" id="{4FC5B730-411F-4186-90E8-1BF9E4959108}">
          <p14:sldIdLst>
            <p14:sldId id="263"/>
            <p14:sldId id="270"/>
            <p14:sldId id="275"/>
            <p14:sldId id="271"/>
            <p14:sldId id="272"/>
            <p14:sldId id="277"/>
            <p14:sldId id="276"/>
            <p14:sldId id="278"/>
          </p14:sldIdLst>
        </p14:section>
        <p14:section name="Part 4" id="{379F2DD4-0BE2-4E0A-BF25-CE7EBDA1B36E}">
          <p14:sldIdLst/>
        </p14:section>
        <p14:section name="utility slides DO NOT DELETE" id="{9CF3B635-A2D3-40F2-B264-3776C128982B}">
          <p14:sldIdLst>
            <p14:sldId id="260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abu W" initials="SW" lastIdx="1" clrIdx="0">
    <p:extLst>
      <p:ext uri="{19B8F6BF-5375-455C-9EA6-DF929625EA0E}">
        <p15:presenceInfo xmlns:p15="http://schemas.microsoft.com/office/powerpoint/2012/main" userId="42a3753cb066bb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7:34.024" idx="1">
    <p:pos x="10" y="10"/>
    <p:text>DELETE?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7B7763-22E3-42ED-9DA4-4BF6C8EED42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ed_States_urban_area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Q.4.1 - City List and City Population Density (cleaning)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A7AE-12E7-4FAE-9D15-E7FC4C6C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4" y="881044"/>
            <a:ext cx="7793080" cy="4411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C4210-18BE-40E3-8494-B06230437C3C}"/>
              </a:ext>
            </a:extLst>
          </p:cNvPr>
          <p:cNvSpPr txBox="1"/>
          <p:nvPr/>
        </p:nvSpPr>
        <p:spPr>
          <a:xfrm>
            <a:off x="1775794" y="5292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*Note line 9</a:t>
            </a:r>
          </a:p>
        </p:txBody>
      </p:sp>
    </p:spTree>
    <p:extLst>
      <p:ext uri="{BB962C8B-B14F-4D97-AF65-F5344CB8AC3E}">
        <p14:creationId xmlns:p14="http://schemas.microsoft.com/office/powerpoint/2010/main" val="52469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Urban Areas 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5" y="2003500"/>
            <a:ext cx="8017198" cy="285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</a:t>
            </a:r>
          </a:p>
          <a:p>
            <a:r>
              <a:rPr lang="en-US" sz="1600" dirty="0">
                <a:hlinkClick r:id="rId2"/>
              </a:rPr>
              <a:t>https://en.wikipedia.org/wiki/List_of_United_States_urban_areas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General Info:</a:t>
            </a:r>
          </a:p>
          <a:p>
            <a:r>
              <a:rPr lang="en-US" sz="1600" dirty="0"/>
              <a:t>A list of urban areas in the United States as defined by the United States Census Bureau</a:t>
            </a:r>
          </a:p>
          <a:p>
            <a:r>
              <a:rPr lang="en-US" sz="1600" dirty="0"/>
              <a:t>An urbanized area (UA) is an urban area with population over 50,000</a:t>
            </a:r>
          </a:p>
          <a:p>
            <a:r>
              <a:rPr lang="en-US" sz="1600" dirty="0"/>
              <a:t>Used to limit cities to observe for API call</a:t>
            </a:r>
          </a:p>
        </p:txBody>
      </p:sp>
    </p:spTree>
    <p:extLst>
      <p:ext uri="{BB962C8B-B14F-4D97-AF65-F5344CB8AC3E}">
        <p14:creationId xmlns:p14="http://schemas.microsoft.com/office/powerpoint/2010/main" val="358805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Q.4.1 - City List and City Population Density (cleaning)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2ED3C-2EC0-4539-A19E-070EB153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1505025"/>
            <a:ext cx="7261663" cy="39906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7DB52-BD37-4C30-B6F9-7922B19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911" y="723761"/>
            <a:ext cx="7345251" cy="781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Creating state-unique city names within Excel for merging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DCF05-4FE7-414B-8697-4671A37F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8" y="3412903"/>
            <a:ext cx="8103016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Merge to limit city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5301A-7B53-4BB6-8FC8-CFE565FA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2" y="2013234"/>
            <a:ext cx="10792315" cy="28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16" y="346399"/>
            <a:ext cx="6559963" cy="2616199"/>
          </a:xfrm>
        </p:spPr>
        <p:txBody>
          <a:bodyPr/>
          <a:lstStyle/>
          <a:p>
            <a:r>
              <a:rPr lang="en-US" dirty="0"/>
              <a:t>An Electric Craving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220" y="3234268"/>
            <a:ext cx="7602538" cy="946794"/>
          </a:xfrm>
        </p:spPr>
        <p:txBody>
          <a:bodyPr/>
          <a:lstStyle/>
          <a:p>
            <a:r>
              <a:rPr lang="en-US" dirty="0"/>
              <a:t>UCSD Data Science and Programming Bootcamp</a:t>
            </a:r>
          </a:p>
          <a:p>
            <a:r>
              <a:rPr lang="en-US" dirty="0"/>
              <a:t>Project One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942596" y="42281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Jacob Zacarias</a:t>
            </a:r>
          </a:p>
          <a:p>
            <a:r>
              <a:rPr lang="en-US" sz="1400" dirty="0"/>
              <a:t>Sanabu Washizuka</a:t>
            </a:r>
          </a:p>
          <a:p>
            <a:r>
              <a:rPr lang="en-US" sz="1400" dirty="0" err="1"/>
              <a:t>Tanlin</a:t>
            </a:r>
            <a:r>
              <a:rPr lang="en-US" sz="1400" dirty="0"/>
              <a:t> Hung</a:t>
            </a:r>
          </a:p>
          <a:p>
            <a:r>
              <a:rPr lang="en-US" sz="1400" dirty="0" err="1"/>
              <a:t>Walaa</a:t>
            </a:r>
            <a:r>
              <a:rPr lang="en-US" sz="1400" dirty="0"/>
              <a:t> Alani</a:t>
            </a:r>
          </a:p>
        </p:txBody>
      </p:sp>
    </p:spTree>
    <p:extLst>
      <p:ext uri="{BB962C8B-B14F-4D97-AF65-F5344CB8AC3E}">
        <p14:creationId xmlns:p14="http://schemas.microsoft.com/office/powerpoint/2010/main" val="382279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6398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"Todd"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Lives in San Diego, 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Enjoys rock climbing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foodie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Looking to buy a new car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4720ED-45D4-463A-923C-CCD41A7AACA4}"/>
              </a:ext>
            </a:extLst>
          </p:cNvPr>
          <p:cNvSpPr txBox="1">
            <a:spLocks/>
          </p:cNvSpPr>
          <p:nvPr/>
        </p:nvSpPr>
        <p:spPr>
          <a:xfrm>
            <a:off x="6726383" y="2080426"/>
            <a:ext cx="3834994" cy="2697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(FIND CLIPART/DRAWING/PHOTO OF RANDOM GUY AND INSERT HERE. ENSURE THE ART IS FREE USE.)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Theme of the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Should I get an electric vehicle over a gas-powered car?</a:t>
            </a:r>
          </a:p>
        </p:txBody>
      </p:sp>
    </p:spTree>
    <p:extLst>
      <p:ext uri="{BB962C8B-B14F-4D97-AF65-F5344CB8AC3E}">
        <p14:creationId xmlns:p14="http://schemas.microsoft.com/office/powerpoint/2010/main" val="3906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1800" i="0" dirty="0">
                <a:effectLst/>
                <a:latin typeface="Calibri" panose="020F0502020204030204" pitchFamily="34" charset="0"/>
              </a:rPr>
              <a:t>EV or Gas Car?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/>
          <a:lstStyle/>
          <a:p>
            <a:r>
              <a:rPr lang="en-US" dirty="0"/>
              <a:t>Q1. Will I be able to find charging stations wherever I am?</a:t>
            </a:r>
          </a:p>
          <a:p>
            <a:r>
              <a:rPr lang="en-US" dirty="0"/>
              <a:t>Q2. Out of both categories (EVs and gas-powered cars) which make and model is the most cost-effective for their fuel?</a:t>
            </a:r>
          </a:p>
          <a:p>
            <a:r>
              <a:rPr lang="en-US" dirty="0"/>
              <a:t>Q3. Will EVs really pay themselves off?</a:t>
            </a:r>
          </a:p>
          <a:p>
            <a:r>
              <a:rPr lang="en-US" dirty="0"/>
              <a:t>Q4. What factors might hint that a city has a lot of charging stations?</a:t>
            </a:r>
          </a:p>
          <a:p>
            <a:r>
              <a:rPr lang="en-US" dirty="0"/>
              <a:t>Q5. How much will I save on a trip?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1800" i="0" dirty="0">
                <a:effectLst/>
                <a:latin typeface="Calibri" panose="020F0502020204030204" pitchFamily="34" charset="0"/>
              </a:rPr>
              <a:t>Brief Summary of findings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Q1. Will I be able to find charging stations wherever I am?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Q2. Out of both categories (EVs and gas-powered cars) which make and model is the most cost-effective for their fuel?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Q3. Will EVs really pay themselves off?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Q4. What factors might hint that a city has a lot of charging stations?</a:t>
            </a:r>
          </a:p>
          <a:p>
            <a:pPr lvl="1"/>
            <a:r>
              <a:rPr lang="en-US" dirty="0"/>
              <a:t>(summary here?)</a:t>
            </a:r>
          </a:p>
          <a:p>
            <a:r>
              <a:rPr lang="en-US" dirty="0"/>
              <a:t>Q5. How much will I save on a trip?</a:t>
            </a:r>
          </a:p>
          <a:p>
            <a:pPr lvl="1"/>
            <a:r>
              <a:rPr lang="en-US" dirty="0"/>
              <a:t>(summary here?)</a:t>
            </a:r>
          </a:p>
        </p:txBody>
      </p:sp>
    </p:spTree>
    <p:extLst>
      <p:ext uri="{BB962C8B-B14F-4D97-AF65-F5344CB8AC3E}">
        <p14:creationId xmlns:p14="http://schemas.microsoft.com/office/powerpoint/2010/main" val="108343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Q.4 What factors might hint that a city has plentiful charging stations?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"If I were to move or travel elsewhere, what factors could I look at to see how reliably I can find a charge station?"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other words, what properties of a city correlates with how many charge stations are available there?</a:t>
            </a:r>
          </a:p>
        </p:txBody>
      </p:sp>
    </p:spTree>
    <p:extLst>
      <p:ext uri="{BB962C8B-B14F-4D97-AF65-F5344CB8AC3E}">
        <p14:creationId xmlns:p14="http://schemas.microsoft.com/office/powerpoint/2010/main" val="11821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 Correlational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Correlational Study of the "No. of Charge Stations" against other factors within a city</a:t>
            </a:r>
          </a:p>
          <a:p>
            <a:r>
              <a:rPr lang="en-US" dirty="0"/>
              <a:t>Review "No. of Charge Stations" against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City Population Density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Gas Prices (CA only study)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Institution type 1 (to be named later)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Institution type 2 (to be named later)</a:t>
            </a:r>
          </a:p>
        </p:txBody>
      </p:sp>
    </p:spTree>
    <p:extLst>
      <p:ext uri="{BB962C8B-B14F-4D97-AF65-F5344CB8AC3E}">
        <p14:creationId xmlns:p14="http://schemas.microsoft.com/office/powerpoint/2010/main" val="163509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– Charging Station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3CB3E-15C8-40E6-8E6E-9CCA702A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75" y="2138353"/>
            <a:ext cx="9229792" cy="2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Q.4.1 - City List and City Population Density 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5" y="2003500"/>
            <a:ext cx="8502107" cy="285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Source:</a:t>
            </a:r>
          </a:p>
          <a:p>
            <a:r>
              <a:rPr lang="en-US" sz="1600" dirty="0">
                <a:hlinkClick r:id="rId2"/>
              </a:rPr>
              <a:t>https://simplemaps.com/data/us-cities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General Info:</a:t>
            </a:r>
          </a:p>
          <a:p>
            <a:r>
              <a:rPr lang="en-US" sz="1600" dirty="0"/>
              <a:t>Information on cities in the U.S.	</a:t>
            </a:r>
          </a:p>
          <a:p>
            <a:r>
              <a:rPr lang="en-US" sz="1600" dirty="0"/>
              <a:t>Updated as of November 18, 2020</a:t>
            </a:r>
          </a:p>
          <a:p>
            <a:r>
              <a:rPr lang="en-US" sz="1600" dirty="0"/>
              <a:t>Over 108,000 cities and towns from all 50 states</a:t>
            </a:r>
          </a:p>
          <a:p>
            <a:r>
              <a:rPr lang="en-US" sz="1600" dirty="0"/>
              <a:t>Population Density per city</a:t>
            </a:r>
          </a:p>
        </p:txBody>
      </p:sp>
    </p:spTree>
    <p:extLst>
      <p:ext uri="{BB962C8B-B14F-4D97-AF65-F5344CB8AC3E}">
        <p14:creationId xmlns:p14="http://schemas.microsoft.com/office/powerpoint/2010/main" val="451121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586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docs-Calibri</vt:lpstr>
      <vt:lpstr>Arial</vt:lpstr>
      <vt:lpstr>Calibri</vt:lpstr>
      <vt:lpstr>Corbel</vt:lpstr>
      <vt:lpstr>Parallax</vt:lpstr>
      <vt:lpstr>An Electric Craving</vt:lpstr>
      <vt:lpstr>Introduction</vt:lpstr>
      <vt:lpstr>Theme of the Study</vt:lpstr>
      <vt:lpstr>EV or Gas Car?</vt:lpstr>
      <vt:lpstr>Brief Summary of findings</vt:lpstr>
      <vt:lpstr>Q.4 What factors might hint that a city has plentiful charging stations?</vt:lpstr>
      <vt:lpstr>Q.4 Correlational Study</vt:lpstr>
      <vt:lpstr>Q.4.1 – Charging Station List</vt:lpstr>
      <vt:lpstr>Q.4.1 - City List and City Population Density (cleaning)</vt:lpstr>
      <vt:lpstr>Q.4.1 - City List and City Population Density (cleaning)</vt:lpstr>
      <vt:lpstr>Q.4.1 – Urban Areas (cleaning)</vt:lpstr>
      <vt:lpstr>Q.4.1 - City List and City Population Density (cleaning)</vt:lpstr>
      <vt:lpstr>Q.4.1 – Merge to limit city count</vt:lpstr>
      <vt:lpstr>An Electric Craving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16</cp:revision>
  <dcterms:created xsi:type="dcterms:W3CDTF">2021-01-15T00:39:56Z</dcterms:created>
  <dcterms:modified xsi:type="dcterms:W3CDTF">2021-01-15T06:03:12Z</dcterms:modified>
</cp:coreProperties>
</file>