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1" r:id="rId7"/>
    <p:sldId id="264" r:id="rId8"/>
    <p:sldId id="262" r:id="rId9"/>
    <p:sldId id="263"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joud Saleh" userId="60f53437ba95b9e8" providerId="LiveId" clId="{61CBC613-4DD5-48AA-9765-08B44B2C002C}"/>
    <pc:docChg chg="custSel addSld modSld">
      <pc:chgData name="Njoud Saleh" userId="60f53437ba95b9e8" providerId="LiveId" clId="{61CBC613-4DD5-48AA-9765-08B44B2C002C}" dt="2023-01-23T16:40:52.500" v="40" actId="20577"/>
      <pc:docMkLst>
        <pc:docMk/>
      </pc:docMkLst>
      <pc:sldChg chg="addSp delSp modSp new mod">
        <pc:chgData name="Njoud Saleh" userId="60f53437ba95b9e8" providerId="LiveId" clId="{61CBC613-4DD5-48AA-9765-08B44B2C002C}" dt="2023-01-23T16:39:46.389" v="26" actId="20577"/>
        <pc:sldMkLst>
          <pc:docMk/>
          <pc:sldMk cId="850279481" sldId="263"/>
        </pc:sldMkLst>
        <pc:spChg chg="del mod">
          <ac:chgData name="Njoud Saleh" userId="60f53437ba95b9e8" providerId="LiveId" clId="{61CBC613-4DD5-48AA-9765-08B44B2C002C}" dt="2023-01-23T16:37:42.138" v="6" actId="478"/>
          <ac:spMkLst>
            <pc:docMk/>
            <pc:sldMk cId="850279481" sldId="263"/>
            <ac:spMk id="2" creationId="{D2E3351D-6200-2AA7-08E7-027795C47667}"/>
          </ac:spMkLst>
        </pc:spChg>
        <pc:spChg chg="del">
          <ac:chgData name="Njoud Saleh" userId="60f53437ba95b9e8" providerId="LiveId" clId="{61CBC613-4DD5-48AA-9765-08B44B2C002C}" dt="2023-01-23T16:37:25.424" v="1" actId="931"/>
          <ac:spMkLst>
            <pc:docMk/>
            <pc:sldMk cId="850279481" sldId="263"/>
            <ac:spMk id="3" creationId="{4B04AC52-0331-8937-2B29-61A71ACD076B}"/>
          </ac:spMkLst>
        </pc:spChg>
        <pc:spChg chg="add mod">
          <ac:chgData name="Njoud Saleh" userId="60f53437ba95b9e8" providerId="LiveId" clId="{61CBC613-4DD5-48AA-9765-08B44B2C002C}" dt="2023-01-23T16:39:46.389" v="26" actId="20577"/>
          <ac:spMkLst>
            <pc:docMk/>
            <pc:sldMk cId="850279481" sldId="263"/>
            <ac:spMk id="6" creationId="{D37F9BFB-C209-5094-879D-560050A6EE01}"/>
          </ac:spMkLst>
        </pc:spChg>
        <pc:picChg chg="add mod">
          <ac:chgData name="Njoud Saleh" userId="60f53437ba95b9e8" providerId="LiveId" clId="{61CBC613-4DD5-48AA-9765-08B44B2C002C}" dt="2023-01-23T16:37:45.492" v="7" actId="1076"/>
          <ac:picMkLst>
            <pc:docMk/>
            <pc:sldMk cId="850279481" sldId="263"/>
            <ac:picMk id="5" creationId="{370A701C-BE6C-3DEA-9E62-F9428875B0CD}"/>
          </ac:picMkLst>
        </pc:picChg>
      </pc:sldChg>
      <pc:sldChg chg="addSp delSp modSp new mod">
        <pc:chgData name="Njoud Saleh" userId="60f53437ba95b9e8" providerId="LiveId" clId="{61CBC613-4DD5-48AA-9765-08B44B2C002C}" dt="2023-01-23T16:39:52.092" v="28" actId="20577"/>
        <pc:sldMkLst>
          <pc:docMk/>
          <pc:sldMk cId="3288833652" sldId="264"/>
        </pc:sldMkLst>
        <pc:spChg chg="del">
          <ac:chgData name="Njoud Saleh" userId="60f53437ba95b9e8" providerId="LiveId" clId="{61CBC613-4DD5-48AA-9765-08B44B2C002C}" dt="2023-01-23T16:38:37.210" v="11" actId="931"/>
          <ac:spMkLst>
            <pc:docMk/>
            <pc:sldMk cId="3288833652" sldId="264"/>
            <ac:spMk id="3" creationId="{081205CE-6A8C-9088-44D2-9F2AD3FCE697}"/>
          </ac:spMkLst>
        </pc:spChg>
        <pc:spChg chg="add mod">
          <ac:chgData name="Njoud Saleh" userId="60f53437ba95b9e8" providerId="LiveId" clId="{61CBC613-4DD5-48AA-9765-08B44B2C002C}" dt="2023-01-23T16:39:52.092" v="28" actId="20577"/>
          <ac:spMkLst>
            <pc:docMk/>
            <pc:sldMk cId="3288833652" sldId="264"/>
            <ac:spMk id="8" creationId="{8DF5A342-82CC-7313-4FB7-01927C0A4E6E}"/>
          </ac:spMkLst>
        </pc:spChg>
        <pc:picChg chg="add mod">
          <ac:chgData name="Njoud Saleh" userId="60f53437ba95b9e8" providerId="LiveId" clId="{61CBC613-4DD5-48AA-9765-08B44B2C002C}" dt="2023-01-23T16:39:02.353" v="17" actId="1076"/>
          <ac:picMkLst>
            <pc:docMk/>
            <pc:sldMk cId="3288833652" sldId="264"/>
            <ac:picMk id="5" creationId="{C41E1529-3274-3E54-3EDB-A61E5532F1C1}"/>
          </ac:picMkLst>
        </pc:picChg>
        <pc:picChg chg="add mod modCrop">
          <ac:chgData name="Njoud Saleh" userId="60f53437ba95b9e8" providerId="LiveId" clId="{61CBC613-4DD5-48AA-9765-08B44B2C002C}" dt="2023-01-23T16:39:17.444" v="21" actId="1076"/>
          <ac:picMkLst>
            <pc:docMk/>
            <pc:sldMk cId="3288833652" sldId="264"/>
            <ac:picMk id="7" creationId="{EB40CF20-46A9-4391-BFB2-4320EB09A1C7}"/>
          </ac:picMkLst>
        </pc:picChg>
      </pc:sldChg>
      <pc:sldChg chg="addSp delSp modSp new mod">
        <pc:chgData name="Njoud Saleh" userId="60f53437ba95b9e8" providerId="LiveId" clId="{61CBC613-4DD5-48AA-9765-08B44B2C002C}" dt="2023-01-23T16:40:52.500" v="40" actId="20577"/>
        <pc:sldMkLst>
          <pc:docMk/>
          <pc:sldMk cId="763013051" sldId="265"/>
        </pc:sldMkLst>
        <pc:spChg chg="del mod">
          <ac:chgData name="Njoud Saleh" userId="60f53437ba95b9e8" providerId="LiveId" clId="{61CBC613-4DD5-48AA-9765-08B44B2C002C}" dt="2023-01-23T16:40:30.688" v="36" actId="478"/>
          <ac:spMkLst>
            <pc:docMk/>
            <pc:sldMk cId="763013051" sldId="265"/>
            <ac:spMk id="2" creationId="{A8F890AC-6DD6-7092-AA83-BAAC66805C38}"/>
          </ac:spMkLst>
        </pc:spChg>
        <pc:spChg chg="del">
          <ac:chgData name="Njoud Saleh" userId="60f53437ba95b9e8" providerId="LiveId" clId="{61CBC613-4DD5-48AA-9765-08B44B2C002C}" dt="2023-01-23T16:40:16.071" v="30" actId="931"/>
          <ac:spMkLst>
            <pc:docMk/>
            <pc:sldMk cId="763013051" sldId="265"/>
            <ac:spMk id="3" creationId="{0CFCF35E-9FC4-3483-BE55-22B5E00482D3}"/>
          </ac:spMkLst>
        </pc:spChg>
        <pc:spChg chg="add mod">
          <ac:chgData name="Njoud Saleh" userId="60f53437ba95b9e8" providerId="LiveId" clId="{61CBC613-4DD5-48AA-9765-08B44B2C002C}" dt="2023-01-23T16:40:52.500" v="40" actId="20577"/>
          <ac:spMkLst>
            <pc:docMk/>
            <pc:sldMk cId="763013051" sldId="265"/>
            <ac:spMk id="6" creationId="{17CF98B5-7C05-9C61-4188-58067B09066A}"/>
          </ac:spMkLst>
        </pc:spChg>
        <pc:picChg chg="add mod">
          <ac:chgData name="Njoud Saleh" userId="60f53437ba95b9e8" providerId="LiveId" clId="{61CBC613-4DD5-48AA-9765-08B44B2C002C}" dt="2023-01-23T16:40:22.200" v="33" actId="1076"/>
          <ac:picMkLst>
            <pc:docMk/>
            <pc:sldMk cId="763013051" sldId="265"/>
            <ac:picMk id="5" creationId="{1275AA7E-2E28-5734-63E1-A467347BD8EA}"/>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1/23/2023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3CF52-FE71-D263-272D-00D23EFAD875}"/>
              </a:ext>
            </a:extLst>
          </p:cNvPr>
          <p:cNvSpPr>
            <a:spLocks noGrp="1"/>
          </p:cNvSpPr>
          <p:nvPr>
            <p:ph type="ctrTitle"/>
          </p:nvPr>
        </p:nvSpPr>
        <p:spPr/>
        <p:txBody>
          <a:bodyPr/>
          <a:lstStyle/>
          <a:p>
            <a:r>
              <a:rPr lang="en-US" dirty="0"/>
              <a:t>Smart conditioning system</a:t>
            </a:r>
          </a:p>
        </p:txBody>
      </p:sp>
      <p:sp>
        <p:nvSpPr>
          <p:cNvPr id="3" name="Subtitle 2">
            <a:extLst>
              <a:ext uri="{FF2B5EF4-FFF2-40B4-BE49-F238E27FC236}">
                <a16:creationId xmlns:a16="http://schemas.microsoft.com/office/drawing/2014/main" id="{669B7CB3-41B5-0B56-CD76-B51E35EDB45F}"/>
              </a:ext>
            </a:extLst>
          </p:cNvPr>
          <p:cNvSpPr>
            <a:spLocks noGrp="1"/>
          </p:cNvSpPr>
          <p:nvPr>
            <p:ph type="subTitle" idx="1"/>
          </p:nvPr>
        </p:nvSpPr>
        <p:spPr/>
        <p:txBody>
          <a:bodyPr/>
          <a:lstStyle/>
          <a:p>
            <a:pPr algn="r"/>
            <a:r>
              <a:rPr lang="en-US" dirty="0"/>
              <a:t>Done by: </a:t>
            </a:r>
            <a:r>
              <a:rPr lang="en-US" dirty="0" err="1"/>
              <a:t>kareem</a:t>
            </a:r>
            <a:r>
              <a:rPr lang="en-US" dirty="0"/>
              <a:t> </a:t>
            </a:r>
            <a:r>
              <a:rPr lang="en-US" dirty="0" err="1"/>
              <a:t>farwagi</a:t>
            </a:r>
            <a:r>
              <a:rPr lang="en-US" dirty="0"/>
              <a:t> </a:t>
            </a:r>
          </a:p>
          <a:p>
            <a:pPr algn="r"/>
            <a:r>
              <a:rPr lang="en-US" dirty="0" err="1"/>
              <a:t>sanad</a:t>
            </a:r>
            <a:r>
              <a:rPr lang="en-US" dirty="0"/>
              <a:t> </a:t>
            </a:r>
            <a:r>
              <a:rPr lang="en-US" dirty="0" err="1"/>
              <a:t>muhyar</a:t>
            </a:r>
            <a:endParaRPr lang="en-US" dirty="0"/>
          </a:p>
          <a:p>
            <a:pPr algn="r"/>
            <a:r>
              <a:rPr lang="en-US" dirty="0"/>
              <a:t> and Njoud </a:t>
            </a:r>
            <a:r>
              <a:rPr lang="en-US" dirty="0" err="1"/>
              <a:t>saleh</a:t>
            </a:r>
            <a:endParaRPr lang="en-US" dirty="0"/>
          </a:p>
        </p:txBody>
      </p:sp>
    </p:spTree>
    <p:extLst>
      <p:ext uri="{BB962C8B-B14F-4D97-AF65-F5344CB8AC3E}">
        <p14:creationId xmlns:p14="http://schemas.microsoft.com/office/powerpoint/2010/main" val="2624113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8BB9-65B5-1674-68AE-B59B0B619620}"/>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1A8AB83C-0B60-81A3-927C-B7BFE3A3BC2D}"/>
              </a:ext>
            </a:extLst>
          </p:cNvPr>
          <p:cNvSpPr>
            <a:spLocks noGrp="1"/>
          </p:cNvSpPr>
          <p:nvPr>
            <p:ph idx="1"/>
          </p:nvPr>
        </p:nvSpPr>
        <p:spPr/>
        <p:txBody>
          <a:bodyPr/>
          <a:lstStyle/>
          <a:p>
            <a:pPr marL="0" indent="0">
              <a:buNone/>
            </a:pPr>
            <a:r>
              <a:rPr lang="en-US" sz="1800" dirty="0">
                <a:effectLst/>
                <a:latin typeface="Cambria" panose="02040503050406030204" pitchFamily="18" charset="0"/>
                <a:ea typeface="Calibri" panose="020F0502020204030204" pitchFamily="34" charset="0"/>
                <a:cs typeface="Arial" panose="020B0604020202020204" pitchFamily="34" charset="0"/>
              </a:rPr>
              <a:t>This temperature-controlled fan and heater system provides precise control over temperature and airflow, while also ensuring user safety through the implementation of an infrared sensor. The system is easy to use, and the LCD display provides clear and accurate information about the temperature and safety status of the system. The use of C programming language and PIC16F877A microcontroller makes it reliable and efficient.</a:t>
            </a:r>
          </a:p>
          <a:p>
            <a:pPr marL="0" indent="0">
              <a:buNone/>
            </a:pPr>
            <a:endParaRPr lang="en-US" dirty="0"/>
          </a:p>
        </p:txBody>
      </p:sp>
    </p:spTree>
    <p:extLst>
      <p:ext uri="{BB962C8B-B14F-4D97-AF65-F5344CB8AC3E}">
        <p14:creationId xmlns:p14="http://schemas.microsoft.com/office/powerpoint/2010/main" val="2119700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6F485-3DA9-7777-736F-2F649B8B500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141027C-32F5-D730-67C0-C7C3320F0526}"/>
              </a:ext>
            </a:extLst>
          </p:cNvPr>
          <p:cNvSpPr>
            <a:spLocks noGrp="1"/>
          </p:cNvSpPr>
          <p:nvPr>
            <p:ph idx="1"/>
          </p:nvPr>
        </p:nvSpPr>
        <p:spPr/>
        <p:txBody>
          <a:bodyPr>
            <a:normAutofit fontScale="92500"/>
          </a:bodyPr>
          <a:lstStyle/>
          <a:p>
            <a:r>
              <a:rPr lang="en-US" dirty="0"/>
              <a:t> </a:t>
            </a:r>
            <a:r>
              <a:rPr lang="en-US" sz="3000" dirty="0"/>
              <a:t>smart conditioning system and its goals</a:t>
            </a:r>
          </a:p>
          <a:p>
            <a:pPr marL="0" indent="0">
              <a:buNone/>
            </a:pPr>
            <a:r>
              <a:rPr lang="en-US" dirty="0"/>
              <a:t>In this project, we are presenting a smart conditioning system, which is capable to provide the ideal cooling or heating conditions depending on the actual temperature. The system works on turning on or off a fan or a heater after reading the ambient temperature using the famous temperature sensor. In addition, the system provides a smart feature that ensures that the safety of the user is in safe hands; this is applied by using an infrared sensor that turns on a buzzer and an LED if any object moves close to the system. In this way, the LED and the buzzer will work together as an alarm system. </a:t>
            </a:r>
          </a:p>
        </p:txBody>
      </p:sp>
    </p:spTree>
    <p:extLst>
      <p:ext uri="{BB962C8B-B14F-4D97-AF65-F5344CB8AC3E}">
        <p14:creationId xmlns:p14="http://schemas.microsoft.com/office/powerpoint/2010/main" val="4256595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F6336-DCF6-6341-EBC3-44F2B00372F1}"/>
              </a:ext>
            </a:extLst>
          </p:cNvPr>
          <p:cNvSpPr>
            <a:spLocks noGrp="1"/>
          </p:cNvSpPr>
          <p:nvPr>
            <p:ph type="title"/>
          </p:nvPr>
        </p:nvSpPr>
        <p:spPr/>
        <p:txBody>
          <a:bodyPr/>
          <a:lstStyle/>
          <a:p>
            <a:r>
              <a:rPr lang="en-US" dirty="0"/>
              <a:t>The Components of a smart conditioning system</a:t>
            </a:r>
          </a:p>
        </p:txBody>
      </p:sp>
      <p:sp>
        <p:nvSpPr>
          <p:cNvPr id="3" name="Content Placeholder 2">
            <a:extLst>
              <a:ext uri="{FF2B5EF4-FFF2-40B4-BE49-F238E27FC236}">
                <a16:creationId xmlns:a16="http://schemas.microsoft.com/office/drawing/2014/main" id="{5F1AA13E-AB33-6AC1-3503-16FF67BC9CC3}"/>
              </a:ext>
            </a:extLst>
          </p:cNvPr>
          <p:cNvSpPr>
            <a:spLocks noGrp="1"/>
          </p:cNvSpPr>
          <p:nvPr>
            <p:ph idx="1"/>
          </p:nvPr>
        </p:nvSpPr>
        <p:spPr/>
        <p:txBody>
          <a:bodyPr>
            <a:normAutofit fontScale="85000" lnSpcReduction="20000"/>
          </a:bodyPr>
          <a:lstStyle/>
          <a:p>
            <a:r>
              <a:rPr lang="en-US" dirty="0"/>
              <a:t>Temperature sensor</a:t>
            </a:r>
          </a:p>
          <a:p>
            <a:r>
              <a:rPr lang="en-US" dirty="0"/>
              <a:t>Fan/heater</a:t>
            </a:r>
          </a:p>
          <a:p>
            <a:r>
              <a:rPr lang="en-US" dirty="0"/>
              <a:t>IR sensor</a:t>
            </a:r>
          </a:p>
          <a:p>
            <a:r>
              <a:rPr lang="en-US" dirty="0"/>
              <a:t>Buzzer</a:t>
            </a:r>
          </a:p>
          <a:p>
            <a:r>
              <a:rPr lang="en-US" dirty="0"/>
              <a:t>LEDs</a:t>
            </a:r>
          </a:p>
          <a:p>
            <a:r>
              <a:rPr lang="en-US" dirty="0" err="1"/>
              <a:t>Nmos</a:t>
            </a:r>
            <a:endParaRPr lang="en-US" dirty="0"/>
          </a:p>
          <a:p>
            <a:r>
              <a:rPr lang="en-US" dirty="0"/>
              <a:t>LCD </a:t>
            </a:r>
          </a:p>
          <a:p>
            <a:r>
              <a:rPr lang="en-US" dirty="0"/>
              <a:t>Mechanical Relay</a:t>
            </a:r>
          </a:p>
        </p:txBody>
      </p:sp>
    </p:spTree>
    <p:extLst>
      <p:ext uri="{BB962C8B-B14F-4D97-AF65-F5344CB8AC3E}">
        <p14:creationId xmlns:p14="http://schemas.microsoft.com/office/powerpoint/2010/main" val="3254407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A8E82-4919-B2C0-97F1-860033FF3088}"/>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F97A5E89-7832-086B-2DA5-1A1240E893C3}"/>
              </a:ext>
            </a:extLst>
          </p:cNvPr>
          <p:cNvSpPr>
            <a:spLocks noGrp="1"/>
          </p:cNvSpPr>
          <p:nvPr>
            <p:ph idx="1"/>
          </p:nvPr>
        </p:nvSpPr>
        <p:spPr>
          <a:xfrm>
            <a:off x="1141412" y="1783080"/>
            <a:ext cx="9905999" cy="4008121"/>
          </a:xfrm>
        </p:spPr>
        <p:txBody>
          <a:bodyPr>
            <a:normAutofit fontScale="85000" lnSpcReduction="10000"/>
          </a:bodyPr>
          <a:lstStyle/>
          <a:p>
            <a:pPr algn="l">
              <a:buFont typeface="Arial" panose="020B0604020202020204" pitchFamily="34" charset="0"/>
              <a:buChar char="•"/>
            </a:pPr>
            <a:r>
              <a:rPr lang="en-US" b="0" i="0" dirty="0">
                <a:effectLst/>
                <a:latin typeface="Söhne"/>
              </a:rPr>
              <a:t>Explaining how the temperature sensor works and how it reads  the ambient temperature</a:t>
            </a:r>
          </a:p>
          <a:p>
            <a:pPr marL="0" indent="0">
              <a:buNone/>
            </a:pPr>
            <a:r>
              <a:rPr lang="en-US" b="0" i="0" dirty="0">
                <a:effectLst/>
                <a:latin typeface="Söhne"/>
              </a:rPr>
              <a:t>The LM35 is a precision integrated-circuit temperature sensor that can be used to read the ambient temperature. It is a linear sensor, which means that its output voltage is directly proportional to the temperature. To use the LM35 sensor, it must be connected to an electronic device, such as a microcontroller or data logger. The sensor has three pins, </a:t>
            </a:r>
            <a:r>
              <a:rPr lang="en-US" b="0" i="0" dirty="0" err="1">
                <a:effectLst/>
                <a:latin typeface="Söhne"/>
              </a:rPr>
              <a:t>Vcc</a:t>
            </a:r>
            <a:r>
              <a:rPr lang="en-US" b="0" i="0" dirty="0">
                <a:effectLst/>
                <a:latin typeface="Söhne"/>
              </a:rPr>
              <a:t>, GND, and Output. The microcontroller measures the output voltage of the sensor and converts it into a temperature reading using the equation: Temperature (in °C) = (Output Voltage (in mV) / 10.5). This sensor is highly accurate, has a low offset voltage, and it requires no external calibration or trimming to provide typical accuracies of ±1/4°C at room temperature and ±3/4°C for a full -55 to 150°C temperature range.</a:t>
            </a:r>
            <a:endParaRPr lang="en-US" dirty="0"/>
          </a:p>
        </p:txBody>
      </p:sp>
    </p:spTree>
    <p:extLst>
      <p:ext uri="{BB962C8B-B14F-4D97-AF65-F5344CB8AC3E}">
        <p14:creationId xmlns:p14="http://schemas.microsoft.com/office/powerpoint/2010/main" val="270784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75AA7E-2E28-5734-63E1-A467347BD8EA}"/>
              </a:ext>
            </a:extLst>
          </p:cNvPr>
          <p:cNvPicPr>
            <a:picLocks noGrp="1" noChangeAspect="1"/>
          </p:cNvPicPr>
          <p:nvPr>
            <p:ph idx="1"/>
          </p:nvPr>
        </p:nvPicPr>
        <p:blipFill>
          <a:blip r:embed="rId2"/>
          <a:stretch>
            <a:fillRect/>
          </a:stretch>
        </p:blipFill>
        <p:spPr>
          <a:xfrm>
            <a:off x="2122187" y="326231"/>
            <a:ext cx="6957632" cy="5218225"/>
          </a:xfrm>
        </p:spPr>
      </p:pic>
      <p:sp>
        <p:nvSpPr>
          <p:cNvPr id="6" name="TextBox 5">
            <a:extLst>
              <a:ext uri="{FF2B5EF4-FFF2-40B4-BE49-F238E27FC236}">
                <a16:creationId xmlns:a16="http://schemas.microsoft.com/office/drawing/2014/main" id="{17CF98B5-7C05-9C61-4188-58067B09066A}"/>
              </a:ext>
            </a:extLst>
          </p:cNvPr>
          <p:cNvSpPr txBox="1"/>
          <p:nvPr/>
        </p:nvSpPr>
        <p:spPr>
          <a:xfrm>
            <a:off x="1407886" y="5718629"/>
            <a:ext cx="9085943" cy="369332"/>
          </a:xfrm>
          <a:prstGeom prst="rect">
            <a:avLst/>
          </a:prstGeom>
          <a:noFill/>
        </p:spPr>
        <p:txBody>
          <a:bodyPr wrap="square" rtlCol="0">
            <a:spAutoFit/>
          </a:bodyPr>
          <a:lstStyle/>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rPr>
              <a:t>Figure 1: Top view of the mechanical design</a:t>
            </a:r>
          </a:p>
        </p:txBody>
      </p:sp>
    </p:spTree>
    <p:extLst>
      <p:ext uri="{BB962C8B-B14F-4D97-AF65-F5344CB8AC3E}">
        <p14:creationId xmlns:p14="http://schemas.microsoft.com/office/powerpoint/2010/main" val="763013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25921-FE42-A104-2B10-3579C5ED59C7}"/>
              </a:ext>
            </a:extLst>
          </p:cNvPr>
          <p:cNvSpPr>
            <a:spLocks noGrp="1"/>
          </p:cNvSpPr>
          <p:nvPr>
            <p:ph type="title"/>
          </p:nvPr>
        </p:nvSpPr>
        <p:spPr/>
        <p:txBody>
          <a:bodyPr/>
          <a:lstStyle/>
          <a:p>
            <a:r>
              <a:rPr lang="en-US" dirty="0"/>
              <a:t>Fan/heater control</a:t>
            </a:r>
          </a:p>
        </p:txBody>
      </p:sp>
      <p:sp>
        <p:nvSpPr>
          <p:cNvPr id="3" name="Content Placeholder 2">
            <a:extLst>
              <a:ext uri="{FF2B5EF4-FFF2-40B4-BE49-F238E27FC236}">
                <a16:creationId xmlns:a16="http://schemas.microsoft.com/office/drawing/2014/main" id="{FDAF6D83-31C0-C034-0872-02F34028BFFF}"/>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dirty="0">
                <a:latin typeface="Söhne"/>
              </a:rPr>
              <a:t>H</a:t>
            </a:r>
            <a:r>
              <a:rPr lang="en-US" b="0" i="0" dirty="0">
                <a:effectLst/>
                <a:latin typeface="Söhne"/>
              </a:rPr>
              <a:t>ow the sensor reading is used to control the fan/heater</a:t>
            </a:r>
          </a:p>
          <a:p>
            <a:pPr marL="0" indent="0" algn="l">
              <a:buNone/>
            </a:pPr>
            <a:r>
              <a:rPr lang="en-US" b="0" i="0" dirty="0">
                <a:effectLst/>
                <a:latin typeface="Söhne"/>
              </a:rPr>
              <a:t>The LM35 sensor reading can be used to control the fan and heater by connecting it to a microcontroller. The microcontroller will read the output voltage of the LM35 sensor, convert it into a temperature reading and compare it to a setpoint temperature. In case the temperature reading is higher than the setpoint temperature, the microcontroller sends a signal to turn on the fan to cool down the environment, and continuously monitors the temperature reading and adjusts the speed of the fan accordingly to maintain the setpoint temperature. In case the temperature reading is lower than the setpoint temperature, the microcontroller sends a signal to turn on the heater to warm up the environment, and continuously monitors the temperature reading and adjusts the heating power accordingly to maintain the setpoint temperature.</a:t>
            </a:r>
          </a:p>
          <a:p>
            <a:pPr algn="l">
              <a:buFont typeface="Arial" panose="020B0604020202020204" pitchFamily="34" charset="0"/>
              <a:buChar char="•"/>
            </a:pPr>
            <a:endParaRPr lang="en-US" b="0" i="0" dirty="0">
              <a:effectLst/>
              <a:latin typeface="Söhne"/>
            </a:endParaRPr>
          </a:p>
          <a:p>
            <a:pPr algn="l">
              <a:buFont typeface="Arial" panose="020B0604020202020204" pitchFamily="34" charset="0"/>
              <a:buChar char="•"/>
            </a:pPr>
            <a:endParaRPr lang="en-US" b="0" i="0" dirty="0">
              <a:effectLst/>
              <a:latin typeface="Söhne"/>
            </a:endParaRPr>
          </a:p>
          <a:p>
            <a:pPr algn="l">
              <a:buFont typeface="Arial" panose="020B0604020202020204" pitchFamily="34" charset="0"/>
              <a:buChar char="•"/>
            </a:pPr>
            <a:endParaRPr lang="en-US" b="0" i="0" dirty="0">
              <a:effectLst/>
              <a:latin typeface="Söhne"/>
            </a:endParaRPr>
          </a:p>
          <a:p>
            <a:pPr algn="l">
              <a:buFont typeface="Arial" panose="020B0604020202020204" pitchFamily="34" charset="0"/>
              <a:buChar char="•"/>
            </a:pPr>
            <a:endParaRPr lang="en-US" b="0" i="0" dirty="0">
              <a:effectLst/>
              <a:latin typeface="Söhne"/>
            </a:endParaRPr>
          </a:p>
          <a:p>
            <a:pPr algn="l">
              <a:buFont typeface="Arial" panose="020B0604020202020204" pitchFamily="34" charset="0"/>
              <a:buChar char="•"/>
            </a:pPr>
            <a:endParaRPr lang="en-US" b="0" i="0" dirty="0">
              <a:effectLst/>
              <a:latin typeface="Söhne"/>
            </a:endParaRPr>
          </a:p>
          <a:p>
            <a:endParaRPr lang="en-US" dirty="0"/>
          </a:p>
        </p:txBody>
      </p:sp>
    </p:spTree>
    <p:extLst>
      <p:ext uri="{BB962C8B-B14F-4D97-AF65-F5344CB8AC3E}">
        <p14:creationId xmlns:p14="http://schemas.microsoft.com/office/powerpoint/2010/main" val="906268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AC1C0-A6A0-42E9-443F-EB59747353B3}"/>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C41E1529-3274-3E54-3EDB-A61E5532F1C1}"/>
              </a:ext>
            </a:extLst>
          </p:cNvPr>
          <p:cNvPicPr>
            <a:picLocks noGrp="1" noChangeAspect="1"/>
          </p:cNvPicPr>
          <p:nvPr>
            <p:ph idx="1"/>
          </p:nvPr>
        </p:nvPicPr>
        <p:blipFill>
          <a:blip r:embed="rId2"/>
          <a:stretch>
            <a:fillRect/>
          </a:stretch>
        </p:blipFill>
        <p:spPr>
          <a:xfrm rot="16200000">
            <a:off x="6661561" y="-50344"/>
            <a:ext cx="4013173" cy="5350897"/>
          </a:xfrm>
        </p:spPr>
      </p:pic>
      <p:pic>
        <p:nvPicPr>
          <p:cNvPr id="7" name="Picture 6">
            <a:extLst>
              <a:ext uri="{FF2B5EF4-FFF2-40B4-BE49-F238E27FC236}">
                <a16:creationId xmlns:a16="http://schemas.microsoft.com/office/drawing/2014/main" id="{EB40CF20-46A9-4391-BFB2-4320EB09A1C7}"/>
              </a:ext>
            </a:extLst>
          </p:cNvPr>
          <p:cNvPicPr>
            <a:picLocks noChangeAspect="1"/>
          </p:cNvPicPr>
          <p:nvPr/>
        </p:nvPicPr>
        <p:blipFill rotWithShape="1">
          <a:blip r:embed="rId3"/>
          <a:srcRect t="12275"/>
          <a:stretch/>
        </p:blipFill>
        <p:spPr>
          <a:xfrm>
            <a:off x="1141413" y="266854"/>
            <a:ext cx="4251477" cy="4972803"/>
          </a:xfrm>
          <a:prstGeom prst="rect">
            <a:avLst/>
          </a:prstGeom>
        </p:spPr>
      </p:pic>
      <p:sp>
        <p:nvSpPr>
          <p:cNvPr id="8" name="TextBox 7">
            <a:extLst>
              <a:ext uri="{FF2B5EF4-FFF2-40B4-BE49-F238E27FC236}">
                <a16:creationId xmlns:a16="http://schemas.microsoft.com/office/drawing/2014/main" id="{8DF5A342-82CC-7313-4FB7-01927C0A4E6E}"/>
              </a:ext>
            </a:extLst>
          </p:cNvPr>
          <p:cNvSpPr txBox="1"/>
          <p:nvPr/>
        </p:nvSpPr>
        <p:spPr>
          <a:xfrm>
            <a:off x="1901371" y="5544457"/>
            <a:ext cx="8621486" cy="923330"/>
          </a:xfrm>
          <a:prstGeom prst="rect">
            <a:avLst/>
          </a:prstGeom>
          <a:noFill/>
        </p:spPr>
        <p:txBody>
          <a:bodyPr wrap="square" rtlCol="0">
            <a:spAutoFit/>
          </a:bodyPr>
          <a:lstStyle/>
          <a:p>
            <a:r>
              <a:rPr lang="en-US" sz="1800" dirty="0">
                <a:effectLst/>
                <a:latin typeface="Cambria" panose="02040503050406030204" pitchFamily="18" charset="0"/>
                <a:ea typeface="Calibri" panose="020F0502020204030204" pitchFamily="34" charset="0"/>
                <a:cs typeface="Arial" panose="020B0604020202020204" pitchFamily="34" charset="0"/>
              </a:rPr>
              <a:t>Figure 2: Fan working on 50% duty cycle when temperature is less than 28 and more than 25</a:t>
            </a:r>
          </a:p>
          <a:p>
            <a:pPr algn="ctr"/>
            <a:endParaRPr lang="en-US" dirty="0"/>
          </a:p>
        </p:txBody>
      </p:sp>
    </p:spTree>
    <p:extLst>
      <p:ext uri="{BB962C8B-B14F-4D97-AF65-F5344CB8AC3E}">
        <p14:creationId xmlns:p14="http://schemas.microsoft.com/office/powerpoint/2010/main" val="3288833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280EE-2557-0BBB-3B92-0148A4E113FA}"/>
              </a:ext>
            </a:extLst>
          </p:cNvPr>
          <p:cNvSpPr>
            <a:spLocks noGrp="1"/>
          </p:cNvSpPr>
          <p:nvPr>
            <p:ph type="title"/>
          </p:nvPr>
        </p:nvSpPr>
        <p:spPr/>
        <p:txBody>
          <a:bodyPr/>
          <a:lstStyle/>
          <a:p>
            <a:r>
              <a:rPr lang="en-US" dirty="0"/>
              <a:t>Safety feature</a:t>
            </a:r>
          </a:p>
        </p:txBody>
      </p:sp>
      <p:sp>
        <p:nvSpPr>
          <p:cNvPr id="3" name="Content Placeholder 2">
            <a:extLst>
              <a:ext uri="{FF2B5EF4-FFF2-40B4-BE49-F238E27FC236}">
                <a16:creationId xmlns:a16="http://schemas.microsoft.com/office/drawing/2014/main" id="{B95C9A8C-8ED1-9F67-9E46-6A1C66E79081}"/>
              </a:ext>
            </a:extLst>
          </p:cNvPr>
          <p:cNvSpPr>
            <a:spLocks noGrp="1"/>
          </p:cNvSpPr>
          <p:nvPr>
            <p:ph idx="1"/>
          </p:nvPr>
        </p:nvSpPr>
        <p:spPr/>
        <p:txBody>
          <a:bodyPr>
            <a:normAutofit fontScale="62500" lnSpcReduction="20000"/>
          </a:bodyPr>
          <a:lstStyle/>
          <a:p>
            <a:pPr algn="l">
              <a:buFont typeface="Arial" panose="020B0604020202020204" pitchFamily="34" charset="0"/>
              <a:buChar char="•"/>
            </a:pPr>
            <a:r>
              <a:rPr lang="en-US" b="0" i="0" dirty="0">
                <a:effectLst/>
                <a:latin typeface="Söhne"/>
              </a:rPr>
              <a:t>Explain how the infrared sensor works</a:t>
            </a:r>
          </a:p>
          <a:p>
            <a:pPr marL="0" indent="0" algn="l">
              <a:buNone/>
            </a:pPr>
            <a:r>
              <a:rPr lang="en-US" b="0" i="0" dirty="0">
                <a:effectLst/>
                <a:latin typeface="Söhne"/>
              </a:rPr>
              <a:t>An infrared sensor is a device that detects infrared radiation, which is a type of electromagnetic radiation emitted by all objects above absolute zero (-273.15°C) and it can be used to detect the temperature of an object without having to make physical contact with it. The most common infrared sensor is the thermopile sensor, which is composed of several thermocouples connected in series, which generate a small voltage when they are exposed to infrared radiation. The infrared sensor works by focusing infrared radiation onto a thermopile using a lens or mirror, the thermopile generates a small voltage which is then amplified and converted into a temperature reading. The sensor then sends this information to a microcontroller or data logger for further processing. It's important to note that Infrared sensor have a certain range of wavelength they are sensitive to, and it's affected by the emissivity of the surface being measured.</a:t>
            </a:r>
          </a:p>
          <a:p>
            <a:pPr algn="l">
              <a:buFont typeface="Arial" panose="020B0604020202020204" pitchFamily="34" charset="0"/>
              <a:buChar char="•"/>
            </a:pPr>
            <a:r>
              <a:rPr lang="en-US" b="0" i="0" dirty="0">
                <a:effectLst/>
                <a:latin typeface="Söhne"/>
              </a:rPr>
              <a:t>Showing how the sensor is used to detect movement and trigger the alarm</a:t>
            </a:r>
          </a:p>
          <a:p>
            <a:pPr algn="l">
              <a:buFont typeface="Arial" panose="020B0604020202020204" pitchFamily="34" charset="0"/>
              <a:buChar char="•"/>
            </a:pPr>
            <a:r>
              <a:rPr lang="en-US" b="0" i="0" dirty="0">
                <a:effectLst/>
                <a:latin typeface="Söhne"/>
              </a:rPr>
              <a:t>Describing how the LED and buzzer work together as an alarm system</a:t>
            </a:r>
          </a:p>
          <a:p>
            <a:endParaRPr lang="en-US" dirty="0"/>
          </a:p>
        </p:txBody>
      </p:sp>
    </p:spTree>
    <p:extLst>
      <p:ext uri="{BB962C8B-B14F-4D97-AF65-F5344CB8AC3E}">
        <p14:creationId xmlns:p14="http://schemas.microsoft.com/office/powerpoint/2010/main" val="3059746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0A701C-BE6C-3DEA-9E62-F9428875B0CD}"/>
              </a:ext>
            </a:extLst>
          </p:cNvPr>
          <p:cNvPicPr>
            <a:picLocks noGrp="1" noChangeAspect="1"/>
          </p:cNvPicPr>
          <p:nvPr>
            <p:ph idx="1"/>
          </p:nvPr>
        </p:nvPicPr>
        <p:blipFill>
          <a:blip r:embed="rId2"/>
          <a:stretch>
            <a:fillRect/>
          </a:stretch>
        </p:blipFill>
        <p:spPr>
          <a:xfrm>
            <a:off x="3750270" y="540657"/>
            <a:ext cx="4049486" cy="5399314"/>
          </a:xfrm>
        </p:spPr>
      </p:pic>
      <p:sp>
        <p:nvSpPr>
          <p:cNvPr id="6" name="TextBox 5">
            <a:extLst>
              <a:ext uri="{FF2B5EF4-FFF2-40B4-BE49-F238E27FC236}">
                <a16:creationId xmlns:a16="http://schemas.microsoft.com/office/drawing/2014/main" id="{D37F9BFB-C209-5094-879D-560050A6EE01}"/>
              </a:ext>
            </a:extLst>
          </p:cNvPr>
          <p:cNvSpPr txBox="1"/>
          <p:nvPr/>
        </p:nvSpPr>
        <p:spPr>
          <a:xfrm>
            <a:off x="3309257" y="5939971"/>
            <a:ext cx="5181600" cy="923330"/>
          </a:xfrm>
          <a:prstGeom prst="rect">
            <a:avLst/>
          </a:prstGeom>
          <a:noFill/>
        </p:spPr>
        <p:txBody>
          <a:bodyPr wrap="square" rtlCol="0">
            <a:spAutoFit/>
          </a:bodyPr>
          <a:lstStyle/>
          <a:p>
            <a:r>
              <a:rPr lang="en-US" sz="1800" dirty="0">
                <a:effectLst/>
                <a:latin typeface="Cambria" panose="02040503050406030204" pitchFamily="18" charset="0"/>
                <a:ea typeface="Calibri" panose="020F0502020204030204" pitchFamily="34" charset="0"/>
                <a:cs typeface="Arial" panose="020B0604020202020204" pitchFamily="34" charset="0"/>
              </a:rPr>
              <a:t>Figure 3: LED is ON and Buzzer makes noise while infrared detects motion</a:t>
            </a:r>
          </a:p>
          <a:p>
            <a:endParaRPr lang="en-US" dirty="0"/>
          </a:p>
        </p:txBody>
      </p:sp>
    </p:spTree>
    <p:extLst>
      <p:ext uri="{BB962C8B-B14F-4D97-AF65-F5344CB8AC3E}">
        <p14:creationId xmlns:p14="http://schemas.microsoft.com/office/powerpoint/2010/main" val="8502794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45</TotalTime>
  <Words>799</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Cambria</vt:lpstr>
      <vt:lpstr>Söhne</vt:lpstr>
      <vt:lpstr>Times New Roman</vt:lpstr>
      <vt:lpstr>Tw Cen MT</vt:lpstr>
      <vt:lpstr>Circuit</vt:lpstr>
      <vt:lpstr>Smart conditioning system</vt:lpstr>
      <vt:lpstr>introduction</vt:lpstr>
      <vt:lpstr>The Components of a smart conditioning system</vt:lpstr>
      <vt:lpstr>How it works</vt:lpstr>
      <vt:lpstr>PowerPoint Presentation</vt:lpstr>
      <vt:lpstr>Fan/heater control</vt:lpstr>
      <vt:lpstr>PowerPoint Presentation</vt:lpstr>
      <vt:lpstr>Safety feature</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conditioning system</dc:title>
  <dc:creator>Njoud Saleh</dc:creator>
  <cp:lastModifiedBy>Njoud Saleh</cp:lastModifiedBy>
  <cp:revision>1</cp:revision>
  <dcterms:created xsi:type="dcterms:W3CDTF">2023-01-23T15:55:49Z</dcterms:created>
  <dcterms:modified xsi:type="dcterms:W3CDTF">2023-01-23T16:41:03Z</dcterms:modified>
</cp:coreProperties>
</file>