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 id="2147483672" r:id="rId3"/>
    <p:sldMasterId id="2147483684" r:id="rId4"/>
    <p:sldMasterId id="2147483696" r:id="rId5"/>
    <p:sldMasterId id="2147483708" r:id="rId6"/>
  </p:sldMasterIdLst>
  <p:notesMasterIdLst>
    <p:notesMasterId r:id="rId30"/>
  </p:notesMasterIdLst>
  <p:sldIdLst>
    <p:sldId id="274" r:id="rId7"/>
    <p:sldId id="275" r:id="rId8"/>
    <p:sldId id="276" r:id="rId9"/>
    <p:sldId id="277" r:id="rId10"/>
    <p:sldId id="278" r:id="rId11"/>
    <p:sldId id="281" r:id="rId12"/>
    <p:sldId id="282" r:id="rId13"/>
    <p:sldId id="283" r:id="rId14"/>
    <p:sldId id="284" r:id="rId15"/>
    <p:sldId id="285" r:id="rId16"/>
    <p:sldId id="288" r:id="rId17"/>
    <p:sldId id="287" r:id="rId18"/>
    <p:sldId id="289" r:id="rId19"/>
    <p:sldId id="296" r:id="rId20"/>
    <p:sldId id="298" r:id="rId21"/>
    <p:sldId id="290" r:id="rId22"/>
    <p:sldId id="291" r:id="rId23"/>
    <p:sldId id="292" r:id="rId24"/>
    <p:sldId id="297" r:id="rId25"/>
    <p:sldId id="293" r:id="rId26"/>
    <p:sldId id="294" r:id="rId27"/>
    <p:sldId id="299" r:id="rId28"/>
    <p:sldId id="258" r:id="rId29"/>
  </p:sldIdLst>
  <p:sldSz cx="12192000" cy="6858000"/>
  <p:notesSz cx="6858000" cy="9144000"/>
  <p:custDataLst>
    <p:tags r:id="rId3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Animation="0"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3276C8"/>
    <a:srgbClr val="1C437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3706F9F-331C-47D7-895C-DC2D01C5325B}" v="4" dt="2019-08-18T11:17:13.92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54" autoAdjust="0"/>
    <p:restoredTop sz="94660"/>
  </p:normalViewPr>
  <p:slideViewPr>
    <p:cSldViewPr snapToGrid="0">
      <p:cViewPr varScale="1">
        <p:scale>
          <a:sx n="124" d="100"/>
          <a:sy n="124" d="100"/>
        </p:scale>
        <p:origin x="245" y="10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21" Type="http://schemas.openxmlformats.org/officeDocument/2006/relationships/slide" Target="slides/slide15.xml"/><Relationship Id="rId34" Type="http://schemas.openxmlformats.org/officeDocument/2006/relationships/theme" Target="theme/theme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presProps" Target="presProps.xml"/><Relationship Id="rId37" Type="http://schemas.microsoft.com/office/2015/10/relationships/revisionInfo" Target="revisionInfo.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microsoft.com/office/2016/11/relationships/changesInfo" Target="changesInfos/changesInfo1.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tags" Target="tags/tag1.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2.xml"/><Relationship Id="rId3" Type="http://schemas.openxmlformats.org/officeDocument/2006/relationships/slideMaster" Target="slideMasters/slideMaster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eopold Fitz" userId="dc4a22cc-f8bb-4f85-9fd7-3812e160b717" providerId="ADAL" clId="{83706F9F-331C-47D7-895C-DC2D01C5325B}"/>
    <pc:docChg chg="undo redo custSel delSld modSld">
      <pc:chgData name="Leopold Fitz" userId="dc4a22cc-f8bb-4f85-9fd7-3812e160b717" providerId="ADAL" clId="{83706F9F-331C-47D7-895C-DC2D01C5325B}" dt="2019-08-18T11:26:00.071" v="34" actId="1076"/>
      <pc:docMkLst>
        <pc:docMk/>
      </pc:docMkLst>
      <pc:sldChg chg="modSp">
        <pc:chgData name="Leopold Fitz" userId="dc4a22cc-f8bb-4f85-9fd7-3812e160b717" providerId="ADAL" clId="{83706F9F-331C-47D7-895C-DC2D01C5325B}" dt="2019-08-16T08:17:23.754" v="6" actId="14100"/>
        <pc:sldMkLst>
          <pc:docMk/>
          <pc:sldMk cId="4205297127" sldId="274"/>
        </pc:sldMkLst>
        <pc:spChg chg="mod">
          <ac:chgData name="Leopold Fitz" userId="dc4a22cc-f8bb-4f85-9fd7-3812e160b717" providerId="ADAL" clId="{83706F9F-331C-47D7-895C-DC2D01C5325B}" dt="2019-08-16T08:17:23.754" v="6" actId="14100"/>
          <ac:spMkLst>
            <pc:docMk/>
            <pc:sldMk cId="4205297127" sldId="274"/>
            <ac:spMk id="33" creationId="{00000000-0000-0000-0000-000000000000}"/>
          </ac:spMkLst>
        </pc:spChg>
      </pc:sldChg>
      <pc:sldChg chg="modSp">
        <pc:chgData name="Leopold Fitz" userId="dc4a22cc-f8bb-4f85-9fd7-3812e160b717" providerId="ADAL" clId="{83706F9F-331C-47D7-895C-DC2D01C5325B}" dt="2019-08-16T08:17:14.462" v="3" actId="1076"/>
        <pc:sldMkLst>
          <pc:docMk/>
          <pc:sldMk cId="1742498884" sldId="277"/>
        </pc:sldMkLst>
        <pc:picChg chg="mod">
          <ac:chgData name="Leopold Fitz" userId="dc4a22cc-f8bb-4f85-9fd7-3812e160b717" providerId="ADAL" clId="{83706F9F-331C-47D7-895C-DC2D01C5325B}" dt="2019-08-16T08:17:14.462" v="3" actId="1076"/>
          <ac:picMkLst>
            <pc:docMk/>
            <pc:sldMk cId="1742498884" sldId="277"/>
            <ac:picMk id="4" creationId="{208301C9-50A5-4CC4-9EEF-45DB75E2F795}"/>
          </ac:picMkLst>
        </pc:picChg>
      </pc:sldChg>
      <pc:sldChg chg="addSp delSp modSp">
        <pc:chgData name="Leopold Fitz" userId="dc4a22cc-f8bb-4f85-9fd7-3812e160b717" providerId="ADAL" clId="{83706F9F-331C-47D7-895C-DC2D01C5325B}" dt="2019-08-18T11:13:18.781" v="17" actId="478"/>
        <pc:sldMkLst>
          <pc:docMk/>
          <pc:sldMk cId="1304329764" sldId="289"/>
        </pc:sldMkLst>
        <pc:spChg chg="del">
          <ac:chgData name="Leopold Fitz" userId="dc4a22cc-f8bb-4f85-9fd7-3812e160b717" providerId="ADAL" clId="{83706F9F-331C-47D7-895C-DC2D01C5325B}" dt="2019-08-18T11:13:18.781" v="17" actId="478"/>
          <ac:spMkLst>
            <pc:docMk/>
            <pc:sldMk cId="1304329764" sldId="289"/>
            <ac:spMk id="12" creationId="{8D89D8C4-D48D-479F-99EE-12952EF2C3BF}"/>
          </ac:spMkLst>
        </pc:spChg>
        <pc:spChg chg="mod">
          <ac:chgData name="Leopold Fitz" userId="dc4a22cc-f8bb-4f85-9fd7-3812e160b717" providerId="ADAL" clId="{83706F9F-331C-47D7-895C-DC2D01C5325B}" dt="2019-08-18T11:13:06.125" v="16" actId="20577"/>
          <ac:spMkLst>
            <pc:docMk/>
            <pc:sldMk cId="1304329764" sldId="289"/>
            <ac:spMk id="19" creationId="{00000000-0000-0000-0000-000000000000}"/>
          </ac:spMkLst>
        </pc:spChg>
        <pc:picChg chg="add mod">
          <ac:chgData name="Leopold Fitz" userId="dc4a22cc-f8bb-4f85-9fd7-3812e160b717" providerId="ADAL" clId="{83706F9F-331C-47D7-895C-DC2D01C5325B}" dt="2019-08-18T10:51:44.767" v="13" actId="1076"/>
          <ac:picMkLst>
            <pc:docMk/>
            <pc:sldMk cId="1304329764" sldId="289"/>
            <ac:picMk id="3" creationId="{5A28BD3B-FB08-48A5-A81C-C7370B2D123D}"/>
          </ac:picMkLst>
        </pc:picChg>
      </pc:sldChg>
      <pc:sldChg chg="addSp delSp modSp">
        <pc:chgData name="Leopold Fitz" userId="dc4a22cc-f8bb-4f85-9fd7-3812e160b717" providerId="ADAL" clId="{83706F9F-331C-47D7-895C-DC2D01C5325B}" dt="2019-08-18T11:17:41.546" v="32" actId="1076"/>
        <pc:sldMkLst>
          <pc:docMk/>
          <pc:sldMk cId="4203133437" sldId="294"/>
        </pc:sldMkLst>
        <pc:picChg chg="del">
          <ac:chgData name="Leopold Fitz" userId="dc4a22cc-f8bb-4f85-9fd7-3812e160b717" providerId="ADAL" clId="{83706F9F-331C-47D7-895C-DC2D01C5325B}" dt="2019-08-18T11:17:10.717" v="29" actId="478"/>
          <ac:picMkLst>
            <pc:docMk/>
            <pc:sldMk cId="4203133437" sldId="294"/>
            <ac:picMk id="4" creationId="{E6C4F5FE-07BC-43D0-920E-00623E4C632D}"/>
          </ac:picMkLst>
        </pc:picChg>
        <pc:picChg chg="add mod">
          <ac:chgData name="Leopold Fitz" userId="dc4a22cc-f8bb-4f85-9fd7-3812e160b717" providerId="ADAL" clId="{83706F9F-331C-47D7-895C-DC2D01C5325B}" dt="2019-08-18T11:17:41.546" v="32" actId="1076"/>
          <ac:picMkLst>
            <pc:docMk/>
            <pc:sldMk cId="4203133437" sldId="294"/>
            <ac:picMk id="13" creationId="{2ACE5260-96F4-4904-8A35-1E9B8BAABDB7}"/>
          </ac:picMkLst>
        </pc:picChg>
      </pc:sldChg>
      <pc:sldChg chg="del">
        <pc:chgData name="Leopold Fitz" userId="dc4a22cc-f8bb-4f85-9fd7-3812e160b717" providerId="ADAL" clId="{83706F9F-331C-47D7-895C-DC2D01C5325B}" dt="2019-08-18T10:49:19.199" v="7" actId="2696"/>
        <pc:sldMkLst>
          <pc:docMk/>
          <pc:sldMk cId="2709099998" sldId="295"/>
        </pc:sldMkLst>
      </pc:sldChg>
      <pc:sldChg chg="modSp">
        <pc:chgData name="Leopold Fitz" userId="dc4a22cc-f8bb-4f85-9fd7-3812e160b717" providerId="ADAL" clId="{83706F9F-331C-47D7-895C-DC2D01C5325B}" dt="2019-08-18T11:26:00.071" v="34" actId="1076"/>
        <pc:sldMkLst>
          <pc:docMk/>
          <pc:sldMk cId="2218256815" sldId="296"/>
        </pc:sldMkLst>
        <pc:picChg chg="mod">
          <ac:chgData name="Leopold Fitz" userId="dc4a22cc-f8bb-4f85-9fd7-3812e160b717" providerId="ADAL" clId="{83706F9F-331C-47D7-895C-DC2D01C5325B}" dt="2019-08-18T11:26:00.071" v="34" actId="1076"/>
          <ac:picMkLst>
            <pc:docMk/>
            <pc:sldMk cId="2218256815" sldId="296"/>
            <ac:picMk id="15" creationId="{4E618EB1-B3BC-4849-8D35-092DE360E749}"/>
          </ac:picMkLst>
        </pc:picChg>
      </pc:sldChg>
      <pc:sldChg chg="addSp modSp">
        <pc:chgData name="Leopold Fitz" userId="dc4a22cc-f8bb-4f85-9fd7-3812e160b717" providerId="ADAL" clId="{83706F9F-331C-47D7-895C-DC2D01C5325B}" dt="2019-08-18T11:16:59.181" v="28" actId="1076"/>
        <pc:sldMkLst>
          <pc:docMk/>
          <pc:sldMk cId="2747788918" sldId="297"/>
        </pc:sldMkLst>
        <pc:picChg chg="add mod">
          <ac:chgData name="Leopold Fitz" userId="dc4a22cc-f8bb-4f85-9fd7-3812e160b717" providerId="ADAL" clId="{83706F9F-331C-47D7-895C-DC2D01C5325B}" dt="2019-08-18T11:16:59.181" v="28" actId="1076"/>
          <ac:picMkLst>
            <pc:docMk/>
            <pc:sldMk cId="2747788918" sldId="297"/>
            <ac:picMk id="3" creationId="{254E9D14-80CF-4E75-AF2C-DD3B3909A66D}"/>
          </ac:picMkLst>
        </pc:picChg>
        <pc:picChg chg="mod">
          <ac:chgData name="Leopold Fitz" userId="dc4a22cc-f8bb-4f85-9fd7-3812e160b717" providerId="ADAL" clId="{83706F9F-331C-47D7-895C-DC2D01C5325B}" dt="2019-08-18T11:16:57.477" v="27" actId="14100"/>
          <ac:picMkLst>
            <pc:docMk/>
            <pc:sldMk cId="2747788918" sldId="297"/>
            <ac:picMk id="5" creationId="{D2167236-81E2-4640-98D5-C91999982838}"/>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6B09EDD-C7E1-4FBD-AF4C-C7C5CD2BA448}" type="datetimeFigureOut">
              <a:rPr lang="zh-CN" altLang="en-US" smtClean="0"/>
              <a:t>2019/8/18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E8E32D-CF65-4877-89A6-9F5998BCC216}" type="slidenum">
              <a:rPr lang="zh-CN" altLang="en-US" smtClean="0"/>
              <a:t>‹#›</a:t>
            </a:fld>
            <a:endParaRPr lang="zh-CN" altLang="en-US"/>
          </a:p>
        </p:txBody>
      </p:sp>
    </p:spTree>
    <p:extLst>
      <p:ext uri="{BB962C8B-B14F-4D97-AF65-F5344CB8AC3E}">
        <p14:creationId xmlns:p14="http://schemas.microsoft.com/office/powerpoint/2010/main" val="10087146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3E8E32D-CF65-4877-89A6-9F5998BCC216}"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5271505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3E8E32D-CF65-4877-89A6-9F5998BCC216}" type="slidenum">
              <a:rPr lang="zh-CN" altLang="en-US" smtClean="0"/>
              <a:t>10</a:t>
            </a:fld>
            <a:endParaRPr lang="zh-CN" altLang="en-US"/>
          </a:p>
        </p:txBody>
      </p:sp>
    </p:spTree>
    <p:extLst>
      <p:ext uri="{BB962C8B-B14F-4D97-AF65-F5344CB8AC3E}">
        <p14:creationId xmlns:p14="http://schemas.microsoft.com/office/powerpoint/2010/main" val="36747793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3E8E32D-CF65-4877-89A6-9F5998BCC216}"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9466226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3E8E32D-CF65-4877-89A6-9F5998BCC216}" type="slidenum">
              <a:rPr lang="zh-CN" altLang="en-US" smtClean="0"/>
              <a:t>12</a:t>
            </a:fld>
            <a:endParaRPr lang="zh-CN" altLang="en-US"/>
          </a:p>
        </p:txBody>
      </p:sp>
    </p:spTree>
    <p:extLst>
      <p:ext uri="{BB962C8B-B14F-4D97-AF65-F5344CB8AC3E}">
        <p14:creationId xmlns:p14="http://schemas.microsoft.com/office/powerpoint/2010/main" val="27062278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3E8E32D-CF65-4877-89A6-9F5998BCC216}" type="slidenum">
              <a:rPr lang="zh-CN" altLang="en-US" smtClean="0"/>
              <a:t>13</a:t>
            </a:fld>
            <a:endParaRPr lang="zh-CN" altLang="en-US"/>
          </a:p>
        </p:txBody>
      </p:sp>
    </p:spTree>
    <p:extLst>
      <p:ext uri="{BB962C8B-B14F-4D97-AF65-F5344CB8AC3E}">
        <p14:creationId xmlns:p14="http://schemas.microsoft.com/office/powerpoint/2010/main" val="3839830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3E8E32D-CF65-4877-89A6-9F5998BCC216}" type="slidenum">
              <a:rPr lang="zh-CN" altLang="en-US" smtClean="0"/>
              <a:t>14</a:t>
            </a:fld>
            <a:endParaRPr lang="zh-CN" altLang="en-US"/>
          </a:p>
        </p:txBody>
      </p:sp>
    </p:spTree>
    <p:extLst>
      <p:ext uri="{BB962C8B-B14F-4D97-AF65-F5344CB8AC3E}">
        <p14:creationId xmlns:p14="http://schemas.microsoft.com/office/powerpoint/2010/main" val="9647546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3E8E32D-CF65-4877-89A6-9F5998BCC216}" type="slidenum">
              <a:rPr lang="zh-CN" altLang="en-US" smtClean="0"/>
              <a:t>15</a:t>
            </a:fld>
            <a:endParaRPr lang="zh-CN" altLang="en-US"/>
          </a:p>
        </p:txBody>
      </p:sp>
    </p:spTree>
    <p:extLst>
      <p:ext uri="{BB962C8B-B14F-4D97-AF65-F5344CB8AC3E}">
        <p14:creationId xmlns:p14="http://schemas.microsoft.com/office/powerpoint/2010/main" val="9496544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3E8E32D-CF65-4877-89A6-9F5998BCC216}"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3029215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3E8E32D-CF65-4877-89A6-9F5998BCC216}"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7099139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3E8E32D-CF65-4877-89A6-9F5998BCC216}" type="slidenum">
              <a:rPr lang="zh-CN" altLang="en-US" smtClean="0"/>
              <a:t>18</a:t>
            </a:fld>
            <a:endParaRPr lang="zh-CN" altLang="en-US"/>
          </a:p>
        </p:txBody>
      </p:sp>
    </p:spTree>
    <p:extLst>
      <p:ext uri="{BB962C8B-B14F-4D97-AF65-F5344CB8AC3E}">
        <p14:creationId xmlns:p14="http://schemas.microsoft.com/office/powerpoint/2010/main" val="198470939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3E8E32D-CF65-4877-89A6-9F5998BCC216}" type="slidenum">
              <a:rPr lang="zh-CN" altLang="en-US" smtClean="0"/>
              <a:t>19</a:t>
            </a:fld>
            <a:endParaRPr lang="zh-CN" altLang="en-US"/>
          </a:p>
        </p:txBody>
      </p:sp>
    </p:spTree>
    <p:extLst>
      <p:ext uri="{BB962C8B-B14F-4D97-AF65-F5344CB8AC3E}">
        <p14:creationId xmlns:p14="http://schemas.microsoft.com/office/powerpoint/2010/main" val="23260297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3E8E32D-CF65-4877-89A6-9F5998BCC216}"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00246927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3E8E32D-CF65-4877-89A6-9F5998BCC216}"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00693005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3E8E32D-CF65-4877-89A6-9F5998BCC216}" type="slidenum">
              <a:rPr lang="zh-CN" altLang="en-US" smtClean="0"/>
              <a:t>21</a:t>
            </a:fld>
            <a:endParaRPr lang="zh-CN" altLang="en-US"/>
          </a:p>
        </p:txBody>
      </p:sp>
    </p:spTree>
    <p:extLst>
      <p:ext uri="{BB962C8B-B14F-4D97-AF65-F5344CB8AC3E}">
        <p14:creationId xmlns:p14="http://schemas.microsoft.com/office/powerpoint/2010/main" val="164393826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3E8E32D-CF65-4877-89A6-9F5998BCC216}" type="slidenum">
              <a:rPr lang="zh-CN" altLang="en-US" smtClean="0"/>
              <a:t>22</a:t>
            </a:fld>
            <a:endParaRPr lang="zh-CN" altLang="en-US"/>
          </a:p>
        </p:txBody>
      </p:sp>
    </p:spTree>
    <p:extLst>
      <p:ext uri="{BB962C8B-B14F-4D97-AF65-F5344CB8AC3E}">
        <p14:creationId xmlns:p14="http://schemas.microsoft.com/office/powerpoint/2010/main" val="75565301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3E8E32D-CF65-4877-89A6-9F5998BCC216}" type="slidenum">
              <a:rPr lang="zh-CN" altLang="en-US" smtClean="0"/>
              <a:t>23</a:t>
            </a:fld>
            <a:endParaRPr lang="zh-CN" altLang="en-US"/>
          </a:p>
        </p:txBody>
      </p:sp>
    </p:spTree>
    <p:extLst>
      <p:ext uri="{BB962C8B-B14F-4D97-AF65-F5344CB8AC3E}">
        <p14:creationId xmlns:p14="http://schemas.microsoft.com/office/powerpoint/2010/main" val="19485174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3E8E32D-CF65-4877-89A6-9F5998BCC216}"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0603399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3E8E32D-CF65-4877-89A6-9F5998BCC216}"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1775178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3E8E32D-CF65-4877-89A6-9F5998BCC216}"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631087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3E8E32D-CF65-4877-89A6-9F5998BCC216}" type="slidenum">
              <a:rPr lang="zh-CN" altLang="en-US" smtClean="0"/>
              <a:t>6</a:t>
            </a:fld>
            <a:endParaRPr lang="zh-CN" altLang="en-US"/>
          </a:p>
        </p:txBody>
      </p:sp>
    </p:spTree>
    <p:extLst>
      <p:ext uri="{BB962C8B-B14F-4D97-AF65-F5344CB8AC3E}">
        <p14:creationId xmlns:p14="http://schemas.microsoft.com/office/powerpoint/2010/main" val="5765540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3E8E32D-CF65-4877-89A6-9F5998BCC216}" type="slidenum">
              <a:rPr lang="zh-CN" altLang="en-US" smtClean="0"/>
              <a:t>7</a:t>
            </a:fld>
            <a:endParaRPr lang="zh-CN" altLang="en-US"/>
          </a:p>
        </p:txBody>
      </p:sp>
    </p:spTree>
    <p:extLst>
      <p:ext uri="{BB962C8B-B14F-4D97-AF65-F5344CB8AC3E}">
        <p14:creationId xmlns:p14="http://schemas.microsoft.com/office/powerpoint/2010/main" val="42907573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3E8E32D-CF65-4877-89A6-9F5998BCC216}" type="slidenum">
              <a:rPr lang="zh-CN" altLang="en-US" smtClean="0"/>
              <a:t>8</a:t>
            </a:fld>
            <a:endParaRPr lang="zh-CN" altLang="en-US"/>
          </a:p>
        </p:txBody>
      </p:sp>
    </p:spTree>
    <p:extLst>
      <p:ext uri="{BB962C8B-B14F-4D97-AF65-F5344CB8AC3E}">
        <p14:creationId xmlns:p14="http://schemas.microsoft.com/office/powerpoint/2010/main" val="16923649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3E8E32D-CF65-4877-89A6-9F5998BCC216}"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5235780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8886CFC0-201C-429D-9910-53CBEF4290B6}" type="datetimeFigureOut">
              <a:rPr lang="zh-CN" altLang="en-US" smtClean="0"/>
              <a:t>2019/8/18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C6E6DB1-1F3A-43A0-8A03-60365B1B2DF0}"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886CFC0-201C-429D-9910-53CBEF4290B6}" type="datetimeFigureOut">
              <a:rPr lang="zh-CN" altLang="en-US" smtClean="0"/>
              <a:t>2019/8/18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C6E6DB1-1F3A-43A0-8A03-60365B1B2DF0}"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886CFC0-201C-429D-9910-53CBEF4290B6}" type="datetimeFigureOut">
              <a:rPr lang="zh-CN" altLang="en-US" smtClean="0"/>
              <a:t>2019/8/18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C6E6DB1-1F3A-43A0-8A03-60365B1B2DF0}"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886CFC0-201C-429D-9910-53CBEF4290B6}"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2019/8/18</a:t>
            </a:fld>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C6E6DB1-1F3A-43A0-8A03-60365B1B2DF0}" type="slidenum">
              <a:rPr kumimoji="0" lang="zh-CN" altLang="en-US" sz="1200" b="0" i="0" u="none" strike="noStrike" kern="1200" cap="none" spc="0" normalizeH="0" baseline="0" noProof="0" smtClean="0">
                <a:ln>
                  <a:noFill/>
                </a:ln>
                <a:solidFill>
                  <a:prstClr val="black">
                    <a:tint val="75000"/>
                  </a:prstClr>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608152311"/>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886CFC0-201C-429D-9910-53CBEF4290B6}"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2019/8/18</a:t>
            </a:fld>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C6E6DB1-1F3A-43A0-8A03-60365B1B2DF0}" type="slidenum">
              <a:rPr kumimoji="0" lang="zh-CN" altLang="en-US" sz="1200" b="0" i="0" u="none" strike="noStrike" kern="1200" cap="none" spc="0" normalizeH="0" baseline="0" noProof="0" smtClean="0">
                <a:ln>
                  <a:noFill/>
                </a:ln>
                <a:solidFill>
                  <a:prstClr val="black">
                    <a:tint val="75000"/>
                  </a:prstClr>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3567591380"/>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886CFC0-201C-429D-9910-53CBEF4290B6}"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2019/8/18</a:t>
            </a:fld>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C6E6DB1-1F3A-43A0-8A03-60365B1B2DF0}" type="slidenum">
              <a:rPr kumimoji="0" lang="zh-CN" altLang="en-US" sz="1200" b="0" i="0" u="none" strike="noStrike" kern="1200" cap="none" spc="0" normalizeH="0" baseline="0" noProof="0" smtClean="0">
                <a:ln>
                  <a:noFill/>
                </a:ln>
                <a:solidFill>
                  <a:prstClr val="black">
                    <a:tint val="75000"/>
                  </a:prstClr>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682256876"/>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886CFC0-201C-429D-9910-53CBEF4290B6}"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2019/8/18</a:t>
            </a:fld>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C6E6DB1-1F3A-43A0-8A03-60365B1B2DF0}" type="slidenum">
              <a:rPr kumimoji="0" lang="zh-CN" altLang="en-US" sz="1200" b="0" i="0" u="none" strike="noStrike" kern="1200" cap="none" spc="0" normalizeH="0" baseline="0" noProof="0" smtClean="0">
                <a:ln>
                  <a:noFill/>
                </a:ln>
                <a:solidFill>
                  <a:prstClr val="black">
                    <a:tint val="75000"/>
                  </a:prstClr>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2266385609"/>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886CFC0-201C-429D-9910-53CBEF4290B6}"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2019/8/18</a:t>
            </a:fld>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
        <p:nvSpPr>
          <p:cNvPr id="9" name="灯片编号占位符 8"/>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C6E6DB1-1F3A-43A0-8A03-60365B1B2DF0}" type="slidenum">
              <a:rPr kumimoji="0" lang="zh-CN" altLang="en-US" sz="1200" b="0" i="0" u="none" strike="noStrike" kern="1200" cap="none" spc="0" normalizeH="0" baseline="0" noProof="0" smtClean="0">
                <a:ln>
                  <a:noFill/>
                </a:ln>
                <a:solidFill>
                  <a:prstClr val="black">
                    <a:tint val="75000"/>
                  </a:prstClr>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1925799442"/>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886CFC0-201C-429D-9910-53CBEF4290B6}"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2019/8/18</a:t>
            </a:fld>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
        <p:nvSpPr>
          <p:cNvPr id="5" name="灯片编号占位符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C6E6DB1-1F3A-43A0-8A03-60365B1B2DF0}" type="slidenum">
              <a:rPr kumimoji="0" lang="zh-CN" altLang="en-US" sz="1200" b="0" i="0" u="none" strike="noStrike" kern="1200" cap="none" spc="0" normalizeH="0" baseline="0" noProof="0" smtClean="0">
                <a:ln>
                  <a:noFill/>
                </a:ln>
                <a:solidFill>
                  <a:prstClr val="black">
                    <a:tint val="75000"/>
                  </a:prstClr>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708127234"/>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886CFC0-201C-429D-9910-53CBEF4290B6}"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2019/8/18</a:t>
            </a:fld>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
        <p:nvSpPr>
          <p:cNvPr id="4" name="灯片编号占位符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C6E6DB1-1F3A-43A0-8A03-60365B1B2DF0}" type="slidenum">
              <a:rPr kumimoji="0" lang="zh-CN" altLang="en-US" sz="1200" b="0" i="0" u="none" strike="noStrike" kern="1200" cap="none" spc="0" normalizeH="0" baseline="0" noProof="0" smtClean="0">
                <a:ln>
                  <a:noFill/>
                </a:ln>
                <a:solidFill>
                  <a:prstClr val="black">
                    <a:tint val="75000"/>
                  </a:prstClr>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228354448"/>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886CFC0-201C-429D-9910-53CBEF4290B6}"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2019/8/18</a:t>
            </a:fld>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C6E6DB1-1F3A-43A0-8A03-60365B1B2DF0}" type="slidenum">
              <a:rPr kumimoji="0" lang="zh-CN" altLang="en-US" sz="1200" b="0" i="0" u="none" strike="noStrike" kern="1200" cap="none" spc="0" normalizeH="0" baseline="0" noProof="0" smtClean="0">
                <a:ln>
                  <a:noFill/>
                </a:ln>
                <a:solidFill>
                  <a:prstClr val="black">
                    <a:tint val="75000"/>
                  </a:prstClr>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33462821"/>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886CFC0-201C-429D-9910-53CBEF4290B6}" type="datetimeFigureOut">
              <a:rPr lang="zh-CN" altLang="en-US" smtClean="0"/>
              <a:t>2019/8/18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C6E6DB1-1F3A-43A0-8A03-60365B1B2DF0}"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886CFC0-201C-429D-9910-53CBEF4290B6}"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2019/8/18</a:t>
            </a:fld>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C6E6DB1-1F3A-43A0-8A03-60365B1B2DF0}" type="slidenum">
              <a:rPr kumimoji="0" lang="zh-CN" altLang="en-US" sz="1200" b="0" i="0" u="none" strike="noStrike" kern="1200" cap="none" spc="0" normalizeH="0" baseline="0" noProof="0" smtClean="0">
                <a:ln>
                  <a:noFill/>
                </a:ln>
                <a:solidFill>
                  <a:prstClr val="black">
                    <a:tint val="75000"/>
                  </a:prstClr>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3371122060"/>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886CFC0-201C-429D-9910-53CBEF4290B6}"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2019/8/18</a:t>
            </a:fld>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C6E6DB1-1F3A-43A0-8A03-60365B1B2DF0}" type="slidenum">
              <a:rPr kumimoji="0" lang="zh-CN" altLang="en-US" sz="1200" b="0" i="0" u="none" strike="noStrike" kern="1200" cap="none" spc="0" normalizeH="0" baseline="0" noProof="0" smtClean="0">
                <a:ln>
                  <a:noFill/>
                </a:ln>
                <a:solidFill>
                  <a:prstClr val="black">
                    <a:tint val="75000"/>
                  </a:prstClr>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2027606004"/>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886CFC0-201C-429D-9910-53CBEF4290B6}"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2019/8/18</a:t>
            </a:fld>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C6E6DB1-1F3A-43A0-8A03-60365B1B2DF0}" type="slidenum">
              <a:rPr kumimoji="0" lang="zh-CN" altLang="en-US" sz="1200" b="0" i="0" u="none" strike="noStrike" kern="1200" cap="none" spc="0" normalizeH="0" baseline="0" noProof="0" smtClean="0">
                <a:ln>
                  <a:noFill/>
                </a:ln>
                <a:solidFill>
                  <a:prstClr val="black">
                    <a:tint val="75000"/>
                  </a:prstClr>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2048211424"/>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886CFC0-201C-429D-9910-53CBEF4290B6}"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2019/8/18</a:t>
            </a:fld>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C6E6DB1-1F3A-43A0-8A03-60365B1B2DF0}" type="slidenum">
              <a:rPr kumimoji="0" lang="zh-CN" altLang="en-US" sz="1200" b="0" i="0" u="none" strike="noStrike" kern="1200" cap="none" spc="0" normalizeH="0" baseline="0" noProof="0" smtClean="0">
                <a:ln>
                  <a:noFill/>
                </a:ln>
                <a:solidFill>
                  <a:prstClr val="black">
                    <a:tint val="75000"/>
                  </a:prstClr>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1399064376"/>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886CFC0-201C-429D-9910-53CBEF4290B6}"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2019/8/18</a:t>
            </a:fld>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C6E6DB1-1F3A-43A0-8A03-60365B1B2DF0}" type="slidenum">
              <a:rPr kumimoji="0" lang="zh-CN" altLang="en-US" sz="1200" b="0" i="0" u="none" strike="noStrike" kern="1200" cap="none" spc="0" normalizeH="0" baseline="0" noProof="0" smtClean="0">
                <a:ln>
                  <a:noFill/>
                </a:ln>
                <a:solidFill>
                  <a:prstClr val="black">
                    <a:tint val="75000"/>
                  </a:prstClr>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3507223493"/>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886CFC0-201C-429D-9910-53CBEF4290B6}"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2019/8/18</a:t>
            </a:fld>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C6E6DB1-1F3A-43A0-8A03-60365B1B2DF0}" type="slidenum">
              <a:rPr kumimoji="0" lang="zh-CN" altLang="en-US" sz="1200" b="0" i="0" u="none" strike="noStrike" kern="1200" cap="none" spc="0" normalizeH="0" baseline="0" noProof="0" smtClean="0">
                <a:ln>
                  <a:noFill/>
                </a:ln>
                <a:solidFill>
                  <a:prstClr val="black">
                    <a:tint val="75000"/>
                  </a:prstClr>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2729994152"/>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886CFC0-201C-429D-9910-53CBEF4290B6}"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2019/8/18</a:t>
            </a:fld>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C6E6DB1-1F3A-43A0-8A03-60365B1B2DF0}" type="slidenum">
              <a:rPr kumimoji="0" lang="zh-CN" altLang="en-US" sz="1200" b="0" i="0" u="none" strike="noStrike" kern="1200" cap="none" spc="0" normalizeH="0" baseline="0" noProof="0" smtClean="0">
                <a:ln>
                  <a:noFill/>
                </a:ln>
                <a:solidFill>
                  <a:prstClr val="black">
                    <a:tint val="75000"/>
                  </a:prstClr>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137564478"/>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886CFC0-201C-429D-9910-53CBEF4290B6}"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2019/8/18</a:t>
            </a:fld>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
        <p:nvSpPr>
          <p:cNvPr id="9" name="灯片编号占位符 8"/>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C6E6DB1-1F3A-43A0-8A03-60365B1B2DF0}" type="slidenum">
              <a:rPr kumimoji="0" lang="zh-CN" altLang="en-US" sz="1200" b="0" i="0" u="none" strike="noStrike" kern="1200" cap="none" spc="0" normalizeH="0" baseline="0" noProof="0" smtClean="0">
                <a:ln>
                  <a:noFill/>
                </a:ln>
                <a:solidFill>
                  <a:prstClr val="black">
                    <a:tint val="75000"/>
                  </a:prstClr>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4066014973"/>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886CFC0-201C-429D-9910-53CBEF4290B6}"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2019/8/18</a:t>
            </a:fld>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
        <p:nvSpPr>
          <p:cNvPr id="5" name="灯片编号占位符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C6E6DB1-1F3A-43A0-8A03-60365B1B2DF0}" type="slidenum">
              <a:rPr kumimoji="0" lang="zh-CN" altLang="en-US" sz="1200" b="0" i="0" u="none" strike="noStrike" kern="1200" cap="none" spc="0" normalizeH="0" baseline="0" noProof="0" smtClean="0">
                <a:ln>
                  <a:noFill/>
                </a:ln>
                <a:solidFill>
                  <a:prstClr val="black">
                    <a:tint val="75000"/>
                  </a:prstClr>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163699507"/>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886CFC0-201C-429D-9910-53CBEF4290B6}"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2019/8/18</a:t>
            </a:fld>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
        <p:nvSpPr>
          <p:cNvPr id="4" name="灯片编号占位符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C6E6DB1-1F3A-43A0-8A03-60365B1B2DF0}" type="slidenum">
              <a:rPr kumimoji="0" lang="zh-CN" altLang="en-US" sz="1200" b="0" i="0" u="none" strike="noStrike" kern="1200" cap="none" spc="0" normalizeH="0" baseline="0" noProof="0" smtClean="0">
                <a:ln>
                  <a:noFill/>
                </a:ln>
                <a:solidFill>
                  <a:prstClr val="black">
                    <a:tint val="75000"/>
                  </a:prstClr>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3602976097"/>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8886CFC0-201C-429D-9910-53CBEF4290B6}" type="datetimeFigureOut">
              <a:rPr lang="zh-CN" altLang="en-US" smtClean="0"/>
              <a:t>2019/8/18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C6E6DB1-1F3A-43A0-8A03-60365B1B2DF0}"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886CFC0-201C-429D-9910-53CBEF4290B6}"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2019/8/18</a:t>
            </a:fld>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C6E6DB1-1F3A-43A0-8A03-60365B1B2DF0}" type="slidenum">
              <a:rPr kumimoji="0" lang="zh-CN" altLang="en-US" sz="1200" b="0" i="0" u="none" strike="noStrike" kern="1200" cap="none" spc="0" normalizeH="0" baseline="0" noProof="0" smtClean="0">
                <a:ln>
                  <a:noFill/>
                </a:ln>
                <a:solidFill>
                  <a:prstClr val="black">
                    <a:tint val="75000"/>
                  </a:prstClr>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689169872"/>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886CFC0-201C-429D-9910-53CBEF4290B6}"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2019/8/18</a:t>
            </a:fld>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C6E6DB1-1F3A-43A0-8A03-60365B1B2DF0}" type="slidenum">
              <a:rPr kumimoji="0" lang="zh-CN" altLang="en-US" sz="1200" b="0" i="0" u="none" strike="noStrike" kern="1200" cap="none" spc="0" normalizeH="0" baseline="0" noProof="0" smtClean="0">
                <a:ln>
                  <a:noFill/>
                </a:ln>
                <a:solidFill>
                  <a:prstClr val="black">
                    <a:tint val="75000"/>
                  </a:prstClr>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4285946865"/>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886CFC0-201C-429D-9910-53CBEF4290B6}"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2019/8/18</a:t>
            </a:fld>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C6E6DB1-1F3A-43A0-8A03-60365B1B2DF0}" type="slidenum">
              <a:rPr kumimoji="0" lang="zh-CN" altLang="en-US" sz="1200" b="0" i="0" u="none" strike="noStrike" kern="1200" cap="none" spc="0" normalizeH="0" baseline="0" noProof="0" smtClean="0">
                <a:ln>
                  <a:noFill/>
                </a:ln>
                <a:solidFill>
                  <a:prstClr val="black">
                    <a:tint val="75000"/>
                  </a:prstClr>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3363131182"/>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886CFC0-201C-429D-9910-53CBEF4290B6}"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2019/8/18</a:t>
            </a:fld>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C6E6DB1-1F3A-43A0-8A03-60365B1B2DF0}" type="slidenum">
              <a:rPr kumimoji="0" lang="zh-CN" altLang="en-US" sz="1200" b="0" i="0" u="none" strike="noStrike" kern="1200" cap="none" spc="0" normalizeH="0" baseline="0" noProof="0" smtClean="0">
                <a:ln>
                  <a:noFill/>
                </a:ln>
                <a:solidFill>
                  <a:prstClr val="black">
                    <a:tint val="75000"/>
                  </a:prstClr>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2820497000"/>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886CFC0-201C-429D-9910-53CBEF4290B6}"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2019/8/18</a:t>
            </a:fld>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C6E6DB1-1F3A-43A0-8A03-60365B1B2DF0}" type="slidenum">
              <a:rPr kumimoji="0" lang="zh-CN" altLang="en-US" sz="1200" b="0" i="0" u="none" strike="noStrike" kern="1200" cap="none" spc="0" normalizeH="0" baseline="0" noProof="0" smtClean="0">
                <a:ln>
                  <a:noFill/>
                </a:ln>
                <a:solidFill>
                  <a:prstClr val="black">
                    <a:tint val="75000"/>
                  </a:prstClr>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916086518"/>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886CFC0-201C-429D-9910-53CBEF4290B6}"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2019/8/18</a:t>
            </a:fld>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C6E6DB1-1F3A-43A0-8A03-60365B1B2DF0}" type="slidenum">
              <a:rPr kumimoji="0" lang="zh-CN" altLang="en-US" sz="1200" b="0" i="0" u="none" strike="noStrike" kern="1200" cap="none" spc="0" normalizeH="0" baseline="0" noProof="0" smtClean="0">
                <a:ln>
                  <a:noFill/>
                </a:ln>
                <a:solidFill>
                  <a:prstClr val="black">
                    <a:tint val="75000"/>
                  </a:prstClr>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1988539111"/>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886CFC0-201C-429D-9910-53CBEF4290B6}"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2019/8/18</a:t>
            </a:fld>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C6E6DB1-1F3A-43A0-8A03-60365B1B2DF0}" type="slidenum">
              <a:rPr kumimoji="0" lang="zh-CN" altLang="en-US" sz="1200" b="0" i="0" u="none" strike="noStrike" kern="1200" cap="none" spc="0" normalizeH="0" baseline="0" noProof="0" smtClean="0">
                <a:ln>
                  <a:noFill/>
                </a:ln>
                <a:solidFill>
                  <a:prstClr val="black">
                    <a:tint val="75000"/>
                  </a:prstClr>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3388167915"/>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886CFC0-201C-429D-9910-53CBEF4290B6}"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2019/8/18</a:t>
            </a:fld>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C6E6DB1-1F3A-43A0-8A03-60365B1B2DF0}" type="slidenum">
              <a:rPr kumimoji="0" lang="zh-CN" altLang="en-US" sz="1200" b="0" i="0" u="none" strike="noStrike" kern="1200" cap="none" spc="0" normalizeH="0" baseline="0" noProof="0" smtClean="0">
                <a:ln>
                  <a:noFill/>
                </a:ln>
                <a:solidFill>
                  <a:prstClr val="black">
                    <a:tint val="75000"/>
                  </a:prstClr>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3544346538"/>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886CFC0-201C-429D-9910-53CBEF4290B6}"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2019/8/18</a:t>
            </a:fld>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
        <p:nvSpPr>
          <p:cNvPr id="9" name="灯片编号占位符 8"/>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C6E6DB1-1F3A-43A0-8A03-60365B1B2DF0}" type="slidenum">
              <a:rPr kumimoji="0" lang="zh-CN" altLang="en-US" sz="1200" b="0" i="0" u="none" strike="noStrike" kern="1200" cap="none" spc="0" normalizeH="0" baseline="0" noProof="0" smtClean="0">
                <a:ln>
                  <a:noFill/>
                </a:ln>
                <a:solidFill>
                  <a:prstClr val="black">
                    <a:tint val="75000"/>
                  </a:prstClr>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1383931227"/>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886CFC0-201C-429D-9910-53CBEF4290B6}"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2019/8/18</a:t>
            </a:fld>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
        <p:nvSpPr>
          <p:cNvPr id="5" name="灯片编号占位符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C6E6DB1-1F3A-43A0-8A03-60365B1B2DF0}" type="slidenum">
              <a:rPr kumimoji="0" lang="zh-CN" altLang="en-US" sz="1200" b="0" i="0" u="none" strike="noStrike" kern="1200" cap="none" spc="0" normalizeH="0" baseline="0" noProof="0" smtClean="0">
                <a:ln>
                  <a:noFill/>
                </a:ln>
                <a:solidFill>
                  <a:prstClr val="black">
                    <a:tint val="75000"/>
                  </a:prstClr>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2659694737"/>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8886CFC0-201C-429D-9910-53CBEF4290B6}" type="datetimeFigureOut">
              <a:rPr lang="zh-CN" altLang="en-US" smtClean="0"/>
              <a:t>2019/8/18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C6E6DB1-1F3A-43A0-8A03-60365B1B2DF0}"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886CFC0-201C-429D-9910-53CBEF4290B6}"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2019/8/18</a:t>
            </a:fld>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
        <p:nvSpPr>
          <p:cNvPr id="4" name="灯片编号占位符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C6E6DB1-1F3A-43A0-8A03-60365B1B2DF0}" type="slidenum">
              <a:rPr kumimoji="0" lang="zh-CN" altLang="en-US" sz="1200" b="0" i="0" u="none" strike="noStrike" kern="1200" cap="none" spc="0" normalizeH="0" baseline="0" noProof="0" smtClean="0">
                <a:ln>
                  <a:noFill/>
                </a:ln>
                <a:solidFill>
                  <a:prstClr val="black">
                    <a:tint val="75000"/>
                  </a:prstClr>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2364568289"/>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886CFC0-201C-429D-9910-53CBEF4290B6}"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2019/8/18</a:t>
            </a:fld>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C6E6DB1-1F3A-43A0-8A03-60365B1B2DF0}" type="slidenum">
              <a:rPr kumimoji="0" lang="zh-CN" altLang="en-US" sz="1200" b="0" i="0" u="none" strike="noStrike" kern="1200" cap="none" spc="0" normalizeH="0" baseline="0" noProof="0" smtClean="0">
                <a:ln>
                  <a:noFill/>
                </a:ln>
                <a:solidFill>
                  <a:prstClr val="black">
                    <a:tint val="75000"/>
                  </a:prstClr>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779339616"/>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886CFC0-201C-429D-9910-53CBEF4290B6}"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2019/8/18</a:t>
            </a:fld>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C6E6DB1-1F3A-43A0-8A03-60365B1B2DF0}" type="slidenum">
              <a:rPr kumimoji="0" lang="zh-CN" altLang="en-US" sz="1200" b="0" i="0" u="none" strike="noStrike" kern="1200" cap="none" spc="0" normalizeH="0" baseline="0" noProof="0" smtClean="0">
                <a:ln>
                  <a:noFill/>
                </a:ln>
                <a:solidFill>
                  <a:prstClr val="black">
                    <a:tint val="75000"/>
                  </a:prstClr>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527370316"/>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886CFC0-201C-429D-9910-53CBEF4290B6}"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2019/8/18</a:t>
            </a:fld>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C6E6DB1-1F3A-43A0-8A03-60365B1B2DF0}" type="slidenum">
              <a:rPr kumimoji="0" lang="zh-CN" altLang="en-US" sz="1200" b="0" i="0" u="none" strike="noStrike" kern="1200" cap="none" spc="0" normalizeH="0" baseline="0" noProof="0" smtClean="0">
                <a:ln>
                  <a:noFill/>
                </a:ln>
                <a:solidFill>
                  <a:prstClr val="black">
                    <a:tint val="75000"/>
                  </a:prstClr>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2943637823"/>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886CFC0-201C-429D-9910-53CBEF4290B6}"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2019/8/18</a:t>
            </a:fld>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C6E6DB1-1F3A-43A0-8A03-60365B1B2DF0}" type="slidenum">
              <a:rPr kumimoji="0" lang="zh-CN" altLang="en-US" sz="1200" b="0" i="0" u="none" strike="noStrike" kern="1200" cap="none" spc="0" normalizeH="0" baseline="0" noProof="0" smtClean="0">
                <a:ln>
                  <a:noFill/>
                </a:ln>
                <a:solidFill>
                  <a:prstClr val="black">
                    <a:tint val="75000"/>
                  </a:prstClr>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1125333935"/>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886CFC0-201C-429D-9910-53CBEF4290B6}"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2019/8/18</a:t>
            </a:fld>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C6E6DB1-1F3A-43A0-8A03-60365B1B2DF0}" type="slidenum">
              <a:rPr kumimoji="0" lang="zh-CN" altLang="en-US" sz="1200" b="0" i="0" u="none" strike="noStrike" kern="1200" cap="none" spc="0" normalizeH="0" baseline="0" noProof="0" smtClean="0">
                <a:ln>
                  <a:noFill/>
                </a:ln>
                <a:solidFill>
                  <a:prstClr val="black">
                    <a:tint val="75000"/>
                  </a:prstClr>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4281493011"/>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886CFC0-201C-429D-9910-53CBEF4290B6}"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2019/8/18</a:t>
            </a:fld>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C6E6DB1-1F3A-43A0-8A03-60365B1B2DF0}" type="slidenum">
              <a:rPr kumimoji="0" lang="zh-CN" altLang="en-US" sz="1200" b="0" i="0" u="none" strike="noStrike" kern="1200" cap="none" spc="0" normalizeH="0" baseline="0" noProof="0" smtClean="0">
                <a:ln>
                  <a:noFill/>
                </a:ln>
                <a:solidFill>
                  <a:prstClr val="black">
                    <a:tint val="75000"/>
                  </a:prstClr>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2060926500"/>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886CFC0-201C-429D-9910-53CBEF4290B6}"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2019/8/18</a:t>
            </a:fld>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C6E6DB1-1F3A-43A0-8A03-60365B1B2DF0}" type="slidenum">
              <a:rPr kumimoji="0" lang="zh-CN" altLang="en-US" sz="1200" b="0" i="0" u="none" strike="noStrike" kern="1200" cap="none" spc="0" normalizeH="0" baseline="0" noProof="0" smtClean="0">
                <a:ln>
                  <a:noFill/>
                </a:ln>
                <a:solidFill>
                  <a:prstClr val="black">
                    <a:tint val="75000"/>
                  </a:prstClr>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112280685"/>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886CFC0-201C-429D-9910-53CBEF4290B6}"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2019/8/18</a:t>
            </a:fld>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C6E6DB1-1F3A-43A0-8A03-60365B1B2DF0}" type="slidenum">
              <a:rPr kumimoji="0" lang="zh-CN" altLang="en-US" sz="1200" b="0" i="0" u="none" strike="noStrike" kern="1200" cap="none" spc="0" normalizeH="0" baseline="0" noProof="0" smtClean="0">
                <a:ln>
                  <a:noFill/>
                </a:ln>
                <a:solidFill>
                  <a:prstClr val="black">
                    <a:tint val="75000"/>
                  </a:prstClr>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3937351734"/>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886CFC0-201C-429D-9910-53CBEF4290B6}"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2019/8/18</a:t>
            </a:fld>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
        <p:nvSpPr>
          <p:cNvPr id="9" name="灯片编号占位符 8"/>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C6E6DB1-1F3A-43A0-8A03-60365B1B2DF0}" type="slidenum">
              <a:rPr kumimoji="0" lang="zh-CN" altLang="en-US" sz="1200" b="0" i="0" u="none" strike="noStrike" kern="1200" cap="none" spc="0" normalizeH="0" baseline="0" noProof="0" smtClean="0">
                <a:ln>
                  <a:noFill/>
                </a:ln>
                <a:solidFill>
                  <a:prstClr val="black">
                    <a:tint val="75000"/>
                  </a:prstClr>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682070796"/>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886CFC0-201C-429D-9910-53CBEF4290B6}" type="datetimeFigureOut">
              <a:rPr lang="zh-CN" altLang="en-US" smtClean="0"/>
              <a:t>2019/8/18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C6E6DB1-1F3A-43A0-8A03-60365B1B2DF0}"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886CFC0-201C-429D-9910-53CBEF4290B6}"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2019/8/18</a:t>
            </a:fld>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
        <p:nvSpPr>
          <p:cNvPr id="5" name="灯片编号占位符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C6E6DB1-1F3A-43A0-8A03-60365B1B2DF0}" type="slidenum">
              <a:rPr kumimoji="0" lang="zh-CN" altLang="en-US" sz="1200" b="0" i="0" u="none" strike="noStrike" kern="1200" cap="none" spc="0" normalizeH="0" baseline="0" noProof="0" smtClean="0">
                <a:ln>
                  <a:noFill/>
                </a:ln>
                <a:solidFill>
                  <a:prstClr val="black">
                    <a:tint val="75000"/>
                  </a:prstClr>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4149777033"/>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886CFC0-201C-429D-9910-53CBEF4290B6}"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2019/8/18</a:t>
            </a:fld>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
        <p:nvSpPr>
          <p:cNvPr id="4" name="灯片编号占位符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C6E6DB1-1F3A-43A0-8A03-60365B1B2DF0}" type="slidenum">
              <a:rPr kumimoji="0" lang="zh-CN" altLang="en-US" sz="1200" b="0" i="0" u="none" strike="noStrike" kern="1200" cap="none" spc="0" normalizeH="0" baseline="0" noProof="0" smtClean="0">
                <a:ln>
                  <a:noFill/>
                </a:ln>
                <a:solidFill>
                  <a:prstClr val="black">
                    <a:tint val="75000"/>
                  </a:prstClr>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2439314581"/>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886CFC0-201C-429D-9910-53CBEF4290B6}"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2019/8/18</a:t>
            </a:fld>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C6E6DB1-1F3A-43A0-8A03-60365B1B2DF0}" type="slidenum">
              <a:rPr kumimoji="0" lang="zh-CN" altLang="en-US" sz="1200" b="0" i="0" u="none" strike="noStrike" kern="1200" cap="none" spc="0" normalizeH="0" baseline="0" noProof="0" smtClean="0">
                <a:ln>
                  <a:noFill/>
                </a:ln>
                <a:solidFill>
                  <a:prstClr val="black">
                    <a:tint val="75000"/>
                  </a:prstClr>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1683386116"/>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886CFC0-201C-429D-9910-53CBEF4290B6}"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2019/8/18</a:t>
            </a:fld>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C6E6DB1-1F3A-43A0-8A03-60365B1B2DF0}" type="slidenum">
              <a:rPr kumimoji="0" lang="zh-CN" altLang="en-US" sz="1200" b="0" i="0" u="none" strike="noStrike" kern="1200" cap="none" spc="0" normalizeH="0" baseline="0" noProof="0" smtClean="0">
                <a:ln>
                  <a:noFill/>
                </a:ln>
                <a:solidFill>
                  <a:prstClr val="black">
                    <a:tint val="75000"/>
                  </a:prstClr>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1519511116"/>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886CFC0-201C-429D-9910-53CBEF4290B6}"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2019/8/18</a:t>
            </a:fld>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C6E6DB1-1F3A-43A0-8A03-60365B1B2DF0}" type="slidenum">
              <a:rPr kumimoji="0" lang="zh-CN" altLang="en-US" sz="1200" b="0" i="0" u="none" strike="noStrike" kern="1200" cap="none" spc="0" normalizeH="0" baseline="0" noProof="0" smtClean="0">
                <a:ln>
                  <a:noFill/>
                </a:ln>
                <a:solidFill>
                  <a:prstClr val="black">
                    <a:tint val="75000"/>
                  </a:prstClr>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2729491995"/>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886CFC0-201C-429D-9910-53CBEF4290B6}"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2019/8/18</a:t>
            </a:fld>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C6E6DB1-1F3A-43A0-8A03-60365B1B2DF0}" type="slidenum">
              <a:rPr kumimoji="0" lang="zh-CN" altLang="en-US" sz="1200" b="0" i="0" u="none" strike="noStrike" kern="1200" cap="none" spc="0" normalizeH="0" baseline="0" noProof="0" smtClean="0">
                <a:ln>
                  <a:noFill/>
                </a:ln>
                <a:solidFill>
                  <a:prstClr val="black">
                    <a:tint val="75000"/>
                  </a:prstClr>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2735412303"/>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886CFC0-201C-429D-9910-53CBEF4290B6}"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2019/8/18</a:t>
            </a:fld>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C6E6DB1-1F3A-43A0-8A03-60365B1B2DF0}" type="slidenum">
              <a:rPr kumimoji="0" lang="zh-CN" altLang="en-US" sz="1200" b="0" i="0" u="none" strike="noStrike" kern="1200" cap="none" spc="0" normalizeH="0" baseline="0" noProof="0" smtClean="0">
                <a:ln>
                  <a:noFill/>
                </a:ln>
                <a:solidFill>
                  <a:prstClr val="black">
                    <a:tint val="75000"/>
                  </a:prstClr>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2116486372"/>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886CFC0-201C-429D-9910-53CBEF4290B6}"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2019/8/18</a:t>
            </a:fld>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C6E6DB1-1F3A-43A0-8A03-60365B1B2DF0}" type="slidenum">
              <a:rPr kumimoji="0" lang="zh-CN" altLang="en-US" sz="1200" b="0" i="0" u="none" strike="noStrike" kern="1200" cap="none" spc="0" normalizeH="0" baseline="0" noProof="0" smtClean="0">
                <a:ln>
                  <a:noFill/>
                </a:ln>
                <a:solidFill>
                  <a:prstClr val="black">
                    <a:tint val="75000"/>
                  </a:prstClr>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386911683"/>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886CFC0-201C-429D-9910-53CBEF4290B6}"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2019/8/18</a:t>
            </a:fld>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C6E6DB1-1F3A-43A0-8A03-60365B1B2DF0}" type="slidenum">
              <a:rPr kumimoji="0" lang="zh-CN" altLang="en-US" sz="1200" b="0" i="0" u="none" strike="noStrike" kern="1200" cap="none" spc="0" normalizeH="0" baseline="0" noProof="0" smtClean="0">
                <a:ln>
                  <a:noFill/>
                </a:ln>
                <a:solidFill>
                  <a:prstClr val="black">
                    <a:tint val="75000"/>
                  </a:prstClr>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1214263666"/>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886CFC0-201C-429D-9910-53CBEF4290B6}"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2019/8/18</a:t>
            </a:fld>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C6E6DB1-1F3A-43A0-8A03-60365B1B2DF0}" type="slidenum">
              <a:rPr kumimoji="0" lang="zh-CN" altLang="en-US" sz="1200" b="0" i="0" u="none" strike="noStrike" kern="1200" cap="none" spc="0" normalizeH="0" baseline="0" noProof="0" smtClean="0">
                <a:ln>
                  <a:noFill/>
                </a:ln>
                <a:solidFill>
                  <a:prstClr val="black">
                    <a:tint val="75000"/>
                  </a:prstClr>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727318486"/>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886CFC0-201C-429D-9910-53CBEF4290B6}" type="datetimeFigureOut">
              <a:rPr lang="zh-CN" altLang="en-US" smtClean="0"/>
              <a:t>2019/8/18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C6E6DB1-1F3A-43A0-8A03-60365B1B2DF0}"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886CFC0-201C-429D-9910-53CBEF4290B6}"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2019/8/18</a:t>
            </a:fld>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
        <p:nvSpPr>
          <p:cNvPr id="9" name="灯片编号占位符 8"/>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C6E6DB1-1F3A-43A0-8A03-60365B1B2DF0}" type="slidenum">
              <a:rPr kumimoji="0" lang="zh-CN" altLang="en-US" sz="1200" b="0" i="0" u="none" strike="noStrike" kern="1200" cap="none" spc="0" normalizeH="0" baseline="0" noProof="0" smtClean="0">
                <a:ln>
                  <a:noFill/>
                </a:ln>
                <a:solidFill>
                  <a:prstClr val="black">
                    <a:tint val="75000"/>
                  </a:prstClr>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2647766860"/>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886CFC0-201C-429D-9910-53CBEF4290B6}"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2019/8/18</a:t>
            </a:fld>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
        <p:nvSpPr>
          <p:cNvPr id="5" name="灯片编号占位符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C6E6DB1-1F3A-43A0-8A03-60365B1B2DF0}" type="slidenum">
              <a:rPr kumimoji="0" lang="zh-CN" altLang="en-US" sz="1200" b="0" i="0" u="none" strike="noStrike" kern="1200" cap="none" spc="0" normalizeH="0" baseline="0" noProof="0" smtClean="0">
                <a:ln>
                  <a:noFill/>
                </a:ln>
                <a:solidFill>
                  <a:prstClr val="black">
                    <a:tint val="75000"/>
                  </a:prstClr>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1157742178"/>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886CFC0-201C-429D-9910-53CBEF4290B6}"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2019/8/18</a:t>
            </a:fld>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
        <p:nvSpPr>
          <p:cNvPr id="4" name="灯片编号占位符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C6E6DB1-1F3A-43A0-8A03-60365B1B2DF0}" type="slidenum">
              <a:rPr kumimoji="0" lang="zh-CN" altLang="en-US" sz="1200" b="0" i="0" u="none" strike="noStrike" kern="1200" cap="none" spc="0" normalizeH="0" baseline="0" noProof="0" smtClean="0">
                <a:ln>
                  <a:noFill/>
                </a:ln>
                <a:solidFill>
                  <a:prstClr val="black">
                    <a:tint val="75000"/>
                  </a:prstClr>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44135314"/>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886CFC0-201C-429D-9910-53CBEF4290B6}"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2019/8/18</a:t>
            </a:fld>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C6E6DB1-1F3A-43A0-8A03-60365B1B2DF0}" type="slidenum">
              <a:rPr kumimoji="0" lang="zh-CN" altLang="en-US" sz="1200" b="0" i="0" u="none" strike="noStrike" kern="1200" cap="none" spc="0" normalizeH="0" baseline="0" noProof="0" smtClean="0">
                <a:ln>
                  <a:noFill/>
                </a:ln>
                <a:solidFill>
                  <a:prstClr val="black">
                    <a:tint val="75000"/>
                  </a:prstClr>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3972560596"/>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886CFC0-201C-429D-9910-53CBEF4290B6}"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2019/8/18</a:t>
            </a:fld>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C6E6DB1-1F3A-43A0-8A03-60365B1B2DF0}" type="slidenum">
              <a:rPr kumimoji="0" lang="zh-CN" altLang="en-US" sz="1200" b="0" i="0" u="none" strike="noStrike" kern="1200" cap="none" spc="0" normalizeH="0" baseline="0" noProof="0" smtClean="0">
                <a:ln>
                  <a:noFill/>
                </a:ln>
                <a:solidFill>
                  <a:prstClr val="black">
                    <a:tint val="75000"/>
                  </a:prstClr>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2516307736"/>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886CFC0-201C-429D-9910-53CBEF4290B6}"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2019/8/18</a:t>
            </a:fld>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C6E6DB1-1F3A-43A0-8A03-60365B1B2DF0}" type="slidenum">
              <a:rPr kumimoji="0" lang="zh-CN" altLang="en-US" sz="1200" b="0" i="0" u="none" strike="noStrike" kern="1200" cap="none" spc="0" normalizeH="0" baseline="0" noProof="0" smtClean="0">
                <a:ln>
                  <a:noFill/>
                </a:ln>
                <a:solidFill>
                  <a:prstClr val="black">
                    <a:tint val="75000"/>
                  </a:prstClr>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3706487761"/>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886CFC0-201C-429D-9910-53CBEF4290B6}"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2019/8/18</a:t>
            </a:fld>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C6E6DB1-1F3A-43A0-8A03-60365B1B2DF0}" type="slidenum">
              <a:rPr kumimoji="0" lang="zh-CN" altLang="en-US" sz="1200" b="0" i="0" u="none" strike="noStrike" kern="1200" cap="none" spc="0" normalizeH="0" baseline="0" noProof="0" smtClean="0">
                <a:ln>
                  <a:noFill/>
                </a:ln>
                <a:solidFill>
                  <a:prstClr val="black">
                    <a:tint val="75000"/>
                  </a:prstClr>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3863283297"/>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886CFC0-201C-429D-9910-53CBEF4290B6}" type="datetimeFigureOut">
              <a:rPr lang="zh-CN" altLang="en-US" smtClean="0"/>
              <a:t>2019/8/18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C6E6DB1-1F3A-43A0-8A03-60365B1B2DF0}"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8886CFC0-201C-429D-9910-53CBEF4290B6}" type="datetimeFigureOut">
              <a:rPr lang="zh-CN" altLang="en-US" smtClean="0"/>
              <a:t>2019/8/18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C6E6DB1-1F3A-43A0-8A03-60365B1B2DF0}"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8886CFC0-201C-429D-9910-53CBEF4290B6}" type="datetimeFigureOut">
              <a:rPr lang="zh-CN" altLang="en-US" smtClean="0"/>
              <a:t>2019/8/18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C6E6DB1-1F3A-43A0-8A03-60365B1B2DF0}"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1.pn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image" Target="../media/image1.png"/><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13" Type="http://schemas.openxmlformats.org/officeDocument/2006/relationships/image" Target="../media/image1.png"/><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13" Type="http://schemas.openxmlformats.org/officeDocument/2006/relationships/image" Target="../media/image1.png"/><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886CFC0-201C-429D-9910-53CBEF4290B6}" type="datetimeFigureOut">
              <a:rPr lang="zh-CN" altLang="en-US" smtClean="0"/>
              <a:t>2019/8/18</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6E6DB1-1F3A-43A0-8A03-60365B1B2DF0}"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8886CFC0-201C-429D-9910-53CBEF4290B6}"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2019/8/18</a:t>
            </a:fld>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6C6E6DB1-1F3A-43A0-8A03-60365B1B2DF0}" type="slidenum">
              <a:rPr kumimoji="0" lang="zh-CN" altLang="en-US" sz="1200" b="0" i="0" u="none" strike="noStrike" kern="1200" cap="none" spc="0" normalizeH="0" baseline="0" noProof="0" smtClean="0">
                <a:ln>
                  <a:noFill/>
                </a:ln>
                <a:solidFill>
                  <a:prstClr val="black">
                    <a:tint val="75000"/>
                  </a:prstClr>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pic>
        <p:nvPicPr>
          <p:cNvPr id="8" name="图片 7"/>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451593" y="365125"/>
            <a:ext cx="2465795" cy="1185001"/>
          </a:xfrm>
          <a:prstGeom prst="rect">
            <a:avLst/>
          </a:prstGeom>
        </p:spPr>
      </p:pic>
    </p:spTree>
    <p:extLst>
      <p:ext uri="{BB962C8B-B14F-4D97-AF65-F5344CB8AC3E}">
        <p14:creationId xmlns:p14="http://schemas.microsoft.com/office/powerpoint/2010/main" val="40118756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8886CFC0-201C-429D-9910-53CBEF4290B6}"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2019/8/18</a:t>
            </a:fld>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6C6E6DB1-1F3A-43A0-8A03-60365B1B2DF0}" type="slidenum">
              <a:rPr kumimoji="0" lang="zh-CN" altLang="en-US" sz="1200" b="0" i="0" u="none" strike="noStrike" kern="1200" cap="none" spc="0" normalizeH="0" baseline="0" noProof="0" smtClean="0">
                <a:ln>
                  <a:noFill/>
                </a:ln>
                <a:solidFill>
                  <a:prstClr val="black">
                    <a:tint val="75000"/>
                  </a:prstClr>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pic>
        <p:nvPicPr>
          <p:cNvPr id="8" name="图片 7"/>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451593" y="365125"/>
            <a:ext cx="2465795" cy="1185001"/>
          </a:xfrm>
          <a:prstGeom prst="rect">
            <a:avLst/>
          </a:prstGeom>
        </p:spPr>
      </p:pic>
    </p:spTree>
    <p:extLst>
      <p:ext uri="{BB962C8B-B14F-4D97-AF65-F5344CB8AC3E}">
        <p14:creationId xmlns:p14="http://schemas.microsoft.com/office/powerpoint/2010/main" val="412201363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8886CFC0-201C-429D-9910-53CBEF4290B6}"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2019/8/18</a:t>
            </a:fld>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6C6E6DB1-1F3A-43A0-8A03-60365B1B2DF0}" type="slidenum">
              <a:rPr kumimoji="0" lang="zh-CN" altLang="en-US" sz="1200" b="0" i="0" u="none" strike="noStrike" kern="1200" cap="none" spc="0" normalizeH="0" baseline="0" noProof="0" smtClean="0">
                <a:ln>
                  <a:noFill/>
                </a:ln>
                <a:solidFill>
                  <a:prstClr val="black">
                    <a:tint val="75000"/>
                  </a:prstClr>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pic>
        <p:nvPicPr>
          <p:cNvPr id="8" name="图片 7"/>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451593" y="365125"/>
            <a:ext cx="2465795" cy="1185001"/>
          </a:xfrm>
          <a:prstGeom prst="rect">
            <a:avLst/>
          </a:prstGeom>
        </p:spPr>
      </p:pic>
    </p:spTree>
    <p:extLst>
      <p:ext uri="{BB962C8B-B14F-4D97-AF65-F5344CB8AC3E}">
        <p14:creationId xmlns:p14="http://schemas.microsoft.com/office/powerpoint/2010/main" val="2964829638"/>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8886CFC0-201C-429D-9910-53CBEF4290B6}"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2019/8/18</a:t>
            </a:fld>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6C6E6DB1-1F3A-43A0-8A03-60365B1B2DF0}" type="slidenum">
              <a:rPr kumimoji="0" lang="zh-CN" altLang="en-US" sz="1200" b="0" i="0" u="none" strike="noStrike" kern="1200" cap="none" spc="0" normalizeH="0" baseline="0" noProof="0" smtClean="0">
                <a:ln>
                  <a:noFill/>
                </a:ln>
                <a:solidFill>
                  <a:prstClr val="black">
                    <a:tint val="75000"/>
                  </a:prstClr>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pic>
        <p:nvPicPr>
          <p:cNvPr id="8" name="图片 7"/>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451593" y="365125"/>
            <a:ext cx="2465795" cy="1185001"/>
          </a:xfrm>
          <a:prstGeom prst="rect">
            <a:avLst/>
          </a:prstGeom>
        </p:spPr>
      </p:pic>
    </p:spTree>
    <p:extLst>
      <p:ext uri="{BB962C8B-B14F-4D97-AF65-F5344CB8AC3E}">
        <p14:creationId xmlns:p14="http://schemas.microsoft.com/office/powerpoint/2010/main" val="205710526"/>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8886CFC0-201C-429D-9910-53CBEF4290B6}"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2019/8/18</a:t>
            </a:fld>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6C6E6DB1-1F3A-43A0-8A03-60365B1B2DF0}" type="slidenum">
              <a:rPr kumimoji="0" lang="zh-CN" altLang="en-US" sz="1200" b="0" i="0" u="none" strike="noStrike" kern="1200" cap="none" spc="0" normalizeH="0" baseline="0" noProof="0" smtClean="0">
                <a:ln>
                  <a:noFill/>
                </a:ln>
                <a:solidFill>
                  <a:prstClr val="black">
                    <a:tint val="75000"/>
                  </a:prstClr>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pic>
        <p:nvPicPr>
          <p:cNvPr id="8" name="图片 7"/>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451593" y="365125"/>
            <a:ext cx="2465795" cy="1185001"/>
          </a:xfrm>
          <a:prstGeom prst="rect">
            <a:avLst/>
          </a:prstGeom>
        </p:spPr>
      </p:pic>
    </p:spTree>
    <p:extLst>
      <p:ext uri="{BB962C8B-B14F-4D97-AF65-F5344CB8AC3E}">
        <p14:creationId xmlns:p14="http://schemas.microsoft.com/office/powerpoint/2010/main" val="1272305659"/>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45.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45.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18.xml"/><Relationship Id="rId1" Type="http://schemas.openxmlformats.org/officeDocument/2006/relationships/slideLayout" Target="../slideLayouts/slideLayout1.xml"/><Relationship Id="rId5" Type="http://schemas.openxmlformats.org/officeDocument/2006/relationships/image" Target="../media/image19.jpeg"/><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1.xml"/><Relationship Id="rId5" Type="http://schemas.openxmlformats.org/officeDocument/2006/relationships/image" Target="../media/image21.jpg"/><Relationship Id="rId4" Type="http://schemas.openxmlformats.org/officeDocument/2006/relationships/image" Target="../media/image20.jpe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3.xml"/><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34.xml"/><Relationship Id="rId5" Type="http://schemas.openxmlformats.org/officeDocument/2006/relationships/image" Target="../media/image5.png"/><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1.xml"/><Relationship Id="rId1" Type="http://schemas.openxmlformats.org/officeDocument/2006/relationships/slideLayout" Target="../slideLayouts/slideLayout1.xml"/><Relationship Id="rId5" Type="http://schemas.openxmlformats.org/officeDocument/2006/relationships/image" Target="../media/image21.jpg"/><Relationship Id="rId4" Type="http://schemas.openxmlformats.org/officeDocument/2006/relationships/image" Target="../media/image5.png"/></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4.xml"/><Relationship Id="rId5" Type="http://schemas.openxmlformats.org/officeDocument/2006/relationships/image" Target="../media/image5.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45.xml"/><Relationship Id="rId4" Type="http://schemas.openxmlformats.org/officeDocument/2006/relationships/image" Target="../media/image6.jp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56.xml"/><Relationship Id="rId5" Type="http://schemas.openxmlformats.org/officeDocument/2006/relationships/image" Target="../media/image5.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C4372"/>
        </a:solidFill>
        <a:effectLst/>
      </p:bgPr>
    </p:bg>
    <p:spTree>
      <p:nvGrpSpPr>
        <p:cNvPr id="1" name=""/>
        <p:cNvGrpSpPr/>
        <p:nvPr/>
      </p:nvGrpSpPr>
      <p:grpSpPr>
        <a:xfrm>
          <a:off x="0" y="0"/>
          <a:ext cx="0" cy="0"/>
          <a:chOff x="0" y="0"/>
          <a:chExt cx="0" cy="0"/>
        </a:xfrm>
      </p:grpSpPr>
      <p:sp>
        <p:nvSpPr>
          <p:cNvPr id="19" name="矩形: 圆角 18"/>
          <p:cNvSpPr/>
          <p:nvPr/>
        </p:nvSpPr>
        <p:spPr>
          <a:xfrm>
            <a:off x="291494" y="281207"/>
            <a:ext cx="11609012" cy="6295586"/>
          </a:xfrm>
          <a:prstGeom prst="roundRect">
            <a:avLst>
              <a:gd name="adj" fmla="val 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pic>
        <p:nvPicPr>
          <p:cNvPr id="20" name="图片 19"/>
          <p:cNvPicPr>
            <a:picLocks noChangeAspect="1"/>
          </p:cNvPicPr>
          <p:nvPr/>
        </p:nvPicPr>
        <p:blipFill rotWithShape="1">
          <a:blip r:embed="rId3"/>
          <a:srcRect t="18784" r="26952"/>
          <a:stretch>
            <a:fillRect/>
          </a:stretch>
        </p:blipFill>
        <p:spPr>
          <a:xfrm>
            <a:off x="4746175" y="0"/>
            <a:ext cx="7445825" cy="5853234"/>
          </a:xfrm>
          <a:custGeom>
            <a:avLst/>
            <a:gdLst>
              <a:gd name="connsiteX0" fmla="*/ 0 w 6621677"/>
              <a:gd name="connsiteY0" fmla="*/ 0 h 4950406"/>
              <a:gd name="connsiteX1" fmla="*/ 6329872 w 6621677"/>
              <a:gd name="connsiteY1" fmla="*/ 0 h 4950406"/>
              <a:gd name="connsiteX2" fmla="*/ 6621677 w 6621677"/>
              <a:gd name="connsiteY2" fmla="*/ 291805 h 4950406"/>
              <a:gd name="connsiteX3" fmla="*/ 6621677 w 6621677"/>
              <a:gd name="connsiteY3" fmla="*/ 4950406 h 4950406"/>
              <a:gd name="connsiteX4" fmla="*/ 0 w 6621677"/>
              <a:gd name="connsiteY4" fmla="*/ 4950406 h 4950406"/>
              <a:gd name="connsiteX5" fmla="*/ 0 w 6621677"/>
              <a:gd name="connsiteY5" fmla="*/ 0 h 49504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621677" h="4950406">
                <a:moveTo>
                  <a:pt x="0" y="0"/>
                </a:moveTo>
                <a:lnTo>
                  <a:pt x="6329872" y="0"/>
                </a:lnTo>
                <a:cubicBezTo>
                  <a:pt x="6491031" y="0"/>
                  <a:pt x="6621677" y="130646"/>
                  <a:pt x="6621677" y="291805"/>
                </a:cubicBezTo>
                <a:lnTo>
                  <a:pt x="6621677" y="4950406"/>
                </a:lnTo>
                <a:lnTo>
                  <a:pt x="0" y="4950406"/>
                </a:lnTo>
                <a:lnTo>
                  <a:pt x="0" y="0"/>
                </a:lnTo>
                <a:close/>
              </a:path>
            </a:pathLst>
          </a:custGeom>
        </p:spPr>
      </p:pic>
      <p:grpSp>
        <p:nvGrpSpPr>
          <p:cNvPr id="21" name="组合 20"/>
          <p:cNvGrpSpPr/>
          <p:nvPr/>
        </p:nvGrpSpPr>
        <p:grpSpPr>
          <a:xfrm>
            <a:off x="1567543" y="1872316"/>
            <a:ext cx="9056914" cy="3119128"/>
            <a:chOff x="2968225" y="1986134"/>
            <a:chExt cx="6255549" cy="2662189"/>
          </a:xfrm>
        </p:grpSpPr>
        <p:cxnSp>
          <p:nvCxnSpPr>
            <p:cNvPr id="22" name="直接连接符 21"/>
            <p:cNvCxnSpPr/>
            <p:nvPr/>
          </p:nvCxnSpPr>
          <p:spPr>
            <a:xfrm>
              <a:off x="2969080" y="1987722"/>
              <a:ext cx="6253840" cy="0"/>
            </a:xfrm>
            <a:prstGeom prst="line">
              <a:avLst/>
            </a:prstGeom>
            <a:ln w="28575" cap="rnd">
              <a:solidFill>
                <a:srgbClr val="1C4372"/>
              </a:solidFill>
              <a:miter lim="800000"/>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9223774" y="1991052"/>
              <a:ext cx="0" cy="1743390"/>
            </a:xfrm>
            <a:prstGeom prst="line">
              <a:avLst/>
            </a:prstGeom>
            <a:ln w="28575" cap="rnd">
              <a:solidFill>
                <a:srgbClr val="1C4372"/>
              </a:solidFill>
              <a:miter lim="800000"/>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2968225" y="1986134"/>
              <a:ext cx="0" cy="2251758"/>
            </a:xfrm>
            <a:prstGeom prst="line">
              <a:avLst/>
            </a:prstGeom>
            <a:ln w="28575" cap="rnd">
              <a:solidFill>
                <a:srgbClr val="1C4372"/>
              </a:solidFill>
              <a:miter lim="800000"/>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flipV="1">
              <a:off x="2969080" y="4648323"/>
              <a:ext cx="6253840" cy="0"/>
            </a:xfrm>
            <a:prstGeom prst="line">
              <a:avLst/>
            </a:prstGeom>
            <a:ln w="28575" cap="rnd">
              <a:solidFill>
                <a:srgbClr val="1C4372"/>
              </a:solidFill>
              <a:miter lim="800000"/>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flipV="1">
              <a:off x="9223774" y="3467000"/>
              <a:ext cx="0" cy="1177993"/>
            </a:xfrm>
            <a:prstGeom prst="line">
              <a:avLst/>
            </a:prstGeom>
            <a:ln w="28575" cap="rnd">
              <a:solidFill>
                <a:srgbClr val="1C4372"/>
              </a:solidFill>
              <a:miter lim="800000"/>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flipV="1">
              <a:off x="2968225" y="4060759"/>
              <a:ext cx="0" cy="582648"/>
            </a:xfrm>
            <a:prstGeom prst="line">
              <a:avLst/>
            </a:prstGeom>
            <a:ln w="28575" cap="rnd">
              <a:solidFill>
                <a:srgbClr val="1C4372"/>
              </a:solidFill>
              <a:miter lim="800000"/>
            </a:ln>
          </p:spPr>
          <p:style>
            <a:lnRef idx="1">
              <a:schemeClr val="accent1"/>
            </a:lnRef>
            <a:fillRef idx="0">
              <a:schemeClr val="accent1"/>
            </a:fillRef>
            <a:effectRef idx="0">
              <a:schemeClr val="accent1"/>
            </a:effectRef>
            <a:fontRef idx="minor">
              <a:schemeClr val="tx1"/>
            </a:fontRef>
          </p:style>
        </p:cxnSp>
      </p:grpSp>
      <p:grpSp>
        <p:nvGrpSpPr>
          <p:cNvPr id="28" name="组合 27"/>
          <p:cNvGrpSpPr/>
          <p:nvPr/>
        </p:nvGrpSpPr>
        <p:grpSpPr>
          <a:xfrm>
            <a:off x="1447799" y="2464810"/>
            <a:ext cx="9296401" cy="2073529"/>
            <a:chOff x="1770608" y="3605719"/>
            <a:chExt cx="8353757" cy="2073529"/>
          </a:xfrm>
        </p:grpSpPr>
        <p:sp>
          <p:nvSpPr>
            <p:cNvPr id="29" name="文本框 28"/>
            <p:cNvSpPr txBox="1"/>
            <p:nvPr/>
          </p:nvSpPr>
          <p:spPr>
            <a:xfrm>
              <a:off x="1770608" y="3605719"/>
              <a:ext cx="8353757" cy="83099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4800" b="0" i="0" u="none" strike="noStrike" kern="1200" cap="none" spc="300" normalizeH="0" baseline="0" noProof="0" dirty="0">
                  <a:ln>
                    <a:noFill/>
                  </a:ln>
                  <a:solidFill>
                    <a:srgbClr val="1C4372"/>
                  </a:solidFill>
                  <a:effectLst/>
                  <a:uLnTx/>
                  <a:uFillTx/>
                  <a:latin typeface="微软雅黑" panose="020B0503020204020204" pitchFamily="34" charset="-122"/>
                  <a:ea typeface="微软雅黑" panose="020B0503020204020204" pitchFamily="34" charset="-122"/>
                  <a:cs typeface="+mn-cs"/>
                </a:rPr>
                <a:t>基于</a:t>
              </a:r>
              <a:r>
                <a:rPr kumimoji="0" lang="en-US" altLang="zh-CN" sz="4800" b="0" i="0" u="none" strike="noStrike" kern="1200" cap="none" spc="300" normalizeH="0" baseline="0" noProof="0" dirty="0">
                  <a:ln>
                    <a:noFill/>
                  </a:ln>
                  <a:solidFill>
                    <a:srgbClr val="1C4372"/>
                  </a:solidFill>
                  <a:effectLst/>
                  <a:uLnTx/>
                  <a:uFillTx/>
                  <a:latin typeface="微软雅黑" panose="020B0503020204020204" pitchFamily="34" charset="-122"/>
                  <a:ea typeface="微软雅黑" panose="020B0503020204020204" pitchFamily="34" charset="-122"/>
                  <a:cs typeface="+mn-cs"/>
                </a:rPr>
                <a:t>ARM-M3</a:t>
              </a:r>
              <a:r>
                <a:rPr kumimoji="0" lang="zh-CN" altLang="en-US" sz="4800" b="0" i="0" u="none" strike="noStrike" kern="1200" cap="none" spc="300" normalizeH="0" baseline="0" noProof="0" dirty="0">
                  <a:ln>
                    <a:noFill/>
                  </a:ln>
                  <a:solidFill>
                    <a:srgbClr val="1C4372"/>
                  </a:solidFill>
                  <a:effectLst/>
                  <a:uLnTx/>
                  <a:uFillTx/>
                  <a:latin typeface="微软雅黑" panose="020B0503020204020204" pitchFamily="34" charset="-122"/>
                  <a:ea typeface="微软雅黑" panose="020B0503020204020204" pitchFamily="34" charset="-122"/>
                  <a:cs typeface="+mn-cs"/>
                </a:rPr>
                <a:t>的车牌识别系统</a:t>
              </a:r>
            </a:p>
          </p:txBody>
        </p:sp>
        <p:grpSp>
          <p:nvGrpSpPr>
            <p:cNvPr id="30" name="组合 29"/>
            <p:cNvGrpSpPr/>
            <p:nvPr/>
          </p:nvGrpSpPr>
          <p:grpSpPr>
            <a:xfrm>
              <a:off x="3024870" y="5236574"/>
              <a:ext cx="5622690" cy="442674"/>
              <a:chOff x="3549951" y="4277039"/>
              <a:chExt cx="4508992" cy="442674"/>
            </a:xfrm>
          </p:grpSpPr>
          <p:sp>
            <p:nvSpPr>
              <p:cNvPr id="32" name="文本框 31"/>
              <p:cNvSpPr txBox="1"/>
              <p:nvPr/>
            </p:nvSpPr>
            <p:spPr>
              <a:xfrm>
                <a:off x="3549951" y="4277039"/>
                <a:ext cx="2374469" cy="442674"/>
              </a:xfrm>
              <a:prstGeom prst="roundRect">
                <a:avLst/>
              </a:prstGeom>
              <a:noFill/>
              <a:ln>
                <a:noFill/>
              </a:ln>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1C4372"/>
                    </a:solidFill>
                    <a:effectLst/>
                    <a:uLnTx/>
                    <a:uFillTx/>
                    <a:latin typeface="微软雅黑" panose="020B0503020204020204" pitchFamily="34" charset="-122"/>
                    <a:ea typeface="微软雅黑" panose="020B0503020204020204" pitchFamily="34" charset="-122"/>
                    <a:cs typeface="+mn-cs"/>
                  </a:rPr>
                  <a:t>团队名称：学电子不掉发</a:t>
                </a:r>
                <a:endParaRPr kumimoji="0" lang="en-US" altLang="zh-CN" sz="2000" b="0" i="0" u="none" strike="noStrike" kern="1200" cap="none" spc="0" normalizeH="0" baseline="0" noProof="0" dirty="0">
                  <a:ln>
                    <a:noFill/>
                  </a:ln>
                  <a:solidFill>
                    <a:srgbClr val="1C4372"/>
                  </a:solidFill>
                  <a:effectLst/>
                  <a:uLnTx/>
                  <a:uFillTx/>
                  <a:latin typeface="微软雅黑" panose="020B0503020204020204" pitchFamily="34" charset="-122"/>
                  <a:ea typeface="微软雅黑" panose="020B0503020204020204" pitchFamily="34" charset="-122"/>
                  <a:cs typeface="+mn-cs"/>
                </a:endParaRPr>
              </a:p>
            </p:txBody>
          </p:sp>
          <p:sp>
            <p:nvSpPr>
              <p:cNvPr id="33" name="文本框 32"/>
              <p:cNvSpPr txBox="1"/>
              <p:nvPr/>
            </p:nvSpPr>
            <p:spPr>
              <a:xfrm>
                <a:off x="6005520" y="4277039"/>
                <a:ext cx="2053423" cy="442674"/>
              </a:xfrm>
              <a:prstGeom prst="roundRect">
                <a:avLst/>
              </a:prstGeom>
              <a:noFill/>
              <a:ln>
                <a:noFill/>
              </a:ln>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1C4372"/>
                    </a:solidFill>
                    <a:effectLst/>
                    <a:uLnTx/>
                    <a:uFillTx/>
                    <a:latin typeface="微软雅黑" panose="020B0503020204020204" pitchFamily="34" charset="-122"/>
                    <a:ea typeface="微软雅黑" panose="020B0503020204020204" pitchFamily="34" charset="-122"/>
                    <a:cs typeface="+mn-cs"/>
                  </a:rPr>
                  <a:t>团队编号：</a:t>
                </a:r>
                <a:r>
                  <a:rPr kumimoji="0" lang="en-US" altLang="zh-CN" sz="2000" b="0" i="0" u="none" strike="noStrike" kern="1200" cap="none" spc="0" normalizeH="0" baseline="0" noProof="0" dirty="0">
                    <a:ln>
                      <a:noFill/>
                    </a:ln>
                    <a:solidFill>
                      <a:srgbClr val="1C4372"/>
                    </a:solidFill>
                    <a:effectLst/>
                    <a:uLnTx/>
                    <a:uFillTx/>
                    <a:latin typeface="微软雅黑" panose="020B0503020204020204" pitchFamily="34" charset="-122"/>
                    <a:ea typeface="微软雅黑" panose="020B0503020204020204" pitchFamily="34" charset="-122"/>
                    <a:cs typeface="+mn-cs"/>
                  </a:rPr>
                  <a:t>BJS82650</a:t>
                </a:r>
              </a:p>
            </p:txBody>
          </p:sp>
        </p:grpSp>
        <p:sp>
          <p:nvSpPr>
            <p:cNvPr id="31" name="文本框 30"/>
            <p:cNvSpPr txBox="1"/>
            <p:nvPr/>
          </p:nvSpPr>
          <p:spPr>
            <a:xfrm>
              <a:off x="2696292" y="4601922"/>
              <a:ext cx="6502390" cy="369332"/>
            </a:xfrm>
            <a:prstGeom prst="rect">
              <a:avLst/>
            </a:prstGeom>
            <a:noFill/>
            <a:ln w="3175">
              <a:noFill/>
              <a:prstDash val="solid"/>
            </a:ln>
          </p:spPr>
          <p:txBody>
            <a:bodyPr wrap="square" rtlCol="0">
              <a:spAutoFit/>
            </a:bodyPr>
            <a:lstStyle>
              <a:defPPr>
                <a:defRPr lang="zh-CN"/>
              </a:defPPr>
              <a:lvl1pPr algn="ctr">
                <a:defRPr sz="6000" b="1">
                  <a:blipFill dpi="0" rotWithShape="1">
                    <a:blip r:embed="rId4"/>
                    <a:srcRect/>
                    <a:stretch>
                      <a:fillRect/>
                    </a:stretch>
                  </a:blip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srgbClr val="1C4372"/>
                  </a:solidFill>
                  <a:effectLst/>
                  <a:uLnTx/>
                  <a:uFillTx/>
                  <a:latin typeface="微软雅黑" panose="020B0503020204020204" pitchFamily="34" charset="-122"/>
                  <a:ea typeface="微软雅黑" panose="020B0503020204020204" pitchFamily="34" charset="-122"/>
                  <a:cs typeface="+mn-cs"/>
                </a:rPr>
                <a:t>License Plate Recognition System based on ARM-M3</a:t>
              </a:r>
            </a:p>
          </p:txBody>
        </p:sp>
      </p:grpSp>
      <p:pic>
        <p:nvPicPr>
          <p:cNvPr id="2" name="图片 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87610" y="389824"/>
            <a:ext cx="2669249" cy="128277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4205297127"/>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1C4372"/>
        </a:solidFill>
        <a:effectLst/>
      </p:bgPr>
    </p:bg>
    <p:spTree>
      <p:nvGrpSpPr>
        <p:cNvPr id="1" name=""/>
        <p:cNvGrpSpPr/>
        <p:nvPr/>
      </p:nvGrpSpPr>
      <p:grpSpPr>
        <a:xfrm>
          <a:off x="0" y="0"/>
          <a:ext cx="0" cy="0"/>
          <a:chOff x="0" y="0"/>
          <a:chExt cx="0" cy="0"/>
        </a:xfrm>
      </p:grpSpPr>
      <p:sp>
        <p:nvSpPr>
          <p:cNvPr id="19" name="矩形: 圆角 18"/>
          <p:cNvSpPr/>
          <p:nvPr/>
        </p:nvSpPr>
        <p:spPr>
          <a:xfrm>
            <a:off x="291494" y="307843"/>
            <a:ext cx="11609012" cy="6295586"/>
          </a:xfrm>
          <a:prstGeom prst="roundRect">
            <a:avLst>
              <a:gd name="adj" fmla="val 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TextBox 58"/>
          <p:cNvSpPr txBox="1"/>
          <p:nvPr/>
        </p:nvSpPr>
        <p:spPr>
          <a:xfrm>
            <a:off x="8848132" y="2747857"/>
            <a:ext cx="833883" cy="276999"/>
          </a:xfrm>
          <a:prstGeom prst="rect">
            <a:avLst/>
          </a:prstGeom>
          <a:noFill/>
        </p:spPr>
        <p:txBody>
          <a:bodyPr wrap="none" rtlCol="0">
            <a:spAutoFit/>
          </a:bodyPr>
          <a:lstStyle/>
          <a:p>
            <a:pPr algn="ctr"/>
            <a:r>
              <a:rPr lang="en-US" sz="1200" dirty="0">
                <a:solidFill>
                  <a:schemeClr val="bg1"/>
                </a:solidFill>
                <a:latin typeface="Ubuntu" panose="020B0504030602030204" pitchFamily="34" charset="0"/>
              </a:rPr>
              <a:t>Text here</a:t>
            </a:r>
            <a:endParaRPr lang="ru-RU" sz="1200" dirty="0">
              <a:solidFill>
                <a:schemeClr val="bg1"/>
              </a:solidFill>
              <a:latin typeface="Ubuntu" panose="020B0504030602030204" pitchFamily="34" charset="0"/>
            </a:endParaRPr>
          </a:p>
        </p:txBody>
      </p:sp>
      <p:sp>
        <p:nvSpPr>
          <p:cNvPr id="11" name="Freeform 17"/>
          <p:cNvSpPr/>
          <p:nvPr/>
        </p:nvSpPr>
        <p:spPr bwMode="auto">
          <a:xfrm>
            <a:off x="646157" y="1175283"/>
            <a:ext cx="3184164" cy="532903"/>
          </a:xfrm>
          <a:prstGeom prst="rect">
            <a:avLst/>
          </a:prstGeom>
          <a:solidFill>
            <a:srgbClr val="1C4372"/>
          </a:solidFill>
          <a:ln w="9525">
            <a:noFill/>
            <a:round/>
          </a:ln>
        </p:spPr>
        <p:txBody>
          <a:bodyPr vert="horz" wrap="square" lIns="91440" tIns="45720" rIns="91440" bIns="45720" numCol="1" anchor="t" anchorCtr="0" compatLnSpc="1"/>
          <a:lstStyle/>
          <a:p>
            <a:endParaRPr lang="ru-RU" dirty="0"/>
          </a:p>
        </p:txBody>
      </p:sp>
      <p:sp>
        <p:nvSpPr>
          <p:cNvPr id="15" name="文本框 14"/>
          <p:cNvSpPr txBox="1"/>
          <p:nvPr/>
        </p:nvSpPr>
        <p:spPr>
          <a:xfrm>
            <a:off x="538160" y="1906113"/>
            <a:ext cx="4608759" cy="606320"/>
          </a:xfrm>
          <a:prstGeom prst="rect">
            <a:avLst/>
          </a:prstGeom>
          <a:noFill/>
        </p:spPr>
        <p:txBody>
          <a:bodyPr wrap="square" rtlCol="0">
            <a:spAutoFit/>
          </a:bodyPr>
          <a:lstStyle/>
          <a:p>
            <a:pPr>
              <a:lnSpc>
                <a:spcPct val="125000"/>
              </a:lnSpc>
            </a:pP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本设计中，结合车牌的字符特点，以垂直投影法为核心思想来分割车牌中的字符。</a:t>
            </a:r>
          </a:p>
        </p:txBody>
      </p:sp>
      <p:sp>
        <p:nvSpPr>
          <p:cNvPr id="16" name="文本框 15"/>
          <p:cNvSpPr txBox="1"/>
          <p:nvPr/>
        </p:nvSpPr>
        <p:spPr>
          <a:xfrm>
            <a:off x="538160" y="2578580"/>
            <a:ext cx="2245680" cy="338554"/>
          </a:xfrm>
          <a:prstGeom prst="rect">
            <a:avLst/>
          </a:prstGeom>
          <a:noFill/>
        </p:spPr>
        <p:txBody>
          <a:bodyPr wrap="square" rtlCol="0">
            <a:spAutoFit/>
          </a:bodyPr>
          <a:lstStyle/>
          <a:p>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传统投影法及其弊端</a:t>
            </a:r>
          </a:p>
        </p:txBody>
      </p:sp>
      <p:sp>
        <p:nvSpPr>
          <p:cNvPr id="18" name="文本框 17"/>
          <p:cNvSpPr txBox="1"/>
          <p:nvPr/>
        </p:nvSpPr>
        <p:spPr>
          <a:xfrm>
            <a:off x="584048" y="1241679"/>
            <a:ext cx="2615656" cy="400110"/>
          </a:xfrm>
          <a:prstGeom prst="rect">
            <a:avLst/>
          </a:prstGeom>
          <a:noFill/>
        </p:spPr>
        <p:txBody>
          <a:bodyPr wrap="square" rtlCol="0">
            <a:spAutoFit/>
          </a:bodyPr>
          <a:lstStyle/>
          <a:p>
            <a:pPr algn="ctr"/>
            <a:r>
              <a:rPr lang="en-US" altLang="zh-CN" sz="2000" b="1" dirty="0">
                <a:solidFill>
                  <a:schemeClr val="bg1"/>
                </a:solidFill>
                <a:latin typeface="微软雅黑" panose="020B0503020204020204" pitchFamily="34" charset="-122"/>
                <a:ea typeface="微软雅黑" panose="020B0503020204020204" pitchFamily="34" charset="-122"/>
              </a:rPr>
              <a:t>2.3.3</a:t>
            </a:r>
            <a:r>
              <a:rPr lang="zh-CN" altLang="en-US" sz="2000" b="1" dirty="0">
                <a:solidFill>
                  <a:schemeClr val="bg1"/>
                </a:solidFill>
                <a:latin typeface="微软雅黑" panose="020B0503020204020204" pitchFamily="34" charset="-122"/>
                <a:ea typeface="微软雅黑" panose="020B0503020204020204" pitchFamily="34" charset="-122"/>
              </a:rPr>
              <a:t>车牌字符分割</a:t>
            </a:r>
          </a:p>
        </p:txBody>
      </p:sp>
      <p:sp>
        <p:nvSpPr>
          <p:cNvPr id="13" name="文本框 12"/>
          <p:cNvSpPr txBox="1"/>
          <p:nvPr/>
        </p:nvSpPr>
        <p:spPr>
          <a:xfrm>
            <a:off x="584048" y="4472685"/>
            <a:ext cx="3524916" cy="338554"/>
          </a:xfrm>
          <a:prstGeom prst="rect">
            <a:avLst/>
          </a:prstGeom>
          <a:noFill/>
        </p:spPr>
        <p:txBody>
          <a:bodyPr wrap="square" rtlCol="0">
            <a:spAutoFit/>
          </a:bodyPr>
          <a:lstStyle/>
          <a:p>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基于像素纵坐标极差的字符分割算法</a:t>
            </a:r>
          </a:p>
        </p:txBody>
      </p:sp>
      <p:sp>
        <p:nvSpPr>
          <p:cNvPr id="14" name="矩形 13"/>
          <p:cNvSpPr/>
          <p:nvPr/>
        </p:nvSpPr>
        <p:spPr>
          <a:xfrm>
            <a:off x="584048" y="281207"/>
            <a:ext cx="3794494" cy="846386"/>
          </a:xfrm>
          <a:prstGeom prst="rect">
            <a:avLst/>
          </a:prstGeom>
        </p:spPr>
        <p:txBody>
          <a:bodyPr wrap="square">
            <a:spAutoFit/>
          </a:bodyPr>
          <a:lstStyle/>
          <a:p>
            <a:pPr>
              <a:lnSpc>
                <a:spcPct val="175000"/>
              </a:lnSpc>
            </a:pPr>
            <a:r>
              <a:rPr lang="en-US" altLang="zh-CN" sz="2800" dirty="0">
                <a:solidFill>
                  <a:srgbClr val="1C4372"/>
                </a:solidFill>
                <a:latin typeface="微软雅黑" panose="020B0503020204020204" pitchFamily="34" charset="-122"/>
                <a:ea typeface="微软雅黑" panose="020B0503020204020204" pitchFamily="34" charset="-122"/>
              </a:rPr>
              <a:t>2.</a:t>
            </a:r>
            <a:r>
              <a:rPr lang="zh-CN" altLang="en-US" sz="2800" dirty="0">
                <a:solidFill>
                  <a:srgbClr val="1C4372"/>
                </a:solidFill>
                <a:latin typeface="微软雅黑" panose="020B0503020204020204" pitchFamily="34" charset="-122"/>
                <a:ea typeface="微软雅黑" panose="020B0503020204020204" pitchFamily="34" charset="-122"/>
              </a:rPr>
              <a:t>系统设计实现</a:t>
            </a:r>
          </a:p>
        </p:txBody>
      </p:sp>
      <p:sp>
        <p:nvSpPr>
          <p:cNvPr id="20" name="文本框 19"/>
          <p:cNvSpPr txBox="1"/>
          <p:nvPr/>
        </p:nvSpPr>
        <p:spPr>
          <a:xfrm>
            <a:off x="584048" y="2987793"/>
            <a:ext cx="4608759" cy="1414233"/>
          </a:xfrm>
          <a:prstGeom prst="rect">
            <a:avLst/>
          </a:prstGeom>
          <a:noFill/>
        </p:spPr>
        <p:txBody>
          <a:bodyPr wrap="square" rtlCol="0">
            <a:spAutoFit/>
          </a:bodyPr>
          <a:lstStyle/>
          <a:p>
            <a:pPr>
              <a:lnSpc>
                <a:spcPct val="125000"/>
              </a:lnSpc>
            </a:pP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传统的投影法是对图像进行垂直方向上的投影，统计每列像素中非零像素值的个数而绘制相应的直方图，然后根据图中波峰波谷的规律进行字符的分割。然而由于一些字符的中间像素点少，如</a:t>
            </a:r>
            <a:r>
              <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rPr>
              <a:t>C</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rPr>
              <a:t>Q</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等，传统的投影法会导致这些字符本身出现波谷，从而形成错误的分割方式</a:t>
            </a:r>
          </a:p>
        </p:txBody>
      </p:sp>
      <p:sp>
        <p:nvSpPr>
          <p:cNvPr id="21" name="文本框 20"/>
          <p:cNvSpPr txBox="1"/>
          <p:nvPr/>
        </p:nvSpPr>
        <p:spPr>
          <a:xfrm>
            <a:off x="584048" y="4877386"/>
            <a:ext cx="4608759" cy="1144929"/>
          </a:xfrm>
          <a:prstGeom prst="rect">
            <a:avLst/>
          </a:prstGeom>
          <a:noFill/>
        </p:spPr>
        <p:txBody>
          <a:bodyPr wrap="square" rtlCol="0">
            <a:spAutoFit/>
          </a:bodyPr>
          <a:lstStyle/>
          <a:p>
            <a:pPr>
              <a:lnSpc>
                <a:spcPct val="125000"/>
              </a:lnSpc>
            </a:pP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根据对传统投影法的分析，本设计将统计非零像素个数的方式改为统计每列非零像素位置的最大值与最小值之差，及纵坐标的极差，从而避免了传统投影法中一些字符本身在投影曲线中会出现波谷的现象。</a:t>
            </a:r>
          </a:p>
        </p:txBody>
      </p:sp>
      <p:pic>
        <p:nvPicPr>
          <p:cNvPr id="22" name="图片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17985" y="502645"/>
            <a:ext cx="1048431" cy="767355"/>
          </a:xfrm>
          <a:prstGeom prst="rect">
            <a:avLst/>
          </a:prstGeom>
        </p:spPr>
      </p:pic>
      <p:pic>
        <p:nvPicPr>
          <p:cNvPr id="17" name="图片 16">
            <a:extLst>
              <a:ext uri="{FF2B5EF4-FFF2-40B4-BE49-F238E27FC236}">
                <a16:creationId xmlns:a16="http://schemas.microsoft.com/office/drawing/2014/main" id="{5EE264A3-0BA2-489D-8DD5-C1203719724C}"/>
              </a:ext>
            </a:extLst>
          </p:cNvPr>
          <p:cNvPicPr>
            <a:picLocks noChangeAspect="1"/>
          </p:cNvPicPr>
          <p:nvPr/>
        </p:nvPicPr>
        <p:blipFill rotWithShape="1">
          <a:blip r:embed="rId4"/>
          <a:srcRect l="11729" t="-1" r="7824" b="813"/>
          <a:stretch/>
        </p:blipFill>
        <p:spPr>
          <a:xfrm>
            <a:off x="5034592" y="2023041"/>
            <a:ext cx="6813176" cy="2974409"/>
          </a:xfrm>
          <a:prstGeom prst="rect">
            <a:avLst/>
          </a:prstGeom>
        </p:spPr>
      </p:pic>
    </p:spTree>
    <p:extLst>
      <p:ext uri="{BB962C8B-B14F-4D97-AF65-F5344CB8AC3E}">
        <p14:creationId xmlns:p14="http://schemas.microsoft.com/office/powerpoint/2010/main" val="173728944"/>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1C4372"/>
        </a:solidFill>
        <a:effectLst/>
      </p:bgPr>
    </p:bg>
    <p:spTree>
      <p:nvGrpSpPr>
        <p:cNvPr id="1" name=""/>
        <p:cNvGrpSpPr/>
        <p:nvPr/>
      </p:nvGrpSpPr>
      <p:grpSpPr>
        <a:xfrm>
          <a:off x="0" y="0"/>
          <a:ext cx="0" cy="0"/>
          <a:chOff x="0" y="0"/>
          <a:chExt cx="0" cy="0"/>
        </a:xfrm>
      </p:grpSpPr>
      <p:sp>
        <p:nvSpPr>
          <p:cNvPr id="19" name="矩形: 圆角 18"/>
          <p:cNvSpPr/>
          <p:nvPr/>
        </p:nvSpPr>
        <p:spPr>
          <a:xfrm>
            <a:off x="291494" y="281207"/>
            <a:ext cx="11609012" cy="6295586"/>
          </a:xfrm>
          <a:prstGeom prst="roundRect">
            <a:avLst>
              <a:gd name="adj" fmla="val 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9" name="TextBox 58"/>
          <p:cNvSpPr txBox="1"/>
          <p:nvPr/>
        </p:nvSpPr>
        <p:spPr>
          <a:xfrm>
            <a:off x="8848132" y="2747857"/>
            <a:ext cx="833883" cy="276999"/>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Ubuntu" panose="020B0504030602030204" pitchFamily="34" charset="0"/>
                <a:ea typeface="+mn-ea"/>
                <a:cs typeface="+mn-cs"/>
              </a:rPr>
              <a:t>Text here</a:t>
            </a:r>
            <a:endParaRPr kumimoji="0" lang="ru-RU" sz="1200" b="0" i="0" u="none" strike="noStrike" kern="1200" cap="none" spc="0" normalizeH="0" baseline="0" noProof="0" dirty="0">
              <a:ln>
                <a:noFill/>
              </a:ln>
              <a:solidFill>
                <a:prstClr val="white"/>
              </a:solidFill>
              <a:effectLst/>
              <a:uLnTx/>
              <a:uFillTx/>
              <a:latin typeface="Ubuntu" panose="020B0504030602030204" pitchFamily="34" charset="0"/>
              <a:ea typeface="+mn-ea"/>
              <a:cs typeface="+mn-cs"/>
            </a:endParaRPr>
          </a:p>
        </p:txBody>
      </p:sp>
      <p:sp>
        <p:nvSpPr>
          <p:cNvPr id="11" name="Freeform 17"/>
          <p:cNvSpPr/>
          <p:nvPr/>
        </p:nvSpPr>
        <p:spPr bwMode="auto">
          <a:xfrm>
            <a:off x="1804974" y="1316765"/>
            <a:ext cx="5014267" cy="532903"/>
          </a:xfrm>
          <a:prstGeom prst="rect">
            <a:avLst/>
          </a:prstGeom>
          <a:solidFill>
            <a:srgbClr val="1C4372"/>
          </a:solidFill>
          <a:ln w="9525">
            <a:noFill/>
            <a:round/>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dirty="0">
              <a:ln>
                <a:noFill/>
              </a:ln>
              <a:solidFill>
                <a:prstClr val="black"/>
              </a:solidFill>
              <a:effectLst/>
              <a:uLnTx/>
              <a:uFillTx/>
              <a:latin typeface="等线"/>
              <a:ea typeface="+mn-ea"/>
              <a:cs typeface="+mn-cs"/>
            </a:endParaRPr>
          </a:p>
        </p:txBody>
      </p:sp>
      <p:sp>
        <p:nvSpPr>
          <p:cNvPr id="15" name="文本框 14"/>
          <p:cNvSpPr txBox="1"/>
          <p:nvPr/>
        </p:nvSpPr>
        <p:spPr>
          <a:xfrm>
            <a:off x="1804974" y="2248918"/>
            <a:ext cx="8712898" cy="2484463"/>
          </a:xfrm>
          <a:prstGeom prst="rect">
            <a:avLst/>
          </a:prstGeom>
          <a:noFill/>
        </p:spPr>
        <p:txBody>
          <a:bodyPr wrap="square" rtlCol="0">
            <a:spAutoFit/>
          </a:bodyPr>
          <a:lstStyle/>
          <a:p>
            <a:pPr lvl="0">
              <a:lnSpc>
                <a:spcPct val="125000"/>
              </a:lnSpc>
            </a:pPr>
            <a:r>
              <a:rPr lang="zh-CN" altLang="en-US" dirty="0">
                <a:solidFill>
                  <a:prstClr val="black">
                    <a:lumMod val="75000"/>
                    <a:lumOff val="25000"/>
                  </a:prstClr>
                </a:solidFill>
                <a:latin typeface="微软雅黑" panose="020B0503020204020204" pitchFamily="34" charset="-122"/>
                <a:ea typeface="微软雅黑" panose="020B0503020204020204" pitchFamily="34" charset="-122"/>
              </a:rPr>
              <a:t>据我国汽车车牌号的字符结构可知，车牌号字符包含汉字 </a:t>
            </a:r>
            <a:r>
              <a:rPr lang="en-US" altLang="zh-CN" dirty="0">
                <a:solidFill>
                  <a:prstClr val="black">
                    <a:lumMod val="75000"/>
                    <a:lumOff val="25000"/>
                  </a:prstClr>
                </a:solidFill>
                <a:latin typeface="微软雅黑" panose="020B0503020204020204" pitchFamily="34" charset="-122"/>
                <a:ea typeface="微软雅黑" panose="020B0503020204020204" pitchFamily="34" charset="-122"/>
              </a:rPr>
              <a:t>32 </a:t>
            </a:r>
            <a:r>
              <a:rPr lang="zh-CN" altLang="en-US" dirty="0">
                <a:solidFill>
                  <a:prstClr val="black">
                    <a:lumMod val="75000"/>
                    <a:lumOff val="25000"/>
                  </a:prstClr>
                </a:solidFill>
                <a:latin typeface="微软雅黑" panose="020B0503020204020204" pitchFamily="34" charset="-122"/>
                <a:ea typeface="微软雅黑" panose="020B0503020204020204" pitchFamily="34" charset="-122"/>
              </a:rPr>
              <a:t>种，即 </a:t>
            </a:r>
            <a:r>
              <a:rPr lang="en-US" altLang="zh-CN" dirty="0">
                <a:solidFill>
                  <a:prstClr val="black">
                    <a:lumMod val="75000"/>
                    <a:lumOff val="25000"/>
                  </a:prstClr>
                </a:solidFill>
                <a:latin typeface="微软雅黑" panose="020B0503020204020204" pitchFamily="34" charset="-122"/>
                <a:ea typeface="微软雅黑" panose="020B0503020204020204" pitchFamily="34" charset="-122"/>
              </a:rPr>
              <a:t>4 </a:t>
            </a:r>
            <a:r>
              <a:rPr lang="zh-CN" altLang="en-US" dirty="0">
                <a:solidFill>
                  <a:prstClr val="black">
                    <a:lumMod val="75000"/>
                    <a:lumOff val="25000"/>
                  </a:prstClr>
                </a:solidFill>
                <a:latin typeface="微软雅黑" panose="020B0503020204020204" pitchFamily="34" charset="-122"/>
                <a:ea typeface="微软雅黑" panose="020B0503020204020204" pitchFamily="34" charset="-122"/>
              </a:rPr>
              <a:t>个直辖市、</a:t>
            </a:r>
            <a:r>
              <a:rPr lang="en-US" altLang="zh-CN" dirty="0">
                <a:solidFill>
                  <a:prstClr val="black">
                    <a:lumMod val="75000"/>
                    <a:lumOff val="25000"/>
                  </a:prstClr>
                </a:solidFill>
                <a:latin typeface="微软雅黑" panose="020B0503020204020204" pitchFamily="34" charset="-122"/>
                <a:ea typeface="微软雅黑" panose="020B0503020204020204" pitchFamily="34" charset="-122"/>
              </a:rPr>
              <a:t>5 </a:t>
            </a:r>
            <a:r>
              <a:rPr lang="zh-CN" altLang="en-US" dirty="0">
                <a:solidFill>
                  <a:prstClr val="black">
                    <a:lumMod val="75000"/>
                    <a:lumOff val="25000"/>
                  </a:prstClr>
                </a:solidFill>
                <a:latin typeface="微软雅黑" panose="020B0503020204020204" pitchFamily="34" charset="-122"/>
                <a:ea typeface="微软雅黑" panose="020B0503020204020204" pitchFamily="34" charset="-122"/>
              </a:rPr>
              <a:t>个自治区和 </a:t>
            </a:r>
            <a:r>
              <a:rPr lang="en-US" altLang="zh-CN" dirty="0">
                <a:solidFill>
                  <a:prstClr val="black">
                    <a:lumMod val="75000"/>
                    <a:lumOff val="25000"/>
                  </a:prstClr>
                </a:solidFill>
                <a:latin typeface="微软雅黑" panose="020B0503020204020204" pitchFamily="34" charset="-122"/>
                <a:ea typeface="微软雅黑" panose="020B0503020204020204" pitchFamily="34" charset="-122"/>
              </a:rPr>
              <a:t>23 </a:t>
            </a:r>
            <a:r>
              <a:rPr lang="zh-CN" altLang="en-US" dirty="0">
                <a:solidFill>
                  <a:prstClr val="black">
                    <a:lumMod val="75000"/>
                    <a:lumOff val="25000"/>
                  </a:prstClr>
                </a:solidFill>
                <a:latin typeface="微软雅黑" panose="020B0503020204020204" pitchFamily="34" charset="-122"/>
                <a:ea typeface="微软雅黑" panose="020B0503020204020204" pitchFamily="34" charset="-122"/>
              </a:rPr>
              <a:t>个省会的简称，字母是去除 </a:t>
            </a:r>
            <a:r>
              <a:rPr lang="en-US" altLang="zh-CN" dirty="0">
                <a:solidFill>
                  <a:prstClr val="black">
                    <a:lumMod val="75000"/>
                    <a:lumOff val="25000"/>
                  </a:prstClr>
                </a:solidFill>
                <a:latin typeface="微软雅黑" panose="020B0503020204020204" pitchFamily="34" charset="-122"/>
                <a:ea typeface="微软雅黑" panose="020B0503020204020204" pitchFamily="34" charset="-122"/>
              </a:rPr>
              <a:t>I </a:t>
            </a:r>
            <a:r>
              <a:rPr lang="zh-CN" altLang="en-US" dirty="0">
                <a:solidFill>
                  <a:prstClr val="black">
                    <a:lumMod val="75000"/>
                    <a:lumOff val="25000"/>
                  </a:prstClr>
                </a:solidFill>
                <a:latin typeface="微软雅黑" panose="020B0503020204020204" pitchFamily="34" charset="-122"/>
                <a:ea typeface="微软雅黑" panose="020B0503020204020204" pitchFamily="34" charset="-122"/>
              </a:rPr>
              <a:t>和 </a:t>
            </a:r>
            <a:r>
              <a:rPr lang="en-US" altLang="zh-CN" dirty="0">
                <a:solidFill>
                  <a:prstClr val="black">
                    <a:lumMod val="75000"/>
                    <a:lumOff val="25000"/>
                  </a:prstClr>
                </a:solidFill>
                <a:latin typeface="微软雅黑" panose="020B0503020204020204" pitchFamily="34" charset="-122"/>
                <a:ea typeface="微软雅黑" panose="020B0503020204020204" pitchFamily="34" charset="-122"/>
              </a:rPr>
              <a:t>O </a:t>
            </a:r>
            <a:r>
              <a:rPr lang="zh-CN" altLang="en-US" dirty="0">
                <a:solidFill>
                  <a:prstClr val="black">
                    <a:lumMod val="75000"/>
                    <a:lumOff val="25000"/>
                  </a:prstClr>
                </a:solidFill>
                <a:latin typeface="微软雅黑" panose="020B0503020204020204" pitchFamily="34" charset="-122"/>
                <a:ea typeface="微软雅黑" panose="020B0503020204020204" pitchFamily="34" charset="-122"/>
              </a:rPr>
              <a:t>的 </a:t>
            </a:r>
            <a:r>
              <a:rPr lang="en-US" altLang="zh-CN" dirty="0">
                <a:solidFill>
                  <a:prstClr val="black">
                    <a:lumMod val="75000"/>
                    <a:lumOff val="25000"/>
                  </a:prstClr>
                </a:solidFill>
                <a:latin typeface="微软雅黑" panose="020B0503020204020204" pitchFamily="34" charset="-122"/>
                <a:ea typeface="微软雅黑" panose="020B0503020204020204" pitchFamily="34" charset="-122"/>
              </a:rPr>
              <a:t>24 </a:t>
            </a:r>
            <a:r>
              <a:rPr lang="zh-CN" altLang="en-US" dirty="0">
                <a:solidFill>
                  <a:prstClr val="black">
                    <a:lumMod val="75000"/>
                    <a:lumOff val="25000"/>
                  </a:prstClr>
                </a:solidFill>
                <a:latin typeface="微软雅黑" panose="020B0503020204020204" pitchFamily="34" charset="-122"/>
                <a:ea typeface="微软雅黑" panose="020B0503020204020204" pitchFamily="34" charset="-122"/>
              </a:rPr>
              <a:t>个英文字母以及 </a:t>
            </a:r>
            <a:r>
              <a:rPr lang="en-US" altLang="zh-CN" dirty="0">
                <a:solidFill>
                  <a:prstClr val="black">
                    <a:lumMod val="75000"/>
                    <a:lumOff val="25000"/>
                  </a:prstClr>
                </a:solidFill>
                <a:latin typeface="微软雅黑" panose="020B0503020204020204" pitchFamily="34" charset="-122"/>
                <a:ea typeface="微软雅黑" panose="020B0503020204020204" pitchFamily="34" charset="-122"/>
              </a:rPr>
              <a:t>10 </a:t>
            </a:r>
            <a:r>
              <a:rPr lang="zh-CN" altLang="en-US" dirty="0">
                <a:solidFill>
                  <a:prstClr val="black">
                    <a:lumMod val="75000"/>
                    <a:lumOff val="25000"/>
                  </a:prstClr>
                </a:solidFill>
                <a:latin typeface="微软雅黑" panose="020B0503020204020204" pitchFamily="34" charset="-122"/>
                <a:ea typeface="微软雅黑" panose="020B0503020204020204" pitchFamily="34" charset="-122"/>
              </a:rPr>
              <a:t>个阿拉伯数字。</a:t>
            </a:r>
            <a:endParaRPr lang="en-US" altLang="zh-CN" dirty="0">
              <a:solidFill>
                <a:prstClr val="black">
                  <a:lumMod val="75000"/>
                  <a:lumOff val="25000"/>
                </a:prstClr>
              </a:solidFill>
              <a:latin typeface="微软雅黑" panose="020B0503020204020204" pitchFamily="34" charset="-122"/>
              <a:ea typeface="微软雅黑" panose="020B0503020204020204" pitchFamily="34" charset="-122"/>
            </a:endParaRPr>
          </a:p>
          <a:p>
            <a:pPr lvl="0">
              <a:lnSpc>
                <a:spcPct val="125000"/>
              </a:lnSpc>
            </a:pPr>
            <a:endParaRPr lang="en-US" altLang="zh-CN" dirty="0">
              <a:solidFill>
                <a:prstClr val="black">
                  <a:lumMod val="75000"/>
                  <a:lumOff val="25000"/>
                </a:prstClr>
              </a:solidFill>
              <a:latin typeface="微软雅黑" panose="020B0503020204020204" pitchFamily="34" charset="-122"/>
              <a:ea typeface="微软雅黑" panose="020B0503020204020204" pitchFamily="34" charset="-122"/>
            </a:endParaRPr>
          </a:p>
          <a:p>
            <a:pPr lvl="0">
              <a:lnSpc>
                <a:spcPct val="125000"/>
              </a:lnSpc>
            </a:pPr>
            <a:r>
              <a:rPr lang="zh-CN" altLang="en-US" dirty="0">
                <a:solidFill>
                  <a:prstClr val="black">
                    <a:lumMod val="75000"/>
                    <a:lumOff val="25000"/>
                  </a:prstClr>
                </a:solidFill>
                <a:latin typeface="微软雅黑" panose="020B0503020204020204" pitchFamily="34" charset="-122"/>
                <a:ea typeface="微软雅黑" panose="020B0503020204020204" pitchFamily="34" charset="-122"/>
              </a:rPr>
              <a:t>由此可见，字符种类只有三类，这也方便了字符的识别工作。本设计在研究模板匹配算法的基础之上，结合数理统计中利用相关系数度量两个变量之间的相关关系的思想，构造数学函数衡量二者相似度来达到识别车牌字符的目的。</a:t>
            </a:r>
            <a:endParaRPr kumimoji="0" lang="zh-CN" altLang="en-US" sz="1800" b="0" i="0" u="none" strike="noStrike" kern="1200" cap="none" spc="0"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endParaRPr>
          </a:p>
        </p:txBody>
      </p:sp>
      <p:sp>
        <p:nvSpPr>
          <p:cNvPr id="18" name="文本框 17"/>
          <p:cNvSpPr txBox="1"/>
          <p:nvPr/>
        </p:nvSpPr>
        <p:spPr>
          <a:xfrm>
            <a:off x="1622795" y="1383161"/>
            <a:ext cx="2615656" cy="400110"/>
          </a:xfrm>
          <a:prstGeom prst="rect">
            <a:avLst/>
          </a:prstGeom>
          <a:noFill/>
        </p:spPr>
        <p:txBody>
          <a:bodyPr wrap="square" rtlCol="0">
            <a:spAutoFit/>
          </a:bodyPr>
          <a:lstStyle/>
          <a:p>
            <a:pPr lvl="0" algn="ctr"/>
            <a:r>
              <a:rPr lang="en-US" altLang="zh-CN" sz="2000" b="1" dirty="0">
                <a:solidFill>
                  <a:prstClr val="white"/>
                </a:solidFill>
                <a:latin typeface="微软雅黑" panose="020B0503020204020204" pitchFamily="34" charset="-122"/>
                <a:ea typeface="微软雅黑" panose="020B0503020204020204" pitchFamily="34" charset="-122"/>
              </a:rPr>
              <a:t> 2.4 </a:t>
            </a:r>
            <a:r>
              <a:rPr lang="zh-CN" altLang="en-US" sz="2000" b="1" dirty="0">
                <a:solidFill>
                  <a:prstClr val="white"/>
                </a:solidFill>
                <a:latin typeface="微软雅黑" panose="020B0503020204020204" pitchFamily="34" charset="-122"/>
                <a:ea typeface="微软雅黑" panose="020B0503020204020204" pitchFamily="34" charset="-122"/>
              </a:rPr>
              <a:t>字符识别</a:t>
            </a:r>
            <a:endParaRPr kumimoji="0" lang="zh-CN" altLang="en-US" sz="20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0" name="矩形 9"/>
          <p:cNvSpPr/>
          <p:nvPr/>
        </p:nvSpPr>
        <p:spPr>
          <a:xfrm>
            <a:off x="584048" y="281207"/>
            <a:ext cx="3794494" cy="846386"/>
          </a:xfrm>
          <a:prstGeom prst="rect">
            <a:avLst/>
          </a:prstGeom>
        </p:spPr>
        <p:txBody>
          <a:bodyPr wrap="square">
            <a:spAutoFit/>
          </a:bodyPr>
          <a:lstStyle/>
          <a:p>
            <a:pPr>
              <a:lnSpc>
                <a:spcPct val="175000"/>
              </a:lnSpc>
            </a:pPr>
            <a:r>
              <a:rPr lang="en-US" altLang="zh-CN" sz="2800" dirty="0">
                <a:solidFill>
                  <a:srgbClr val="1C4372"/>
                </a:solidFill>
                <a:latin typeface="微软雅黑" panose="020B0503020204020204" pitchFamily="34" charset="-122"/>
                <a:ea typeface="微软雅黑" panose="020B0503020204020204" pitchFamily="34" charset="-122"/>
              </a:rPr>
              <a:t>2.</a:t>
            </a:r>
            <a:r>
              <a:rPr lang="zh-CN" altLang="en-US" sz="2800" dirty="0">
                <a:solidFill>
                  <a:srgbClr val="1C4372"/>
                </a:solidFill>
                <a:latin typeface="微软雅黑" panose="020B0503020204020204" pitchFamily="34" charset="-122"/>
                <a:ea typeface="微软雅黑" panose="020B0503020204020204" pitchFamily="34" charset="-122"/>
              </a:rPr>
              <a:t>系统设计实现</a:t>
            </a:r>
          </a:p>
        </p:txBody>
      </p:sp>
      <p:pic>
        <p:nvPicPr>
          <p:cNvPr id="12" name="图片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17985" y="502645"/>
            <a:ext cx="1048431" cy="767355"/>
          </a:xfrm>
          <a:prstGeom prst="rect">
            <a:avLst/>
          </a:prstGeom>
        </p:spPr>
      </p:pic>
    </p:spTree>
    <p:extLst>
      <p:ext uri="{BB962C8B-B14F-4D97-AF65-F5344CB8AC3E}">
        <p14:creationId xmlns:p14="http://schemas.microsoft.com/office/powerpoint/2010/main" val="489377190"/>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1C4372"/>
        </a:solidFill>
        <a:effectLst/>
      </p:bgPr>
    </p:bg>
    <p:spTree>
      <p:nvGrpSpPr>
        <p:cNvPr id="1" name=""/>
        <p:cNvGrpSpPr/>
        <p:nvPr/>
      </p:nvGrpSpPr>
      <p:grpSpPr>
        <a:xfrm>
          <a:off x="0" y="0"/>
          <a:ext cx="0" cy="0"/>
          <a:chOff x="0" y="0"/>
          <a:chExt cx="0" cy="0"/>
        </a:xfrm>
      </p:grpSpPr>
      <p:sp>
        <p:nvSpPr>
          <p:cNvPr id="19" name="矩形: 圆角 18"/>
          <p:cNvSpPr/>
          <p:nvPr/>
        </p:nvSpPr>
        <p:spPr>
          <a:xfrm>
            <a:off x="291494" y="281207"/>
            <a:ext cx="11609012" cy="6295586"/>
          </a:xfrm>
          <a:prstGeom prst="roundRect">
            <a:avLst>
              <a:gd name="adj" fmla="val 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TextBox 58"/>
          <p:cNvSpPr txBox="1"/>
          <p:nvPr/>
        </p:nvSpPr>
        <p:spPr>
          <a:xfrm>
            <a:off x="8848132" y="2747857"/>
            <a:ext cx="833883" cy="276999"/>
          </a:xfrm>
          <a:prstGeom prst="rect">
            <a:avLst/>
          </a:prstGeom>
          <a:noFill/>
        </p:spPr>
        <p:txBody>
          <a:bodyPr wrap="none" rtlCol="0">
            <a:spAutoFit/>
          </a:bodyPr>
          <a:lstStyle/>
          <a:p>
            <a:pPr algn="ctr"/>
            <a:r>
              <a:rPr lang="en-US" sz="1200" dirty="0">
                <a:solidFill>
                  <a:schemeClr val="bg1"/>
                </a:solidFill>
                <a:latin typeface="Ubuntu" panose="020B0504030602030204" pitchFamily="34" charset="0"/>
              </a:rPr>
              <a:t>Text here</a:t>
            </a:r>
            <a:endParaRPr lang="ru-RU" sz="1200" dirty="0">
              <a:solidFill>
                <a:schemeClr val="bg1"/>
              </a:solidFill>
              <a:latin typeface="Ubuntu" panose="020B0504030602030204" pitchFamily="34" charset="0"/>
            </a:endParaRPr>
          </a:p>
        </p:txBody>
      </p:sp>
      <p:sp>
        <p:nvSpPr>
          <p:cNvPr id="11" name="Freeform 17"/>
          <p:cNvSpPr/>
          <p:nvPr/>
        </p:nvSpPr>
        <p:spPr bwMode="auto">
          <a:xfrm>
            <a:off x="1143000" y="1301811"/>
            <a:ext cx="3358662" cy="532903"/>
          </a:xfrm>
          <a:prstGeom prst="rect">
            <a:avLst/>
          </a:prstGeom>
          <a:solidFill>
            <a:srgbClr val="1C4372"/>
          </a:solidFill>
          <a:ln w="9525">
            <a:noFill/>
            <a:round/>
          </a:ln>
        </p:spPr>
        <p:txBody>
          <a:bodyPr vert="horz" wrap="square" lIns="91440" tIns="45720" rIns="91440" bIns="45720" numCol="1" anchor="t" anchorCtr="0" compatLnSpc="1"/>
          <a:lstStyle/>
          <a:p>
            <a:endParaRPr lang="ru-RU" dirty="0"/>
          </a:p>
        </p:txBody>
      </p:sp>
      <p:sp>
        <p:nvSpPr>
          <p:cNvPr id="15" name="文本框 14"/>
          <p:cNvSpPr txBox="1"/>
          <p:nvPr/>
        </p:nvSpPr>
        <p:spPr>
          <a:xfrm>
            <a:off x="1142999" y="2097405"/>
            <a:ext cx="9210041" cy="1938992"/>
          </a:xfrm>
          <a:prstGeom prst="rect">
            <a:avLst/>
          </a:prstGeom>
          <a:noFill/>
        </p:spPr>
        <p:txBody>
          <a:bodyPr wrap="square" rtlCol="0">
            <a:spAutoFit/>
          </a:bodyPr>
          <a:lstStyle/>
          <a:p>
            <a:pPr>
              <a:lnSpc>
                <a:spcPct val="125000"/>
              </a:lnSpc>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为了便于字符的识别，需要将每个字符缩放到统一大小。常用的图像缩放方法有近邻取样插值、双线性插值和三次线性插值，在这几种方式中，近邻取样插值实现起来最方便，但缩放后的效果最差，会出现阶梯状的锯齿；三次线性插值的效果最好，但其实现过程较为复杂，因此我们选择了双线性插值。</a:t>
            </a:r>
            <a:endPar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25000"/>
              </a:lnSpc>
            </a:pP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25000"/>
              </a:lnSpc>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使用双线性插值，将每个字符都缩放到 </a:t>
            </a:r>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rPr>
              <a:t>28×28 </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的大小。由于整个图像处理过程是采用流水线的结构，因此每次只缩放一个字符，避免了暂停流水线，提高了图像处理的速度。</a:t>
            </a:r>
          </a:p>
        </p:txBody>
      </p:sp>
      <p:sp>
        <p:nvSpPr>
          <p:cNvPr id="18" name="文本框 17"/>
          <p:cNvSpPr txBox="1"/>
          <p:nvPr/>
        </p:nvSpPr>
        <p:spPr>
          <a:xfrm>
            <a:off x="1143000" y="1368207"/>
            <a:ext cx="3134360" cy="400110"/>
          </a:xfrm>
          <a:prstGeom prst="rect">
            <a:avLst/>
          </a:prstGeom>
          <a:noFill/>
        </p:spPr>
        <p:txBody>
          <a:bodyPr wrap="square" rtlCol="0">
            <a:spAutoFit/>
          </a:bodyPr>
          <a:lstStyle/>
          <a:p>
            <a:pPr algn="ctr"/>
            <a:r>
              <a:rPr lang="en-US" altLang="zh-CN" sz="2000" b="1" dirty="0">
                <a:solidFill>
                  <a:schemeClr val="bg1"/>
                </a:solidFill>
                <a:latin typeface="微软雅黑" panose="020B0503020204020204" pitchFamily="34" charset="-122"/>
                <a:ea typeface="微软雅黑" panose="020B0503020204020204" pitchFamily="34" charset="-122"/>
              </a:rPr>
              <a:t> 2.4.1</a:t>
            </a:r>
            <a:r>
              <a:rPr lang="zh-CN" altLang="en-US" sz="2000" b="1" dirty="0">
                <a:solidFill>
                  <a:schemeClr val="bg1"/>
                </a:solidFill>
                <a:latin typeface="微软雅黑" panose="020B0503020204020204" pitchFamily="34" charset="-122"/>
                <a:ea typeface="微软雅黑" panose="020B0503020204020204" pitchFamily="34" charset="-122"/>
              </a:rPr>
              <a:t>图像归一化</a:t>
            </a:r>
          </a:p>
        </p:txBody>
      </p:sp>
      <p:sp>
        <p:nvSpPr>
          <p:cNvPr id="14" name="矩形 13"/>
          <p:cNvSpPr/>
          <p:nvPr/>
        </p:nvSpPr>
        <p:spPr>
          <a:xfrm>
            <a:off x="584048" y="281207"/>
            <a:ext cx="3794494" cy="846386"/>
          </a:xfrm>
          <a:prstGeom prst="rect">
            <a:avLst/>
          </a:prstGeom>
        </p:spPr>
        <p:txBody>
          <a:bodyPr wrap="square">
            <a:spAutoFit/>
          </a:bodyPr>
          <a:lstStyle/>
          <a:p>
            <a:pPr>
              <a:lnSpc>
                <a:spcPct val="175000"/>
              </a:lnSpc>
            </a:pPr>
            <a:r>
              <a:rPr lang="en-US" altLang="zh-CN" sz="2800" dirty="0">
                <a:solidFill>
                  <a:srgbClr val="1C4372"/>
                </a:solidFill>
                <a:latin typeface="微软雅黑" panose="020B0503020204020204" pitchFamily="34" charset="-122"/>
                <a:ea typeface="微软雅黑" panose="020B0503020204020204" pitchFamily="34" charset="-122"/>
              </a:rPr>
              <a:t>2.</a:t>
            </a:r>
            <a:r>
              <a:rPr lang="zh-CN" altLang="en-US" sz="2800" dirty="0">
                <a:solidFill>
                  <a:srgbClr val="1C4372"/>
                </a:solidFill>
                <a:latin typeface="微软雅黑" panose="020B0503020204020204" pitchFamily="34" charset="-122"/>
                <a:ea typeface="微软雅黑" panose="020B0503020204020204" pitchFamily="34" charset="-122"/>
              </a:rPr>
              <a:t>系统设计实现</a:t>
            </a:r>
          </a:p>
        </p:txBody>
      </p:sp>
      <p:pic>
        <p:nvPicPr>
          <p:cNvPr id="3" name="图片 2"/>
          <p:cNvPicPr>
            <a:picLocks noChangeAspect="1"/>
          </p:cNvPicPr>
          <p:nvPr/>
        </p:nvPicPr>
        <p:blipFill rotWithShape="1">
          <a:blip r:embed="rId3"/>
          <a:srcRect l="13566" t="28794" r="8474" b="32631"/>
          <a:stretch/>
        </p:blipFill>
        <p:spPr>
          <a:xfrm>
            <a:off x="1143000" y="4493129"/>
            <a:ext cx="9211008" cy="1013591"/>
          </a:xfrm>
          <a:prstGeom prst="rect">
            <a:avLst/>
          </a:prstGeom>
        </p:spPr>
      </p:pic>
      <p:pic>
        <p:nvPicPr>
          <p:cNvPr id="10" name="图片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617985" y="502645"/>
            <a:ext cx="1048431" cy="767355"/>
          </a:xfrm>
          <a:prstGeom prst="rect">
            <a:avLst/>
          </a:prstGeom>
        </p:spPr>
      </p:pic>
    </p:spTree>
    <p:extLst>
      <p:ext uri="{BB962C8B-B14F-4D97-AF65-F5344CB8AC3E}">
        <p14:creationId xmlns:p14="http://schemas.microsoft.com/office/powerpoint/2010/main" val="2423641875"/>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1C4372"/>
        </a:solidFill>
        <a:effectLst/>
      </p:bgPr>
    </p:bg>
    <p:spTree>
      <p:nvGrpSpPr>
        <p:cNvPr id="1" name=""/>
        <p:cNvGrpSpPr/>
        <p:nvPr/>
      </p:nvGrpSpPr>
      <p:grpSpPr>
        <a:xfrm>
          <a:off x="0" y="0"/>
          <a:ext cx="0" cy="0"/>
          <a:chOff x="0" y="0"/>
          <a:chExt cx="0" cy="0"/>
        </a:xfrm>
      </p:grpSpPr>
      <p:sp>
        <p:nvSpPr>
          <p:cNvPr id="19" name="矩形: 圆角 18"/>
          <p:cNvSpPr/>
          <p:nvPr/>
        </p:nvSpPr>
        <p:spPr>
          <a:xfrm>
            <a:off x="291494" y="282443"/>
            <a:ext cx="11609012" cy="6295586"/>
          </a:xfrm>
          <a:prstGeom prst="roundRect">
            <a:avLst>
              <a:gd name="adj" fmla="val 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sp>
        <p:nvSpPr>
          <p:cNvPr id="9" name="TextBox 58"/>
          <p:cNvSpPr txBox="1"/>
          <p:nvPr/>
        </p:nvSpPr>
        <p:spPr>
          <a:xfrm>
            <a:off x="8848132" y="2747857"/>
            <a:ext cx="833883" cy="276999"/>
          </a:xfrm>
          <a:prstGeom prst="rect">
            <a:avLst/>
          </a:prstGeom>
          <a:noFill/>
        </p:spPr>
        <p:txBody>
          <a:bodyPr wrap="none" rtlCol="0">
            <a:spAutoFit/>
          </a:bodyPr>
          <a:lstStyle/>
          <a:p>
            <a:pPr algn="ctr"/>
            <a:r>
              <a:rPr lang="en-US" sz="1200" dirty="0">
                <a:solidFill>
                  <a:schemeClr val="bg1"/>
                </a:solidFill>
                <a:latin typeface="Ubuntu" panose="020B0504030602030204" pitchFamily="34" charset="0"/>
              </a:rPr>
              <a:t>Text here</a:t>
            </a:r>
            <a:endParaRPr lang="ru-RU" sz="1200" dirty="0">
              <a:solidFill>
                <a:schemeClr val="bg1"/>
              </a:solidFill>
              <a:latin typeface="Ubuntu" panose="020B0504030602030204" pitchFamily="34" charset="0"/>
            </a:endParaRPr>
          </a:p>
        </p:txBody>
      </p:sp>
      <p:sp>
        <p:nvSpPr>
          <p:cNvPr id="11" name="Freeform 17"/>
          <p:cNvSpPr/>
          <p:nvPr/>
        </p:nvSpPr>
        <p:spPr bwMode="auto">
          <a:xfrm>
            <a:off x="1010746" y="1175458"/>
            <a:ext cx="3755361" cy="541757"/>
          </a:xfrm>
          <a:prstGeom prst="rect">
            <a:avLst/>
          </a:prstGeom>
          <a:solidFill>
            <a:srgbClr val="1C4372"/>
          </a:solidFill>
          <a:ln w="9525">
            <a:noFill/>
            <a:round/>
          </a:ln>
        </p:spPr>
        <p:txBody>
          <a:bodyPr vert="horz" wrap="square" lIns="91440" tIns="45720" rIns="91440" bIns="45720" numCol="1" anchor="t" anchorCtr="0" compatLnSpc="1"/>
          <a:lstStyle/>
          <a:p>
            <a:endParaRPr lang="ru-RU" dirty="0"/>
          </a:p>
        </p:txBody>
      </p:sp>
      <p:sp>
        <p:nvSpPr>
          <p:cNvPr id="18" name="文本框 17"/>
          <p:cNvSpPr txBox="1"/>
          <p:nvPr/>
        </p:nvSpPr>
        <p:spPr>
          <a:xfrm>
            <a:off x="943817" y="1240253"/>
            <a:ext cx="3524916" cy="400110"/>
          </a:xfrm>
          <a:prstGeom prst="rect">
            <a:avLst/>
          </a:prstGeom>
          <a:noFill/>
        </p:spPr>
        <p:txBody>
          <a:bodyPr wrap="square" rtlCol="0">
            <a:spAutoFit/>
          </a:bodyPr>
          <a:lstStyle/>
          <a:p>
            <a:pPr algn="ctr"/>
            <a:r>
              <a:rPr lang="en-US" altLang="zh-CN" sz="2000" b="1" dirty="0">
                <a:solidFill>
                  <a:schemeClr val="bg1"/>
                </a:solidFill>
                <a:latin typeface="微软雅黑" panose="020B0503020204020204" pitchFamily="34" charset="-122"/>
                <a:ea typeface="微软雅黑" panose="020B0503020204020204" pitchFamily="34" charset="-122"/>
              </a:rPr>
              <a:t>2.4.2</a:t>
            </a:r>
            <a:r>
              <a:rPr lang="zh-CN" altLang="en-US" sz="2000" b="1" dirty="0">
                <a:solidFill>
                  <a:schemeClr val="bg1"/>
                </a:solidFill>
                <a:latin typeface="微软雅黑" panose="020B0503020204020204" pitchFamily="34" charset="-122"/>
                <a:ea typeface="微软雅黑" panose="020B0503020204020204" pitchFamily="34" charset="-122"/>
              </a:rPr>
              <a:t>模板匹配法及其弊端</a:t>
            </a:r>
          </a:p>
        </p:txBody>
      </p:sp>
      <p:sp>
        <p:nvSpPr>
          <p:cNvPr id="14" name="矩形 13"/>
          <p:cNvSpPr/>
          <p:nvPr/>
        </p:nvSpPr>
        <p:spPr>
          <a:xfrm>
            <a:off x="584048" y="281207"/>
            <a:ext cx="3794494" cy="846386"/>
          </a:xfrm>
          <a:prstGeom prst="rect">
            <a:avLst/>
          </a:prstGeom>
        </p:spPr>
        <p:txBody>
          <a:bodyPr wrap="square">
            <a:spAutoFit/>
          </a:bodyPr>
          <a:lstStyle/>
          <a:p>
            <a:pPr>
              <a:lnSpc>
                <a:spcPct val="175000"/>
              </a:lnSpc>
            </a:pPr>
            <a:r>
              <a:rPr lang="en-US" altLang="zh-CN" sz="2800" dirty="0">
                <a:solidFill>
                  <a:srgbClr val="1C4372"/>
                </a:solidFill>
                <a:latin typeface="微软雅黑" panose="020B0503020204020204" pitchFamily="34" charset="-122"/>
                <a:ea typeface="微软雅黑" panose="020B0503020204020204" pitchFamily="34" charset="-122"/>
              </a:rPr>
              <a:t>2.</a:t>
            </a:r>
            <a:r>
              <a:rPr lang="zh-CN" altLang="en-US" sz="2800" dirty="0">
                <a:solidFill>
                  <a:srgbClr val="1C4372"/>
                </a:solidFill>
                <a:latin typeface="微软雅黑" panose="020B0503020204020204" pitchFamily="34" charset="-122"/>
                <a:ea typeface="微软雅黑" panose="020B0503020204020204" pitchFamily="34" charset="-122"/>
              </a:rPr>
              <a:t>系统设计实现</a:t>
            </a:r>
          </a:p>
        </p:txBody>
      </p:sp>
      <p:sp>
        <p:nvSpPr>
          <p:cNvPr id="20" name="文本框 19"/>
          <p:cNvSpPr txBox="1"/>
          <p:nvPr/>
        </p:nvSpPr>
        <p:spPr>
          <a:xfrm>
            <a:off x="584046" y="2127915"/>
            <a:ext cx="4608759" cy="3449791"/>
          </a:xfrm>
          <a:prstGeom prst="rect">
            <a:avLst/>
          </a:prstGeom>
          <a:noFill/>
        </p:spPr>
        <p:txBody>
          <a:bodyPr wrap="square" rtlCol="0">
            <a:spAutoFit/>
          </a:bodyPr>
          <a:lstStyle/>
          <a:p>
            <a:pPr>
              <a:lnSpc>
                <a:spcPct val="125000"/>
              </a:lnSpc>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目前模板匹配法是一种常用的字符识别算法。其基本原理是参照标准车牌字符的特征来构造一种模板，同时车牌字符要统一为标准的尺寸。以待分类的字符和模板的相似度为标准，相似度最大的那个模板对应的类就是该字符所属的类别。本设计中，使用模板与待分类字符的差值和来代表相似度，差值越小，则相似度越高。</a:t>
            </a:r>
            <a:endPar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25000"/>
              </a:lnSpc>
            </a:pPr>
            <a:endPar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25000"/>
              </a:lnSpc>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然而这种模板匹配算法的缺点也比较明显，计算相似度的时候没有考虑像素点的位置信息，当模板类数增多时，准确度会下降。</a:t>
            </a:r>
          </a:p>
        </p:txBody>
      </p:sp>
      <p:sp>
        <p:nvSpPr>
          <p:cNvPr id="22" name="文本框 21"/>
          <p:cNvSpPr txBox="1"/>
          <p:nvPr/>
        </p:nvSpPr>
        <p:spPr>
          <a:xfrm>
            <a:off x="6578941" y="1240253"/>
            <a:ext cx="4474329" cy="400110"/>
          </a:xfrm>
          <a:prstGeom prst="rect">
            <a:avLst/>
          </a:prstGeom>
          <a:noFill/>
        </p:spPr>
        <p:txBody>
          <a:bodyPr wrap="square" rtlCol="0">
            <a:spAutoFit/>
          </a:bodyPr>
          <a:lstStyle/>
          <a:p>
            <a:pPr algn="ctr"/>
            <a:r>
              <a:rPr lang="en-US" altLang="zh-CN" sz="2000" b="1" dirty="0">
                <a:solidFill>
                  <a:schemeClr val="bg1"/>
                </a:solidFill>
                <a:latin typeface="微软雅黑" panose="020B0503020204020204" pitchFamily="34" charset="-122"/>
                <a:ea typeface="微软雅黑" panose="020B0503020204020204" pitchFamily="34" charset="-122"/>
              </a:rPr>
              <a:t>2.4.3HOG</a:t>
            </a:r>
            <a:r>
              <a:rPr lang="zh-CN" altLang="en-US" sz="2000" b="1" dirty="0">
                <a:solidFill>
                  <a:schemeClr val="bg1"/>
                </a:solidFill>
                <a:latin typeface="微软雅黑" panose="020B0503020204020204" pitchFamily="34" charset="-122"/>
                <a:ea typeface="微软雅黑" panose="020B0503020204020204" pitchFamily="34" charset="-122"/>
              </a:rPr>
              <a:t>特征提取与</a:t>
            </a:r>
            <a:r>
              <a:rPr lang="en-US" altLang="zh-CN" sz="2000" b="1" dirty="0">
                <a:solidFill>
                  <a:schemeClr val="bg1"/>
                </a:solidFill>
                <a:latin typeface="微软雅黑" panose="020B0503020204020204" pitchFamily="34" charset="-122"/>
                <a:ea typeface="微软雅黑" panose="020B0503020204020204" pitchFamily="34" charset="-122"/>
              </a:rPr>
              <a:t>SVM</a:t>
            </a:r>
            <a:r>
              <a:rPr lang="zh-CN" altLang="en-US" sz="2000" b="1" dirty="0">
                <a:solidFill>
                  <a:schemeClr val="bg1"/>
                </a:solidFill>
                <a:latin typeface="微软雅黑" panose="020B0503020204020204" pitchFamily="34" charset="-122"/>
                <a:ea typeface="微软雅黑" panose="020B0503020204020204" pitchFamily="34" charset="-122"/>
              </a:rPr>
              <a:t>匹配算法</a:t>
            </a:r>
          </a:p>
        </p:txBody>
      </p:sp>
      <p:pic>
        <p:nvPicPr>
          <p:cNvPr id="3" name="图片 2" descr="图片包含 时钟&#10;&#10;描述已自动生成">
            <a:extLst>
              <a:ext uri="{FF2B5EF4-FFF2-40B4-BE49-F238E27FC236}">
                <a16:creationId xmlns:a16="http://schemas.microsoft.com/office/drawing/2014/main" id="{5A28BD3B-FB08-48A5-A81C-C7370B2D123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03863" y="2185423"/>
            <a:ext cx="5224384" cy="3297569"/>
          </a:xfrm>
          <a:prstGeom prst="rect">
            <a:avLst/>
          </a:prstGeom>
        </p:spPr>
      </p:pic>
    </p:spTree>
    <p:extLst>
      <p:ext uri="{BB962C8B-B14F-4D97-AF65-F5344CB8AC3E}">
        <p14:creationId xmlns:p14="http://schemas.microsoft.com/office/powerpoint/2010/main" val="1304329764"/>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1C4372"/>
        </a:solidFill>
        <a:effectLst/>
      </p:bgPr>
    </p:bg>
    <p:spTree>
      <p:nvGrpSpPr>
        <p:cNvPr id="1" name=""/>
        <p:cNvGrpSpPr/>
        <p:nvPr/>
      </p:nvGrpSpPr>
      <p:grpSpPr>
        <a:xfrm>
          <a:off x="0" y="0"/>
          <a:ext cx="0" cy="0"/>
          <a:chOff x="0" y="0"/>
          <a:chExt cx="0" cy="0"/>
        </a:xfrm>
      </p:grpSpPr>
      <p:sp>
        <p:nvSpPr>
          <p:cNvPr id="19" name="矩形: 圆角 18"/>
          <p:cNvSpPr/>
          <p:nvPr/>
        </p:nvSpPr>
        <p:spPr>
          <a:xfrm>
            <a:off x="291494" y="255807"/>
            <a:ext cx="11609012" cy="6295586"/>
          </a:xfrm>
          <a:prstGeom prst="roundRect">
            <a:avLst>
              <a:gd name="adj" fmla="val 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TextBox 58"/>
          <p:cNvSpPr txBox="1"/>
          <p:nvPr/>
        </p:nvSpPr>
        <p:spPr>
          <a:xfrm>
            <a:off x="8848132" y="2747857"/>
            <a:ext cx="833883" cy="276999"/>
          </a:xfrm>
          <a:prstGeom prst="rect">
            <a:avLst/>
          </a:prstGeom>
          <a:noFill/>
        </p:spPr>
        <p:txBody>
          <a:bodyPr wrap="none" rtlCol="0">
            <a:spAutoFit/>
          </a:bodyPr>
          <a:lstStyle/>
          <a:p>
            <a:pPr algn="ctr"/>
            <a:r>
              <a:rPr lang="en-US" sz="1200" dirty="0">
                <a:solidFill>
                  <a:schemeClr val="bg1"/>
                </a:solidFill>
                <a:latin typeface="Ubuntu" panose="020B0504030602030204" pitchFamily="34" charset="0"/>
              </a:rPr>
              <a:t>Text here</a:t>
            </a:r>
            <a:endParaRPr lang="ru-RU" sz="1200" dirty="0">
              <a:solidFill>
                <a:schemeClr val="bg1"/>
              </a:solidFill>
              <a:latin typeface="Ubuntu" panose="020B0504030602030204" pitchFamily="34" charset="0"/>
            </a:endParaRPr>
          </a:p>
        </p:txBody>
      </p:sp>
      <p:sp>
        <p:nvSpPr>
          <p:cNvPr id="14" name="矩形 13"/>
          <p:cNvSpPr/>
          <p:nvPr/>
        </p:nvSpPr>
        <p:spPr>
          <a:xfrm>
            <a:off x="584048" y="281207"/>
            <a:ext cx="3794494" cy="846386"/>
          </a:xfrm>
          <a:prstGeom prst="rect">
            <a:avLst/>
          </a:prstGeom>
        </p:spPr>
        <p:txBody>
          <a:bodyPr wrap="square">
            <a:spAutoFit/>
          </a:bodyPr>
          <a:lstStyle/>
          <a:p>
            <a:pPr>
              <a:lnSpc>
                <a:spcPct val="175000"/>
              </a:lnSpc>
            </a:pPr>
            <a:r>
              <a:rPr lang="en-US" altLang="zh-CN" sz="2800" dirty="0">
                <a:solidFill>
                  <a:srgbClr val="1C4372"/>
                </a:solidFill>
                <a:latin typeface="微软雅黑" panose="020B0503020204020204" pitchFamily="34" charset="-122"/>
                <a:ea typeface="微软雅黑" panose="020B0503020204020204" pitchFamily="34" charset="-122"/>
              </a:rPr>
              <a:t>2.</a:t>
            </a:r>
            <a:r>
              <a:rPr lang="zh-CN" altLang="en-US" sz="2800" dirty="0">
                <a:solidFill>
                  <a:srgbClr val="1C4372"/>
                </a:solidFill>
                <a:latin typeface="微软雅黑" panose="020B0503020204020204" pitchFamily="34" charset="-122"/>
                <a:ea typeface="微软雅黑" panose="020B0503020204020204" pitchFamily="34" charset="-122"/>
              </a:rPr>
              <a:t>系统设计实现</a:t>
            </a:r>
          </a:p>
        </p:txBody>
      </p:sp>
      <p:sp>
        <p:nvSpPr>
          <p:cNvPr id="21" name="文本框 20"/>
          <p:cNvSpPr txBox="1"/>
          <p:nvPr/>
        </p:nvSpPr>
        <p:spPr>
          <a:xfrm>
            <a:off x="798276" y="2042641"/>
            <a:ext cx="4138722" cy="3142014"/>
          </a:xfrm>
          <a:prstGeom prst="rect">
            <a:avLst/>
          </a:prstGeom>
          <a:noFill/>
        </p:spPr>
        <p:txBody>
          <a:bodyPr wrap="square" rtlCol="0">
            <a:spAutoFit/>
          </a:bodyPr>
          <a:lstStyle/>
          <a:p>
            <a:pPr>
              <a:lnSpc>
                <a:spcPct val="125000"/>
              </a:lnSpc>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由于传统模板匹配法在样本数量级增长到一定程度后，对识别的结果有较大的影响，因此我们这里将像素级数的字特征转换为</a:t>
            </a:r>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rPr>
              <a:t>hog</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特征值，作进一步的处理，以实现对汉字和字母等较为复杂的样本进行识别。</a:t>
            </a:r>
            <a:endPar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25000"/>
              </a:lnSpc>
            </a:pPr>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rPr>
              <a:t>HOG</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特征提取过程如图：</a:t>
            </a:r>
            <a:endPar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25000"/>
              </a:lnSpc>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首先检测窗口将图像进行颜色空间的标准归一化，计算每个像素的梯度，将图像划分为</a:t>
            </a:r>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rPr>
              <a:t>cell</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块，通过对重叠的</a:t>
            </a:r>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rPr>
              <a:t>block</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内的</a:t>
            </a:r>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rPr>
              <a:t>cell</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归一化提取特征值后组合成一个大的</a:t>
            </a:r>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rPr>
              <a:t>HOG</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特征向量。</a:t>
            </a:r>
          </a:p>
        </p:txBody>
      </p:sp>
      <p:sp>
        <p:nvSpPr>
          <p:cNvPr id="17" name="Freeform 17"/>
          <p:cNvSpPr/>
          <p:nvPr/>
        </p:nvSpPr>
        <p:spPr bwMode="auto">
          <a:xfrm>
            <a:off x="563258" y="1170855"/>
            <a:ext cx="4608759" cy="541757"/>
          </a:xfrm>
          <a:prstGeom prst="rect">
            <a:avLst/>
          </a:prstGeom>
          <a:solidFill>
            <a:srgbClr val="1C4372"/>
          </a:solidFill>
          <a:ln w="9525">
            <a:noFill/>
            <a:round/>
          </a:ln>
        </p:spPr>
        <p:txBody>
          <a:bodyPr vert="horz" wrap="square" lIns="91440" tIns="45720" rIns="91440" bIns="45720" numCol="1" anchor="t" anchorCtr="0" compatLnSpc="1"/>
          <a:lstStyle/>
          <a:p>
            <a:endParaRPr lang="ru-RU" dirty="0"/>
          </a:p>
        </p:txBody>
      </p:sp>
      <p:sp>
        <p:nvSpPr>
          <p:cNvPr id="22" name="文本框 21"/>
          <p:cNvSpPr txBox="1"/>
          <p:nvPr/>
        </p:nvSpPr>
        <p:spPr>
          <a:xfrm>
            <a:off x="500255" y="1240253"/>
            <a:ext cx="4474329" cy="400110"/>
          </a:xfrm>
          <a:prstGeom prst="rect">
            <a:avLst/>
          </a:prstGeom>
          <a:noFill/>
        </p:spPr>
        <p:txBody>
          <a:bodyPr wrap="square" rtlCol="0">
            <a:spAutoFit/>
          </a:bodyPr>
          <a:lstStyle/>
          <a:p>
            <a:pPr algn="ctr"/>
            <a:r>
              <a:rPr lang="en-US" altLang="zh-CN" sz="2000" b="1" dirty="0">
                <a:solidFill>
                  <a:schemeClr val="bg1"/>
                </a:solidFill>
                <a:latin typeface="微软雅黑" panose="020B0503020204020204" pitchFamily="34" charset="-122"/>
                <a:ea typeface="微软雅黑" panose="020B0503020204020204" pitchFamily="34" charset="-122"/>
              </a:rPr>
              <a:t>2.4.3HOG</a:t>
            </a:r>
            <a:r>
              <a:rPr lang="zh-CN" altLang="en-US" sz="2000" b="1" dirty="0">
                <a:solidFill>
                  <a:schemeClr val="bg1"/>
                </a:solidFill>
                <a:latin typeface="微软雅黑" panose="020B0503020204020204" pitchFamily="34" charset="-122"/>
                <a:ea typeface="微软雅黑" panose="020B0503020204020204" pitchFamily="34" charset="-122"/>
              </a:rPr>
              <a:t>特征提取与</a:t>
            </a:r>
            <a:r>
              <a:rPr lang="en-US" altLang="zh-CN" sz="2000" b="1" dirty="0">
                <a:solidFill>
                  <a:schemeClr val="bg1"/>
                </a:solidFill>
                <a:latin typeface="微软雅黑" panose="020B0503020204020204" pitchFamily="34" charset="-122"/>
                <a:ea typeface="微软雅黑" panose="020B0503020204020204" pitchFamily="34" charset="-122"/>
              </a:rPr>
              <a:t>SVM</a:t>
            </a:r>
            <a:r>
              <a:rPr lang="zh-CN" altLang="en-US" sz="2000" b="1" dirty="0">
                <a:solidFill>
                  <a:schemeClr val="bg1"/>
                </a:solidFill>
                <a:latin typeface="微软雅黑" panose="020B0503020204020204" pitchFamily="34" charset="-122"/>
                <a:ea typeface="微软雅黑" panose="020B0503020204020204" pitchFamily="34" charset="-122"/>
              </a:rPr>
              <a:t>匹配算法</a:t>
            </a:r>
          </a:p>
        </p:txBody>
      </p:sp>
      <p:pic>
        <p:nvPicPr>
          <p:cNvPr id="15" name="图片 14" descr="图片包含 文字&#10;&#10;描述已自动生成">
            <a:extLst>
              <a:ext uri="{FF2B5EF4-FFF2-40B4-BE49-F238E27FC236}">
                <a16:creationId xmlns:a16="http://schemas.microsoft.com/office/drawing/2014/main" id="{4E618EB1-B3BC-4849-8D35-092DE360E7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88815" y="483510"/>
            <a:ext cx="5378172" cy="5840180"/>
          </a:xfrm>
          <a:prstGeom prst="rect">
            <a:avLst/>
          </a:prstGeom>
        </p:spPr>
      </p:pic>
    </p:spTree>
    <p:extLst>
      <p:ext uri="{BB962C8B-B14F-4D97-AF65-F5344CB8AC3E}">
        <p14:creationId xmlns:p14="http://schemas.microsoft.com/office/powerpoint/2010/main" val="2218256815"/>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1C4372"/>
        </a:solidFill>
        <a:effectLst/>
      </p:bgPr>
    </p:bg>
    <p:spTree>
      <p:nvGrpSpPr>
        <p:cNvPr id="1" name=""/>
        <p:cNvGrpSpPr/>
        <p:nvPr/>
      </p:nvGrpSpPr>
      <p:grpSpPr>
        <a:xfrm>
          <a:off x="0" y="0"/>
          <a:ext cx="0" cy="0"/>
          <a:chOff x="0" y="0"/>
          <a:chExt cx="0" cy="0"/>
        </a:xfrm>
      </p:grpSpPr>
      <p:sp>
        <p:nvSpPr>
          <p:cNvPr id="19" name="矩形: 圆角 18"/>
          <p:cNvSpPr/>
          <p:nvPr/>
        </p:nvSpPr>
        <p:spPr>
          <a:xfrm>
            <a:off x="291494" y="255807"/>
            <a:ext cx="11609012" cy="6295586"/>
          </a:xfrm>
          <a:prstGeom prst="roundRect">
            <a:avLst>
              <a:gd name="adj" fmla="val 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TextBox 58"/>
          <p:cNvSpPr txBox="1"/>
          <p:nvPr/>
        </p:nvSpPr>
        <p:spPr>
          <a:xfrm>
            <a:off x="8848132" y="2747857"/>
            <a:ext cx="833883" cy="276999"/>
          </a:xfrm>
          <a:prstGeom prst="rect">
            <a:avLst/>
          </a:prstGeom>
          <a:noFill/>
        </p:spPr>
        <p:txBody>
          <a:bodyPr wrap="none" rtlCol="0">
            <a:spAutoFit/>
          </a:bodyPr>
          <a:lstStyle/>
          <a:p>
            <a:pPr algn="ctr"/>
            <a:r>
              <a:rPr lang="en-US" sz="1200" dirty="0">
                <a:solidFill>
                  <a:schemeClr val="bg1"/>
                </a:solidFill>
                <a:latin typeface="Ubuntu" panose="020B0504030602030204" pitchFamily="34" charset="0"/>
              </a:rPr>
              <a:t>Text here</a:t>
            </a:r>
            <a:endParaRPr lang="ru-RU" sz="1200" dirty="0">
              <a:solidFill>
                <a:schemeClr val="bg1"/>
              </a:solidFill>
              <a:latin typeface="Ubuntu" panose="020B0504030602030204" pitchFamily="34" charset="0"/>
            </a:endParaRPr>
          </a:p>
        </p:txBody>
      </p:sp>
      <p:sp>
        <p:nvSpPr>
          <p:cNvPr id="14" name="矩形 13"/>
          <p:cNvSpPr/>
          <p:nvPr/>
        </p:nvSpPr>
        <p:spPr>
          <a:xfrm>
            <a:off x="584048" y="281207"/>
            <a:ext cx="3794494" cy="846386"/>
          </a:xfrm>
          <a:prstGeom prst="rect">
            <a:avLst/>
          </a:prstGeom>
        </p:spPr>
        <p:txBody>
          <a:bodyPr wrap="square">
            <a:spAutoFit/>
          </a:bodyPr>
          <a:lstStyle/>
          <a:p>
            <a:pPr>
              <a:lnSpc>
                <a:spcPct val="175000"/>
              </a:lnSpc>
            </a:pPr>
            <a:r>
              <a:rPr lang="en-US" altLang="zh-CN" sz="2800" dirty="0">
                <a:solidFill>
                  <a:srgbClr val="1C4372"/>
                </a:solidFill>
                <a:latin typeface="微软雅黑" panose="020B0503020204020204" pitchFamily="34" charset="-122"/>
                <a:ea typeface="微软雅黑" panose="020B0503020204020204" pitchFamily="34" charset="-122"/>
              </a:rPr>
              <a:t>2.</a:t>
            </a:r>
            <a:r>
              <a:rPr lang="zh-CN" altLang="en-US" sz="2800" dirty="0">
                <a:solidFill>
                  <a:srgbClr val="1C4372"/>
                </a:solidFill>
                <a:latin typeface="微软雅黑" panose="020B0503020204020204" pitchFamily="34" charset="-122"/>
                <a:ea typeface="微软雅黑" panose="020B0503020204020204" pitchFamily="34" charset="-122"/>
              </a:rPr>
              <a:t>系统设计实现</a:t>
            </a:r>
          </a:p>
        </p:txBody>
      </p:sp>
      <p:sp>
        <p:nvSpPr>
          <p:cNvPr id="21" name="文本框 20"/>
          <p:cNvSpPr txBox="1"/>
          <p:nvPr/>
        </p:nvSpPr>
        <p:spPr>
          <a:xfrm>
            <a:off x="676492" y="1709761"/>
            <a:ext cx="5004163" cy="3142014"/>
          </a:xfrm>
          <a:prstGeom prst="rect">
            <a:avLst/>
          </a:prstGeom>
          <a:noFill/>
        </p:spPr>
        <p:txBody>
          <a:bodyPr wrap="square" rtlCol="0">
            <a:spAutoFit/>
          </a:bodyPr>
          <a:lstStyle/>
          <a:p>
            <a:pPr>
              <a:lnSpc>
                <a:spcPct val="125000"/>
              </a:lnSpc>
            </a:pPr>
            <a:endPar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25000"/>
              </a:lnSpc>
            </a:pP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25000"/>
              </a:lnSpc>
            </a:pPr>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rPr>
              <a:t>HOG</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特征可以很好的反应图像的边缘信息，同时对图像的旋转不敏感，再提取出</a:t>
            </a:r>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rPr>
              <a:t>hog</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特征值后，再用</a:t>
            </a:r>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rPr>
              <a:t>SVM</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分类器分类。</a:t>
            </a:r>
            <a:endPar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25000"/>
              </a:lnSpc>
            </a:pPr>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rPr>
              <a:t>SVM</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的核心思想是尽最大努力使分开的两个类别有最大间隔，这个可以使分隔具有更高的可信度。因此，如右图，作出右图中两条虚线用于描述离分割面最近的数据点，将这两条超平面之间的间隔最大化的过程就是</a:t>
            </a:r>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rPr>
              <a:t>SVM</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的分类过程。</a:t>
            </a:r>
          </a:p>
        </p:txBody>
      </p:sp>
      <p:sp>
        <p:nvSpPr>
          <p:cNvPr id="17" name="Freeform 17"/>
          <p:cNvSpPr/>
          <p:nvPr/>
        </p:nvSpPr>
        <p:spPr bwMode="auto">
          <a:xfrm>
            <a:off x="563258" y="1170855"/>
            <a:ext cx="4608759" cy="541757"/>
          </a:xfrm>
          <a:prstGeom prst="rect">
            <a:avLst/>
          </a:prstGeom>
          <a:solidFill>
            <a:srgbClr val="1C4372"/>
          </a:solidFill>
          <a:ln w="9525">
            <a:noFill/>
            <a:round/>
          </a:ln>
        </p:spPr>
        <p:txBody>
          <a:bodyPr vert="horz" wrap="square" lIns="91440" tIns="45720" rIns="91440" bIns="45720" numCol="1" anchor="t" anchorCtr="0" compatLnSpc="1"/>
          <a:lstStyle/>
          <a:p>
            <a:endParaRPr lang="ru-RU" dirty="0"/>
          </a:p>
        </p:txBody>
      </p:sp>
      <p:sp>
        <p:nvSpPr>
          <p:cNvPr id="22" name="文本框 21"/>
          <p:cNvSpPr txBox="1"/>
          <p:nvPr/>
        </p:nvSpPr>
        <p:spPr>
          <a:xfrm>
            <a:off x="500255" y="1240253"/>
            <a:ext cx="4474329" cy="400110"/>
          </a:xfrm>
          <a:prstGeom prst="rect">
            <a:avLst/>
          </a:prstGeom>
          <a:noFill/>
        </p:spPr>
        <p:txBody>
          <a:bodyPr wrap="square" rtlCol="0">
            <a:spAutoFit/>
          </a:bodyPr>
          <a:lstStyle/>
          <a:p>
            <a:pPr algn="ctr"/>
            <a:r>
              <a:rPr lang="en-US" altLang="zh-CN" sz="2000" b="1" dirty="0">
                <a:solidFill>
                  <a:schemeClr val="bg1"/>
                </a:solidFill>
                <a:latin typeface="微软雅黑" panose="020B0503020204020204" pitchFamily="34" charset="-122"/>
                <a:ea typeface="微软雅黑" panose="020B0503020204020204" pitchFamily="34" charset="-122"/>
              </a:rPr>
              <a:t>2.4.3HOG</a:t>
            </a:r>
            <a:r>
              <a:rPr lang="zh-CN" altLang="en-US" sz="2000" b="1" dirty="0">
                <a:solidFill>
                  <a:schemeClr val="bg1"/>
                </a:solidFill>
                <a:latin typeface="微软雅黑" panose="020B0503020204020204" pitchFamily="34" charset="-122"/>
                <a:ea typeface="微软雅黑" panose="020B0503020204020204" pitchFamily="34" charset="-122"/>
              </a:rPr>
              <a:t>特征提取与</a:t>
            </a:r>
            <a:r>
              <a:rPr lang="en-US" altLang="zh-CN" sz="2000" b="1" dirty="0">
                <a:solidFill>
                  <a:schemeClr val="bg1"/>
                </a:solidFill>
                <a:latin typeface="微软雅黑" panose="020B0503020204020204" pitchFamily="34" charset="-122"/>
                <a:ea typeface="微软雅黑" panose="020B0503020204020204" pitchFamily="34" charset="-122"/>
              </a:rPr>
              <a:t>SVM</a:t>
            </a:r>
            <a:r>
              <a:rPr lang="zh-CN" altLang="en-US" sz="2000" b="1" dirty="0">
                <a:solidFill>
                  <a:schemeClr val="bg1"/>
                </a:solidFill>
                <a:latin typeface="微软雅黑" panose="020B0503020204020204" pitchFamily="34" charset="-122"/>
                <a:ea typeface="微软雅黑" panose="020B0503020204020204" pitchFamily="34" charset="-122"/>
              </a:rPr>
              <a:t>匹配算法</a:t>
            </a:r>
          </a:p>
        </p:txBody>
      </p:sp>
      <p:pic>
        <p:nvPicPr>
          <p:cNvPr id="5" name="图片 4" descr="图片包含 文字, 地图&#10;&#10;描述已自动生成">
            <a:extLst>
              <a:ext uri="{FF2B5EF4-FFF2-40B4-BE49-F238E27FC236}">
                <a16:creationId xmlns:a16="http://schemas.microsoft.com/office/drawing/2014/main" id="{67443541-FD49-42F8-84A2-C517FF877B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82988" y="996197"/>
            <a:ext cx="4709129" cy="4147303"/>
          </a:xfrm>
          <a:prstGeom prst="rect">
            <a:avLst/>
          </a:prstGeom>
        </p:spPr>
      </p:pic>
    </p:spTree>
    <p:extLst>
      <p:ext uri="{BB962C8B-B14F-4D97-AF65-F5344CB8AC3E}">
        <p14:creationId xmlns:p14="http://schemas.microsoft.com/office/powerpoint/2010/main" val="899684912"/>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1C4372"/>
        </a:solidFill>
        <a:effectLst/>
      </p:bgPr>
    </p:bg>
    <p:spTree>
      <p:nvGrpSpPr>
        <p:cNvPr id="1" name=""/>
        <p:cNvGrpSpPr/>
        <p:nvPr/>
      </p:nvGrpSpPr>
      <p:grpSpPr>
        <a:xfrm>
          <a:off x="0" y="0"/>
          <a:ext cx="0" cy="0"/>
          <a:chOff x="0" y="0"/>
          <a:chExt cx="0" cy="0"/>
        </a:xfrm>
      </p:grpSpPr>
      <p:sp>
        <p:nvSpPr>
          <p:cNvPr id="19" name="矩形: 圆角 18"/>
          <p:cNvSpPr/>
          <p:nvPr/>
        </p:nvSpPr>
        <p:spPr>
          <a:xfrm>
            <a:off x="291494" y="281207"/>
            <a:ext cx="11609012" cy="6295586"/>
          </a:xfrm>
          <a:prstGeom prst="roundRect">
            <a:avLst>
              <a:gd name="adj" fmla="val 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9" name="TextBox 58"/>
          <p:cNvSpPr txBox="1"/>
          <p:nvPr/>
        </p:nvSpPr>
        <p:spPr>
          <a:xfrm>
            <a:off x="8848132" y="2747857"/>
            <a:ext cx="833883" cy="276999"/>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Ubuntu" panose="020B0504030602030204" pitchFamily="34" charset="0"/>
                <a:ea typeface="+mn-ea"/>
                <a:cs typeface="+mn-cs"/>
              </a:rPr>
              <a:t>Text here</a:t>
            </a:r>
            <a:endParaRPr kumimoji="0" lang="ru-RU" sz="1200" b="0" i="0" u="none" strike="noStrike" kern="1200" cap="none" spc="0" normalizeH="0" baseline="0" noProof="0" dirty="0">
              <a:ln>
                <a:noFill/>
              </a:ln>
              <a:solidFill>
                <a:prstClr val="white"/>
              </a:solidFill>
              <a:effectLst/>
              <a:uLnTx/>
              <a:uFillTx/>
              <a:latin typeface="Ubuntu" panose="020B0504030602030204" pitchFamily="34" charset="0"/>
              <a:ea typeface="+mn-ea"/>
              <a:cs typeface="+mn-cs"/>
            </a:endParaRPr>
          </a:p>
        </p:txBody>
      </p:sp>
      <p:sp>
        <p:nvSpPr>
          <p:cNvPr id="11" name="Freeform 17"/>
          <p:cNvSpPr/>
          <p:nvPr/>
        </p:nvSpPr>
        <p:spPr bwMode="auto">
          <a:xfrm>
            <a:off x="1804975" y="1316765"/>
            <a:ext cx="3620466" cy="532903"/>
          </a:xfrm>
          <a:prstGeom prst="rect">
            <a:avLst/>
          </a:prstGeom>
          <a:solidFill>
            <a:srgbClr val="1C4372"/>
          </a:solidFill>
          <a:ln w="9525">
            <a:noFill/>
            <a:round/>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dirty="0">
              <a:ln>
                <a:noFill/>
              </a:ln>
              <a:solidFill>
                <a:prstClr val="black"/>
              </a:solidFill>
              <a:effectLst/>
              <a:uLnTx/>
              <a:uFillTx/>
              <a:latin typeface="等线"/>
              <a:ea typeface="+mn-ea"/>
              <a:cs typeface="+mn-cs"/>
            </a:endParaRPr>
          </a:p>
        </p:txBody>
      </p:sp>
      <p:sp>
        <p:nvSpPr>
          <p:cNvPr id="15" name="文本框 14"/>
          <p:cNvSpPr txBox="1"/>
          <p:nvPr/>
        </p:nvSpPr>
        <p:spPr>
          <a:xfrm>
            <a:off x="1804974" y="2805323"/>
            <a:ext cx="8578546" cy="1823576"/>
          </a:xfrm>
          <a:prstGeom prst="rect">
            <a:avLst/>
          </a:prstGeom>
          <a:noFill/>
        </p:spPr>
        <p:txBody>
          <a:bodyPr wrap="square" rtlCol="0">
            <a:spAutoFit/>
          </a:bodyPr>
          <a:lstStyle/>
          <a:p>
            <a:pPr lvl="0">
              <a:lnSpc>
                <a:spcPct val="125000"/>
              </a:lnSpc>
            </a:pPr>
            <a:r>
              <a:rPr lang="zh-CN" altLang="en-US" dirty="0">
                <a:solidFill>
                  <a:prstClr val="black">
                    <a:lumMod val="75000"/>
                    <a:lumOff val="25000"/>
                  </a:prstClr>
                </a:solidFill>
                <a:latin typeface="微软雅黑" panose="020B0503020204020204" pitchFamily="34" charset="-122"/>
                <a:ea typeface="微软雅黑" panose="020B0503020204020204" pitchFamily="34" charset="-122"/>
              </a:rPr>
              <a:t>软件控制程序写于</a:t>
            </a:r>
            <a:r>
              <a:rPr lang="en-US" altLang="zh-CN" dirty="0">
                <a:solidFill>
                  <a:prstClr val="black">
                    <a:lumMod val="75000"/>
                    <a:lumOff val="25000"/>
                  </a:prstClr>
                </a:solidFill>
                <a:latin typeface="微软雅黑" panose="020B0503020204020204" pitchFamily="34" charset="-122"/>
                <a:ea typeface="微软雅黑" panose="020B0503020204020204" pitchFamily="34" charset="-122"/>
              </a:rPr>
              <a:t>Cortex-M3</a:t>
            </a:r>
            <a:r>
              <a:rPr lang="zh-CN" altLang="en-US" dirty="0">
                <a:solidFill>
                  <a:prstClr val="black">
                    <a:lumMod val="75000"/>
                    <a:lumOff val="25000"/>
                  </a:prstClr>
                </a:solidFill>
                <a:latin typeface="微软雅黑" panose="020B0503020204020204" pitchFamily="34" charset="-122"/>
                <a:ea typeface="微软雅黑" panose="020B0503020204020204" pitchFamily="34" charset="-122"/>
              </a:rPr>
              <a:t>中，初始化</a:t>
            </a:r>
            <a:r>
              <a:rPr lang="en-US" altLang="zh-CN" dirty="0">
                <a:solidFill>
                  <a:prstClr val="black">
                    <a:lumMod val="75000"/>
                    <a:lumOff val="25000"/>
                  </a:prstClr>
                </a:solidFill>
                <a:latin typeface="微软雅黑" panose="020B0503020204020204" pitchFamily="34" charset="-122"/>
                <a:ea typeface="微软雅黑" panose="020B0503020204020204" pitchFamily="34" charset="-122"/>
              </a:rPr>
              <a:t>SPI</a:t>
            </a:r>
            <a:r>
              <a:rPr lang="zh-CN" altLang="en-US" dirty="0">
                <a:solidFill>
                  <a:prstClr val="black">
                    <a:lumMod val="75000"/>
                    <a:lumOff val="25000"/>
                  </a:prstClr>
                </a:solidFill>
                <a:latin typeface="微软雅黑" panose="020B0503020204020204" pitchFamily="34" charset="-122"/>
                <a:ea typeface="微软雅黑" panose="020B0503020204020204" pitchFamily="34" charset="-122"/>
              </a:rPr>
              <a:t>与</a:t>
            </a:r>
            <a:r>
              <a:rPr lang="en-US" altLang="zh-CN" dirty="0">
                <a:solidFill>
                  <a:prstClr val="black">
                    <a:lumMod val="75000"/>
                    <a:lumOff val="25000"/>
                  </a:prstClr>
                </a:solidFill>
                <a:latin typeface="微软雅黑" panose="020B0503020204020204" pitchFamily="34" charset="-122"/>
                <a:ea typeface="微软雅黑" panose="020B0503020204020204" pitchFamily="34" charset="-122"/>
              </a:rPr>
              <a:t>GPIO IP</a:t>
            </a:r>
            <a:r>
              <a:rPr lang="zh-CN" altLang="en-US" dirty="0">
                <a:solidFill>
                  <a:prstClr val="black">
                    <a:lumMod val="75000"/>
                    <a:lumOff val="25000"/>
                  </a:prstClr>
                </a:solidFill>
                <a:latin typeface="微软雅黑" panose="020B0503020204020204" pitchFamily="34" charset="-122"/>
                <a:ea typeface="微软雅黑" panose="020B0503020204020204" pitchFamily="34" charset="-122"/>
              </a:rPr>
              <a:t>核，使其进入备用状态，之后通过</a:t>
            </a:r>
            <a:r>
              <a:rPr lang="en-US" altLang="zh-CN" dirty="0">
                <a:solidFill>
                  <a:prstClr val="black">
                    <a:lumMod val="75000"/>
                    <a:lumOff val="25000"/>
                  </a:prstClr>
                </a:solidFill>
                <a:latin typeface="微软雅黑" panose="020B0503020204020204" pitchFamily="34" charset="-122"/>
                <a:ea typeface="微软雅黑" panose="020B0503020204020204" pitchFamily="34" charset="-122"/>
              </a:rPr>
              <a:t>SPI</a:t>
            </a:r>
            <a:r>
              <a:rPr lang="zh-CN" altLang="en-US" dirty="0">
                <a:solidFill>
                  <a:prstClr val="black">
                    <a:lumMod val="75000"/>
                    <a:lumOff val="25000"/>
                  </a:prstClr>
                </a:solidFill>
                <a:latin typeface="微软雅黑" panose="020B0503020204020204" pitchFamily="34" charset="-122"/>
                <a:ea typeface="微软雅黑" panose="020B0503020204020204" pitchFamily="34" charset="-122"/>
              </a:rPr>
              <a:t>向</a:t>
            </a:r>
            <a:r>
              <a:rPr lang="en-US" altLang="zh-CN" dirty="0">
                <a:solidFill>
                  <a:prstClr val="black">
                    <a:lumMod val="75000"/>
                    <a:lumOff val="25000"/>
                  </a:prstClr>
                </a:solidFill>
                <a:latin typeface="微软雅黑" panose="020B0503020204020204" pitchFamily="34" charset="-122"/>
                <a:ea typeface="微软雅黑" panose="020B0503020204020204" pitchFamily="34" charset="-122"/>
              </a:rPr>
              <a:t>LCD</a:t>
            </a:r>
            <a:r>
              <a:rPr lang="zh-CN" altLang="en-US" dirty="0">
                <a:solidFill>
                  <a:prstClr val="black">
                    <a:lumMod val="75000"/>
                    <a:lumOff val="25000"/>
                  </a:prstClr>
                </a:solidFill>
                <a:latin typeface="微软雅黑" panose="020B0503020204020204" pitchFamily="34" charset="-122"/>
                <a:ea typeface="微软雅黑" panose="020B0503020204020204" pitchFamily="34" charset="-122"/>
              </a:rPr>
              <a:t>显示屏寄存器中发送初始化数据，初始化显示屏并设置显示模式，本实验采用竖屏模式显示。当识别到新的车牌号时，触发显示程序，向</a:t>
            </a:r>
            <a:r>
              <a:rPr lang="en-US" altLang="zh-CN" dirty="0">
                <a:solidFill>
                  <a:prstClr val="black">
                    <a:lumMod val="75000"/>
                    <a:lumOff val="25000"/>
                  </a:prstClr>
                </a:solidFill>
                <a:latin typeface="微软雅黑" panose="020B0503020204020204" pitchFamily="34" charset="-122"/>
                <a:ea typeface="微软雅黑" panose="020B0503020204020204" pitchFamily="34" charset="-122"/>
              </a:rPr>
              <a:t>LCD</a:t>
            </a:r>
            <a:r>
              <a:rPr lang="zh-CN" altLang="en-US" dirty="0">
                <a:solidFill>
                  <a:prstClr val="black">
                    <a:lumMod val="75000"/>
                    <a:lumOff val="25000"/>
                  </a:prstClr>
                </a:solidFill>
                <a:latin typeface="微软雅黑" panose="020B0503020204020204" pitchFamily="34" charset="-122"/>
                <a:ea typeface="微软雅黑" panose="020B0503020204020204" pitchFamily="34" charset="-122"/>
              </a:rPr>
              <a:t>显示屏发送需要显示的数据以及位置，屏幕分为</a:t>
            </a:r>
            <a:r>
              <a:rPr lang="en-US" altLang="zh-CN" dirty="0">
                <a:solidFill>
                  <a:prstClr val="black">
                    <a:lumMod val="75000"/>
                    <a:lumOff val="25000"/>
                  </a:prstClr>
                </a:solidFill>
                <a:latin typeface="微软雅黑" panose="020B0503020204020204" pitchFamily="34" charset="-122"/>
                <a:ea typeface="微软雅黑" panose="020B0503020204020204" pitchFamily="34" charset="-122"/>
              </a:rPr>
              <a:t>10</a:t>
            </a:r>
            <a:r>
              <a:rPr lang="zh-CN" altLang="en-US" dirty="0">
                <a:solidFill>
                  <a:prstClr val="black">
                    <a:lumMod val="75000"/>
                    <a:lumOff val="25000"/>
                  </a:prstClr>
                </a:solidFill>
                <a:latin typeface="微软雅黑" panose="020B0503020204020204" pitchFamily="34" charset="-122"/>
                <a:ea typeface="微软雅黑" panose="020B0503020204020204" pitchFamily="34" charset="-122"/>
              </a:rPr>
              <a:t>行</a:t>
            </a:r>
            <a:r>
              <a:rPr lang="en-US" altLang="zh-CN" dirty="0">
                <a:solidFill>
                  <a:prstClr val="black">
                    <a:lumMod val="75000"/>
                    <a:lumOff val="25000"/>
                  </a:prstClr>
                </a:solidFill>
                <a:latin typeface="微软雅黑" panose="020B0503020204020204" pitchFamily="34" charset="-122"/>
                <a:ea typeface="微软雅黑" panose="020B0503020204020204" pitchFamily="34" charset="-122"/>
              </a:rPr>
              <a:t>2</a:t>
            </a:r>
            <a:r>
              <a:rPr lang="zh-CN" altLang="en-US" dirty="0">
                <a:solidFill>
                  <a:prstClr val="black">
                    <a:lumMod val="75000"/>
                    <a:lumOff val="25000"/>
                  </a:prstClr>
                </a:solidFill>
                <a:latin typeface="微软雅黑" panose="020B0503020204020204" pitchFamily="34" charset="-122"/>
                <a:ea typeface="微软雅黑" panose="020B0503020204020204" pitchFamily="34" charset="-122"/>
              </a:rPr>
              <a:t>列，可以将</a:t>
            </a:r>
            <a:r>
              <a:rPr lang="en-US" altLang="zh-CN" dirty="0">
                <a:solidFill>
                  <a:prstClr val="black">
                    <a:lumMod val="75000"/>
                    <a:lumOff val="25000"/>
                  </a:prstClr>
                </a:solidFill>
                <a:latin typeface="微软雅黑" panose="020B0503020204020204" pitchFamily="34" charset="-122"/>
                <a:ea typeface="微软雅黑" panose="020B0503020204020204" pitchFamily="34" charset="-122"/>
              </a:rPr>
              <a:t>20</a:t>
            </a:r>
            <a:r>
              <a:rPr lang="zh-CN" altLang="en-US" dirty="0">
                <a:solidFill>
                  <a:prstClr val="black">
                    <a:lumMod val="75000"/>
                    <a:lumOff val="25000"/>
                  </a:prstClr>
                </a:solidFill>
                <a:latin typeface="微软雅黑" panose="020B0503020204020204" pitchFamily="34" charset="-122"/>
                <a:ea typeface="微软雅黑" panose="020B0503020204020204" pitchFamily="34" charset="-122"/>
              </a:rPr>
              <a:t>个车牌同时显示出来，屏满后自动清屏并从第一个位置开始重新显示。</a:t>
            </a:r>
            <a:endParaRPr kumimoji="0" lang="zh-CN" altLang="en-US" sz="1800" b="0" i="0" u="none" strike="noStrike" kern="1200" cap="none" spc="0"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endParaRPr>
          </a:p>
        </p:txBody>
      </p:sp>
      <p:sp>
        <p:nvSpPr>
          <p:cNvPr id="18" name="文本框 17"/>
          <p:cNvSpPr txBox="1"/>
          <p:nvPr/>
        </p:nvSpPr>
        <p:spPr>
          <a:xfrm>
            <a:off x="1804974" y="1383161"/>
            <a:ext cx="2615656" cy="400110"/>
          </a:xfrm>
          <a:prstGeom prst="rect">
            <a:avLst/>
          </a:prstGeom>
          <a:noFill/>
        </p:spPr>
        <p:txBody>
          <a:bodyPr wrap="square" rtlCol="0">
            <a:spAutoFit/>
          </a:bodyPr>
          <a:lstStyle/>
          <a:p>
            <a:pPr lvl="0" algn="ctr"/>
            <a:r>
              <a:rPr lang="en-US" altLang="zh-CN" sz="2000" b="1" dirty="0">
                <a:solidFill>
                  <a:prstClr val="white"/>
                </a:solidFill>
                <a:latin typeface="微软雅黑" panose="020B0503020204020204" pitchFamily="34" charset="-122"/>
                <a:ea typeface="微软雅黑" panose="020B0503020204020204" pitchFamily="34" charset="-122"/>
              </a:rPr>
              <a:t> 2.3 </a:t>
            </a:r>
            <a:r>
              <a:rPr lang="zh-CN" altLang="en-US" sz="2000" b="1" dirty="0">
                <a:solidFill>
                  <a:prstClr val="white"/>
                </a:solidFill>
                <a:latin typeface="微软雅黑" panose="020B0503020204020204" pitchFamily="34" charset="-122"/>
                <a:ea typeface="微软雅黑" panose="020B0503020204020204" pitchFamily="34" charset="-122"/>
              </a:rPr>
              <a:t>外设驱动设计</a:t>
            </a:r>
            <a:endParaRPr kumimoji="0" lang="zh-CN" altLang="en-US" sz="20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0" name="矩形 9"/>
          <p:cNvSpPr/>
          <p:nvPr/>
        </p:nvSpPr>
        <p:spPr>
          <a:xfrm>
            <a:off x="584048" y="281207"/>
            <a:ext cx="3794494" cy="846386"/>
          </a:xfrm>
          <a:prstGeom prst="rect">
            <a:avLst/>
          </a:prstGeom>
        </p:spPr>
        <p:txBody>
          <a:bodyPr wrap="square">
            <a:spAutoFit/>
          </a:bodyPr>
          <a:lstStyle/>
          <a:p>
            <a:pPr>
              <a:lnSpc>
                <a:spcPct val="175000"/>
              </a:lnSpc>
            </a:pPr>
            <a:r>
              <a:rPr lang="en-US" altLang="zh-CN" sz="2800" dirty="0">
                <a:solidFill>
                  <a:srgbClr val="1C4372"/>
                </a:solidFill>
                <a:latin typeface="微软雅黑" panose="020B0503020204020204" pitchFamily="34" charset="-122"/>
                <a:ea typeface="微软雅黑" panose="020B0503020204020204" pitchFamily="34" charset="-122"/>
              </a:rPr>
              <a:t>2.</a:t>
            </a:r>
            <a:r>
              <a:rPr lang="zh-CN" altLang="en-US" sz="2800" dirty="0">
                <a:solidFill>
                  <a:srgbClr val="1C4372"/>
                </a:solidFill>
                <a:latin typeface="微软雅黑" panose="020B0503020204020204" pitchFamily="34" charset="-122"/>
                <a:ea typeface="微软雅黑" panose="020B0503020204020204" pitchFamily="34" charset="-122"/>
              </a:rPr>
              <a:t>系统设计实现</a:t>
            </a:r>
          </a:p>
        </p:txBody>
      </p:sp>
      <p:sp>
        <p:nvSpPr>
          <p:cNvPr id="8" name="文本框 7"/>
          <p:cNvSpPr txBox="1"/>
          <p:nvPr/>
        </p:nvSpPr>
        <p:spPr>
          <a:xfrm>
            <a:off x="1804974" y="2214710"/>
            <a:ext cx="2245680" cy="369332"/>
          </a:xfrm>
          <a:prstGeom prst="rect">
            <a:avLst/>
          </a:prstGeom>
          <a:noFill/>
        </p:spPr>
        <p:txBody>
          <a:bodyPr wrap="square" rtlCol="0">
            <a:spAutoFit/>
          </a:bodyPr>
          <a:lstStyle/>
          <a:p>
            <a:r>
              <a:rPr lang="en-US" altLang="zh-CN" b="1" dirty="0">
                <a:solidFill>
                  <a:schemeClr val="tx1">
                    <a:lumMod val="75000"/>
                    <a:lumOff val="25000"/>
                  </a:schemeClr>
                </a:solidFill>
                <a:latin typeface="微软雅黑" panose="020B0503020204020204" pitchFamily="34" charset="-122"/>
                <a:ea typeface="微软雅黑" panose="020B0503020204020204" pitchFamily="34" charset="-122"/>
              </a:rPr>
              <a:t>SPI LCD</a:t>
            </a:r>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rPr>
              <a:t>显示屏</a:t>
            </a:r>
          </a:p>
        </p:txBody>
      </p:sp>
      <p:pic>
        <p:nvPicPr>
          <p:cNvPr id="12" name="图片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17985" y="502645"/>
            <a:ext cx="1048431" cy="767355"/>
          </a:xfrm>
          <a:prstGeom prst="rect">
            <a:avLst/>
          </a:prstGeom>
        </p:spPr>
      </p:pic>
    </p:spTree>
    <p:extLst>
      <p:ext uri="{BB962C8B-B14F-4D97-AF65-F5344CB8AC3E}">
        <p14:creationId xmlns:p14="http://schemas.microsoft.com/office/powerpoint/2010/main" val="3477075117"/>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1C4372"/>
        </a:solidFill>
        <a:effectLst/>
      </p:bgPr>
    </p:bg>
    <p:spTree>
      <p:nvGrpSpPr>
        <p:cNvPr id="1" name=""/>
        <p:cNvGrpSpPr/>
        <p:nvPr/>
      </p:nvGrpSpPr>
      <p:grpSpPr>
        <a:xfrm>
          <a:off x="0" y="0"/>
          <a:ext cx="0" cy="0"/>
          <a:chOff x="0" y="0"/>
          <a:chExt cx="0" cy="0"/>
        </a:xfrm>
      </p:grpSpPr>
      <p:sp>
        <p:nvSpPr>
          <p:cNvPr id="19" name="矩形: 圆角 18"/>
          <p:cNvSpPr/>
          <p:nvPr/>
        </p:nvSpPr>
        <p:spPr>
          <a:xfrm>
            <a:off x="291494" y="281207"/>
            <a:ext cx="11609012" cy="6295586"/>
          </a:xfrm>
          <a:prstGeom prst="roundRect">
            <a:avLst>
              <a:gd name="adj" fmla="val 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9" name="TextBox 58"/>
          <p:cNvSpPr txBox="1"/>
          <p:nvPr/>
        </p:nvSpPr>
        <p:spPr>
          <a:xfrm>
            <a:off x="8848132" y="2747857"/>
            <a:ext cx="833883" cy="276999"/>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Ubuntu" panose="020B0504030602030204" pitchFamily="34" charset="0"/>
                <a:ea typeface="+mn-ea"/>
                <a:cs typeface="+mn-cs"/>
              </a:rPr>
              <a:t>Text here</a:t>
            </a:r>
            <a:endParaRPr kumimoji="0" lang="ru-RU" sz="1200" b="0" i="0" u="none" strike="noStrike" kern="1200" cap="none" spc="0" normalizeH="0" baseline="0" noProof="0" dirty="0">
              <a:ln>
                <a:noFill/>
              </a:ln>
              <a:solidFill>
                <a:prstClr val="white"/>
              </a:solidFill>
              <a:effectLst/>
              <a:uLnTx/>
              <a:uFillTx/>
              <a:latin typeface="Ubuntu" panose="020B0504030602030204" pitchFamily="34" charset="0"/>
              <a:ea typeface="+mn-ea"/>
              <a:cs typeface="+mn-cs"/>
            </a:endParaRPr>
          </a:p>
        </p:txBody>
      </p:sp>
      <p:sp>
        <p:nvSpPr>
          <p:cNvPr id="11" name="Freeform 17"/>
          <p:cNvSpPr/>
          <p:nvPr/>
        </p:nvSpPr>
        <p:spPr bwMode="auto">
          <a:xfrm>
            <a:off x="1012495" y="1232957"/>
            <a:ext cx="3620466" cy="532903"/>
          </a:xfrm>
          <a:prstGeom prst="rect">
            <a:avLst/>
          </a:prstGeom>
          <a:solidFill>
            <a:srgbClr val="1C4372"/>
          </a:solidFill>
          <a:ln w="9525">
            <a:noFill/>
            <a:round/>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dirty="0">
              <a:ln>
                <a:noFill/>
              </a:ln>
              <a:solidFill>
                <a:prstClr val="black"/>
              </a:solidFill>
              <a:effectLst/>
              <a:uLnTx/>
              <a:uFillTx/>
              <a:latin typeface="等线"/>
              <a:ea typeface="+mn-ea"/>
              <a:cs typeface="+mn-cs"/>
            </a:endParaRPr>
          </a:p>
        </p:txBody>
      </p:sp>
      <p:sp>
        <p:nvSpPr>
          <p:cNvPr id="15" name="文本框 14"/>
          <p:cNvSpPr txBox="1"/>
          <p:nvPr/>
        </p:nvSpPr>
        <p:spPr>
          <a:xfrm>
            <a:off x="996183" y="2459316"/>
            <a:ext cx="10192080" cy="1131079"/>
          </a:xfrm>
          <a:prstGeom prst="rect">
            <a:avLst/>
          </a:prstGeom>
          <a:noFill/>
        </p:spPr>
        <p:txBody>
          <a:bodyPr wrap="square" rtlCol="0">
            <a:spAutoFit/>
          </a:bodyPr>
          <a:lstStyle/>
          <a:p>
            <a:pPr lvl="0">
              <a:lnSpc>
                <a:spcPct val="125000"/>
              </a:lnSpc>
            </a:pPr>
            <a:r>
              <a:rPr lang="zh-CN" altLang="en-US" dirty="0">
                <a:solidFill>
                  <a:prstClr val="black">
                    <a:lumMod val="75000"/>
                    <a:lumOff val="25000"/>
                  </a:prstClr>
                </a:solidFill>
                <a:latin typeface="微软雅黑" panose="020B0503020204020204" pitchFamily="34" charset="-122"/>
                <a:ea typeface="微软雅黑" panose="020B0503020204020204" pitchFamily="34" charset="-122"/>
              </a:rPr>
              <a:t>本系统将</a:t>
            </a:r>
            <a:r>
              <a:rPr lang="en-US" altLang="zh-CN" dirty="0" err="1">
                <a:solidFill>
                  <a:prstClr val="black">
                    <a:lumMod val="75000"/>
                    <a:lumOff val="25000"/>
                  </a:prstClr>
                </a:solidFill>
                <a:latin typeface="微软雅黑" panose="020B0503020204020204" pitchFamily="34" charset="-122"/>
                <a:ea typeface="微软雅黑" panose="020B0503020204020204" pitchFamily="34" charset="-122"/>
              </a:rPr>
              <a:t>xilinx</a:t>
            </a:r>
            <a:r>
              <a:rPr lang="en-US" altLang="zh-CN" dirty="0">
                <a:solidFill>
                  <a:prstClr val="black">
                    <a:lumMod val="75000"/>
                    <a:lumOff val="25000"/>
                  </a:prstClr>
                </a:solidFill>
                <a:latin typeface="微软雅黑" panose="020B0503020204020204" pitchFamily="34" charset="-122"/>
                <a:ea typeface="微软雅黑" panose="020B0503020204020204" pitchFamily="34" charset="-122"/>
              </a:rPr>
              <a:t> Nexys4</a:t>
            </a:r>
            <a:r>
              <a:rPr lang="zh-CN" altLang="en-US" dirty="0">
                <a:solidFill>
                  <a:prstClr val="black">
                    <a:lumMod val="75000"/>
                    <a:lumOff val="25000"/>
                  </a:prstClr>
                </a:solidFill>
                <a:latin typeface="微软雅黑" panose="020B0503020204020204" pitchFamily="34" charset="-122"/>
                <a:ea typeface="微软雅黑" panose="020B0503020204020204" pitchFamily="34" charset="-122"/>
              </a:rPr>
              <a:t>开发板通过串口通信协议</a:t>
            </a:r>
            <a:r>
              <a:rPr lang="en-US" altLang="zh-CN" dirty="0">
                <a:solidFill>
                  <a:prstClr val="black">
                    <a:lumMod val="75000"/>
                    <a:lumOff val="25000"/>
                  </a:prstClr>
                </a:solidFill>
                <a:latin typeface="微软雅黑" panose="020B0503020204020204" pitchFamily="34" charset="-122"/>
                <a:ea typeface="微软雅黑" panose="020B0503020204020204" pitchFamily="34" charset="-122"/>
              </a:rPr>
              <a:t>ESP8266WIFI</a:t>
            </a:r>
            <a:r>
              <a:rPr lang="zh-CN" altLang="en-US" dirty="0">
                <a:solidFill>
                  <a:prstClr val="black">
                    <a:lumMod val="75000"/>
                    <a:lumOff val="25000"/>
                  </a:prstClr>
                </a:solidFill>
                <a:latin typeface="微软雅黑" panose="020B0503020204020204" pitchFamily="34" charset="-122"/>
                <a:ea typeface="微软雅黑" panose="020B0503020204020204" pitchFamily="34" charset="-122"/>
              </a:rPr>
              <a:t>模块进行通信，</a:t>
            </a:r>
            <a:r>
              <a:rPr lang="en-US" altLang="zh-CN" dirty="0">
                <a:solidFill>
                  <a:prstClr val="black">
                    <a:lumMod val="75000"/>
                    <a:lumOff val="25000"/>
                  </a:prstClr>
                </a:solidFill>
                <a:latin typeface="微软雅黑" panose="020B0503020204020204" pitchFamily="34" charset="-122"/>
                <a:ea typeface="微软雅黑" panose="020B0503020204020204" pitchFamily="34" charset="-122"/>
              </a:rPr>
              <a:t>ESP8266</a:t>
            </a:r>
            <a:r>
              <a:rPr lang="zh-CN" altLang="en-US" dirty="0">
                <a:solidFill>
                  <a:prstClr val="black">
                    <a:lumMod val="75000"/>
                    <a:lumOff val="25000"/>
                  </a:prstClr>
                </a:solidFill>
                <a:latin typeface="微软雅黑" panose="020B0503020204020204" pitchFamily="34" charset="-122"/>
                <a:ea typeface="微软雅黑" panose="020B0503020204020204" pitchFamily="34" charset="-122"/>
              </a:rPr>
              <a:t>模块通过</a:t>
            </a:r>
            <a:r>
              <a:rPr lang="en-US" altLang="zh-CN" dirty="0">
                <a:solidFill>
                  <a:prstClr val="black">
                    <a:lumMod val="75000"/>
                    <a:lumOff val="25000"/>
                  </a:prstClr>
                </a:solidFill>
                <a:latin typeface="微软雅黑" panose="020B0503020204020204" pitchFamily="34" charset="-122"/>
                <a:ea typeface="微软雅黑" panose="020B0503020204020204" pitchFamily="34" charset="-122"/>
              </a:rPr>
              <a:t>Agent</a:t>
            </a:r>
            <a:r>
              <a:rPr lang="zh-CN" altLang="en-US" dirty="0">
                <a:solidFill>
                  <a:prstClr val="black">
                    <a:lumMod val="75000"/>
                    <a:lumOff val="25000"/>
                  </a:prstClr>
                </a:solidFill>
                <a:latin typeface="微软雅黑" panose="020B0503020204020204" pitchFamily="34" charset="-122"/>
                <a:ea typeface="微软雅黑" panose="020B0503020204020204" pitchFamily="34" charset="-122"/>
              </a:rPr>
              <a:t>协议与云服务器进行通信，云端</a:t>
            </a:r>
            <a:r>
              <a:rPr lang="en-US" altLang="zh-CN" dirty="0">
                <a:solidFill>
                  <a:prstClr val="black">
                    <a:lumMod val="75000"/>
                    <a:lumOff val="25000"/>
                  </a:prstClr>
                </a:solidFill>
                <a:latin typeface="微软雅黑" panose="020B0503020204020204" pitchFamily="34" charset="-122"/>
                <a:ea typeface="微软雅黑" panose="020B0503020204020204" pitchFamily="34" charset="-122"/>
              </a:rPr>
              <a:t>APP</a:t>
            </a:r>
            <a:r>
              <a:rPr lang="zh-CN" altLang="en-US" dirty="0">
                <a:solidFill>
                  <a:prstClr val="black">
                    <a:lumMod val="75000"/>
                    <a:lumOff val="25000"/>
                  </a:prstClr>
                </a:solidFill>
                <a:latin typeface="微软雅黑" panose="020B0503020204020204" pitchFamily="34" charset="-122"/>
                <a:ea typeface="微软雅黑" panose="020B0503020204020204" pitchFamily="34" charset="-122"/>
              </a:rPr>
              <a:t>通过调用云服务</a:t>
            </a:r>
            <a:r>
              <a:rPr lang="en-US" altLang="zh-CN" dirty="0">
                <a:solidFill>
                  <a:prstClr val="black">
                    <a:lumMod val="75000"/>
                    <a:lumOff val="25000"/>
                  </a:prstClr>
                </a:solidFill>
                <a:latin typeface="微软雅黑" panose="020B0503020204020204" pitchFamily="34" charset="-122"/>
                <a:ea typeface="微软雅黑" panose="020B0503020204020204" pitchFamily="34" charset="-122"/>
              </a:rPr>
              <a:t>API</a:t>
            </a:r>
            <a:r>
              <a:rPr lang="zh-CN" altLang="en-US" dirty="0">
                <a:solidFill>
                  <a:prstClr val="black">
                    <a:lumMod val="75000"/>
                    <a:lumOff val="25000"/>
                  </a:prstClr>
                </a:solidFill>
                <a:latin typeface="微软雅黑" panose="020B0503020204020204" pitchFamily="34" charset="-122"/>
                <a:ea typeface="微软雅黑" panose="020B0503020204020204" pitchFamily="34" charset="-122"/>
              </a:rPr>
              <a:t>获得下位机传输的数据，对数据进行处理后展示车牌以及包含的省市信息。</a:t>
            </a:r>
            <a:endParaRPr kumimoji="0" lang="zh-CN" altLang="en-US" sz="1800" b="0" i="0" u="none" strike="noStrike" kern="1200" cap="none" spc="0"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endParaRPr>
          </a:p>
        </p:txBody>
      </p:sp>
      <p:sp>
        <p:nvSpPr>
          <p:cNvPr id="18" name="文本框 17"/>
          <p:cNvSpPr txBox="1"/>
          <p:nvPr/>
        </p:nvSpPr>
        <p:spPr>
          <a:xfrm>
            <a:off x="837630" y="1308676"/>
            <a:ext cx="2615656" cy="400110"/>
          </a:xfrm>
          <a:prstGeom prst="rect">
            <a:avLst/>
          </a:prstGeom>
          <a:noFill/>
        </p:spPr>
        <p:txBody>
          <a:bodyPr wrap="square" rtlCol="0">
            <a:spAutoFit/>
          </a:bodyPr>
          <a:lstStyle/>
          <a:p>
            <a:pPr lvl="0" algn="ctr"/>
            <a:r>
              <a:rPr lang="en-US" altLang="zh-CN" sz="2000" b="1" dirty="0">
                <a:solidFill>
                  <a:prstClr val="white"/>
                </a:solidFill>
                <a:latin typeface="微软雅黑" panose="020B0503020204020204" pitchFamily="34" charset="-122"/>
                <a:ea typeface="微软雅黑" panose="020B0503020204020204" pitchFamily="34" charset="-122"/>
              </a:rPr>
              <a:t> 2.4 </a:t>
            </a:r>
            <a:r>
              <a:rPr lang="zh-CN" altLang="en-US" sz="2000" b="1" dirty="0">
                <a:solidFill>
                  <a:prstClr val="white"/>
                </a:solidFill>
                <a:latin typeface="微软雅黑" panose="020B0503020204020204" pitchFamily="34" charset="-122"/>
                <a:ea typeface="微软雅黑" panose="020B0503020204020204" pitchFamily="34" charset="-122"/>
              </a:rPr>
              <a:t>上位机设计</a:t>
            </a:r>
            <a:endParaRPr kumimoji="0" lang="zh-CN" altLang="en-US" sz="20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0" name="矩形 9"/>
          <p:cNvSpPr/>
          <p:nvPr/>
        </p:nvSpPr>
        <p:spPr>
          <a:xfrm>
            <a:off x="584048" y="281207"/>
            <a:ext cx="3794494" cy="846386"/>
          </a:xfrm>
          <a:prstGeom prst="rect">
            <a:avLst/>
          </a:prstGeom>
        </p:spPr>
        <p:txBody>
          <a:bodyPr wrap="square">
            <a:spAutoFit/>
          </a:bodyPr>
          <a:lstStyle/>
          <a:p>
            <a:pPr>
              <a:lnSpc>
                <a:spcPct val="175000"/>
              </a:lnSpc>
            </a:pPr>
            <a:r>
              <a:rPr lang="en-US" altLang="zh-CN" sz="2800" dirty="0">
                <a:solidFill>
                  <a:srgbClr val="1C4372"/>
                </a:solidFill>
                <a:latin typeface="微软雅黑" panose="020B0503020204020204" pitchFamily="34" charset="-122"/>
                <a:ea typeface="微软雅黑" panose="020B0503020204020204" pitchFamily="34" charset="-122"/>
              </a:rPr>
              <a:t>2.</a:t>
            </a:r>
            <a:r>
              <a:rPr lang="zh-CN" altLang="en-US" sz="2800" dirty="0">
                <a:solidFill>
                  <a:srgbClr val="1C4372"/>
                </a:solidFill>
                <a:latin typeface="微软雅黑" panose="020B0503020204020204" pitchFamily="34" charset="-122"/>
                <a:ea typeface="微软雅黑" panose="020B0503020204020204" pitchFamily="34" charset="-122"/>
              </a:rPr>
              <a:t>系统设计实现</a:t>
            </a:r>
          </a:p>
        </p:txBody>
      </p:sp>
      <p:sp>
        <p:nvSpPr>
          <p:cNvPr id="8" name="文本框 7"/>
          <p:cNvSpPr txBox="1"/>
          <p:nvPr/>
        </p:nvSpPr>
        <p:spPr>
          <a:xfrm>
            <a:off x="81782" y="1946943"/>
            <a:ext cx="3234386" cy="369332"/>
          </a:xfrm>
          <a:prstGeom prst="rect">
            <a:avLst/>
          </a:prstGeom>
          <a:noFill/>
        </p:spPr>
        <p:txBody>
          <a:bodyPr wrap="square" rtlCol="0">
            <a:spAutoFit/>
          </a:bodyPr>
          <a:lstStyle/>
          <a:p>
            <a:pPr lvl="2"/>
            <a:r>
              <a:rPr lang="en-US" altLang="zh-CN" b="1" dirty="0"/>
              <a:t>2.4.1</a:t>
            </a:r>
            <a:r>
              <a:rPr lang="zh-CN" altLang="en-US" b="1" dirty="0"/>
              <a:t>上位机设计</a:t>
            </a:r>
            <a:endParaRPr lang="zh-CN" altLang="zh-CN" b="1" dirty="0"/>
          </a:p>
        </p:txBody>
      </p:sp>
      <p:pic>
        <p:nvPicPr>
          <p:cNvPr id="2" name="图片 1"/>
          <p:cNvPicPr>
            <a:picLocks noChangeAspect="1"/>
          </p:cNvPicPr>
          <p:nvPr/>
        </p:nvPicPr>
        <p:blipFill>
          <a:blip r:embed="rId3"/>
          <a:stretch>
            <a:fillRect/>
          </a:stretch>
        </p:blipFill>
        <p:spPr>
          <a:xfrm>
            <a:off x="482448" y="3733436"/>
            <a:ext cx="11157044" cy="2678325"/>
          </a:xfrm>
          <a:prstGeom prst="rect">
            <a:avLst/>
          </a:prstGeom>
        </p:spPr>
      </p:pic>
      <p:pic>
        <p:nvPicPr>
          <p:cNvPr id="12" name="图片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617985" y="502645"/>
            <a:ext cx="1048431" cy="767355"/>
          </a:xfrm>
          <a:prstGeom prst="rect">
            <a:avLst/>
          </a:prstGeom>
        </p:spPr>
      </p:pic>
    </p:spTree>
    <p:extLst>
      <p:ext uri="{BB962C8B-B14F-4D97-AF65-F5344CB8AC3E}">
        <p14:creationId xmlns:p14="http://schemas.microsoft.com/office/powerpoint/2010/main" val="1816813826"/>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1C4372"/>
        </a:solidFill>
        <a:effectLst/>
      </p:bgPr>
    </p:bg>
    <p:spTree>
      <p:nvGrpSpPr>
        <p:cNvPr id="1" name=""/>
        <p:cNvGrpSpPr/>
        <p:nvPr/>
      </p:nvGrpSpPr>
      <p:grpSpPr>
        <a:xfrm>
          <a:off x="0" y="0"/>
          <a:ext cx="0" cy="0"/>
          <a:chOff x="0" y="0"/>
          <a:chExt cx="0" cy="0"/>
        </a:xfrm>
      </p:grpSpPr>
      <p:sp>
        <p:nvSpPr>
          <p:cNvPr id="19" name="矩形: 圆角 18"/>
          <p:cNvSpPr/>
          <p:nvPr/>
        </p:nvSpPr>
        <p:spPr>
          <a:xfrm>
            <a:off x="291494" y="281207"/>
            <a:ext cx="11609012" cy="6295586"/>
          </a:xfrm>
          <a:prstGeom prst="roundRect">
            <a:avLst>
              <a:gd name="adj" fmla="val 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TextBox 58"/>
          <p:cNvSpPr txBox="1"/>
          <p:nvPr/>
        </p:nvSpPr>
        <p:spPr>
          <a:xfrm>
            <a:off x="8848132" y="2747857"/>
            <a:ext cx="833883" cy="276999"/>
          </a:xfrm>
          <a:prstGeom prst="rect">
            <a:avLst/>
          </a:prstGeom>
          <a:noFill/>
        </p:spPr>
        <p:txBody>
          <a:bodyPr wrap="none" rtlCol="0">
            <a:spAutoFit/>
          </a:bodyPr>
          <a:lstStyle/>
          <a:p>
            <a:pPr algn="ctr"/>
            <a:r>
              <a:rPr lang="en-US" sz="1200" dirty="0">
                <a:solidFill>
                  <a:schemeClr val="bg1"/>
                </a:solidFill>
                <a:latin typeface="Ubuntu" panose="020B0504030602030204" pitchFamily="34" charset="0"/>
              </a:rPr>
              <a:t>Text here</a:t>
            </a:r>
            <a:endParaRPr lang="ru-RU" sz="1200" dirty="0">
              <a:solidFill>
                <a:schemeClr val="bg1"/>
              </a:solidFill>
              <a:latin typeface="Ubuntu" panose="020B0504030602030204" pitchFamily="34" charset="0"/>
            </a:endParaRPr>
          </a:p>
        </p:txBody>
      </p:sp>
      <p:sp>
        <p:nvSpPr>
          <p:cNvPr id="11" name="Freeform 17"/>
          <p:cNvSpPr/>
          <p:nvPr/>
        </p:nvSpPr>
        <p:spPr bwMode="auto">
          <a:xfrm>
            <a:off x="587233" y="1127593"/>
            <a:ext cx="2934746" cy="532903"/>
          </a:xfrm>
          <a:prstGeom prst="rect">
            <a:avLst/>
          </a:prstGeom>
          <a:solidFill>
            <a:srgbClr val="1C4372"/>
          </a:solidFill>
          <a:ln w="9525">
            <a:noFill/>
            <a:round/>
          </a:ln>
        </p:spPr>
        <p:txBody>
          <a:bodyPr vert="horz" wrap="square" lIns="91440" tIns="45720" rIns="91440" bIns="45720" numCol="1" anchor="t" anchorCtr="0" compatLnSpc="1"/>
          <a:lstStyle/>
          <a:p>
            <a:endParaRPr lang="ru-RU" dirty="0"/>
          </a:p>
        </p:txBody>
      </p:sp>
      <p:sp>
        <p:nvSpPr>
          <p:cNvPr id="15" name="文本框 14"/>
          <p:cNvSpPr txBox="1"/>
          <p:nvPr/>
        </p:nvSpPr>
        <p:spPr>
          <a:xfrm>
            <a:off x="600624" y="2052820"/>
            <a:ext cx="3176036" cy="1603131"/>
          </a:xfrm>
          <a:prstGeom prst="rect">
            <a:avLst/>
          </a:prstGeom>
          <a:noFill/>
        </p:spPr>
        <p:txBody>
          <a:bodyPr wrap="square" rtlCol="0">
            <a:spAutoFit/>
          </a:bodyPr>
          <a:lstStyle/>
          <a:p>
            <a:pPr>
              <a:lnSpc>
                <a:spcPct val="125000"/>
              </a:lnSpc>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如图 ，用户通过</a:t>
            </a:r>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rPr>
              <a:t>APP</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端进行车牌识别结果展示时，首先通过局域网连接的方式绑定专属设备。在设备绑定后可以通过设备颜色判断设备是否在线。</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8" name="文本框 17"/>
          <p:cNvSpPr txBox="1"/>
          <p:nvPr/>
        </p:nvSpPr>
        <p:spPr>
          <a:xfrm>
            <a:off x="768627" y="1206689"/>
            <a:ext cx="2615656" cy="400110"/>
          </a:xfrm>
          <a:prstGeom prst="rect">
            <a:avLst/>
          </a:prstGeom>
          <a:noFill/>
        </p:spPr>
        <p:txBody>
          <a:bodyPr wrap="square" rtlCol="0">
            <a:spAutoFit/>
          </a:bodyPr>
          <a:lstStyle/>
          <a:p>
            <a:pPr algn="ctr"/>
            <a:r>
              <a:rPr lang="en-US" altLang="zh-CN" sz="2000" b="1" dirty="0">
                <a:solidFill>
                  <a:schemeClr val="bg1"/>
                </a:solidFill>
                <a:latin typeface="微软雅黑" panose="020B0503020204020204" pitchFamily="34" charset="-122"/>
                <a:ea typeface="微软雅黑" panose="020B0503020204020204" pitchFamily="34" charset="-122"/>
              </a:rPr>
              <a:t>2.4.2</a:t>
            </a:r>
            <a:r>
              <a:rPr lang="zh-CN" altLang="en-US" sz="2000" b="1" dirty="0">
                <a:solidFill>
                  <a:schemeClr val="bg1"/>
                </a:solidFill>
                <a:latin typeface="微软雅黑" panose="020B0503020204020204" pitchFamily="34" charset="-122"/>
                <a:ea typeface="微软雅黑" panose="020B0503020204020204" pitchFamily="34" charset="-122"/>
              </a:rPr>
              <a:t>上位机界面展示</a:t>
            </a:r>
          </a:p>
        </p:txBody>
      </p:sp>
      <p:sp>
        <p:nvSpPr>
          <p:cNvPr id="24" name="矩形 23"/>
          <p:cNvSpPr/>
          <p:nvPr/>
        </p:nvSpPr>
        <p:spPr>
          <a:xfrm>
            <a:off x="584048" y="281207"/>
            <a:ext cx="3794494" cy="846386"/>
          </a:xfrm>
          <a:prstGeom prst="rect">
            <a:avLst/>
          </a:prstGeom>
        </p:spPr>
        <p:txBody>
          <a:bodyPr wrap="square">
            <a:spAutoFit/>
          </a:bodyPr>
          <a:lstStyle/>
          <a:p>
            <a:pPr>
              <a:lnSpc>
                <a:spcPct val="175000"/>
              </a:lnSpc>
            </a:pPr>
            <a:r>
              <a:rPr lang="en-US" altLang="zh-CN" sz="2800" dirty="0">
                <a:solidFill>
                  <a:srgbClr val="1C4372"/>
                </a:solidFill>
                <a:latin typeface="微软雅黑" panose="020B0503020204020204" pitchFamily="34" charset="-122"/>
                <a:ea typeface="微软雅黑" panose="020B0503020204020204" pitchFamily="34" charset="-122"/>
              </a:rPr>
              <a:t>2.</a:t>
            </a:r>
            <a:r>
              <a:rPr lang="zh-CN" altLang="en-US" sz="2800" dirty="0">
                <a:solidFill>
                  <a:srgbClr val="1C4372"/>
                </a:solidFill>
                <a:latin typeface="微软雅黑" panose="020B0503020204020204" pitchFamily="34" charset="-122"/>
                <a:ea typeface="微软雅黑" panose="020B0503020204020204" pitchFamily="34" charset="-122"/>
              </a:rPr>
              <a:t>系统设计实现</a:t>
            </a: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45245" y="628200"/>
            <a:ext cx="3302518" cy="5851063"/>
          </a:xfrm>
          <a:prstGeom prst="rect">
            <a:avLst/>
          </a:prstGeom>
        </p:spPr>
      </p:pic>
      <p:pic>
        <p:nvPicPr>
          <p:cNvPr id="12" name="图片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617985" y="502645"/>
            <a:ext cx="1048431" cy="767355"/>
          </a:xfrm>
          <a:prstGeom prst="rect">
            <a:avLst/>
          </a:prstGeom>
        </p:spPr>
      </p:pic>
      <p:pic>
        <p:nvPicPr>
          <p:cNvPr id="4" name="图片 3" descr="图片包含 屏幕截图&#10;&#10;描述已自动生成">
            <a:extLst>
              <a:ext uri="{FF2B5EF4-FFF2-40B4-BE49-F238E27FC236}">
                <a16:creationId xmlns:a16="http://schemas.microsoft.com/office/drawing/2014/main" id="{DE627AC6-E0D0-4875-AB61-A40B2F7587AC}"/>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814760" y="628200"/>
            <a:ext cx="3150900" cy="5601600"/>
          </a:xfrm>
          <a:prstGeom prst="rect">
            <a:avLst/>
          </a:prstGeom>
        </p:spPr>
      </p:pic>
    </p:spTree>
    <p:extLst>
      <p:ext uri="{BB962C8B-B14F-4D97-AF65-F5344CB8AC3E}">
        <p14:creationId xmlns:p14="http://schemas.microsoft.com/office/powerpoint/2010/main" val="2545718704"/>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1C4372"/>
        </a:solidFill>
        <a:effectLst/>
      </p:bgPr>
    </p:bg>
    <p:spTree>
      <p:nvGrpSpPr>
        <p:cNvPr id="1" name=""/>
        <p:cNvGrpSpPr/>
        <p:nvPr/>
      </p:nvGrpSpPr>
      <p:grpSpPr>
        <a:xfrm>
          <a:off x="0" y="0"/>
          <a:ext cx="0" cy="0"/>
          <a:chOff x="0" y="0"/>
          <a:chExt cx="0" cy="0"/>
        </a:xfrm>
      </p:grpSpPr>
      <p:sp>
        <p:nvSpPr>
          <p:cNvPr id="19" name="矩形: 圆角 18"/>
          <p:cNvSpPr/>
          <p:nvPr/>
        </p:nvSpPr>
        <p:spPr>
          <a:xfrm>
            <a:off x="291494" y="255807"/>
            <a:ext cx="11609012" cy="6295586"/>
          </a:xfrm>
          <a:prstGeom prst="roundRect">
            <a:avLst>
              <a:gd name="adj" fmla="val 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设</a:t>
            </a:r>
          </a:p>
        </p:txBody>
      </p:sp>
      <p:sp>
        <p:nvSpPr>
          <p:cNvPr id="9" name="TextBox 58"/>
          <p:cNvSpPr txBox="1"/>
          <p:nvPr/>
        </p:nvSpPr>
        <p:spPr>
          <a:xfrm>
            <a:off x="8848132" y="2747857"/>
            <a:ext cx="833883" cy="276999"/>
          </a:xfrm>
          <a:prstGeom prst="rect">
            <a:avLst/>
          </a:prstGeom>
          <a:noFill/>
        </p:spPr>
        <p:txBody>
          <a:bodyPr wrap="none" rtlCol="0">
            <a:spAutoFit/>
          </a:bodyPr>
          <a:lstStyle/>
          <a:p>
            <a:pPr algn="ctr"/>
            <a:r>
              <a:rPr lang="en-US" sz="1200" dirty="0">
                <a:solidFill>
                  <a:schemeClr val="bg1"/>
                </a:solidFill>
                <a:latin typeface="Ubuntu" panose="020B0504030602030204" pitchFamily="34" charset="0"/>
              </a:rPr>
              <a:t>Text here</a:t>
            </a:r>
            <a:endParaRPr lang="ru-RU" sz="1200" dirty="0">
              <a:solidFill>
                <a:schemeClr val="bg1"/>
              </a:solidFill>
              <a:latin typeface="Ubuntu" panose="020B0504030602030204" pitchFamily="34" charset="0"/>
            </a:endParaRPr>
          </a:p>
        </p:txBody>
      </p:sp>
      <p:sp>
        <p:nvSpPr>
          <p:cNvPr id="11" name="Freeform 17"/>
          <p:cNvSpPr/>
          <p:nvPr/>
        </p:nvSpPr>
        <p:spPr bwMode="auto">
          <a:xfrm>
            <a:off x="584048" y="1127593"/>
            <a:ext cx="2934746" cy="532903"/>
          </a:xfrm>
          <a:prstGeom prst="rect">
            <a:avLst/>
          </a:prstGeom>
          <a:solidFill>
            <a:srgbClr val="1C4372"/>
          </a:solidFill>
          <a:ln w="9525">
            <a:noFill/>
            <a:round/>
          </a:ln>
        </p:spPr>
        <p:txBody>
          <a:bodyPr vert="horz" wrap="square" lIns="91440" tIns="45720" rIns="91440" bIns="45720" numCol="1" anchor="t" anchorCtr="0" compatLnSpc="1"/>
          <a:lstStyle/>
          <a:p>
            <a:endParaRPr lang="ru-RU" dirty="0"/>
          </a:p>
        </p:txBody>
      </p:sp>
      <p:sp>
        <p:nvSpPr>
          <p:cNvPr id="18" name="文本框 17"/>
          <p:cNvSpPr txBox="1"/>
          <p:nvPr/>
        </p:nvSpPr>
        <p:spPr>
          <a:xfrm>
            <a:off x="779214" y="1213241"/>
            <a:ext cx="2615656" cy="400110"/>
          </a:xfrm>
          <a:prstGeom prst="rect">
            <a:avLst/>
          </a:prstGeom>
          <a:noFill/>
        </p:spPr>
        <p:txBody>
          <a:bodyPr wrap="square" rtlCol="0">
            <a:spAutoFit/>
          </a:bodyPr>
          <a:lstStyle/>
          <a:p>
            <a:pPr algn="ctr"/>
            <a:r>
              <a:rPr lang="en-US" altLang="zh-CN" sz="2000" b="1" dirty="0">
                <a:solidFill>
                  <a:schemeClr val="bg1"/>
                </a:solidFill>
                <a:latin typeface="微软雅黑" panose="020B0503020204020204" pitchFamily="34" charset="-122"/>
                <a:ea typeface="微软雅黑" panose="020B0503020204020204" pitchFamily="34" charset="-122"/>
              </a:rPr>
              <a:t>2.4.2</a:t>
            </a:r>
            <a:r>
              <a:rPr lang="zh-CN" altLang="en-US" sz="2000" b="1" dirty="0">
                <a:solidFill>
                  <a:schemeClr val="bg1"/>
                </a:solidFill>
                <a:latin typeface="微软雅黑" panose="020B0503020204020204" pitchFamily="34" charset="-122"/>
                <a:ea typeface="微软雅黑" panose="020B0503020204020204" pitchFamily="34" charset="-122"/>
              </a:rPr>
              <a:t>上位机界面展示</a:t>
            </a:r>
          </a:p>
        </p:txBody>
      </p:sp>
      <p:sp>
        <p:nvSpPr>
          <p:cNvPr id="24" name="矩形 23"/>
          <p:cNvSpPr/>
          <p:nvPr/>
        </p:nvSpPr>
        <p:spPr>
          <a:xfrm>
            <a:off x="584048" y="281207"/>
            <a:ext cx="3794494" cy="846386"/>
          </a:xfrm>
          <a:prstGeom prst="rect">
            <a:avLst/>
          </a:prstGeom>
        </p:spPr>
        <p:txBody>
          <a:bodyPr wrap="square">
            <a:spAutoFit/>
          </a:bodyPr>
          <a:lstStyle/>
          <a:p>
            <a:pPr>
              <a:lnSpc>
                <a:spcPct val="175000"/>
              </a:lnSpc>
            </a:pPr>
            <a:r>
              <a:rPr lang="en-US" altLang="zh-CN" sz="2800" dirty="0">
                <a:solidFill>
                  <a:srgbClr val="1C4372"/>
                </a:solidFill>
                <a:latin typeface="微软雅黑" panose="020B0503020204020204" pitchFamily="34" charset="-122"/>
                <a:ea typeface="微软雅黑" panose="020B0503020204020204" pitchFamily="34" charset="-122"/>
              </a:rPr>
              <a:t>2.</a:t>
            </a:r>
            <a:r>
              <a:rPr lang="zh-CN" altLang="en-US" sz="2800" dirty="0">
                <a:solidFill>
                  <a:srgbClr val="1C4372"/>
                </a:solidFill>
                <a:latin typeface="微软雅黑" panose="020B0503020204020204" pitchFamily="34" charset="-122"/>
                <a:ea typeface="微软雅黑" panose="020B0503020204020204" pitchFamily="34" charset="-122"/>
              </a:rPr>
              <a:t>系统设计实现</a:t>
            </a:r>
          </a:p>
        </p:txBody>
      </p:sp>
      <p:pic>
        <p:nvPicPr>
          <p:cNvPr id="12" name="图片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17985" y="502645"/>
            <a:ext cx="1048431" cy="767355"/>
          </a:xfrm>
          <a:prstGeom prst="rect">
            <a:avLst/>
          </a:prstGeom>
        </p:spPr>
      </p:pic>
      <p:pic>
        <p:nvPicPr>
          <p:cNvPr id="5" name="图片 4" descr="图片包含 屏幕截图&#10;&#10;描述已自动生成">
            <a:extLst>
              <a:ext uri="{FF2B5EF4-FFF2-40B4-BE49-F238E27FC236}">
                <a16:creationId xmlns:a16="http://schemas.microsoft.com/office/drawing/2014/main" id="{D2167236-81E2-4640-98D5-C9199998283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69995" y="401320"/>
            <a:ext cx="3225552" cy="5734314"/>
          </a:xfrm>
          <a:prstGeom prst="rect">
            <a:avLst/>
          </a:prstGeom>
        </p:spPr>
      </p:pic>
      <p:sp>
        <p:nvSpPr>
          <p:cNvPr id="13" name="文本框 12">
            <a:extLst>
              <a:ext uri="{FF2B5EF4-FFF2-40B4-BE49-F238E27FC236}">
                <a16:creationId xmlns:a16="http://schemas.microsoft.com/office/drawing/2014/main" id="{0645381A-32C8-4DA7-A3D4-3638454EAC88}"/>
              </a:ext>
            </a:extLst>
          </p:cNvPr>
          <p:cNvSpPr txBox="1"/>
          <p:nvPr/>
        </p:nvSpPr>
        <p:spPr>
          <a:xfrm>
            <a:off x="584048" y="1973979"/>
            <a:ext cx="3176036" cy="2218684"/>
          </a:xfrm>
          <a:prstGeom prst="rect">
            <a:avLst/>
          </a:prstGeom>
          <a:noFill/>
        </p:spPr>
        <p:txBody>
          <a:bodyPr wrap="square" rtlCol="0">
            <a:spAutoFit/>
          </a:bodyPr>
          <a:lstStyle/>
          <a:p>
            <a:pPr>
              <a:lnSpc>
                <a:spcPct val="125000"/>
              </a:lnSpc>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如图 ，设备上线后可以具体的设备信息界面接受车牌信息，并通过接受的数据读取出车牌所在的省市信息。</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25000"/>
              </a:lnSpc>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在绑定账号后，可以将当前绑定的设备通过账号分享给平台的其他用户实现互联的效果。</a:t>
            </a:r>
            <a:endPar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3" name="图片 2" descr="图片包含 屏幕截图&#10;&#10;描述已自动生成">
            <a:extLst>
              <a:ext uri="{FF2B5EF4-FFF2-40B4-BE49-F238E27FC236}">
                <a16:creationId xmlns:a16="http://schemas.microsoft.com/office/drawing/2014/main" id="{254E9D14-80CF-4E75-AF2C-DD3B3909A66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60084" y="401320"/>
            <a:ext cx="3231838" cy="5745490"/>
          </a:xfrm>
          <a:prstGeom prst="rect">
            <a:avLst/>
          </a:prstGeom>
        </p:spPr>
      </p:pic>
    </p:spTree>
    <p:extLst>
      <p:ext uri="{BB962C8B-B14F-4D97-AF65-F5344CB8AC3E}">
        <p14:creationId xmlns:p14="http://schemas.microsoft.com/office/powerpoint/2010/main" val="2747788918"/>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1C4372"/>
        </a:solidFill>
        <a:effectLst/>
      </p:bgPr>
    </p:bg>
    <p:spTree>
      <p:nvGrpSpPr>
        <p:cNvPr id="1" name=""/>
        <p:cNvGrpSpPr/>
        <p:nvPr/>
      </p:nvGrpSpPr>
      <p:grpSpPr>
        <a:xfrm>
          <a:off x="0" y="0"/>
          <a:ext cx="0" cy="0"/>
          <a:chOff x="0" y="0"/>
          <a:chExt cx="0" cy="0"/>
        </a:xfrm>
      </p:grpSpPr>
      <p:sp>
        <p:nvSpPr>
          <p:cNvPr id="19" name="矩形: 圆角 18"/>
          <p:cNvSpPr/>
          <p:nvPr/>
        </p:nvSpPr>
        <p:spPr>
          <a:xfrm>
            <a:off x="291494" y="314858"/>
            <a:ext cx="11609012" cy="6295586"/>
          </a:xfrm>
          <a:prstGeom prst="roundRect">
            <a:avLst>
              <a:gd name="adj" fmla="val 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pic>
        <p:nvPicPr>
          <p:cNvPr id="20" name="图片 19"/>
          <p:cNvPicPr>
            <a:picLocks noChangeAspect="1"/>
          </p:cNvPicPr>
          <p:nvPr/>
        </p:nvPicPr>
        <p:blipFill rotWithShape="1">
          <a:blip r:embed="rId3"/>
          <a:srcRect t="18784" r="26952"/>
          <a:stretch>
            <a:fillRect/>
          </a:stretch>
        </p:blipFill>
        <p:spPr>
          <a:xfrm>
            <a:off x="4746175" y="0"/>
            <a:ext cx="7445825" cy="5853234"/>
          </a:xfrm>
          <a:custGeom>
            <a:avLst/>
            <a:gdLst>
              <a:gd name="connsiteX0" fmla="*/ 0 w 6621677"/>
              <a:gd name="connsiteY0" fmla="*/ 0 h 4950406"/>
              <a:gd name="connsiteX1" fmla="*/ 6329872 w 6621677"/>
              <a:gd name="connsiteY1" fmla="*/ 0 h 4950406"/>
              <a:gd name="connsiteX2" fmla="*/ 6621677 w 6621677"/>
              <a:gd name="connsiteY2" fmla="*/ 291805 h 4950406"/>
              <a:gd name="connsiteX3" fmla="*/ 6621677 w 6621677"/>
              <a:gd name="connsiteY3" fmla="*/ 4950406 h 4950406"/>
              <a:gd name="connsiteX4" fmla="*/ 0 w 6621677"/>
              <a:gd name="connsiteY4" fmla="*/ 4950406 h 4950406"/>
              <a:gd name="connsiteX5" fmla="*/ 0 w 6621677"/>
              <a:gd name="connsiteY5" fmla="*/ 0 h 49504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621677" h="4950406">
                <a:moveTo>
                  <a:pt x="0" y="0"/>
                </a:moveTo>
                <a:lnTo>
                  <a:pt x="6329872" y="0"/>
                </a:lnTo>
                <a:cubicBezTo>
                  <a:pt x="6491031" y="0"/>
                  <a:pt x="6621677" y="130646"/>
                  <a:pt x="6621677" y="291805"/>
                </a:cubicBezTo>
                <a:lnTo>
                  <a:pt x="6621677" y="4950406"/>
                </a:lnTo>
                <a:lnTo>
                  <a:pt x="0" y="4950406"/>
                </a:lnTo>
                <a:lnTo>
                  <a:pt x="0" y="0"/>
                </a:lnTo>
                <a:close/>
              </a:path>
            </a:pathLst>
          </a:custGeom>
        </p:spPr>
      </p:pic>
      <p:sp>
        <p:nvSpPr>
          <p:cNvPr id="17" name="矩形 16"/>
          <p:cNvSpPr/>
          <p:nvPr/>
        </p:nvSpPr>
        <p:spPr>
          <a:xfrm>
            <a:off x="6737619" y="1457431"/>
            <a:ext cx="3269713" cy="52322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1C4372"/>
                </a:solidFill>
                <a:effectLst/>
                <a:uLnTx/>
                <a:uFillTx/>
                <a:latin typeface="微软雅黑" panose="020B0503020204020204" pitchFamily="34" charset="-122"/>
                <a:ea typeface="微软雅黑" panose="020B0503020204020204" pitchFamily="34" charset="-122"/>
                <a:cs typeface="+mn-cs"/>
              </a:rPr>
              <a:t>设计简介</a:t>
            </a:r>
          </a:p>
        </p:txBody>
      </p:sp>
      <p:sp>
        <p:nvSpPr>
          <p:cNvPr id="34" name="矩形 33"/>
          <p:cNvSpPr/>
          <p:nvPr/>
        </p:nvSpPr>
        <p:spPr>
          <a:xfrm>
            <a:off x="6009262" y="1413265"/>
            <a:ext cx="611552" cy="611552"/>
          </a:xfrm>
          <a:prstGeom prst="rect">
            <a:avLst/>
          </a:prstGeom>
          <a:solidFill>
            <a:srgbClr val="1C4372"/>
          </a:solidFill>
          <a:ln w="25400">
            <a:solidFill>
              <a:srgbClr val="1C4372"/>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35" name="文本框 34"/>
          <p:cNvSpPr txBox="1"/>
          <p:nvPr/>
        </p:nvSpPr>
        <p:spPr>
          <a:xfrm>
            <a:off x="5950860" y="1426654"/>
            <a:ext cx="728357" cy="584775"/>
          </a:xfrm>
          <a:prstGeom prst="rect">
            <a:avLst/>
          </a:prstGeom>
          <a:noFill/>
          <a:ln>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32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01</a:t>
            </a:r>
            <a:endParaRPr kumimoji="0" lang="zh-CN" altLang="en-US" sz="32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36" name="矩形 35"/>
          <p:cNvSpPr/>
          <p:nvPr/>
        </p:nvSpPr>
        <p:spPr>
          <a:xfrm>
            <a:off x="6813626" y="3026877"/>
            <a:ext cx="3086299" cy="741550"/>
          </a:xfrm>
          <a:prstGeom prst="rect">
            <a:avLst/>
          </a:prstGeom>
        </p:spPr>
        <p:txBody>
          <a:bodyPr wrap="square">
            <a:spAutoFit/>
          </a:bodyPr>
          <a:lstStyle/>
          <a:p>
            <a:pPr marL="0" marR="0" lvl="0" indent="0" algn="l" defTabSz="914400" rtl="0" eaLnBrk="1" fontAlgn="auto" latinLnBrk="0" hangingPunct="1">
              <a:lnSpc>
                <a:spcPct val="175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1C4372"/>
                </a:solidFill>
                <a:effectLst/>
                <a:uLnTx/>
                <a:uFillTx/>
                <a:latin typeface="微软雅黑" panose="020B0503020204020204" pitchFamily="34" charset="-122"/>
                <a:ea typeface="微软雅黑" panose="020B0503020204020204" pitchFamily="34" charset="-122"/>
                <a:cs typeface="+mn-cs"/>
              </a:rPr>
              <a:t>系统设计实现</a:t>
            </a:r>
            <a:endParaRPr kumimoji="0" lang="en-US" altLang="zh-CN" sz="2800" b="0" i="0" u="none" strike="noStrike" kern="1200" cap="none" spc="0" normalizeH="0" baseline="0" noProof="0" dirty="0">
              <a:ln>
                <a:noFill/>
              </a:ln>
              <a:solidFill>
                <a:srgbClr val="1C4372"/>
              </a:solidFill>
              <a:effectLst/>
              <a:uLnTx/>
              <a:uFillTx/>
              <a:latin typeface="微软雅黑" panose="020B0503020204020204" pitchFamily="34" charset="-122"/>
              <a:ea typeface="微软雅黑" panose="020B0503020204020204" pitchFamily="34" charset="-122"/>
              <a:cs typeface="+mn-cs"/>
            </a:endParaRPr>
          </a:p>
        </p:txBody>
      </p:sp>
      <p:sp>
        <p:nvSpPr>
          <p:cNvPr id="38" name="矩形 37"/>
          <p:cNvSpPr/>
          <p:nvPr/>
        </p:nvSpPr>
        <p:spPr>
          <a:xfrm>
            <a:off x="6009261" y="3156875"/>
            <a:ext cx="611552" cy="611552"/>
          </a:xfrm>
          <a:prstGeom prst="rect">
            <a:avLst/>
          </a:prstGeom>
          <a:solidFill>
            <a:srgbClr val="1C4372"/>
          </a:solidFill>
          <a:ln w="25400">
            <a:solidFill>
              <a:srgbClr val="1C4372"/>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39" name="文本框 38"/>
          <p:cNvSpPr txBox="1"/>
          <p:nvPr/>
        </p:nvSpPr>
        <p:spPr>
          <a:xfrm>
            <a:off x="5950858" y="3210429"/>
            <a:ext cx="728357" cy="584775"/>
          </a:xfrm>
          <a:prstGeom prst="rect">
            <a:avLst/>
          </a:prstGeom>
          <a:noFill/>
          <a:ln>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32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02</a:t>
            </a:r>
            <a:endParaRPr kumimoji="0" lang="zh-CN" altLang="en-US" sz="32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40" name="矩形 39"/>
          <p:cNvSpPr/>
          <p:nvPr/>
        </p:nvSpPr>
        <p:spPr>
          <a:xfrm>
            <a:off x="6813626" y="4701448"/>
            <a:ext cx="3804359" cy="741550"/>
          </a:xfrm>
          <a:prstGeom prst="rect">
            <a:avLst/>
          </a:prstGeom>
        </p:spPr>
        <p:txBody>
          <a:bodyPr wrap="square">
            <a:spAutoFit/>
          </a:bodyPr>
          <a:lstStyle/>
          <a:p>
            <a:pPr marL="0" marR="0" lvl="0" indent="0" algn="l" defTabSz="914400" rtl="0" eaLnBrk="1" fontAlgn="auto" latinLnBrk="0" hangingPunct="1">
              <a:lnSpc>
                <a:spcPct val="175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1C4372"/>
                </a:solidFill>
                <a:effectLst/>
                <a:uLnTx/>
                <a:uFillTx/>
                <a:latin typeface="微软雅黑" panose="020B0503020204020204" pitchFamily="34" charset="-122"/>
                <a:ea typeface="微软雅黑" panose="020B0503020204020204" pitchFamily="34" charset="-122"/>
                <a:cs typeface="+mn-cs"/>
              </a:rPr>
              <a:t>作品成效总结</a:t>
            </a:r>
            <a:endParaRPr kumimoji="0" lang="en-US" altLang="zh-CN" sz="1400" b="0" i="0" u="none" strike="noStrike" kern="1200" cap="none" spc="0" normalizeH="0" baseline="0" noProof="0" dirty="0">
              <a:ln>
                <a:noFill/>
              </a:ln>
              <a:solidFill>
                <a:srgbClr val="1C4372"/>
              </a:solidFill>
              <a:effectLst/>
              <a:uLnTx/>
              <a:uFillTx/>
              <a:latin typeface="微软雅黑" panose="020B0503020204020204" pitchFamily="34" charset="-122"/>
              <a:ea typeface="微软雅黑" panose="020B0503020204020204" pitchFamily="34" charset="-122"/>
              <a:cs typeface="+mn-cs"/>
            </a:endParaRPr>
          </a:p>
        </p:txBody>
      </p:sp>
      <p:sp>
        <p:nvSpPr>
          <p:cNvPr id="42" name="矩形 41"/>
          <p:cNvSpPr/>
          <p:nvPr/>
        </p:nvSpPr>
        <p:spPr>
          <a:xfrm>
            <a:off x="6009261" y="4831446"/>
            <a:ext cx="611552" cy="611552"/>
          </a:xfrm>
          <a:prstGeom prst="rect">
            <a:avLst/>
          </a:prstGeom>
          <a:solidFill>
            <a:srgbClr val="1C4372"/>
          </a:solidFill>
          <a:ln w="25400">
            <a:solidFill>
              <a:srgbClr val="1C4372"/>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43" name="文本框 42"/>
          <p:cNvSpPr txBox="1"/>
          <p:nvPr/>
        </p:nvSpPr>
        <p:spPr>
          <a:xfrm>
            <a:off x="5950859" y="4858223"/>
            <a:ext cx="728357"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32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03</a:t>
            </a:r>
            <a:endParaRPr kumimoji="0" lang="zh-CN" altLang="en-US" sz="32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2" name="文本框 51"/>
          <p:cNvSpPr txBox="1"/>
          <p:nvPr/>
        </p:nvSpPr>
        <p:spPr>
          <a:xfrm>
            <a:off x="977569" y="3456137"/>
            <a:ext cx="3780150" cy="461665"/>
          </a:xfrm>
          <a:prstGeom prst="rect">
            <a:avLst/>
          </a:prstGeom>
          <a:noFill/>
        </p:spPr>
        <p:txBody>
          <a:bodyPr vert="horz"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1C4372"/>
                </a:solidFill>
                <a:effectLst/>
                <a:uLnTx/>
                <a:uFillTx/>
                <a:latin typeface="微软雅黑" panose="020B0503020204020204" pitchFamily="34" charset="-122"/>
                <a:ea typeface="微软雅黑" panose="020B0503020204020204" pitchFamily="34" charset="-122"/>
                <a:cs typeface="Arial" panose="020B0604020202020204" pitchFamily="34" charset="0"/>
              </a:rPr>
              <a:t>CONTENTS</a:t>
            </a:r>
            <a:endParaRPr kumimoji="0" lang="zh-CN" altLang="en-US" sz="2400" b="0" i="0" u="none" strike="noStrike" kern="1200" cap="none" spc="0" normalizeH="0" baseline="0" noProof="0" dirty="0">
              <a:ln>
                <a:noFill/>
              </a:ln>
              <a:solidFill>
                <a:srgbClr val="1C4372"/>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sp>
        <p:nvSpPr>
          <p:cNvPr id="53" name="文本框 52"/>
          <p:cNvSpPr txBox="1"/>
          <p:nvPr/>
        </p:nvSpPr>
        <p:spPr>
          <a:xfrm>
            <a:off x="1307157" y="2477248"/>
            <a:ext cx="3120974" cy="923330"/>
          </a:xfrm>
          <a:prstGeom prst="rect">
            <a:avLst/>
          </a:prstGeom>
          <a:noFill/>
        </p:spPr>
        <p:txBody>
          <a:bodyPr vert="horz"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5400" b="0" i="0" u="none" strike="noStrike" kern="1200" cap="none" spc="0" normalizeH="0" baseline="0" noProof="0" dirty="0">
                <a:ln>
                  <a:noFill/>
                </a:ln>
                <a:solidFill>
                  <a:srgbClr val="1C4372"/>
                </a:solidFill>
                <a:effectLst/>
                <a:uLnTx/>
                <a:uFillTx/>
                <a:latin typeface="微软雅黑" panose="020B0503020204020204" pitchFamily="34" charset="-122"/>
                <a:ea typeface="微软雅黑" panose="020B0503020204020204" pitchFamily="34" charset="-122"/>
                <a:cs typeface="Arial" panose="020B0604020202020204" pitchFamily="34" charset="0"/>
              </a:rPr>
              <a:t>目  录</a:t>
            </a:r>
          </a:p>
        </p:txBody>
      </p:sp>
      <p:pic>
        <p:nvPicPr>
          <p:cNvPr id="2" name="图片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617985" y="502645"/>
            <a:ext cx="1048431" cy="767355"/>
          </a:xfrm>
          <a:prstGeom prst="rect">
            <a:avLst/>
          </a:prstGeom>
        </p:spPr>
      </p:pic>
    </p:spTree>
    <p:extLst>
      <p:ext uri="{BB962C8B-B14F-4D97-AF65-F5344CB8AC3E}">
        <p14:creationId xmlns:p14="http://schemas.microsoft.com/office/powerpoint/2010/main" val="4280759647"/>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1C4372"/>
        </a:solidFill>
        <a:effectLst/>
      </p:bgPr>
    </p:bg>
    <p:spTree>
      <p:nvGrpSpPr>
        <p:cNvPr id="1" name=""/>
        <p:cNvGrpSpPr/>
        <p:nvPr/>
      </p:nvGrpSpPr>
      <p:grpSpPr>
        <a:xfrm>
          <a:off x="0" y="0"/>
          <a:ext cx="0" cy="0"/>
          <a:chOff x="0" y="0"/>
          <a:chExt cx="0" cy="0"/>
        </a:xfrm>
      </p:grpSpPr>
      <p:sp>
        <p:nvSpPr>
          <p:cNvPr id="19" name="矩形: 圆角 18"/>
          <p:cNvSpPr/>
          <p:nvPr/>
        </p:nvSpPr>
        <p:spPr>
          <a:xfrm>
            <a:off x="291494" y="281207"/>
            <a:ext cx="11609012" cy="6295586"/>
          </a:xfrm>
          <a:prstGeom prst="roundRect">
            <a:avLst>
              <a:gd name="adj" fmla="val 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pic>
        <p:nvPicPr>
          <p:cNvPr id="20" name="图片 19"/>
          <p:cNvPicPr>
            <a:picLocks noChangeAspect="1"/>
          </p:cNvPicPr>
          <p:nvPr/>
        </p:nvPicPr>
        <p:blipFill rotWithShape="1">
          <a:blip r:embed="rId3"/>
          <a:srcRect t="18784" r="26952"/>
          <a:stretch>
            <a:fillRect/>
          </a:stretch>
        </p:blipFill>
        <p:spPr>
          <a:xfrm>
            <a:off x="4802200" y="0"/>
            <a:ext cx="7445825" cy="5853234"/>
          </a:xfrm>
          <a:custGeom>
            <a:avLst/>
            <a:gdLst>
              <a:gd name="connsiteX0" fmla="*/ 0 w 6621677"/>
              <a:gd name="connsiteY0" fmla="*/ 0 h 4950406"/>
              <a:gd name="connsiteX1" fmla="*/ 6329872 w 6621677"/>
              <a:gd name="connsiteY1" fmla="*/ 0 h 4950406"/>
              <a:gd name="connsiteX2" fmla="*/ 6621677 w 6621677"/>
              <a:gd name="connsiteY2" fmla="*/ 291805 h 4950406"/>
              <a:gd name="connsiteX3" fmla="*/ 6621677 w 6621677"/>
              <a:gd name="connsiteY3" fmla="*/ 4950406 h 4950406"/>
              <a:gd name="connsiteX4" fmla="*/ 0 w 6621677"/>
              <a:gd name="connsiteY4" fmla="*/ 4950406 h 4950406"/>
              <a:gd name="connsiteX5" fmla="*/ 0 w 6621677"/>
              <a:gd name="connsiteY5" fmla="*/ 0 h 49504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621677" h="4950406">
                <a:moveTo>
                  <a:pt x="0" y="0"/>
                </a:moveTo>
                <a:lnTo>
                  <a:pt x="6329872" y="0"/>
                </a:lnTo>
                <a:cubicBezTo>
                  <a:pt x="6491031" y="0"/>
                  <a:pt x="6621677" y="130646"/>
                  <a:pt x="6621677" y="291805"/>
                </a:cubicBezTo>
                <a:lnTo>
                  <a:pt x="6621677" y="4950406"/>
                </a:lnTo>
                <a:lnTo>
                  <a:pt x="0" y="4950406"/>
                </a:lnTo>
                <a:lnTo>
                  <a:pt x="0" y="0"/>
                </a:lnTo>
                <a:close/>
              </a:path>
            </a:pathLst>
          </a:custGeom>
        </p:spPr>
      </p:pic>
      <p:grpSp>
        <p:nvGrpSpPr>
          <p:cNvPr id="21" name="组合 20"/>
          <p:cNvGrpSpPr/>
          <p:nvPr/>
        </p:nvGrpSpPr>
        <p:grpSpPr>
          <a:xfrm>
            <a:off x="1567543" y="1872316"/>
            <a:ext cx="9056914" cy="3119128"/>
            <a:chOff x="2968225" y="1986134"/>
            <a:chExt cx="6255549" cy="2662189"/>
          </a:xfrm>
        </p:grpSpPr>
        <p:cxnSp>
          <p:nvCxnSpPr>
            <p:cNvPr id="22" name="直接连接符 21"/>
            <p:cNvCxnSpPr/>
            <p:nvPr/>
          </p:nvCxnSpPr>
          <p:spPr>
            <a:xfrm>
              <a:off x="2969080" y="1987722"/>
              <a:ext cx="6253840" cy="0"/>
            </a:xfrm>
            <a:prstGeom prst="line">
              <a:avLst/>
            </a:prstGeom>
            <a:ln w="28575" cap="rnd">
              <a:solidFill>
                <a:srgbClr val="1C4372"/>
              </a:solidFill>
              <a:miter lim="800000"/>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9223774" y="1991052"/>
              <a:ext cx="0" cy="1743390"/>
            </a:xfrm>
            <a:prstGeom prst="line">
              <a:avLst/>
            </a:prstGeom>
            <a:ln w="28575" cap="rnd">
              <a:solidFill>
                <a:srgbClr val="1C4372"/>
              </a:solidFill>
              <a:miter lim="800000"/>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2968225" y="1986134"/>
              <a:ext cx="0" cy="2251758"/>
            </a:xfrm>
            <a:prstGeom prst="line">
              <a:avLst/>
            </a:prstGeom>
            <a:ln w="28575" cap="rnd">
              <a:solidFill>
                <a:srgbClr val="1C4372"/>
              </a:solidFill>
              <a:miter lim="800000"/>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flipV="1">
              <a:off x="2969080" y="4648323"/>
              <a:ext cx="6253840" cy="0"/>
            </a:xfrm>
            <a:prstGeom prst="line">
              <a:avLst/>
            </a:prstGeom>
            <a:ln w="28575" cap="rnd">
              <a:solidFill>
                <a:srgbClr val="1C4372"/>
              </a:solidFill>
              <a:miter lim="800000"/>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flipV="1">
              <a:off x="9223774" y="3467000"/>
              <a:ext cx="0" cy="1177993"/>
            </a:xfrm>
            <a:prstGeom prst="line">
              <a:avLst/>
            </a:prstGeom>
            <a:ln w="28575" cap="rnd">
              <a:solidFill>
                <a:srgbClr val="1C4372"/>
              </a:solidFill>
              <a:miter lim="800000"/>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flipV="1">
              <a:off x="2968225" y="4060759"/>
              <a:ext cx="0" cy="582648"/>
            </a:xfrm>
            <a:prstGeom prst="line">
              <a:avLst/>
            </a:prstGeom>
            <a:ln w="28575" cap="rnd">
              <a:solidFill>
                <a:srgbClr val="1C4372"/>
              </a:solidFill>
              <a:miter lim="800000"/>
            </a:ln>
          </p:spPr>
          <p:style>
            <a:lnRef idx="1">
              <a:schemeClr val="accent1"/>
            </a:lnRef>
            <a:fillRef idx="0">
              <a:schemeClr val="accent1"/>
            </a:fillRef>
            <a:effectRef idx="0">
              <a:schemeClr val="accent1"/>
            </a:effectRef>
            <a:fontRef idx="minor">
              <a:schemeClr val="tx1"/>
            </a:fontRef>
          </p:style>
        </p:cxnSp>
      </p:grpSp>
      <p:grpSp>
        <p:nvGrpSpPr>
          <p:cNvPr id="37" name="组合 36"/>
          <p:cNvGrpSpPr/>
          <p:nvPr/>
        </p:nvGrpSpPr>
        <p:grpSpPr>
          <a:xfrm>
            <a:off x="4180114" y="2342367"/>
            <a:ext cx="3831772" cy="2225050"/>
            <a:chOff x="4180114" y="1608589"/>
            <a:chExt cx="3831772" cy="2225050"/>
          </a:xfrm>
        </p:grpSpPr>
        <p:sp>
          <p:nvSpPr>
            <p:cNvPr id="38" name="文本框 37"/>
            <p:cNvSpPr txBox="1"/>
            <p:nvPr/>
          </p:nvSpPr>
          <p:spPr>
            <a:xfrm>
              <a:off x="4180114" y="1608589"/>
              <a:ext cx="3831772" cy="1015663"/>
            </a:xfrm>
            <a:prstGeom prst="rect">
              <a:avLst/>
            </a:prstGeom>
            <a:noFill/>
            <a:ln>
              <a:noFill/>
            </a:ln>
          </p:spPr>
          <p:txBody>
            <a:bodyPr wrap="square" rtlCol="0">
              <a:spAutoFit/>
            </a:bodyPr>
            <a:lstStyle>
              <a:defPPr>
                <a:defRPr lang="zh-CN"/>
              </a:defPPr>
              <a:lvl1pPr algn="ctr">
                <a:defRPr sz="6000" b="1">
                  <a:blipFill dpi="0" rotWithShape="1">
                    <a:blip r:embed="rId4"/>
                    <a:srcRect/>
                    <a:stretch>
                      <a:fillRect/>
                    </a:stretch>
                  </a:blip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0" b="0" i="0" u="none" strike="noStrike" kern="1200" cap="none" spc="0" normalizeH="0" baseline="0" noProof="0" dirty="0">
                  <a:ln>
                    <a:noFill/>
                  </a:ln>
                  <a:solidFill>
                    <a:srgbClr val="1C4372"/>
                  </a:solidFill>
                  <a:effectLst/>
                  <a:uLnTx/>
                  <a:uFillTx/>
                  <a:latin typeface="微软雅黑" panose="020B0503020204020204" pitchFamily="34" charset="-122"/>
                  <a:ea typeface="微软雅黑" panose="020B0503020204020204" pitchFamily="34" charset="-122"/>
                  <a:cs typeface="Arial" panose="020B0604020202020204" pitchFamily="34" charset="0"/>
                </a:rPr>
                <a:t>PART 03</a:t>
              </a:r>
              <a:endParaRPr kumimoji="0" lang="zh-CN" altLang="en-US" sz="6000" b="0" i="0" u="none" strike="noStrike" kern="1200" cap="none" spc="0" normalizeH="0" baseline="0" noProof="0" dirty="0">
                <a:ln>
                  <a:noFill/>
                </a:ln>
                <a:solidFill>
                  <a:srgbClr val="1C4372"/>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sp>
          <p:nvSpPr>
            <p:cNvPr id="39" name="矩形 38"/>
            <p:cNvSpPr/>
            <p:nvPr/>
          </p:nvSpPr>
          <p:spPr>
            <a:xfrm>
              <a:off x="4875152" y="2195113"/>
              <a:ext cx="2441694" cy="1277273"/>
            </a:xfrm>
            <a:prstGeom prst="rect">
              <a:avLst/>
            </a:prstGeom>
          </p:spPr>
          <p:txBody>
            <a:bodyPr wrap="none">
              <a:spAutoFit/>
            </a:bodyPr>
            <a:lstStyle/>
            <a:p>
              <a:pPr marL="0" marR="0" lvl="0" indent="0" algn="ctr" defTabSz="914400" rtl="0" eaLnBrk="1" fontAlgn="auto" latinLnBrk="0" hangingPunct="1">
                <a:lnSpc>
                  <a:spcPct val="175000"/>
                </a:lnSpc>
                <a:spcBef>
                  <a:spcPts val="0"/>
                </a:spcBef>
                <a:spcAft>
                  <a:spcPts val="0"/>
                </a:spcAft>
                <a:buClrTx/>
                <a:buSzTx/>
                <a:buFontTx/>
                <a:buNone/>
                <a:tabLst/>
                <a:defRPr/>
              </a:pPr>
              <a:r>
                <a:rPr lang="zh-CN" altLang="en-US" sz="4400" dirty="0">
                  <a:solidFill>
                    <a:srgbClr val="1C4372"/>
                  </a:solidFill>
                  <a:latin typeface="微软雅黑" panose="020B0503020204020204" pitchFamily="34" charset="-122"/>
                  <a:ea typeface="微软雅黑" panose="020B0503020204020204" pitchFamily="34" charset="-122"/>
                </a:rPr>
                <a:t>作品成效</a:t>
              </a:r>
              <a:endParaRPr kumimoji="0" lang="zh-CN" altLang="en-US" sz="4400" b="0" i="0" u="none" strike="noStrike" kern="1200" cap="none" spc="0" normalizeH="0" baseline="0" noProof="0" dirty="0">
                <a:ln>
                  <a:noFill/>
                </a:ln>
                <a:solidFill>
                  <a:srgbClr val="1C4372"/>
                </a:solidFill>
                <a:effectLst/>
                <a:uLnTx/>
                <a:uFillTx/>
                <a:latin typeface="微软雅黑" panose="020B0503020204020204" pitchFamily="34" charset="-122"/>
                <a:ea typeface="微软雅黑" panose="020B0503020204020204" pitchFamily="34" charset="-122"/>
                <a:cs typeface="+mn-cs"/>
              </a:endParaRPr>
            </a:p>
          </p:txBody>
        </p:sp>
        <p:sp>
          <p:nvSpPr>
            <p:cNvPr id="40" name="文本框 39"/>
            <p:cNvSpPr txBox="1"/>
            <p:nvPr/>
          </p:nvSpPr>
          <p:spPr>
            <a:xfrm>
              <a:off x="4296229" y="3310419"/>
              <a:ext cx="3599542" cy="523220"/>
            </a:xfrm>
            <a:prstGeom prst="rect">
              <a:avLst/>
            </a:prstGeom>
            <a:noFill/>
          </p:spPr>
          <p:txBody>
            <a:bodyPr wrap="square" rtlCol="0">
              <a:spAutoFit/>
            </a:bodyPr>
            <a:lstStyle>
              <a:defPPr>
                <a:defRPr lang="zh-CN"/>
              </a:defPPr>
              <a:lvl1pPr algn="ctr">
                <a:defRPr sz="6000" b="1">
                  <a:blipFill dpi="0" rotWithShape="1">
                    <a:blip r:embed="rId4"/>
                    <a:srcRect/>
                    <a:stretch>
                      <a:fillRect/>
                    </a:stretch>
                  </a:blipFill>
                </a:defRPr>
              </a:lvl1pPr>
            </a:lstStyle>
            <a:p>
              <a:pPr lvl="0"/>
              <a:r>
                <a:rPr lang="en-US" altLang="zh-CN" sz="2800" b="0" dirty="0">
                  <a:solidFill>
                    <a:srgbClr val="1C4372"/>
                  </a:solidFill>
                  <a:latin typeface="方正宋刻本秀楷简体" panose="02000000000000000000" pitchFamily="2" charset="-122"/>
                  <a:ea typeface="方正宋刻本秀楷简体" panose="02000000000000000000" pitchFamily="2" charset="-122"/>
                  <a:cs typeface="Arial" panose="020B0604020202020204" pitchFamily="34" charset="0"/>
                </a:rPr>
                <a:t>Systematic effectiveness</a:t>
              </a:r>
              <a:endParaRPr kumimoji="0" lang="en-US" altLang="zh-CN" sz="2800" b="0" i="0" u="none" strike="noStrike" kern="1200" cap="none" spc="0" normalizeH="0" baseline="0" noProof="0" dirty="0">
                <a:ln>
                  <a:noFill/>
                </a:ln>
                <a:solidFill>
                  <a:srgbClr val="1C4372"/>
                </a:solidFill>
                <a:effectLst/>
                <a:uLnTx/>
                <a:uFillTx/>
                <a:latin typeface="方正宋刻本秀楷简体" panose="02000000000000000000" pitchFamily="2" charset="-122"/>
                <a:ea typeface="方正宋刻本秀楷简体" panose="02000000000000000000" pitchFamily="2" charset="-122"/>
                <a:cs typeface="Arial" panose="020B0604020202020204" pitchFamily="34" charset="0"/>
              </a:endParaRPr>
            </a:p>
          </p:txBody>
        </p:sp>
      </p:grpSp>
      <p:pic>
        <p:nvPicPr>
          <p:cNvPr id="15" name="图片 1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617985" y="502645"/>
            <a:ext cx="1048431" cy="767355"/>
          </a:xfrm>
          <a:prstGeom prst="rect">
            <a:avLst/>
          </a:prstGeom>
        </p:spPr>
      </p:pic>
    </p:spTree>
    <p:extLst>
      <p:ext uri="{BB962C8B-B14F-4D97-AF65-F5344CB8AC3E}">
        <p14:creationId xmlns:p14="http://schemas.microsoft.com/office/powerpoint/2010/main" val="4257235693"/>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1C4372"/>
        </a:solidFill>
        <a:effectLst/>
      </p:bgPr>
    </p:bg>
    <p:spTree>
      <p:nvGrpSpPr>
        <p:cNvPr id="1" name=""/>
        <p:cNvGrpSpPr/>
        <p:nvPr/>
      </p:nvGrpSpPr>
      <p:grpSpPr>
        <a:xfrm>
          <a:off x="0" y="0"/>
          <a:ext cx="0" cy="0"/>
          <a:chOff x="0" y="0"/>
          <a:chExt cx="0" cy="0"/>
        </a:xfrm>
      </p:grpSpPr>
      <p:sp>
        <p:nvSpPr>
          <p:cNvPr id="19" name="矩形: 圆角 18"/>
          <p:cNvSpPr/>
          <p:nvPr/>
        </p:nvSpPr>
        <p:spPr>
          <a:xfrm>
            <a:off x="291494" y="281207"/>
            <a:ext cx="11609012" cy="6295586"/>
          </a:xfrm>
          <a:prstGeom prst="roundRect">
            <a:avLst>
              <a:gd name="adj" fmla="val 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TextBox 58"/>
          <p:cNvSpPr txBox="1"/>
          <p:nvPr/>
        </p:nvSpPr>
        <p:spPr>
          <a:xfrm>
            <a:off x="8848132" y="2747857"/>
            <a:ext cx="833883" cy="276999"/>
          </a:xfrm>
          <a:prstGeom prst="rect">
            <a:avLst/>
          </a:prstGeom>
          <a:noFill/>
        </p:spPr>
        <p:txBody>
          <a:bodyPr wrap="none" rtlCol="0">
            <a:spAutoFit/>
          </a:bodyPr>
          <a:lstStyle/>
          <a:p>
            <a:pPr algn="ctr"/>
            <a:r>
              <a:rPr lang="en-US" sz="1200" dirty="0">
                <a:solidFill>
                  <a:schemeClr val="bg1"/>
                </a:solidFill>
                <a:latin typeface="Ubuntu" panose="020B0504030602030204" pitchFamily="34" charset="0"/>
              </a:rPr>
              <a:t>Text here</a:t>
            </a:r>
            <a:endParaRPr lang="ru-RU" sz="1200" dirty="0">
              <a:solidFill>
                <a:schemeClr val="bg1"/>
              </a:solidFill>
              <a:latin typeface="Ubuntu" panose="020B0504030602030204" pitchFamily="34" charset="0"/>
            </a:endParaRPr>
          </a:p>
        </p:txBody>
      </p:sp>
      <p:sp>
        <p:nvSpPr>
          <p:cNvPr id="11" name="Freeform 17"/>
          <p:cNvSpPr/>
          <p:nvPr/>
        </p:nvSpPr>
        <p:spPr bwMode="auto">
          <a:xfrm>
            <a:off x="881967" y="1303584"/>
            <a:ext cx="3358662" cy="532903"/>
          </a:xfrm>
          <a:prstGeom prst="rect">
            <a:avLst/>
          </a:prstGeom>
          <a:solidFill>
            <a:srgbClr val="1C4372"/>
          </a:solidFill>
          <a:ln w="9525">
            <a:noFill/>
            <a:round/>
          </a:ln>
        </p:spPr>
        <p:txBody>
          <a:bodyPr vert="horz" wrap="square" lIns="91440" tIns="45720" rIns="91440" bIns="45720" numCol="1" anchor="t" anchorCtr="0" compatLnSpc="1"/>
          <a:lstStyle/>
          <a:p>
            <a:endParaRPr lang="ru-RU" dirty="0"/>
          </a:p>
        </p:txBody>
      </p:sp>
      <p:sp>
        <p:nvSpPr>
          <p:cNvPr id="15" name="文本框 14"/>
          <p:cNvSpPr txBox="1"/>
          <p:nvPr/>
        </p:nvSpPr>
        <p:spPr>
          <a:xfrm>
            <a:off x="881967" y="2075584"/>
            <a:ext cx="3428999" cy="1015663"/>
          </a:xfrm>
          <a:prstGeom prst="rect">
            <a:avLst/>
          </a:prstGeom>
          <a:noFill/>
        </p:spPr>
        <p:txBody>
          <a:bodyPr wrap="square" rtlCol="0">
            <a:spAutoFit/>
          </a:bodyPr>
          <a:lstStyle/>
          <a:p>
            <a:pPr>
              <a:lnSpc>
                <a:spcPct val="125000"/>
              </a:lnSpc>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在光线环境较为理想的情况下，识别</a:t>
            </a:r>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rPr>
              <a:t>20</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张车牌大约需要两秒。测试环境如图所示：</a:t>
            </a:r>
          </a:p>
        </p:txBody>
      </p:sp>
      <p:sp>
        <p:nvSpPr>
          <p:cNvPr id="18" name="文本框 17"/>
          <p:cNvSpPr txBox="1"/>
          <p:nvPr/>
        </p:nvSpPr>
        <p:spPr>
          <a:xfrm>
            <a:off x="650773" y="1369980"/>
            <a:ext cx="2615656" cy="400110"/>
          </a:xfrm>
          <a:prstGeom prst="rect">
            <a:avLst/>
          </a:prstGeom>
          <a:noFill/>
        </p:spPr>
        <p:txBody>
          <a:bodyPr wrap="square" rtlCol="0">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实际环境验证</a:t>
            </a:r>
          </a:p>
        </p:txBody>
      </p:sp>
      <p:sp>
        <p:nvSpPr>
          <p:cNvPr id="14" name="矩形 13"/>
          <p:cNvSpPr/>
          <p:nvPr/>
        </p:nvSpPr>
        <p:spPr>
          <a:xfrm>
            <a:off x="584048" y="281207"/>
            <a:ext cx="3794494" cy="743345"/>
          </a:xfrm>
          <a:prstGeom prst="rect">
            <a:avLst/>
          </a:prstGeom>
        </p:spPr>
        <p:txBody>
          <a:bodyPr wrap="square">
            <a:spAutoFit/>
          </a:bodyPr>
          <a:lstStyle/>
          <a:p>
            <a:pPr>
              <a:lnSpc>
                <a:spcPct val="175000"/>
              </a:lnSpc>
            </a:pPr>
            <a:r>
              <a:rPr lang="en-US" altLang="zh-CN" sz="2800" dirty="0">
                <a:solidFill>
                  <a:srgbClr val="1C4372"/>
                </a:solidFill>
                <a:latin typeface="微软雅黑" panose="020B0503020204020204" pitchFamily="34" charset="-122"/>
                <a:ea typeface="微软雅黑" panose="020B0503020204020204" pitchFamily="34" charset="-122"/>
              </a:rPr>
              <a:t>3.</a:t>
            </a:r>
            <a:r>
              <a:rPr lang="zh-CN" altLang="en-US" sz="2800" dirty="0">
                <a:solidFill>
                  <a:srgbClr val="1C4372"/>
                </a:solidFill>
                <a:latin typeface="微软雅黑" panose="020B0503020204020204" pitchFamily="34" charset="-122"/>
                <a:ea typeface="微软雅黑" panose="020B0503020204020204" pitchFamily="34" charset="-122"/>
              </a:rPr>
              <a:t>作品成效</a:t>
            </a:r>
          </a:p>
        </p:txBody>
      </p:sp>
      <p:pic>
        <p:nvPicPr>
          <p:cNvPr id="2" name="图片 1"/>
          <p:cNvPicPr>
            <a:picLocks noChangeAspect="1"/>
          </p:cNvPicPr>
          <p:nvPr/>
        </p:nvPicPr>
        <p:blipFill>
          <a:blip r:embed="rId3"/>
          <a:stretch>
            <a:fillRect/>
          </a:stretch>
        </p:blipFill>
        <p:spPr>
          <a:xfrm>
            <a:off x="881967" y="3148397"/>
            <a:ext cx="5589953" cy="3137444"/>
          </a:xfrm>
          <a:prstGeom prst="rect">
            <a:avLst/>
          </a:prstGeom>
        </p:spPr>
      </p:pic>
      <p:pic>
        <p:nvPicPr>
          <p:cNvPr id="12" name="图片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617985" y="502645"/>
            <a:ext cx="1048431" cy="767355"/>
          </a:xfrm>
          <a:prstGeom prst="rect">
            <a:avLst/>
          </a:prstGeom>
        </p:spPr>
      </p:pic>
      <p:pic>
        <p:nvPicPr>
          <p:cNvPr id="13" name="图片 12" descr="图片包含 屏幕截图&#10;&#10;描述已自动生成">
            <a:extLst>
              <a:ext uri="{FF2B5EF4-FFF2-40B4-BE49-F238E27FC236}">
                <a16:creationId xmlns:a16="http://schemas.microsoft.com/office/drawing/2014/main" id="{2ACE5260-96F4-4904-8A35-1E9B8BAABDB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74234" y="502645"/>
            <a:ext cx="3231838" cy="5745490"/>
          </a:xfrm>
          <a:prstGeom prst="rect">
            <a:avLst/>
          </a:prstGeom>
        </p:spPr>
      </p:pic>
    </p:spTree>
    <p:extLst>
      <p:ext uri="{BB962C8B-B14F-4D97-AF65-F5344CB8AC3E}">
        <p14:creationId xmlns:p14="http://schemas.microsoft.com/office/powerpoint/2010/main" val="4203133437"/>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圆角 18"/>
          <p:cNvSpPr/>
          <p:nvPr/>
        </p:nvSpPr>
        <p:spPr>
          <a:xfrm>
            <a:off x="291494" y="281207"/>
            <a:ext cx="11609012" cy="6295586"/>
          </a:xfrm>
          <a:prstGeom prst="roundRect">
            <a:avLst>
              <a:gd name="adj" fmla="val 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TextBox 58"/>
          <p:cNvSpPr txBox="1"/>
          <p:nvPr/>
        </p:nvSpPr>
        <p:spPr>
          <a:xfrm>
            <a:off x="8848132" y="2747857"/>
            <a:ext cx="833883" cy="276999"/>
          </a:xfrm>
          <a:prstGeom prst="rect">
            <a:avLst/>
          </a:prstGeom>
          <a:noFill/>
        </p:spPr>
        <p:txBody>
          <a:bodyPr wrap="none" rtlCol="0">
            <a:spAutoFit/>
          </a:bodyPr>
          <a:lstStyle/>
          <a:p>
            <a:pPr algn="ctr"/>
            <a:r>
              <a:rPr lang="en-US" sz="1200" dirty="0">
                <a:solidFill>
                  <a:schemeClr val="bg1"/>
                </a:solidFill>
                <a:latin typeface="Ubuntu" panose="020B0504030602030204" pitchFamily="34" charset="0"/>
              </a:rPr>
              <a:t>Text here</a:t>
            </a:r>
            <a:endParaRPr lang="ru-RU" sz="1200" dirty="0">
              <a:solidFill>
                <a:schemeClr val="bg1"/>
              </a:solidFill>
              <a:latin typeface="Ubuntu" panose="020B0504030602030204" pitchFamily="34" charset="0"/>
            </a:endParaRPr>
          </a:p>
        </p:txBody>
      </p:sp>
      <p:sp>
        <p:nvSpPr>
          <p:cNvPr id="11" name="Freeform 17"/>
          <p:cNvSpPr/>
          <p:nvPr/>
        </p:nvSpPr>
        <p:spPr bwMode="auto">
          <a:xfrm>
            <a:off x="881967" y="1303584"/>
            <a:ext cx="3358662" cy="532903"/>
          </a:xfrm>
          <a:prstGeom prst="rect">
            <a:avLst/>
          </a:prstGeom>
          <a:solidFill>
            <a:srgbClr val="1C4372"/>
          </a:solidFill>
          <a:ln w="9525">
            <a:noFill/>
            <a:round/>
          </a:ln>
        </p:spPr>
        <p:txBody>
          <a:bodyPr vert="horz" wrap="square" lIns="91440" tIns="45720" rIns="91440" bIns="45720" numCol="1" anchor="t" anchorCtr="0" compatLnSpc="1"/>
          <a:lstStyle/>
          <a:p>
            <a:endParaRPr lang="ru-RU" dirty="0"/>
          </a:p>
        </p:txBody>
      </p:sp>
      <p:sp>
        <p:nvSpPr>
          <p:cNvPr id="15" name="文本框 14"/>
          <p:cNvSpPr txBox="1"/>
          <p:nvPr/>
        </p:nvSpPr>
        <p:spPr>
          <a:xfrm>
            <a:off x="881967" y="2075584"/>
            <a:ext cx="3428999" cy="987578"/>
          </a:xfrm>
          <a:prstGeom prst="rect">
            <a:avLst/>
          </a:prstGeom>
          <a:noFill/>
        </p:spPr>
        <p:txBody>
          <a:bodyPr wrap="square" rtlCol="0">
            <a:spAutoFit/>
          </a:bodyPr>
          <a:lstStyle/>
          <a:p>
            <a:pPr>
              <a:lnSpc>
                <a:spcPct val="125000"/>
              </a:lnSpc>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本次设计使用的</a:t>
            </a:r>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rPr>
              <a:t>FPGA</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芯片是</a:t>
            </a:r>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rPr>
              <a:t>Xilinx</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公司的</a:t>
            </a:r>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rPr>
              <a:t>XC7A100T-1CSG324C</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，最后的资源消耗情况如下：</a:t>
            </a:r>
          </a:p>
        </p:txBody>
      </p:sp>
      <p:sp>
        <p:nvSpPr>
          <p:cNvPr id="18" name="文本框 17"/>
          <p:cNvSpPr txBox="1"/>
          <p:nvPr/>
        </p:nvSpPr>
        <p:spPr>
          <a:xfrm>
            <a:off x="650773" y="1369980"/>
            <a:ext cx="2615656" cy="400110"/>
          </a:xfrm>
          <a:prstGeom prst="rect">
            <a:avLst/>
          </a:prstGeom>
          <a:noFill/>
        </p:spPr>
        <p:txBody>
          <a:bodyPr wrap="square" rtlCol="0">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资源消耗情况</a:t>
            </a:r>
          </a:p>
        </p:txBody>
      </p:sp>
      <p:sp>
        <p:nvSpPr>
          <p:cNvPr id="14" name="矩形 13"/>
          <p:cNvSpPr/>
          <p:nvPr/>
        </p:nvSpPr>
        <p:spPr>
          <a:xfrm>
            <a:off x="584048" y="281207"/>
            <a:ext cx="3794494" cy="743345"/>
          </a:xfrm>
          <a:prstGeom prst="rect">
            <a:avLst/>
          </a:prstGeom>
        </p:spPr>
        <p:txBody>
          <a:bodyPr wrap="square">
            <a:spAutoFit/>
          </a:bodyPr>
          <a:lstStyle/>
          <a:p>
            <a:pPr>
              <a:lnSpc>
                <a:spcPct val="175000"/>
              </a:lnSpc>
            </a:pPr>
            <a:r>
              <a:rPr lang="en-US" altLang="zh-CN" sz="2800" dirty="0">
                <a:solidFill>
                  <a:srgbClr val="1C4372"/>
                </a:solidFill>
                <a:latin typeface="微软雅黑" panose="020B0503020204020204" pitchFamily="34" charset="-122"/>
                <a:ea typeface="微软雅黑" panose="020B0503020204020204" pitchFamily="34" charset="-122"/>
              </a:rPr>
              <a:t>3.</a:t>
            </a:r>
            <a:r>
              <a:rPr lang="zh-CN" altLang="en-US" sz="2800" dirty="0">
                <a:solidFill>
                  <a:srgbClr val="1C4372"/>
                </a:solidFill>
                <a:latin typeface="微软雅黑" panose="020B0503020204020204" pitchFamily="34" charset="-122"/>
                <a:ea typeface="微软雅黑" panose="020B0503020204020204" pitchFamily="34" charset="-122"/>
              </a:rPr>
              <a:t>作品成效</a:t>
            </a:r>
          </a:p>
        </p:txBody>
      </p:sp>
      <p:pic>
        <p:nvPicPr>
          <p:cNvPr id="12" name="图片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17985" y="502645"/>
            <a:ext cx="1048431" cy="767355"/>
          </a:xfrm>
          <a:prstGeom prst="rect">
            <a:avLst/>
          </a:prstGeom>
        </p:spPr>
      </p:pic>
      <p:graphicFrame>
        <p:nvGraphicFramePr>
          <p:cNvPr id="3" name="表格 2">
            <a:extLst>
              <a:ext uri="{FF2B5EF4-FFF2-40B4-BE49-F238E27FC236}">
                <a16:creationId xmlns:a16="http://schemas.microsoft.com/office/drawing/2014/main" id="{28763BCF-42EC-4CFF-9F39-45689E8C6406}"/>
              </a:ext>
            </a:extLst>
          </p:cNvPr>
          <p:cNvGraphicFramePr>
            <a:graphicFrameLocks noGrp="1"/>
          </p:cNvGraphicFramePr>
          <p:nvPr/>
        </p:nvGraphicFramePr>
        <p:xfrm>
          <a:off x="2561298" y="3429000"/>
          <a:ext cx="6032500" cy="2514600"/>
        </p:xfrm>
        <a:graphic>
          <a:graphicData uri="http://schemas.openxmlformats.org/drawingml/2006/table">
            <a:tbl>
              <a:tblPr>
                <a:tableStyleId>{5940675A-B579-460E-94D1-54222C63F5DA}</a:tableStyleId>
              </a:tblPr>
              <a:tblGrid>
                <a:gridCol w="1549400">
                  <a:extLst>
                    <a:ext uri="{9D8B030D-6E8A-4147-A177-3AD203B41FA5}">
                      <a16:colId xmlns:a16="http://schemas.microsoft.com/office/drawing/2014/main" val="41890594"/>
                    </a:ext>
                  </a:extLst>
                </a:gridCol>
                <a:gridCol w="1498600">
                  <a:extLst>
                    <a:ext uri="{9D8B030D-6E8A-4147-A177-3AD203B41FA5}">
                      <a16:colId xmlns:a16="http://schemas.microsoft.com/office/drawing/2014/main" val="454416285"/>
                    </a:ext>
                  </a:extLst>
                </a:gridCol>
                <a:gridCol w="1498600">
                  <a:extLst>
                    <a:ext uri="{9D8B030D-6E8A-4147-A177-3AD203B41FA5}">
                      <a16:colId xmlns:a16="http://schemas.microsoft.com/office/drawing/2014/main" val="2860535758"/>
                    </a:ext>
                  </a:extLst>
                </a:gridCol>
                <a:gridCol w="1485900">
                  <a:extLst>
                    <a:ext uri="{9D8B030D-6E8A-4147-A177-3AD203B41FA5}">
                      <a16:colId xmlns:a16="http://schemas.microsoft.com/office/drawing/2014/main" val="2601686101"/>
                    </a:ext>
                  </a:extLst>
                </a:gridCol>
              </a:tblGrid>
              <a:tr h="175260">
                <a:tc>
                  <a:txBody>
                    <a:bodyPr/>
                    <a:lstStyle/>
                    <a:p>
                      <a:pPr algn="l" fontAlgn="ctr"/>
                      <a:r>
                        <a:rPr lang="en-US" sz="1600" u="none" strike="noStrike" dirty="0">
                          <a:effectLst/>
                        </a:rPr>
                        <a:t>Resource</a:t>
                      </a:r>
                      <a:endParaRPr lang="en-US" sz="16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l" fontAlgn="ctr"/>
                      <a:r>
                        <a:rPr lang="en-US" sz="1600" u="none" strike="noStrike" dirty="0">
                          <a:effectLst/>
                        </a:rPr>
                        <a:t>Utilization</a:t>
                      </a:r>
                      <a:endParaRPr lang="en-US" sz="16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l" fontAlgn="ctr"/>
                      <a:r>
                        <a:rPr lang="en-US" sz="1600" u="none" strike="noStrike">
                          <a:effectLst/>
                        </a:rPr>
                        <a:t>Available</a:t>
                      </a:r>
                      <a:endParaRPr lang="en-US" sz="16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l" fontAlgn="ctr"/>
                      <a:r>
                        <a:rPr lang="en-US" sz="1600" u="none" strike="noStrike">
                          <a:effectLst/>
                        </a:rPr>
                        <a:t>Utilization %</a:t>
                      </a:r>
                      <a:endParaRPr lang="en-US" sz="16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extLst>
                  <a:ext uri="{0D108BD9-81ED-4DB2-BD59-A6C34878D82A}">
                    <a16:rowId xmlns:a16="http://schemas.microsoft.com/office/drawing/2014/main" val="88887297"/>
                  </a:ext>
                </a:extLst>
              </a:tr>
              <a:tr h="175260">
                <a:tc>
                  <a:txBody>
                    <a:bodyPr/>
                    <a:lstStyle/>
                    <a:p>
                      <a:pPr algn="l" fontAlgn="t"/>
                      <a:r>
                        <a:rPr lang="en-US" sz="1600" u="none" strike="noStrike" dirty="0">
                          <a:effectLst/>
                        </a:rPr>
                        <a:t>LUT</a:t>
                      </a:r>
                      <a:endParaRPr lang="en-US" sz="16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tc>
                <a:tc>
                  <a:txBody>
                    <a:bodyPr/>
                    <a:lstStyle/>
                    <a:p>
                      <a:pPr algn="r" fontAlgn="t"/>
                      <a:r>
                        <a:rPr lang="en-US" altLang="zh-CN" sz="1600" u="none" strike="noStrike" dirty="0">
                          <a:effectLst/>
                        </a:rPr>
                        <a:t>52151</a:t>
                      </a:r>
                      <a:endParaRPr lang="en-US" altLang="zh-CN" sz="16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tc>
                <a:tc>
                  <a:txBody>
                    <a:bodyPr/>
                    <a:lstStyle/>
                    <a:p>
                      <a:pPr algn="r" fontAlgn="t"/>
                      <a:r>
                        <a:rPr lang="en-US" altLang="zh-CN" sz="1600" u="none" strike="noStrike" dirty="0">
                          <a:effectLst/>
                        </a:rPr>
                        <a:t>63400</a:t>
                      </a:r>
                      <a:endParaRPr lang="en-US" altLang="zh-CN" sz="16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tc>
                <a:tc>
                  <a:txBody>
                    <a:bodyPr/>
                    <a:lstStyle/>
                    <a:p>
                      <a:pPr algn="r" fontAlgn="t"/>
                      <a:r>
                        <a:rPr lang="en-US" altLang="zh-CN" sz="1600" u="none" strike="noStrike">
                          <a:effectLst/>
                        </a:rPr>
                        <a:t>82.26</a:t>
                      </a:r>
                      <a:endParaRPr lang="en-US" altLang="zh-CN" sz="16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tc>
                <a:extLst>
                  <a:ext uri="{0D108BD9-81ED-4DB2-BD59-A6C34878D82A}">
                    <a16:rowId xmlns:a16="http://schemas.microsoft.com/office/drawing/2014/main" val="782271634"/>
                  </a:ext>
                </a:extLst>
              </a:tr>
              <a:tr h="175260">
                <a:tc>
                  <a:txBody>
                    <a:bodyPr/>
                    <a:lstStyle/>
                    <a:p>
                      <a:pPr algn="l" fontAlgn="t"/>
                      <a:r>
                        <a:rPr lang="en-US" sz="1600" u="none" strike="noStrike" dirty="0">
                          <a:effectLst/>
                        </a:rPr>
                        <a:t>LUTRAM</a:t>
                      </a:r>
                      <a:endParaRPr lang="en-US" sz="16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tc>
                <a:tc>
                  <a:txBody>
                    <a:bodyPr/>
                    <a:lstStyle/>
                    <a:p>
                      <a:pPr algn="r" fontAlgn="t"/>
                      <a:r>
                        <a:rPr lang="en-US" altLang="zh-CN" sz="1600" u="none" strike="noStrike">
                          <a:effectLst/>
                        </a:rPr>
                        <a:t>3919</a:t>
                      </a:r>
                      <a:endParaRPr lang="en-US" altLang="zh-CN" sz="16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tc>
                <a:tc>
                  <a:txBody>
                    <a:bodyPr/>
                    <a:lstStyle/>
                    <a:p>
                      <a:pPr algn="r" fontAlgn="t"/>
                      <a:r>
                        <a:rPr lang="en-US" altLang="zh-CN" sz="1600" u="none" strike="noStrike">
                          <a:effectLst/>
                        </a:rPr>
                        <a:t>19000</a:t>
                      </a:r>
                      <a:endParaRPr lang="en-US" altLang="zh-CN" sz="16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tc>
                <a:tc>
                  <a:txBody>
                    <a:bodyPr/>
                    <a:lstStyle/>
                    <a:p>
                      <a:pPr algn="r" fontAlgn="t"/>
                      <a:r>
                        <a:rPr lang="en-US" altLang="zh-CN" sz="1600" u="none" strike="noStrike">
                          <a:effectLst/>
                        </a:rPr>
                        <a:t>20.63</a:t>
                      </a:r>
                      <a:endParaRPr lang="en-US" altLang="zh-CN" sz="16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tc>
                <a:extLst>
                  <a:ext uri="{0D108BD9-81ED-4DB2-BD59-A6C34878D82A}">
                    <a16:rowId xmlns:a16="http://schemas.microsoft.com/office/drawing/2014/main" val="1139910569"/>
                  </a:ext>
                </a:extLst>
              </a:tr>
              <a:tr h="175260">
                <a:tc>
                  <a:txBody>
                    <a:bodyPr/>
                    <a:lstStyle/>
                    <a:p>
                      <a:pPr algn="l" fontAlgn="t"/>
                      <a:r>
                        <a:rPr lang="en-US" sz="1600" u="none" strike="noStrike">
                          <a:effectLst/>
                        </a:rPr>
                        <a:t>FF</a:t>
                      </a:r>
                      <a:endParaRPr lang="en-US" sz="16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tc>
                <a:tc>
                  <a:txBody>
                    <a:bodyPr/>
                    <a:lstStyle/>
                    <a:p>
                      <a:pPr algn="r" fontAlgn="t"/>
                      <a:r>
                        <a:rPr lang="en-US" altLang="zh-CN" sz="1600" u="none" strike="noStrike">
                          <a:effectLst/>
                        </a:rPr>
                        <a:t>56498</a:t>
                      </a:r>
                      <a:endParaRPr lang="en-US" altLang="zh-CN" sz="16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tc>
                <a:tc>
                  <a:txBody>
                    <a:bodyPr/>
                    <a:lstStyle/>
                    <a:p>
                      <a:pPr algn="r" fontAlgn="t"/>
                      <a:r>
                        <a:rPr lang="en-US" altLang="zh-CN" sz="1600" u="none" strike="noStrike">
                          <a:effectLst/>
                        </a:rPr>
                        <a:t>126800</a:t>
                      </a:r>
                      <a:endParaRPr lang="en-US" altLang="zh-CN" sz="16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tc>
                <a:tc>
                  <a:txBody>
                    <a:bodyPr/>
                    <a:lstStyle/>
                    <a:p>
                      <a:pPr algn="r" fontAlgn="t"/>
                      <a:r>
                        <a:rPr lang="en-US" altLang="zh-CN" sz="1600" u="none" strike="noStrike">
                          <a:effectLst/>
                        </a:rPr>
                        <a:t>44.56</a:t>
                      </a:r>
                      <a:endParaRPr lang="en-US" altLang="zh-CN" sz="16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tc>
                <a:extLst>
                  <a:ext uri="{0D108BD9-81ED-4DB2-BD59-A6C34878D82A}">
                    <a16:rowId xmlns:a16="http://schemas.microsoft.com/office/drawing/2014/main" val="3723033307"/>
                  </a:ext>
                </a:extLst>
              </a:tr>
              <a:tr h="175260">
                <a:tc>
                  <a:txBody>
                    <a:bodyPr/>
                    <a:lstStyle/>
                    <a:p>
                      <a:pPr algn="l" fontAlgn="t"/>
                      <a:r>
                        <a:rPr lang="en-US" sz="1600" u="none" strike="noStrike">
                          <a:effectLst/>
                        </a:rPr>
                        <a:t>BRAM</a:t>
                      </a:r>
                      <a:endParaRPr lang="en-US" sz="16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tc>
                <a:tc>
                  <a:txBody>
                    <a:bodyPr/>
                    <a:lstStyle/>
                    <a:p>
                      <a:pPr algn="r" fontAlgn="t"/>
                      <a:r>
                        <a:rPr lang="en-US" altLang="zh-CN" sz="1600" u="none" strike="noStrike">
                          <a:effectLst/>
                        </a:rPr>
                        <a:t>78</a:t>
                      </a:r>
                      <a:endParaRPr lang="en-US" altLang="zh-CN" sz="16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tc>
                <a:tc>
                  <a:txBody>
                    <a:bodyPr/>
                    <a:lstStyle/>
                    <a:p>
                      <a:pPr algn="r" fontAlgn="t"/>
                      <a:r>
                        <a:rPr lang="en-US" altLang="zh-CN" sz="1600" u="none" strike="noStrike">
                          <a:effectLst/>
                        </a:rPr>
                        <a:t>135</a:t>
                      </a:r>
                      <a:endParaRPr lang="en-US" altLang="zh-CN" sz="16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tc>
                <a:tc>
                  <a:txBody>
                    <a:bodyPr/>
                    <a:lstStyle/>
                    <a:p>
                      <a:pPr algn="r" fontAlgn="t"/>
                      <a:r>
                        <a:rPr lang="en-US" altLang="zh-CN" sz="1600" u="none" strike="noStrike">
                          <a:effectLst/>
                        </a:rPr>
                        <a:t>57.78</a:t>
                      </a:r>
                      <a:endParaRPr lang="en-US" altLang="zh-CN" sz="16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tc>
                <a:extLst>
                  <a:ext uri="{0D108BD9-81ED-4DB2-BD59-A6C34878D82A}">
                    <a16:rowId xmlns:a16="http://schemas.microsoft.com/office/drawing/2014/main" val="2026228676"/>
                  </a:ext>
                </a:extLst>
              </a:tr>
              <a:tr h="175260">
                <a:tc>
                  <a:txBody>
                    <a:bodyPr/>
                    <a:lstStyle/>
                    <a:p>
                      <a:pPr algn="l" fontAlgn="t"/>
                      <a:r>
                        <a:rPr lang="en-US" sz="1600" u="none" strike="noStrike">
                          <a:effectLst/>
                        </a:rPr>
                        <a:t>DSP</a:t>
                      </a:r>
                      <a:endParaRPr lang="en-US" sz="16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tc>
                <a:tc>
                  <a:txBody>
                    <a:bodyPr/>
                    <a:lstStyle/>
                    <a:p>
                      <a:pPr algn="r" fontAlgn="t"/>
                      <a:r>
                        <a:rPr lang="en-US" altLang="zh-CN" sz="1600" u="none" strike="noStrike">
                          <a:effectLst/>
                        </a:rPr>
                        <a:t>35</a:t>
                      </a:r>
                      <a:endParaRPr lang="en-US" altLang="zh-CN" sz="16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tc>
                <a:tc>
                  <a:txBody>
                    <a:bodyPr/>
                    <a:lstStyle/>
                    <a:p>
                      <a:pPr algn="r" fontAlgn="t"/>
                      <a:r>
                        <a:rPr lang="en-US" altLang="zh-CN" sz="1600" u="none" strike="noStrike">
                          <a:effectLst/>
                        </a:rPr>
                        <a:t>240</a:t>
                      </a:r>
                      <a:endParaRPr lang="en-US" altLang="zh-CN" sz="16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tc>
                <a:tc>
                  <a:txBody>
                    <a:bodyPr/>
                    <a:lstStyle/>
                    <a:p>
                      <a:pPr algn="r" fontAlgn="t"/>
                      <a:r>
                        <a:rPr lang="en-US" altLang="zh-CN" sz="1600" u="none" strike="noStrike">
                          <a:effectLst/>
                        </a:rPr>
                        <a:t>14.58</a:t>
                      </a:r>
                      <a:endParaRPr lang="en-US" altLang="zh-CN" sz="16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tc>
                <a:extLst>
                  <a:ext uri="{0D108BD9-81ED-4DB2-BD59-A6C34878D82A}">
                    <a16:rowId xmlns:a16="http://schemas.microsoft.com/office/drawing/2014/main" val="1671069405"/>
                  </a:ext>
                </a:extLst>
              </a:tr>
              <a:tr h="175260">
                <a:tc>
                  <a:txBody>
                    <a:bodyPr/>
                    <a:lstStyle/>
                    <a:p>
                      <a:pPr algn="l" fontAlgn="t"/>
                      <a:r>
                        <a:rPr lang="en-US" sz="1600" u="none" strike="noStrike" dirty="0">
                          <a:effectLst/>
                        </a:rPr>
                        <a:t>IO</a:t>
                      </a:r>
                      <a:endParaRPr lang="en-US" sz="16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tc>
                <a:tc>
                  <a:txBody>
                    <a:bodyPr/>
                    <a:lstStyle/>
                    <a:p>
                      <a:pPr algn="r" fontAlgn="t"/>
                      <a:r>
                        <a:rPr lang="en-US" altLang="zh-CN" sz="1600" u="none" strike="noStrike">
                          <a:effectLst/>
                        </a:rPr>
                        <a:t>103</a:t>
                      </a:r>
                      <a:endParaRPr lang="en-US" altLang="zh-CN" sz="16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tc>
                <a:tc>
                  <a:txBody>
                    <a:bodyPr/>
                    <a:lstStyle/>
                    <a:p>
                      <a:pPr algn="r" fontAlgn="t"/>
                      <a:r>
                        <a:rPr lang="en-US" altLang="zh-CN" sz="1600" u="none" strike="noStrike">
                          <a:effectLst/>
                        </a:rPr>
                        <a:t>210</a:t>
                      </a:r>
                      <a:endParaRPr lang="en-US" altLang="zh-CN" sz="16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tc>
                <a:tc>
                  <a:txBody>
                    <a:bodyPr/>
                    <a:lstStyle/>
                    <a:p>
                      <a:pPr algn="r" fontAlgn="t"/>
                      <a:r>
                        <a:rPr lang="en-US" altLang="zh-CN" sz="1600" u="none" strike="noStrike">
                          <a:effectLst/>
                        </a:rPr>
                        <a:t>49.05</a:t>
                      </a:r>
                      <a:endParaRPr lang="en-US" altLang="zh-CN" sz="16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tc>
                <a:extLst>
                  <a:ext uri="{0D108BD9-81ED-4DB2-BD59-A6C34878D82A}">
                    <a16:rowId xmlns:a16="http://schemas.microsoft.com/office/drawing/2014/main" val="1015388929"/>
                  </a:ext>
                </a:extLst>
              </a:tr>
              <a:tr h="175260">
                <a:tc>
                  <a:txBody>
                    <a:bodyPr/>
                    <a:lstStyle/>
                    <a:p>
                      <a:pPr algn="l" fontAlgn="t"/>
                      <a:r>
                        <a:rPr lang="en-US" sz="1600" u="none" strike="noStrike">
                          <a:effectLst/>
                        </a:rPr>
                        <a:t>BUFG</a:t>
                      </a:r>
                      <a:endParaRPr lang="en-US" sz="16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tc>
                <a:tc>
                  <a:txBody>
                    <a:bodyPr/>
                    <a:lstStyle/>
                    <a:p>
                      <a:pPr algn="r" fontAlgn="t"/>
                      <a:r>
                        <a:rPr lang="en-US" altLang="zh-CN" sz="1600" u="none" strike="noStrike">
                          <a:effectLst/>
                        </a:rPr>
                        <a:t>12</a:t>
                      </a:r>
                      <a:endParaRPr lang="en-US" altLang="zh-CN" sz="16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tc>
                <a:tc>
                  <a:txBody>
                    <a:bodyPr/>
                    <a:lstStyle/>
                    <a:p>
                      <a:pPr algn="r" fontAlgn="t"/>
                      <a:r>
                        <a:rPr lang="en-US" altLang="zh-CN" sz="1600" u="none" strike="noStrike">
                          <a:effectLst/>
                        </a:rPr>
                        <a:t>32</a:t>
                      </a:r>
                      <a:endParaRPr lang="en-US" altLang="zh-CN" sz="16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tc>
                <a:tc>
                  <a:txBody>
                    <a:bodyPr/>
                    <a:lstStyle/>
                    <a:p>
                      <a:pPr algn="r" fontAlgn="t"/>
                      <a:r>
                        <a:rPr lang="en-US" altLang="zh-CN" sz="1600" u="none" strike="noStrike">
                          <a:effectLst/>
                        </a:rPr>
                        <a:t>37.50</a:t>
                      </a:r>
                      <a:endParaRPr lang="en-US" altLang="zh-CN" sz="16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tc>
                <a:extLst>
                  <a:ext uri="{0D108BD9-81ED-4DB2-BD59-A6C34878D82A}">
                    <a16:rowId xmlns:a16="http://schemas.microsoft.com/office/drawing/2014/main" val="3972140090"/>
                  </a:ext>
                </a:extLst>
              </a:tr>
              <a:tr h="175260">
                <a:tc>
                  <a:txBody>
                    <a:bodyPr/>
                    <a:lstStyle/>
                    <a:p>
                      <a:pPr algn="l" fontAlgn="t"/>
                      <a:r>
                        <a:rPr lang="en-US" sz="1600" u="none" strike="noStrike">
                          <a:effectLst/>
                        </a:rPr>
                        <a:t>MMCM</a:t>
                      </a:r>
                      <a:endParaRPr lang="en-US" sz="16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tc>
                <a:tc>
                  <a:txBody>
                    <a:bodyPr/>
                    <a:lstStyle/>
                    <a:p>
                      <a:pPr algn="r" fontAlgn="t"/>
                      <a:r>
                        <a:rPr lang="en-US" altLang="zh-CN" sz="1600" u="none" strike="noStrike" dirty="0">
                          <a:effectLst/>
                        </a:rPr>
                        <a:t>4</a:t>
                      </a:r>
                      <a:endParaRPr lang="en-US" altLang="zh-CN" sz="16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tc>
                <a:tc>
                  <a:txBody>
                    <a:bodyPr/>
                    <a:lstStyle/>
                    <a:p>
                      <a:pPr algn="r" fontAlgn="t"/>
                      <a:r>
                        <a:rPr lang="en-US" altLang="zh-CN" sz="1600" u="none" strike="noStrike" dirty="0">
                          <a:effectLst/>
                        </a:rPr>
                        <a:t>6</a:t>
                      </a:r>
                      <a:endParaRPr lang="en-US" altLang="zh-CN" sz="16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tc>
                <a:tc>
                  <a:txBody>
                    <a:bodyPr/>
                    <a:lstStyle/>
                    <a:p>
                      <a:pPr algn="r" fontAlgn="t"/>
                      <a:r>
                        <a:rPr lang="en-US" altLang="zh-CN" sz="1600" u="none" strike="noStrike">
                          <a:effectLst/>
                        </a:rPr>
                        <a:t>66.67</a:t>
                      </a:r>
                      <a:endParaRPr lang="en-US" altLang="zh-CN" sz="16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tc>
                <a:extLst>
                  <a:ext uri="{0D108BD9-81ED-4DB2-BD59-A6C34878D82A}">
                    <a16:rowId xmlns:a16="http://schemas.microsoft.com/office/drawing/2014/main" val="251824347"/>
                  </a:ext>
                </a:extLst>
              </a:tr>
              <a:tr h="175260">
                <a:tc>
                  <a:txBody>
                    <a:bodyPr/>
                    <a:lstStyle/>
                    <a:p>
                      <a:pPr algn="l" fontAlgn="t"/>
                      <a:r>
                        <a:rPr lang="en-US" sz="1600" u="none" strike="noStrike">
                          <a:effectLst/>
                        </a:rPr>
                        <a:t>PLL</a:t>
                      </a:r>
                      <a:endParaRPr lang="en-US" sz="16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tc>
                <a:tc>
                  <a:txBody>
                    <a:bodyPr/>
                    <a:lstStyle/>
                    <a:p>
                      <a:pPr algn="r" fontAlgn="t"/>
                      <a:r>
                        <a:rPr lang="en-US" altLang="zh-CN" sz="1600" u="none" strike="noStrike">
                          <a:effectLst/>
                        </a:rPr>
                        <a:t>1</a:t>
                      </a:r>
                      <a:endParaRPr lang="en-US" altLang="zh-CN" sz="16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tc>
                <a:tc>
                  <a:txBody>
                    <a:bodyPr/>
                    <a:lstStyle/>
                    <a:p>
                      <a:pPr algn="r" fontAlgn="t"/>
                      <a:r>
                        <a:rPr lang="en-US" altLang="zh-CN" sz="1600" u="none" strike="noStrike">
                          <a:effectLst/>
                        </a:rPr>
                        <a:t>6</a:t>
                      </a:r>
                      <a:endParaRPr lang="en-US" altLang="zh-CN" sz="16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tc>
                <a:tc>
                  <a:txBody>
                    <a:bodyPr/>
                    <a:lstStyle/>
                    <a:p>
                      <a:pPr algn="r" fontAlgn="t"/>
                      <a:r>
                        <a:rPr lang="en-US" altLang="zh-CN" sz="1600" u="none" strike="noStrike" dirty="0">
                          <a:effectLst/>
                        </a:rPr>
                        <a:t>16.67</a:t>
                      </a:r>
                      <a:endParaRPr lang="en-US" altLang="zh-CN" sz="16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tc>
                <a:extLst>
                  <a:ext uri="{0D108BD9-81ED-4DB2-BD59-A6C34878D82A}">
                    <a16:rowId xmlns:a16="http://schemas.microsoft.com/office/drawing/2014/main" val="185215258"/>
                  </a:ext>
                </a:extLst>
              </a:tr>
            </a:tbl>
          </a:graphicData>
        </a:graphic>
      </p:graphicFrame>
    </p:spTree>
    <p:extLst>
      <p:ext uri="{BB962C8B-B14F-4D97-AF65-F5344CB8AC3E}">
        <p14:creationId xmlns:p14="http://schemas.microsoft.com/office/powerpoint/2010/main" val="3617641004"/>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1C4372"/>
        </a:solidFill>
        <a:effectLst/>
      </p:bgPr>
    </p:bg>
    <p:spTree>
      <p:nvGrpSpPr>
        <p:cNvPr id="1" name=""/>
        <p:cNvGrpSpPr/>
        <p:nvPr/>
      </p:nvGrpSpPr>
      <p:grpSpPr>
        <a:xfrm>
          <a:off x="0" y="0"/>
          <a:ext cx="0" cy="0"/>
          <a:chOff x="0" y="0"/>
          <a:chExt cx="0" cy="0"/>
        </a:xfrm>
      </p:grpSpPr>
      <p:sp>
        <p:nvSpPr>
          <p:cNvPr id="19" name="矩形: 圆角 18"/>
          <p:cNvSpPr/>
          <p:nvPr/>
        </p:nvSpPr>
        <p:spPr>
          <a:xfrm>
            <a:off x="291494" y="281207"/>
            <a:ext cx="11609012" cy="6295586"/>
          </a:xfrm>
          <a:prstGeom prst="roundRect">
            <a:avLst>
              <a:gd name="adj" fmla="val 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0" name="图片 19"/>
          <p:cNvPicPr>
            <a:picLocks noChangeAspect="1"/>
          </p:cNvPicPr>
          <p:nvPr/>
        </p:nvPicPr>
        <p:blipFill rotWithShape="1">
          <a:blip r:embed="rId3"/>
          <a:srcRect t="18784" r="26952"/>
          <a:stretch>
            <a:fillRect/>
          </a:stretch>
        </p:blipFill>
        <p:spPr>
          <a:xfrm>
            <a:off x="4746175" y="141"/>
            <a:ext cx="7445825" cy="5853234"/>
          </a:xfrm>
          <a:custGeom>
            <a:avLst/>
            <a:gdLst>
              <a:gd name="connsiteX0" fmla="*/ 0 w 6621677"/>
              <a:gd name="connsiteY0" fmla="*/ 0 h 4950406"/>
              <a:gd name="connsiteX1" fmla="*/ 6329872 w 6621677"/>
              <a:gd name="connsiteY1" fmla="*/ 0 h 4950406"/>
              <a:gd name="connsiteX2" fmla="*/ 6621677 w 6621677"/>
              <a:gd name="connsiteY2" fmla="*/ 291805 h 4950406"/>
              <a:gd name="connsiteX3" fmla="*/ 6621677 w 6621677"/>
              <a:gd name="connsiteY3" fmla="*/ 4950406 h 4950406"/>
              <a:gd name="connsiteX4" fmla="*/ 0 w 6621677"/>
              <a:gd name="connsiteY4" fmla="*/ 4950406 h 4950406"/>
              <a:gd name="connsiteX5" fmla="*/ 0 w 6621677"/>
              <a:gd name="connsiteY5" fmla="*/ 0 h 49504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621677" h="4950406">
                <a:moveTo>
                  <a:pt x="0" y="0"/>
                </a:moveTo>
                <a:lnTo>
                  <a:pt x="6329872" y="0"/>
                </a:lnTo>
                <a:cubicBezTo>
                  <a:pt x="6491031" y="0"/>
                  <a:pt x="6621677" y="130646"/>
                  <a:pt x="6621677" y="291805"/>
                </a:cubicBezTo>
                <a:lnTo>
                  <a:pt x="6621677" y="4950406"/>
                </a:lnTo>
                <a:lnTo>
                  <a:pt x="0" y="4950406"/>
                </a:lnTo>
                <a:lnTo>
                  <a:pt x="0" y="0"/>
                </a:lnTo>
                <a:close/>
              </a:path>
            </a:pathLst>
          </a:custGeom>
        </p:spPr>
      </p:pic>
      <p:grpSp>
        <p:nvGrpSpPr>
          <p:cNvPr id="21" name="组合 20"/>
          <p:cNvGrpSpPr/>
          <p:nvPr/>
        </p:nvGrpSpPr>
        <p:grpSpPr>
          <a:xfrm>
            <a:off x="1567543" y="1872316"/>
            <a:ext cx="9056914" cy="3119128"/>
            <a:chOff x="2968225" y="1986134"/>
            <a:chExt cx="6255549" cy="2662189"/>
          </a:xfrm>
        </p:grpSpPr>
        <p:cxnSp>
          <p:nvCxnSpPr>
            <p:cNvPr id="22" name="直接连接符 21"/>
            <p:cNvCxnSpPr/>
            <p:nvPr/>
          </p:nvCxnSpPr>
          <p:spPr>
            <a:xfrm>
              <a:off x="2969080" y="1987722"/>
              <a:ext cx="6253840" cy="0"/>
            </a:xfrm>
            <a:prstGeom prst="line">
              <a:avLst/>
            </a:prstGeom>
            <a:ln w="28575" cap="rnd">
              <a:solidFill>
                <a:srgbClr val="1C4372"/>
              </a:solidFill>
              <a:miter lim="800000"/>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9223774" y="1991052"/>
              <a:ext cx="0" cy="1743390"/>
            </a:xfrm>
            <a:prstGeom prst="line">
              <a:avLst/>
            </a:prstGeom>
            <a:ln w="28575" cap="rnd">
              <a:solidFill>
                <a:srgbClr val="1C4372"/>
              </a:solidFill>
              <a:miter lim="800000"/>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2968225" y="1986134"/>
              <a:ext cx="0" cy="2251758"/>
            </a:xfrm>
            <a:prstGeom prst="line">
              <a:avLst/>
            </a:prstGeom>
            <a:ln w="28575" cap="rnd">
              <a:solidFill>
                <a:srgbClr val="1C4372"/>
              </a:solidFill>
              <a:miter lim="800000"/>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flipV="1">
              <a:off x="2969080" y="4648323"/>
              <a:ext cx="6253840" cy="0"/>
            </a:xfrm>
            <a:prstGeom prst="line">
              <a:avLst/>
            </a:prstGeom>
            <a:ln w="28575" cap="rnd">
              <a:solidFill>
                <a:srgbClr val="1C4372"/>
              </a:solidFill>
              <a:miter lim="800000"/>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flipV="1">
              <a:off x="9223774" y="3467000"/>
              <a:ext cx="0" cy="1177993"/>
            </a:xfrm>
            <a:prstGeom prst="line">
              <a:avLst/>
            </a:prstGeom>
            <a:ln w="28575" cap="rnd">
              <a:solidFill>
                <a:srgbClr val="1C4372"/>
              </a:solidFill>
              <a:miter lim="800000"/>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flipV="1">
              <a:off x="2968225" y="4060759"/>
              <a:ext cx="0" cy="582648"/>
            </a:xfrm>
            <a:prstGeom prst="line">
              <a:avLst/>
            </a:prstGeom>
            <a:ln w="28575" cap="rnd">
              <a:solidFill>
                <a:srgbClr val="1C4372"/>
              </a:solidFill>
              <a:miter lim="800000"/>
            </a:ln>
          </p:spPr>
          <p:style>
            <a:lnRef idx="1">
              <a:schemeClr val="accent1"/>
            </a:lnRef>
            <a:fillRef idx="0">
              <a:schemeClr val="accent1"/>
            </a:fillRef>
            <a:effectRef idx="0">
              <a:schemeClr val="accent1"/>
            </a:effectRef>
            <a:fontRef idx="minor">
              <a:schemeClr val="tx1"/>
            </a:fontRef>
          </p:style>
        </p:cxnSp>
      </p:grpSp>
      <p:grpSp>
        <p:nvGrpSpPr>
          <p:cNvPr id="78" name="组合 77"/>
          <p:cNvGrpSpPr/>
          <p:nvPr/>
        </p:nvGrpSpPr>
        <p:grpSpPr>
          <a:xfrm>
            <a:off x="1857829" y="2224297"/>
            <a:ext cx="8476342" cy="2409405"/>
            <a:chOff x="1857829" y="2117225"/>
            <a:chExt cx="8476342" cy="2409405"/>
          </a:xfrm>
        </p:grpSpPr>
        <p:sp>
          <p:nvSpPr>
            <p:cNvPr id="79" name="文本框 78"/>
            <p:cNvSpPr txBox="1"/>
            <p:nvPr/>
          </p:nvSpPr>
          <p:spPr>
            <a:xfrm>
              <a:off x="2383742" y="3603300"/>
              <a:ext cx="7424516" cy="923330"/>
            </a:xfrm>
            <a:prstGeom prst="rect">
              <a:avLst/>
            </a:prstGeom>
            <a:noFill/>
          </p:spPr>
          <p:txBody>
            <a:bodyPr wrap="square" rtlCol="0">
              <a:spAutoFit/>
            </a:bodyPr>
            <a:lstStyle/>
            <a:p>
              <a:pPr algn="ctr"/>
              <a:r>
                <a:rPr lang="zh-CN" altLang="en-US" sz="5400" dirty="0">
                  <a:solidFill>
                    <a:srgbClr val="1C4372"/>
                  </a:solidFill>
                  <a:latin typeface="微软雅黑" panose="020B0503020204020204" pitchFamily="34" charset="-122"/>
                  <a:ea typeface="微软雅黑" panose="020B0503020204020204" pitchFamily="34" charset="-122"/>
                  <a:cs typeface="Arial" panose="020B0604020202020204" pitchFamily="34" charset="0"/>
                </a:rPr>
                <a:t>欢迎各位老师指导</a:t>
              </a:r>
            </a:p>
          </p:txBody>
        </p:sp>
        <p:sp>
          <p:nvSpPr>
            <p:cNvPr id="80" name="文本框 19"/>
            <p:cNvSpPr txBox="1"/>
            <p:nvPr/>
          </p:nvSpPr>
          <p:spPr>
            <a:xfrm>
              <a:off x="1857829" y="2117225"/>
              <a:ext cx="8476342" cy="144655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8800" dirty="0">
                  <a:solidFill>
                    <a:srgbClr val="1C4372"/>
                  </a:solidFill>
                  <a:latin typeface="微软雅黑" panose="020B0503020204020204" pitchFamily="34" charset="-122"/>
                  <a:ea typeface="微软雅黑" panose="020B0503020204020204" pitchFamily="34" charset="-122"/>
                  <a:cs typeface="Arial" panose="020B0604020202020204" pitchFamily="34" charset="0"/>
                </a:rPr>
                <a:t>THANK YOU </a:t>
              </a:r>
              <a:endParaRPr lang="zh-CN" altLang="en-US" sz="8800" dirty="0">
                <a:solidFill>
                  <a:srgbClr val="1C4372"/>
                </a:solidFill>
                <a:latin typeface="微软雅黑" panose="020B0503020204020204" pitchFamily="34" charset="-122"/>
                <a:ea typeface="微软雅黑" panose="020B0503020204020204" pitchFamily="34" charset="-122"/>
                <a:cs typeface="Arial" panose="020B0604020202020204" pitchFamily="34" charset="0"/>
              </a:endParaRPr>
            </a:p>
          </p:txBody>
        </p:sp>
      </p:grpSp>
      <p:pic>
        <p:nvPicPr>
          <p:cNvPr id="14" name="图片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87610" y="389824"/>
            <a:ext cx="2669249" cy="128277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1C4372"/>
        </a:solidFill>
        <a:effectLst/>
      </p:bgPr>
    </p:bg>
    <p:spTree>
      <p:nvGrpSpPr>
        <p:cNvPr id="1" name=""/>
        <p:cNvGrpSpPr/>
        <p:nvPr/>
      </p:nvGrpSpPr>
      <p:grpSpPr>
        <a:xfrm>
          <a:off x="0" y="0"/>
          <a:ext cx="0" cy="0"/>
          <a:chOff x="0" y="0"/>
          <a:chExt cx="0" cy="0"/>
        </a:xfrm>
      </p:grpSpPr>
      <p:sp>
        <p:nvSpPr>
          <p:cNvPr id="19" name="矩形: 圆角 18"/>
          <p:cNvSpPr/>
          <p:nvPr/>
        </p:nvSpPr>
        <p:spPr>
          <a:xfrm>
            <a:off x="291494" y="281207"/>
            <a:ext cx="11609012" cy="6295586"/>
          </a:xfrm>
          <a:prstGeom prst="roundRect">
            <a:avLst>
              <a:gd name="adj" fmla="val 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pic>
        <p:nvPicPr>
          <p:cNvPr id="20" name="图片 19"/>
          <p:cNvPicPr>
            <a:picLocks noChangeAspect="1"/>
          </p:cNvPicPr>
          <p:nvPr/>
        </p:nvPicPr>
        <p:blipFill rotWithShape="1">
          <a:blip r:embed="rId3"/>
          <a:srcRect t="18784" r="26952"/>
          <a:stretch>
            <a:fillRect/>
          </a:stretch>
        </p:blipFill>
        <p:spPr>
          <a:xfrm>
            <a:off x="4802200" y="0"/>
            <a:ext cx="7445825" cy="5853234"/>
          </a:xfrm>
          <a:custGeom>
            <a:avLst/>
            <a:gdLst>
              <a:gd name="connsiteX0" fmla="*/ 0 w 6621677"/>
              <a:gd name="connsiteY0" fmla="*/ 0 h 4950406"/>
              <a:gd name="connsiteX1" fmla="*/ 6329872 w 6621677"/>
              <a:gd name="connsiteY1" fmla="*/ 0 h 4950406"/>
              <a:gd name="connsiteX2" fmla="*/ 6621677 w 6621677"/>
              <a:gd name="connsiteY2" fmla="*/ 291805 h 4950406"/>
              <a:gd name="connsiteX3" fmla="*/ 6621677 w 6621677"/>
              <a:gd name="connsiteY3" fmla="*/ 4950406 h 4950406"/>
              <a:gd name="connsiteX4" fmla="*/ 0 w 6621677"/>
              <a:gd name="connsiteY4" fmla="*/ 4950406 h 4950406"/>
              <a:gd name="connsiteX5" fmla="*/ 0 w 6621677"/>
              <a:gd name="connsiteY5" fmla="*/ 0 h 49504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621677" h="4950406">
                <a:moveTo>
                  <a:pt x="0" y="0"/>
                </a:moveTo>
                <a:lnTo>
                  <a:pt x="6329872" y="0"/>
                </a:lnTo>
                <a:cubicBezTo>
                  <a:pt x="6491031" y="0"/>
                  <a:pt x="6621677" y="130646"/>
                  <a:pt x="6621677" y="291805"/>
                </a:cubicBezTo>
                <a:lnTo>
                  <a:pt x="6621677" y="4950406"/>
                </a:lnTo>
                <a:lnTo>
                  <a:pt x="0" y="4950406"/>
                </a:lnTo>
                <a:lnTo>
                  <a:pt x="0" y="0"/>
                </a:lnTo>
                <a:close/>
              </a:path>
            </a:pathLst>
          </a:custGeom>
        </p:spPr>
      </p:pic>
      <p:grpSp>
        <p:nvGrpSpPr>
          <p:cNvPr id="21" name="组合 20"/>
          <p:cNvGrpSpPr/>
          <p:nvPr/>
        </p:nvGrpSpPr>
        <p:grpSpPr>
          <a:xfrm>
            <a:off x="1567543" y="1872316"/>
            <a:ext cx="9056914" cy="3119128"/>
            <a:chOff x="2968225" y="1986134"/>
            <a:chExt cx="6255549" cy="2662189"/>
          </a:xfrm>
        </p:grpSpPr>
        <p:cxnSp>
          <p:nvCxnSpPr>
            <p:cNvPr id="22" name="直接连接符 21"/>
            <p:cNvCxnSpPr/>
            <p:nvPr/>
          </p:nvCxnSpPr>
          <p:spPr>
            <a:xfrm>
              <a:off x="2969080" y="1987722"/>
              <a:ext cx="6253840" cy="0"/>
            </a:xfrm>
            <a:prstGeom prst="line">
              <a:avLst/>
            </a:prstGeom>
            <a:ln w="28575" cap="rnd">
              <a:solidFill>
                <a:srgbClr val="1C4372"/>
              </a:solidFill>
              <a:miter lim="800000"/>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9223774" y="1991052"/>
              <a:ext cx="0" cy="1743390"/>
            </a:xfrm>
            <a:prstGeom prst="line">
              <a:avLst/>
            </a:prstGeom>
            <a:ln w="28575" cap="rnd">
              <a:solidFill>
                <a:srgbClr val="1C4372"/>
              </a:solidFill>
              <a:miter lim="800000"/>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2968225" y="1986134"/>
              <a:ext cx="0" cy="2251758"/>
            </a:xfrm>
            <a:prstGeom prst="line">
              <a:avLst/>
            </a:prstGeom>
            <a:ln w="28575" cap="rnd">
              <a:solidFill>
                <a:srgbClr val="1C4372"/>
              </a:solidFill>
              <a:miter lim="800000"/>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flipV="1">
              <a:off x="2969080" y="4648323"/>
              <a:ext cx="6253840" cy="0"/>
            </a:xfrm>
            <a:prstGeom prst="line">
              <a:avLst/>
            </a:prstGeom>
            <a:ln w="28575" cap="rnd">
              <a:solidFill>
                <a:srgbClr val="1C4372"/>
              </a:solidFill>
              <a:miter lim="800000"/>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flipV="1">
              <a:off x="9223774" y="3467000"/>
              <a:ext cx="0" cy="1177993"/>
            </a:xfrm>
            <a:prstGeom prst="line">
              <a:avLst/>
            </a:prstGeom>
            <a:ln w="28575" cap="rnd">
              <a:solidFill>
                <a:srgbClr val="1C4372"/>
              </a:solidFill>
              <a:miter lim="800000"/>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flipV="1">
              <a:off x="2968225" y="4060759"/>
              <a:ext cx="0" cy="582648"/>
            </a:xfrm>
            <a:prstGeom prst="line">
              <a:avLst/>
            </a:prstGeom>
            <a:ln w="28575" cap="rnd">
              <a:solidFill>
                <a:srgbClr val="1C4372"/>
              </a:solidFill>
              <a:miter lim="800000"/>
            </a:ln>
          </p:spPr>
          <p:style>
            <a:lnRef idx="1">
              <a:schemeClr val="accent1"/>
            </a:lnRef>
            <a:fillRef idx="0">
              <a:schemeClr val="accent1"/>
            </a:fillRef>
            <a:effectRef idx="0">
              <a:schemeClr val="accent1"/>
            </a:effectRef>
            <a:fontRef idx="minor">
              <a:schemeClr val="tx1"/>
            </a:fontRef>
          </p:style>
        </p:cxnSp>
      </p:grpSp>
      <p:grpSp>
        <p:nvGrpSpPr>
          <p:cNvPr id="37" name="组合 36"/>
          <p:cNvGrpSpPr/>
          <p:nvPr/>
        </p:nvGrpSpPr>
        <p:grpSpPr>
          <a:xfrm>
            <a:off x="4180114" y="2342367"/>
            <a:ext cx="3831772" cy="2225050"/>
            <a:chOff x="4180114" y="1608589"/>
            <a:chExt cx="3831772" cy="2225050"/>
          </a:xfrm>
        </p:grpSpPr>
        <p:sp>
          <p:nvSpPr>
            <p:cNvPr id="38" name="文本框 37"/>
            <p:cNvSpPr txBox="1"/>
            <p:nvPr/>
          </p:nvSpPr>
          <p:spPr>
            <a:xfrm>
              <a:off x="4180114" y="1608589"/>
              <a:ext cx="3831772" cy="1015663"/>
            </a:xfrm>
            <a:prstGeom prst="rect">
              <a:avLst/>
            </a:prstGeom>
            <a:noFill/>
            <a:ln>
              <a:noFill/>
            </a:ln>
          </p:spPr>
          <p:txBody>
            <a:bodyPr wrap="square" rtlCol="0">
              <a:spAutoFit/>
            </a:bodyPr>
            <a:lstStyle>
              <a:defPPr>
                <a:defRPr lang="zh-CN"/>
              </a:defPPr>
              <a:lvl1pPr algn="ctr">
                <a:defRPr sz="6000" b="1">
                  <a:blipFill dpi="0" rotWithShape="1">
                    <a:blip r:embed="rId4"/>
                    <a:srcRect/>
                    <a:stretch>
                      <a:fillRect/>
                    </a:stretch>
                  </a:blip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0" b="0" i="0" u="none" strike="noStrike" kern="1200" cap="none" spc="0" normalizeH="0" baseline="0" noProof="0" dirty="0">
                  <a:ln>
                    <a:noFill/>
                  </a:ln>
                  <a:solidFill>
                    <a:srgbClr val="1C4372"/>
                  </a:solidFill>
                  <a:effectLst/>
                  <a:uLnTx/>
                  <a:uFillTx/>
                  <a:latin typeface="微软雅黑" panose="020B0503020204020204" pitchFamily="34" charset="-122"/>
                  <a:ea typeface="微软雅黑" panose="020B0503020204020204" pitchFamily="34" charset="-122"/>
                  <a:cs typeface="Arial" panose="020B0604020202020204" pitchFamily="34" charset="0"/>
                </a:rPr>
                <a:t>PART 01</a:t>
              </a:r>
              <a:endParaRPr kumimoji="0" lang="zh-CN" altLang="en-US" sz="6000" b="0" i="0" u="none" strike="noStrike" kern="1200" cap="none" spc="0" normalizeH="0" baseline="0" noProof="0" dirty="0">
                <a:ln>
                  <a:noFill/>
                </a:ln>
                <a:solidFill>
                  <a:srgbClr val="1C4372"/>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sp>
          <p:nvSpPr>
            <p:cNvPr id="39" name="矩形 38"/>
            <p:cNvSpPr/>
            <p:nvPr/>
          </p:nvSpPr>
          <p:spPr>
            <a:xfrm>
              <a:off x="4875153" y="2195113"/>
              <a:ext cx="2441694" cy="1277273"/>
            </a:xfrm>
            <a:prstGeom prst="rect">
              <a:avLst/>
            </a:prstGeom>
          </p:spPr>
          <p:txBody>
            <a:bodyPr wrap="none">
              <a:spAutoFit/>
            </a:bodyPr>
            <a:lstStyle/>
            <a:p>
              <a:pPr marL="0" marR="0" lvl="0" indent="0" algn="ctr" defTabSz="914400" rtl="0" eaLnBrk="1" fontAlgn="auto" latinLnBrk="0" hangingPunct="1">
                <a:lnSpc>
                  <a:spcPct val="175000"/>
                </a:lnSpc>
                <a:spcBef>
                  <a:spcPts val="0"/>
                </a:spcBef>
                <a:spcAft>
                  <a:spcPts val="0"/>
                </a:spcAft>
                <a:buClrTx/>
                <a:buSzTx/>
                <a:buFontTx/>
                <a:buNone/>
                <a:tabLst/>
                <a:defRPr/>
              </a:pPr>
              <a:r>
                <a:rPr kumimoji="0" lang="zh-CN" altLang="en-US" sz="4400" b="0" i="0" u="none" strike="noStrike" kern="1200" cap="none" spc="0" normalizeH="0" baseline="0" noProof="0" dirty="0">
                  <a:ln>
                    <a:noFill/>
                  </a:ln>
                  <a:solidFill>
                    <a:srgbClr val="1C4372"/>
                  </a:solidFill>
                  <a:effectLst/>
                  <a:uLnTx/>
                  <a:uFillTx/>
                  <a:latin typeface="微软雅黑" panose="020B0503020204020204" pitchFamily="34" charset="-122"/>
                  <a:ea typeface="微软雅黑" panose="020B0503020204020204" pitchFamily="34" charset="-122"/>
                  <a:cs typeface="+mn-cs"/>
                </a:rPr>
                <a:t>设计简介</a:t>
              </a:r>
            </a:p>
          </p:txBody>
        </p:sp>
        <p:sp>
          <p:nvSpPr>
            <p:cNvPr id="40" name="文本框 39"/>
            <p:cNvSpPr txBox="1"/>
            <p:nvPr/>
          </p:nvSpPr>
          <p:spPr>
            <a:xfrm>
              <a:off x="4296229" y="3310419"/>
              <a:ext cx="3599542" cy="523220"/>
            </a:xfrm>
            <a:prstGeom prst="rect">
              <a:avLst/>
            </a:prstGeom>
            <a:noFill/>
          </p:spPr>
          <p:txBody>
            <a:bodyPr wrap="square" rtlCol="0">
              <a:spAutoFit/>
            </a:bodyPr>
            <a:lstStyle>
              <a:defPPr>
                <a:defRPr lang="zh-CN"/>
              </a:defPPr>
              <a:lvl1pPr algn="ctr">
                <a:defRPr sz="6000" b="1">
                  <a:blipFill dpi="0" rotWithShape="1">
                    <a:blip r:embed="rId4"/>
                    <a:srcRect/>
                    <a:stretch>
                      <a:fillRect/>
                    </a:stretch>
                  </a:blip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srgbClr val="1C4372"/>
                  </a:solidFill>
                  <a:effectLst/>
                  <a:uLnTx/>
                  <a:uFillTx/>
                  <a:latin typeface="方正宋刻本秀楷简体" panose="02000000000000000000" pitchFamily="2" charset="-122"/>
                  <a:ea typeface="方正宋刻本秀楷简体" panose="02000000000000000000" pitchFamily="2" charset="-122"/>
                  <a:cs typeface="Arial" panose="020B0604020202020204" pitchFamily="34" charset="0"/>
                </a:rPr>
                <a:t>The Introduction</a:t>
              </a:r>
            </a:p>
          </p:txBody>
        </p:sp>
      </p:grpSp>
      <p:pic>
        <p:nvPicPr>
          <p:cNvPr id="15" name="图片 1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617985" y="502645"/>
            <a:ext cx="1048431" cy="767355"/>
          </a:xfrm>
          <a:prstGeom prst="rect">
            <a:avLst/>
          </a:prstGeom>
        </p:spPr>
      </p:pic>
    </p:spTree>
    <p:extLst>
      <p:ext uri="{BB962C8B-B14F-4D97-AF65-F5344CB8AC3E}">
        <p14:creationId xmlns:p14="http://schemas.microsoft.com/office/powerpoint/2010/main" val="3699926839"/>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1C4372"/>
        </a:solidFill>
        <a:effectLst/>
      </p:bgPr>
    </p:bg>
    <p:spTree>
      <p:nvGrpSpPr>
        <p:cNvPr id="1" name=""/>
        <p:cNvGrpSpPr/>
        <p:nvPr/>
      </p:nvGrpSpPr>
      <p:grpSpPr>
        <a:xfrm>
          <a:off x="0" y="0"/>
          <a:ext cx="0" cy="0"/>
          <a:chOff x="0" y="0"/>
          <a:chExt cx="0" cy="0"/>
        </a:xfrm>
      </p:grpSpPr>
      <p:sp>
        <p:nvSpPr>
          <p:cNvPr id="19" name="矩形: 圆角 18"/>
          <p:cNvSpPr/>
          <p:nvPr/>
        </p:nvSpPr>
        <p:spPr>
          <a:xfrm>
            <a:off x="236418" y="225598"/>
            <a:ext cx="11726561" cy="6509658"/>
          </a:xfrm>
          <a:prstGeom prst="roundRect">
            <a:avLst>
              <a:gd name="adj" fmla="val 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30" name="矩形 29"/>
          <p:cNvSpPr/>
          <p:nvPr/>
        </p:nvSpPr>
        <p:spPr>
          <a:xfrm>
            <a:off x="376578" y="174171"/>
            <a:ext cx="3794494" cy="846386"/>
          </a:xfrm>
          <a:prstGeom prst="rect">
            <a:avLst/>
          </a:prstGeom>
        </p:spPr>
        <p:txBody>
          <a:bodyPr wrap="square">
            <a:spAutoFit/>
          </a:bodyPr>
          <a:lstStyle/>
          <a:p>
            <a:pPr marL="0" marR="0" lvl="0" indent="0" algn="l" defTabSz="914400" rtl="0" eaLnBrk="1" fontAlgn="auto" latinLnBrk="0" hangingPunct="1">
              <a:lnSpc>
                <a:spcPct val="175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srgbClr val="1C4372"/>
                </a:solidFill>
                <a:effectLst/>
                <a:uLnTx/>
                <a:uFillTx/>
                <a:latin typeface="微软雅黑" panose="020B0503020204020204" pitchFamily="34" charset="-122"/>
                <a:ea typeface="微软雅黑" panose="020B0503020204020204" pitchFamily="34" charset="-122"/>
                <a:cs typeface="+mn-cs"/>
              </a:rPr>
              <a:t>1.</a:t>
            </a:r>
            <a:r>
              <a:rPr kumimoji="0" lang="zh-CN" altLang="en-US" sz="2800" b="0" i="0" u="none" strike="noStrike" kern="1200" cap="none" spc="0" normalizeH="0" baseline="0" noProof="0" dirty="0">
                <a:ln>
                  <a:noFill/>
                </a:ln>
                <a:solidFill>
                  <a:srgbClr val="1C4372"/>
                </a:solidFill>
                <a:effectLst/>
                <a:uLnTx/>
                <a:uFillTx/>
                <a:latin typeface="微软雅黑" panose="020B0503020204020204" pitchFamily="34" charset="-122"/>
                <a:ea typeface="微软雅黑" panose="020B0503020204020204" pitchFamily="34" charset="-122"/>
                <a:cs typeface="+mn-cs"/>
              </a:rPr>
              <a:t>设计简介</a:t>
            </a:r>
          </a:p>
        </p:txBody>
      </p:sp>
      <p:sp>
        <p:nvSpPr>
          <p:cNvPr id="31" name="文本框 30"/>
          <p:cNvSpPr txBox="1"/>
          <p:nvPr/>
        </p:nvSpPr>
        <p:spPr>
          <a:xfrm>
            <a:off x="2354611" y="578962"/>
            <a:ext cx="5022106" cy="338554"/>
          </a:xfrm>
          <a:prstGeom prst="snip1Rect">
            <a:avLst>
              <a:gd name="adj" fmla="val 0"/>
            </a:avLst>
          </a:prstGeom>
          <a:noFill/>
          <a:ln w="28575">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srgbClr val="1C4372"/>
                </a:solidFill>
                <a:effectLst/>
                <a:uLnTx/>
                <a:uFillTx/>
                <a:latin typeface="Arial" panose="020B0604020202020204" pitchFamily="34" charset="0"/>
                <a:ea typeface="方正清刻本悦宋简体" panose="02000000000000000000" pitchFamily="2" charset="-122"/>
                <a:cs typeface="Arial" panose="020B0604020202020204" pitchFamily="34" charset="0"/>
              </a:rPr>
              <a:t> THE INTRODUCTION</a:t>
            </a:r>
          </a:p>
        </p:txBody>
      </p:sp>
      <p:sp>
        <p:nvSpPr>
          <p:cNvPr id="9" name="TextBox 58"/>
          <p:cNvSpPr txBox="1"/>
          <p:nvPr/>
        </p:nvSpPr>
        <p:spPr>
          <a:xfrm>
            <a:off x="8848132" y="2747857"/>
            <a:ext cx="833883" cy="276999"/>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Ubuntu" panose="020B0504030602030204" pitchFamily="34" charset="0"/>
                <a:ea typeface="+mn-ea"/>
                <a:cs typeface="+mn-cs"/>
              </a:rPr>
              <a:t>Text here</a:t>
            </a:r>
            <a:endParaRPr kumimoji="0" lang="ru-RU" sz="1200" b="0" i="0" u="none" strike="noStrike" kern="1200" cap="none" spc="0" normalizeH="0" baseline="0" noProof="0" dirty="0">
              <a:ln>
                <a:noFill/>
              </a:ln>
              <a:solidFill>
                <a:prstClr val="white"/>
              </a:solidFill>
              <a:effectLst/>
              <a:uLnTx/>
              <a:uFillTx/>
              <a:latin typeface="Ubuntu" panose="020B0504030602030204" pitchFamily="34" charset="0"/>
              <a:ea typeface="+mn-ea"/>
              <a:cs typeface="+mn-cs"/>
            </a:endParaRPr>
          </a:p>
        </p:txBody>
      </p:sp>
      <p:sp>
        <p:nvSpPr>
          <p:cNvPr id="11" name="Freeform 17"/>
          <p:cNvSpPr/>
          <p:nvPr/>
        </p:nvSpPr>
        <p:spPr bwMode="auto">
          <a:xfrm>
            <a:off x="5513796" y="365585"/>
            <a:ext cx="5014267" cy="532903"/>
          </a:xfrm>
          <a:prstGeom prst="rect">
            <a:avLst/>
          </a:prstGeom>
          <a:solidFill>
            <a:srgbClr val="1C4372"/>
          </a:solidFill>
          <a:ln w="9525">
            <a:noFill/>
            <a:round/>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dirty="0">
              <a:ln>
                <a:noFill/>
              </a:ln>
              <a:solidFill>
                <a:prstClr val="black"/>
              </a:solidFill>
              <a:effectLst/>
              <a:uLnTx/>
              <a:uFillTx/>
              <a:latin typeface="等线"/>
              <a:ea typeface="+mn-ea"/>
              <a:cs typeface="+mn-cs"/>
            </a:endParaRPr>
          </a:p>
        </p:txBody>
      </p:sp>
      <p:sp>
        <p:nvSpPr>
          <p:cNvPr id="15" name="文本框 14"/>
          <p:cNvSpPr txBox="1"/>
          <p:nvPr/>
        </p:nvSpPr>
        <p:spPr>
          <a:xfrm>
            <a:off x="6232329" y="1160164"/>
            <a:ext cx="4295734" cy="5254452"/>
          </a:xfrm>
          <a:prstGeom prst="rect">
            <a:avLst/>
          </a:prstGeom>
          <a:noFill/>
        </p:spPr>
        <p:txBody>
          <a:bodyPr wrap="square" rtlCol="0">
            <a:spAutoFit/>
          </a:bodyPr>
          <a:lstStyle/>
          <a:p>
            <a:pPr marL="0" marR="0" lvl="0" indent="0" algn="l" defTabSz="914400" rtl="0" eaLnBrk="1" fontAlgn="auto" latinLnBrk="0" hangingPunct="1">
              <a:lnSpc>
                <a:spcPct val="125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rPr>
              <a:t>本作品是基于</a:t>
            </a:r>
            <a:r>
              <a:rPr kumimoji="0" lang="en-US" altLang="zh-CN" sz="1800" b="0" i="0" u="none" strike="noStrike" kern="1200" cap="none" spc="0"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rPr>
              <a:t>ARM-M3</a:t>
            </a:r>
            <a:r>
              <a:rPr kumimoji="0" lang="zh-CN" altLang="en-US" sz="1800" b="0" i="0" u="none" strike="noStrike" kern="1200" cap="none" spc="0"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rPr>
              <a:t>的车牌识别系统，包括</a:t>
            </a:r>
            <a:r>
              <a:rPr kumimoji="0" lang="en-US" altLang="zh-CN" sz="1800" b="0" i="0" u="none" strike="noStrike" kern="1200" cap="none" spc="0"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rPr>
              <a:t>Xilinx Nexys4 DDR</a:t>
            </a:r>
            <a:r>
              <a:rPr kumimoji="0" lang="zh-CN" altLang="en-US" sz="1800" b="0" i="0" u="none" strike="noStrike" kern="1200" cap="none" spc="0"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rPr>
              <a:t>开发板，</a:t>
            </a:r>
            <a:r>
              <a:rPr kumimoji="0" lang="en-US" altLang="zh-CN" sz="1800" b="0" i="0" u="none" strike="noStrike" kern="1200" cap="none" spc="0"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rPr>
              <a:t>OV5640</a:t>
            </a:r>
            <a:r>
              <a:rPr kumimoji="0" lang="zh-CN" altLang="en-US" sz="1800" b="0" i="0" u="none" strike="noStrike" kern="1200" cap="none" spc="0"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rPr>
              <a:t>摄像头，</a:t>
            </a:r>
            <a:r>
              <a:rPr kumimoji="0" lang="en-US" altLang="zh-CN" sz="1800" b="0" i="0" u="none" strike="noStrike" kern="1200" cap="none" spc="0"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rPr>
              <a:t>SPI</a:t>
            </a:r>
            <a:r>
              <a:rPr kumimoji="0" lang="zh-CN" altLang="en-US" sz="1800" b="0" i="0" u="none" strike="noStrike" kern="1200" cap="none" spc="0"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rPr>
              <a:t>驱动的</a:t>
            </a:r>
            <a:r>
              <a:rPr kumimoji="0" lang="en-US" altLang="zh-CN" sz="1800" b="0" i="0" u="none" strike="noStrike" kern="1200" cap="none" spc="0"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rPr>
              <a:t>320x240</a:t>
            </a:r>
            <a:r>
              <a:rPr kumimoji="0" lang="zh-CN" altLang="en-US" sz="1800" b="0" i="0" u="none" strike="noStrike" kern="1200" cap="none" spc="0"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rPr>
              <a:t>的</a:t>
            </a:r>
            <a:r>
              <a:rPr kumimoji="0" lang="en-US" altLang="zh-CN" sz="1800" b="0" i="0" u="none" strike="noStrike" kern="1200" cap="none" spc="0"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rPr>
              <a:t>LCD</a:t>
            </a:r>
            <a:r>
              <a:rPr kumimoji="0" lang="zh-CN" altLang="en-US" sz="1800" b="0" i="0" u="none" strike="noStrike" kern="1200" cap="none" spc="0"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rPr>
              <a:t>显示屏，</a:t>
            </a:r>
            <a:r>
              <a:rPr kumimoji="0" lang="en-US" altLang="zh-CN" sz="1800" b="0" i="0" u="none" strike="noStrike" kern="1200" cap="none" spc="0"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rPr>
              <a:t>ESP8266 WIFI</a:t>
            </a:r>
            <a:r>
              <a:rPr kumimoji="0" lang="zh-CN" altLang="en-US" sz="1800" b="0" i="0" u="none" strike="noStrike" kern="1200" cap="none" spc="0"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rPr>
              <a:t>模块以及与识别系统配套用于显示车牌识别结果的</a:t>
            </a:r>
            <a:r>
              <a:rPr kumimoji="0" lang="en-US" altLang="zh-CN" sz="1800" b="0" i="0" u="none" strike="noStrike" kern="1200" cap="none" spc="0"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rPr>
              <a:t>APP</a:t>
            </a:r>
            <a:r>
              <a:rPr kumimoji="0" lang="zh-CN" altLang="en-US" sz="1800" b="0" i="0" u="none" strike="noStrike" kern="1200" cap="none" spc="0"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rPr>
              <a:t>。</a:t>
            </a:r>
            <a:endParaRPr kumimoji="0" lang="en-US" altLang="zh-CN" sz="1800" b="0" i="0" u="none" strike="noStrike" kern="1200" cap="none" spc="0"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ct val="125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ct val="125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rPr>
              <a:t>本系统采用在</a:t>
            </a:r>
            <a:r>
              <a:rPr kumimoji="0" lang="en-US" altLang="zh-CN" sz="1800" b="0" i="0" u="none" strike="noStrike" kern="1200" cap="none" spc="0"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rPr>
              <a:t>FPGA</a:t>
            </a:r>
            <a:r>
              <a:rPr kumimoji="0" lang="zh-CN" altLang="en-US" sz="1800" b="0" i="0" u="none" strike="noStrike" kern="1200" cap="none" spc="0"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rPr>
              <a:t>中搭建的</a:t>
            </a:r>
            <a:r>
              <a:rPr kumimoji="0" lang="en-US" altLang="zh-CN" sz="1800" b="0" i="0" u="none" strike="noStrike" kern="1200" cap="none" spc="0"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rPr>
              <a:t>ARM-M3</a:t>
            </a:r>
            <a:r>
              <a:rPr kumimoji="0" lang="zh-CN" altLang="en-US" sz="1800" b="0" i="0" u="none" strike="noStrike" kern="1200" cap="none" spc="0"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rPr>
              <a:t>软核作为中央处理器，使用</a:t>
            </a:r>
            <a:r>
              <a:rPr kumimoji="0" lang="en-US" altLang="zh-CN" sz="1800" b="0" i="0" u="none" strike="noStrike" kern="1200" cap="none" spc="0"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rPr>
              <a:t>OV5640</a:t>
            </a:r>
            <a:r>
              <a:rPr kumimoji="0" lang="zh-CN" altLang="en-US" sz="1800" b="0" i="0" u="none" strike="noStrike" kern="1200" cap="none" spc="0"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rPr>
              <a:t>摄像头采集图像，对图像进行预处理，然后定位车牌位置，分割车牌区域的字符，将每个字符缩放到统一大小，得到车牌中的</a:t>
            </a:r>
            <a:r>
              <a:rPr kumimoji="0" lang="en-US" altLang="zh-CN" sz="1800" b="0" i="0" u="none" strike="noStrike" kern="1200" cap="none" spc="0"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rPr>
              <a:t>7</a:t>
            </a:r>
            <a:r>
              <a:rPr kumimoji="0" lang="zh-CN" altLang="en-US" sz="1800" b="0" i="0" u="none" strike="noStrike" kern="1200" cap="none" spc="0"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rPr>
              <a:t>个包含字符的图像矩阵，然后使用模板匹配法进行字符识别，最后将识别出结果显示到</a:t>
            </a:r>
            <a:r>
              <a:rPr kumimoji="0" lang="en-US" altLang="zh-CN" sz="1800" b="0" i="0" u="none" strike="noStrike" kern="1200" cap="none" spc="0"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rPr>
              <a:t>LCD</a:t>
            </a:r>
            <a:r>
              <a:rPr kumimoji="0" lang="zh-CN" altLang="en-US" sz="1800" b="0" i="0" u="none" strike="noStrike" kern="1200" cap="none" spc="0"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rPr>
              <a:t>屏和</a:t>
            </a:r>
            <a:r>
              <a:rPr kumimoji="0" lang="en-US" altLang="zh-CN" sz="1800" b="0" i="0" u="none" strike="noStrike" kern="1200" cap="none" spc="0"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rPr>
              <a:t>APP</a:t>
            </a:r>
            <a:r>
              <a:rPr kumimoji="0" lang="zh-CN" altLang="en-US" sz="1800" b="0" i="0" u="none" strike="noStrike" kern="1200" cap="none" spc="0"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rPr>
              <a:t>上。</a:t>
            </a:r>
          </a:p>
        </p:txBody>
      </p:sp>
      <p:sp>
        <p:nvSpPr>
          <p:cNvPr id="18" name="文本框 17"/>
          <p:cNvSpPr txBox="1"/>
          <p:nvPr/>
        </p:nvSpPr>
        <p:spPr>
          <a:xfrm>
            <a:off x="5218450" y="406690"/>
            <a:ext cx="2615656"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 </a:t>
            </a:r>
            <a:r>
              <a:rPr kumimoji="0" lang="zh-CN" altLang="en-US" sz="20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系统总体介绍</a:t>
            </a:r>
          </a:p>
        </p:txBody>
      </p:sp>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07151" y="333548"/>
            <a:ext cx="1048431" cy="767355"/>
          </a:xfrm>
          <a:prstGeom prst="rect">
            <a:avLst/>
          </a:prstGeom>
        </p:spPr>
      </p:pic>
      <p:pic>
        <p:nvPicPr>
          <p:cNvPr id="4" name="图片 3" descr="图片包含 室内, 墙壁, 餐桌, 笔记本电脑&#10;&#10;描述已自动生成">
            <a:extLst>
              <a:ext uri="{FF2B5EF4-FFF2-40B4-BE49-F238E27FC236}">
                <a16:creationId xmlns:a16="http://schemas.microsoft.com/office/drawing/2014/main" id="{208301C9-50A5-4CC4-9EEF-45DB75E2F79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5669" y="924845"/>
            <a:ext cx="4848225" cy="5581650"/>
          </a:xfrm>
          <a:prstGeom prst="rect">
            <a:avLst/>
          </a:prstGeom>
        </p:spPr>
      </p:pic>
    </p:spTree>
    <p:extLst>
      <p:ext uri="{BB962C8B-B14F-4D97-AF65-F5344CB8AC3E}">
        <p14:creationId xmlns:p14="http://schemas.microsoft.com/office/powerpoint/2010/main" val="1742498884"/>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1C4372"/>
        </a:solidFill>
        <a:effectLst/>
      </p:bgPr>
    </p:bg>
    <p:spTree>
      <p:nvGrpSpPr>
        <p:cNvPr id="1" name=""/>
        <p:cNvGrpSpPr/>
        <p:nvPr/>
      </p:nvGrpSpPr>
      <p:grpSpPr>
        <a:xfrm>
          <a:off x="0" y="0"/>
          <a:ext cx="0" cy="0"/>
          <a:chOff x="0" y="0"/>
          <a:chExt cx="0" cy="0"/>
        </a:xfrm>
      </p:grpSpPr>
      <p:sp>
        <p:nvSpPr>
          <p:cNvPr id="19" name="矩形: 圆角 18"/>
          <p:cNvSpPr/>
          <p:nvPr/>
        </p:nvSpPr>
        <p:spPr>
          <a:xfrm>
            <a:off x="291494" y="281207"/>
            <a:ext cx="11609012" cy="6295586"/>
          </a:xfrm>
          <a:prstGeom prst="roundRect">
            <a:avLst>
              <a:gd name="adj" fmla="val 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pic>
        <p:nvPicPr>
          <p:cNvPr id="20" name="图片 19"/>
          <p:cNvPicPr>
            <a:picLocks noChangeAspect="1"/>
          </p:cNvPicPr>
          <p:nvPr/>
        </p:nvPicPr>
        <p:blipFill rotWithShape="1">
          <a:blip r:embed="rId3"/>
          <a:srcRect t="18784" r="26952"/>
          <a:stretch>
            <a:fillRect/>
          </a:stretch>
        </p:blipFill>
        <p:spPr>
          <a:xfrm>
            <a:off x="4746175" y="141"/>
            <a:ext cx="7445825" cy="5853234"/>
          </a:xfrm>
          <a:custGeom>
            <a:avLst/>
            <a:gdLst>
              <a:gd name="connsiteX0" fmla="*/ 0 w 6621677"/>
              <a:gd name="connsiteY0" fmla="*/ 0 h 4950406"/>
              <a:gd name="connsiteX1" fmla="*/ 6329872 w 6621677"/>
              <a:gd name="connsiteY1" fmla="*/ 0 h 4950406"/>
              <a:gd name="connsiteX2" fmla="*/ 6621677 w 6621677"/>
              <a:gd name="connsiteY2" fmla="*/ 291805 h 4950406"/>
              <a:gd name="connsiteX3" fmla="*/ 6621677 w 6621677"/>
              <a:gd name="connsiteY3" fmla="*/ 4950406 h 4950406"/>
              <a:gd name="connsiteX4" fmla="*/ 0 w 6621677"/>
              <a:gd name="connsiteY4" fmla="*/ 4950406 h 4950406"/>
              <a:gd name="connsiteX5" fmla="*/ 0 w 6621677"/>
              <a:gd name="connsiteY5" fmla="*/ 0 h 49504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621677" h="4950406">
                <a:moveTo>
                  <a:pt x="0" y="0"/>
                </a:moveTo>
                <a:lnTo>
                  <a:pt x="6329872" y="0"/>
                </a:lnTo>
                <a:cubicBezTo>
                  <a:pt x="6491031" y="0"/>
                  <a:pt x="6621677" y="130646"/>
                  <a:pt x="6621677" y="291805"/>
                </a:cubicBezTo>
                <a:lnTo>
                  <a:pt x="6621677" y="4950406"/>
                </a:lnTo>
                <a:lnTo>
                  <a:pt x="0" y="4950406"/>
                </a:lnTo>
                <a:lnTo>
                  <a:pt x="0" y="0"/>
                </a:lnTo>
                <a:close/>
              </a:path>
            </a:pathLst>
          </a:custGeom>
        </p:spPr>
      </p:pic>
      <p:grpSp>
        <p:nvGrpSpPr>
          <p:cNvPr id="21" name="组合 20"/>
          <p:cNvGrpSpPr/>
          <p:nvPr/>
        </p:nvGrpSpPr>
        <p:grpSpPr>
          <a:xfrm>
            <a:off x="1567543" y="1872316"/>
            <a:ext cx="9056914" cy="3119128"/>
            <a:chOff x="2968225" y="1986134"/>
            <a:chExt cx="6255549" cy="2662189"/>
          </a:xfrm>
        </p:grpSpPr>
        <p:cxnSp>
          <p:nvCxnSpPr>
            <p:cNvPr id="22" name="直接连接符 21"/>
            <p:cNvCxnSpPr/>
            <p:nvPr/>
          </p:nvCxnSpPr>
          <p:spPr>
            <a:xfrm>
              <a:off x="2969080" y="1987722"/>
              <a:ext cx="6253840" cy="0"/>
            </a:xfrm>
            <a:prstGeom prst="line">
              <a:avLst/>
            </a:prstGeom>
            <a:ln w="28575" cap="rnd">
              <a:solidFill>
                <a:srgbClr val="1C4372"/>
              </a:solidFill>
              <a:miter lim="800000"/>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9223774" y="1991052"/>
              <a:ext cx="0" cy="1743390"/>
            </a:xfrm>
            <a:prstGeom prst="line">
              <a:avLst/>
            </a:prstGeom>
            <a:ln w="28575" cap="rnd">
              <a:solidFill>
                <a:srgbClr val="1C4372"/>
              </a:solidFill>
              <a:miter lim="800000"/>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2968225" y="1986134"/>
              <a:ext cx="0" cy="2251758"/>
            </a:xfrm>
            <a:prstGeom prst="line">
              <a:avLst/>
            </a:prstGeom>
            <a:ln w="28575" cap="rnd">
              <a:solidFill>
                <a:srgbClr val="1C4372"/>
              </a:solidFill>
              <a:miter lim="800000"/>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flipV="1">
              <a:off x="2969080" y="4648323"/>
              <a:ext cx="6253840" cy="0"/>
            </a:xfrm>
            <a:prstGeom prst="line">
              <a:avLst/>
            </a:prstGeom>
            <a:ln w="28575" cap="rnd">
              <a:solidFill>
                <a:srgbClr val="1C4372"/>
              </a:solidFill>
              <a:miter lim="800000"/>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flipV="1">
              <a:off x="9223774" y="3467000"/>
              <a:ext cx="0" cy="1177993"/>
            </a:xfrm>
            <a:prstGeom prst="line">
              <a:avLst/>
            </a:prstGeom>
            <a:ln w="28575" cap="rnd">
              <a:solidFill>
                <a:srgbClr val="1C4372"/>
              </a:solidFill>
              <a:miter lim="800000"/>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flipV="1">
              <a:off x="2968225" y="4060759"/>
              <a:ext cx="0" cy="582648"/>
            </a:xfrm>
            <a:prstGeom prst="line">
              <a:avLst/>
            </a:prstGeom>
            <a:ln w="28575" cap="rnd">
              <a:solidFill>
                <a:srgbClr val="1C4372"/>
              </a:solidFill>
              <a:miter lim="800000"/>
            </a:ln>
          </p:spPr>
          <p:style>
            <a:lnRef idx="1">
              <a:schemeClr val="accent1"/>
            </a:lnRef>
            <a:fillRef idx="0">
              <a:schemeClr val="accent1"/>
            </a:fillRef>
            <a:effectRef idx="0">
              <a:schemeClr val="accent1"/>
            </a:effectRef>
            <a:fontRef idx="minor">
              <a:schemeClr val="tx1"/>
            </a:fontRef>
          </p:style>
        </p:cxnSp>
      </p:grpSp>
      <p:grpSp>
        <p:nvGrpSpPr>
          <p:cNvPr id="41" name="组合 40"/>
          <p:cNvGrpSpPr/>
          <p:nvPr/>
        </p:nvGrpSpPr>
        <p:grpSpPr>
          <a:xfrm>
            <a:off x="1686080" y="2316474"/>
            <a:ext cx="4998112" cy="2305638"/>
            <a:chOff x="3737611" y="1608589"/>
            <a:chExt cx="4998112" cy="2305638"/>
          </a:xfrm>
        </p:grpSpPr>
        <p:sp>
          <p:nvSpPr>
            <p:cNvPr id="42" name="文本框 41"/>
            <p:cNvSpPr txBox="1"/>
            <p:nvPr/>
          </p:nvSpPr>
          <p:spPr>
            <a:xfrm>
              <a:off x="4180114" y="1608589"/>
              <a:ext cx="3831772" cy="1015663"/>
            </a:xfrm>
            <a:prstGeom prst="rect">
              <a:avLst/>
            </a:prstGeom>
            <a:noFill/>
            <a:ln>
              <a:noFill/>
            </a:ln>
          </p:spPr>
          <p:txBody>
            <a:bodyPr wrap="square" rtlCol="0">
              <a:spAutoFit/>
            </a:bodyPr>
            <a:lstStyle>
              <a:defPPr>
                <a:defRPr lang="zh-CN"/>
              </a:defPPr>
              <a:lvl1pPr algn="ctr">
                <a:defRPr sz="6000" b="1">
                  <a:blipFill dpi="0" rotWithShape="1">
                    <a:blip r:embed="rId4"/>
                    <a:srcRect/>
                    <a:stretch>
                      <a:fillRect/>
                    </a:stretch>
                  </a:blip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0" b="0" i="0" u="none" strike="noStrike" kern="1200" cap="none" spc="0" normalizeH="0" baseline="0" noProof="0" dirty="0">
                  <a:ln>
                    <a:noFill/>
                  </a:ln>
                  <a:solidFill>
                    <a:srgbClr val="1C4372"/>
                  </a:solidFill>
                  <a:effectLst/>
                  <a:uLnTx/>
                  <a:uFillTx/>
                  <a:latin typeface="微软雅黑" panose="020B0503020204020204" pitchFamily="34" charset="-122"/>
                  <a:ea typeface="微软雅黑" panose="020B0503020204020204" pitchFamily="34" charset="-122"/>
                  <a:cs typeface="Arial" panose="020B0604020202020204" pitchFamily="34" charset="0"/>
                </a:rPr>
                <a:t>PART 02</a:t>
              </a:r>
              <a:endParaRPr kumimoji="0" lang="zh-CN" altLang="en-US" sz="6000" b="0" i="0" u="none" strike="noStrike" kern="1200" cap="none" spc="0" normalizeH="0" baseline="0" noProof="0" dirty="0">
                <a:ln>
                  <a:noFill/>
                </a:ln>
                <a:solidFill>
                  <a:srgbClr val="1C4372"/>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sp>
          <p:nvSpPr>
            <p:cNvPr id="43" name="矩形 42"/>
            <p:cNvSpPr/>
            <p:nvPr/>
          </p:nvSpPr>
          <p:spPr>
            <a:xfrm>
              <a:off x="4310896" y="2195113"/>
              <a:ext cx="3570208" cy="1277273"/>
            </a:xfrm>
            <a:prstGeom prst="rect">
              <a:avLst/>
            </a:prstGeom>
          </p:spPr>
          <p:txBody>
            <a:bodyPr wrap="none">
              <a:spAutoFit/>
            </a:bodyPr>
            <a:lstStyle/>
            <a:p>
              <a:pPr marL="0" marR="0" lvl="0" indent="0" algn="ctr" defTabSz="914400" rtl="0" eaLnBrk="1" fontAlgn="auto" latinLnBrk="0" hangingPunct="1">
                <a:lnSpc>
                  <a:spcPct val="175000"/>
                </a:lnSpc>
                <a:spcBef>
                  <a:spcPts val="0"/>
                </a:spcBef>
                <a:spcAft>
                  <a:spcPts val="0"/>
                </a:spcAft>
                <a:buClrTx/>
                <a:buSzTx/>
                <a:buFontTx/>
                <a:buNone/>
                <a:tabLst/>
                <a:defRPr/>
              </a:pPr>
              <a:r>
                <a:rPr kumimoji="0" lang="zh-CN" altLang="en-US" sz="4400" b="0" i="0" u="none" strike="noStrike" kern="1200" cap="none" spc="0" normalizeH="0" baseline="0" noProof="0" dirty="0">
                  <a:ln>
                    <a:noFill/>
                  </a:ln>
                  <a:solidFill>
                    <a:srgbClr val="1C4372"/>
                  </a:solidFill>
                  <a:effectLst/>
                  <a:uLnTx/>
                  <a:uFillTx/>
                  <a:latin typeface="微软雅黑" panose="020B0503020204020204" pitchFamily="34" charset="-122"/>
                  <a:ea typeface="微软雅黑" panose="020B0503020204020204" pitchFamily="34" charset="-122"/>
                  <a:cs typeface="+mn-cs"/>
                </a:rPr>
                <a:t>系统设计实现</a:t>
              </a:r>
            </a:p>
          </p:txBody>
        </p:sp>
        <p:sp>
          <p:nvSpPr>
            <p:cNvPr id="44" name="文本框 43"/>
            <p:cNvSpPr txBox="1"/>
            <p:nvPr/>
          </p:nvSpPr>
          <p:spPr>
            <a:xfrm>
              <a:off x="3737611" y="3452562"/>
              <a:ext cx="4998112" cy="461665"/>
            </a:xfrm>
            <a:prstGeom prst="rect">
              <a:avLst/>
            </a:prstGeom>
            <a:noFill/>
          </p:spPr>
          <p:txBody>
            <a:bodyPr wrap="square" rtlCol="0">
              <a:spAutoFit/>
            </a:bodyPr>
            <a:lstStyle>
              <a:defPPr>
                <a:defRPr lang="zh-CN"/>
              </a:defPPr>
              <a:lvl1pPr algn="ctr">
                <a:defRPr sz="6000" b="1">
                  <a:blipFill dpi="0" rotWithShape="1">
                    <a:blip r:embed="rId4"/>
                    <a:srcRect/>
                    <a:stretch>
                      <a:fillRect/>
                    </a:stretch>
                  </a:blipFill>
                </a:defRPr>
              </a:lvl1pPr>
            </a:lstStyle>
            <a:p>
              <a:pPr lvl="0"/>
              <a:r>
                <a:rPr lang="en-US" altLang="zh-CN" sz="2400" b="0" dirty="0">
                  <a:solidFill>
                    <a:srgbClr val="1C4372"/>
                  </a:solidFill>
                  <a:latin typeface="方正宋刻本秀楷简体" panose="02000000000000000000" pitchFamily="2" charset="-122"/>
                  <a:ea typeface="方正宋刻本秀楷简体" panose="02000000000000000000" pitchFamily="2" charset="-122"/>
                  <a:cs typeface="Arial" panose="020B0604020202020204" pitchFamily="34" charset="0"/>
                </a:rPr>
                <a:t>Design and Implementation of System</a:t>
              </a:r>
              <a:endParaRPr kumimoji="0" lang="en-US" altLang="zh-CN" sz="2400" b="0" i="0" u="none" strike="noStrike" kern="1200" cap="none" spc="0" normalizeH="0" baseline="0" noProof="0" dirty="0">
                <a:ln>
                  <a:noFill/>
                </a:ln>
                <a:solidFill>
                  <a:srgbClr val="1C4372"/>
                </a:solidFill>
                <a:effectLst/>
                <a:uLnTx/>
                <a:uFillTx/>
                <a:latin typeface="方正宋刻本秀楷简体" panose="02000000000000000000" pitchFamily="2" charset="-122"/>
                <a:ea typeface="方正宋刻本秀楷简体" panose="02000000000000000000" pitchFamily="2" charset="-122"/>
                <a:cs typeface="Arial" panose="020B0604020202020204" pitchFamily="34" charset="0"/>
              </a:endParaRPr>
            </a:p>
          </p:txBody>
        </p:sp>
      </p:grpSp>
      <p:grpSp>
        <p:nvGrpSpPr>
          <p:cNvPr id="45" name="组合 44"/>
          <p:cNvGrpSpPr/>
          <p:nvPr/>
        </p:nvGrpSpPr>
        <p:grpSpPr>
          <a:xfrm>
            <a:off x="6451516" y="2828835"/>
            <a:ext cx="3220022" cy="1200329"/>
            <a:chOff x="3829304" y="4049082"/>
            <a:chExt cx="3220022" cy="1200329"/>
          </a:xfrm>
        </p:grpSpPr>
        <p:sp>
          <p:nvSpPr>
            <p:cNvPr id="46" name="文本框 45"/>
            <p:cNvSpPr txBox="1"/>
            <p:nvPr/>
          </p:nvSpPr>
          <p:spPr>
            <a:xfrm>
              <a:off x="3829304" y="4049082"/>
              <a:ext cx="3132099" cy="461665"/>
            </a:xfrm>
            <a:prstGeom prst="rect">
              <a:avLst/>
            </a:prstGeom>
            <a:noFill/>
          </p:spPr>
          <p:txBody>
            <a:bodyPr wrap="square" rtlCol="0">
              <a:spAutoFit/>
            </a:bodyPr>
            <a:lstStyle>
              <a:defPPr>
                <a:defRPr lang="zh-CN"/>
              </a:defPPr>
              <a:lvl1pPr algn="ctr">
                <a:defRPr sz="6000" b="1">
                  <a:blipFill dpi="0" rotWithShape="1">
                    <a:blip r:embed="rId4"/>
                    <a:srcRect/>
                    <a:stretch>
                      <a:fillRect/>
                    </a:stretch>
                  </a:blipFill>
                </a:defRPr>
              </a:lvl1pPr>
            </a:lstStyle>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zh-CN" altLang="en-US" sz="2400" b="0" i="0" u="none" strike="noStrike" kern="1200" cap="none" spc="0" normalizeH="0" baseline="0" noProof="0" dirty="0">
                  <a:ln>
                    <a:noFill/>
                  </a:ln>
                  <a:solidFill>
                    <a:srgbClr val="1C4372"/>
                  </a:solidFill>
                  <a:effectLst/>
                  <a:uLnTx/>
                  <a:uFillTx/>
                  <a:latin typeface="微软雅黑" panose="020B0503020204020204" pitchFamily="34" charset="-122"/>
                  <a:ea typeface="微软雅黑" panose="020B0503020204020204" pitchFamily="34" charset="-122"/>
                  <a:cs typeface="Arial" panose="020B0604020202020204" pitchFamily="34" charset="0"/>
                </a:rPr>
                <a:t>系统硬件平台设计</a:t>
              </a:r>
            </a:p>
          </p:txBody>
        </p:sp>
        <p:sp>
          <p:nvSpPr>
            <p:cNvPr id="48" name="文本框 47"/>
            <p:cNvSpPr txBox="1"/>
            <p:nvPr/>
          </p:nvSpPr>
          <p:spPr>
            <a:xfrm>
              <a:off x="3829304" y="4418414"/>
              <a:ext cx="3220022" cy="461665"/>
            </a:xfrm>
            <a:prstGeom prst="rect">
              <a:avLst/>
            </a:prstGeom>
            <a:noFill/>
          </p:spPr>
          <p:txBody>
            <a:bodyPr wrap="square" rtlCol="0">
              <a:spAutoFit/>
            </a:bodyPr>
            <a:lstStyle>
              <a:defPPr>
                <a:defRPr lang="zh-CN"/>
              </a:defPPr>
              <a:lvl1pPr algn="ctr">
                <a:defRPr sz="6000" b="1">
                  <a:blipFill dpi="0" rotWithShape="1">
                    <a:blip r:embed="rId4"/>
                    <a:srcRect/>
                    <a:stretch>
                      <a:fillRect/>
                    </a:stretch>
                  </a:blipFill>
                </a:defRPr>
              </a:lvl1pPr>
            </a:lstStyle>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zh-CN" altLang="en-US" sz="2400" b="0" i="0" u="none" strike="noStrike" kern="1200" cap="none" spc="0" normalizeH="0" baseline="0" noProof="0" dirty="0">
                  <a:ln>
                    <a:noFill/>
                  </a:ln>
                  <a:solidFill>
                    <a:srgbClr val="1C4372"/>
                  </a:solidFill>
                  <a:effectLst/>
                  <a:uLnTx/>
                  <a:uFillTx/>
                  <a:latin typeface="微软雅黑" panose="020B0503020204020204" pitchFamily="34" charset="-122"/>
                  <a:ea typeface="微软雅黑" panose="020B0503020204020204" pitchFamily="34" charset="-122"/>
                  <a:cs typeface="Arial" panose="020B0604020202020204" pitchFamily="34" charset="0"/>
                </a:rPr>
                <a:t>车牌识别算法设计</a:t>
              </a:r>
            </a:p>
          </p:txBody>
        </p:sp>
        <p:sp>
          <p:nvSpPr>
            <p:cNvPr id="50" name="文本框 49"/>
            <p:cNvSpPr txBox="1"/>
            <p:nvPr/>
          </p:nvSpPr>
          <p:spPr>
            <a:xfrm>
              <a:off x="3829304" y="4787746"/>
              <a:ext cx="2466246" cy="461665"/>
            </a:xfrm>
            <a:prstGeom prst="rect">
              <a:avLst/>
            </a:prstGeom>
            <a:noFill/>
          </p:spPr>
          <p:txBody>
            <a:bodyPr wrap="square" rtlCol="0">
              <a:spAutoFit/>
            </a:bodyPr>
            <a:lstStyle>
              <a:defPPr>
                <a:defRPr lang="zh-CN"/>
              </a:defPPr>
              <a:lvl1pPr algn="ctr">
                <a:defRPr sz="6000" b="1">
                  <a:blipFill dpi="0" rotWithShape="1">
                    <a:blip r:embed="rId4"/>
                    <a:srcRect/>
                    <a:stretch>
                      <a:fillRect/>
                    </a:stretch>
                  </a:blipFill>
                </a:defRPr>
              </a:lvl1pPr>
            </a:lstStyle>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zh-CN" altLang="en-US" sz="2400" b="0" i="0" u="none" strike="noStrike" kern="1200" cap="none" spc="0" normalizeH="0" baseline="0" noProof="0" dirty="0">
                  <a:ln>
                    <a:noFill/>
                  </a:ln>
                  <a:solidFill>
                    <a:srgbClr val="1C4372"/>
                  </a:solidFill>
                  <a:effectLst/>
                  <a:uLnTx/>
                  <a:uFillTx/>
                  <a:latin typeface="微软雅黑" panose="020B0503020204020204" pitchFamily="34" charset="-122"/>
                  <a:ea typeface="微软雅黑" panose="020B0503020204020204" pitchFamily="34" charset="-122"/>
                  <a:cs typeface="Arial" panose="020B0604020202020204" pitchFamily="34" charset="0"/>
                </a:rPr>
                <a:t>外设驱动设计</a:t>
              </a:r>
            </a:p>
          </p:txBody>
        </p:sp>
      </p:grpSp>
      <p:sp>
        <p:nvSpPr>
          <p:cNvPr id="28" name="文本框 27"/>
          <p:cNvSpPr txBox="1"/>
          <p:nvPr/>
        </p:nvSpPr>
        <p:spPr>
          <a:xfrm>
            <a:off x="6447370" y="3936831"/>
            <a:ext cx="2466246" cy="461665"/>
          </a:xfrm>
          <a:prstGeom prst="rect">
            <a:avLst/>
          </a:prstGeom>
          <a:noFill/>
        </p:spPr>
        <p:txBody>
          <a:bodyPr wrap="square" rtlCol="0">
            <a:spAutoFit/>
          </a:bodyPr>
          <a:lstStyle>
            <a:defPPr>
              <a:defRPr lang="zh-CN"/>
            </a:defPPr>
            <a:lvl1pPr algn="ctr">
              <a:defRPr sz="6000" b="1">
                <a:blipFill dpi="0" rotWithShape="1">
                  <a:blip r:embed="rId4"/>
                  <a:srcRect/>
                  <a:stretch>
                    <a:fillRect/>
                  </a:stretch>
                </a:blipFill>
              </a:defRPr>
            </a:lvl1pPr>
          </a:lstStyle>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zh-CN" altLang="en-US" sz="2400" b="0" i="0" u="none" strike="noStrike" kern="1200" cap="none" spc="0" normalizeH="0" baseline="0" noProof="0" dirty="0">
                <a:ln>
                  <a:noFill/>
                </a:ln>
                <a:solidFill>
                  <a:srgbClr val="1C4372"/>
                </a:solidFill>
                <a:effectLst/>
                <a:uLnTx/>
                <a:uFillTx/>
                <a:latin typeface="微软雅黑" panose="020B0503020204020204" pitchFamily="34" charset="-122"/>
                <a:ea typeface="微软雅黑" panose="020B0503020204020204" pitchFamily="34" charset="-122"/>
                <a:cs typeface="Arial" panose="020B0604020202020204" pitchFamily="34" charset="0"/>
              </a:rPr>
              <a:t>上位机设计</a:t>
            </a:r>
          </a:p>
        </p:txBody>
      </p:sp>
      <p:pic>
        <p:nvPicPr>
          <p:cNvPr id="29" name="图片 2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617985" y="502645"/>
            <a:ext cx="1048431" cy="767355"/>
          </a:xfrm>
          <a:prstGeom prst="rect">
            <a:avLst/>
          </a:prstGeom>
        </p:spPr>
      </p:pic>
    </p:spTree>
    <p:extLst>
      <p:ext uri="{BB962C8B-B14F-4D97-AF65-F5344CB8AC3E}">
        <p14:creationId xmlns:p14="http://schemas.microsoft.com/office/powerpoint/2010/main" val="4008366252"/>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1C4372"/>
        </a:solidFill>
        <a:effectLst/>
      </p:bgPr>
    </p:bg>
    <p:spTree>
      <p:nvGrpSpPr>
        <p:cNvPr id="1" name=""/>
        <p:cNvGrpSpPr/>
        <p:nvPr/>
      </p:nvGrpSpPr>
      <p:grpSpPr>
        <a:xfrm>
          <a:off x="0" y="0"/>
          <a:ext cx="0" cy="0"/>
          <a:chOff x="0" y="0"/>
          <a:chExt cx="0" cy="0"/>
        </a:xfrm>
      </p:grpSpPr>
      <p:sp>
        <p:nvSpPr>
          <p:cNvPr id="19" name="矩形: 圆角 18"/>
          <p:cNvSpPr/>
          <p:nvPr/>
        </p:nvSpPr>
        <p:spPr>
          <a:xfrm>
            <a:off x="291494" y="281207"/>
            <a:ext cx="11609012" cy="6295586"/>
          </a:xfrm>
          <a:prstGeom prst="roundRect">
            <a:avLst>
              <a:gd name="adj" fmla="val 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TextBox 58"/>
          <p:cNvSpPr txBox="1"/>
          <p:nvPr/>
        </p:nvSpPr>
        <p:spPr>
          <a:xfrm>
            <a:off x="8848132" y="2747857"/>
            <a:ext cx="833883" cy="276999"/>
          </a:xfrm>
          <a:prstGeom prst="rect">
            <a:avLst/>
          </a:prstGeom>
          <a:noFill/>
        </p:spPr>
        <p:txBody>
          <a:bodyPr wrap="none" rtlCol="0">
            <a:spAutoFit/>
          </a:bodyPr>
          <a:lstStyle/>
          <a:p>
            <a:pPr algn="ctr"/>
            <a:r>
              <a:rPr lang="en-US" sz="1200" dirty="0">
                <a:solidFill>
                  <a:schemeClr val="bg1"/>
                </a:solidFill>
                <a:latin typeface="Ubuntu" panose="020B0504030602030204" pitchFamily="34" charset="0"/>
              </a:rPr>
              <a:t>Text here</a:t>
            </a:r>
            <a:endParaRPr lang="ru-RU" sz="1200" dirty="0">
              <a:solidFill>
                <a:schemeClr val="bg1"/>
              </a:solidFill>
              <a:latin typeface="Ubuntu" panose="020B0504030602030204" pitchFamily="34" charset="0"/>
            </a:endParaRPr>
          </a:p>
        </p:txBody>
      </p:sp>
      <p:sp>
        <p:nvSpPr>
          <p:cNvPr id="11" name="Freeform 17"/>
          <p:cNvSpPr/>
          <p:nvPr/>
        </p:nvSpPr>
        <p:spPr bwMode="auto">
          <a:xfrm>
            <a:off x="8176847" y="1169926"/>
            <a:ext cx="3358662" cy="532903"/>
          </a:xfrm>
          <a:prstGeom prst="rect">
            <a:avLst/>
          </a:prstGeom>
          <a:solidFill>
            <a:srgbClr val="1C4372"/>
          </a:solidFill>
          <a:ln w="9525">
            <a:noFill/>
            <a:round/>
          </a:ln>
        </p:spPr>
        <p:txBody>
          <a:bodyPr vert="horz" wrap="square" lIns="91440" tIns="45720" rIns="91440" bIns="45720" numCol="1" anchor="t" anchorCtr="0" compatLnSpc="1"/>
          <a:lstStyle/>
          <a:p>
            <a:endParaRPr lang="ru-RU" dirty="0"/>
          </a:p>
        </p:txBody>
      </p:sp>
      <p:sp>
        <p:nvSpPr>
          <p:cNvPr id="15" name="文本框 14"/>
          <p:cNvSpPr txBox="1"/>
          <p:nvPr/>
        </p:nvSpPr>
        <p:spPr>
          <a:xfrm>
            <a:off x="8176847" y="2214954"/>
            <a:ext cx="3428999" cy="1631216"/>
          </a:xfrm>
          <a:prstGeom prst="rect">
            <a:avLst/>
          </a:prstGeom>
          <a:noFill/>
        </p:spPr>
        <p:txBody>
          <a:bodyPr wrap="square" rtlCol="0">
            <a:spAutoFit/>
          </a:bodyPr>
          <a:lstStyle/>
          <a:p>
            <a:pPr>
              <a:lnSpc>
                <a:spcPct val="125000"/>
              </a:lnSpc>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本系统工作在 </a:t>
            </a:r>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rPr>
              <a:t>Nexys4DDR FPGA </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板卡上，需要的外设为：</a:t>
            </a:r>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rPr>
              <a:t>OV5640 </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摄像头、</a:t>
            </a:r>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rPr>
              <a:t>LCD</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显示屏和 </a:t>
            </a:r>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rPr>
              <a:t>ESP8266 WIFI </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模块，分别实现图像采集、人机交互和数据上传到云端的功能。</a:t>
            </a:r>
          </a:p>
        </p:txBody>
      </p:sp>
      <p:sp>
        <p:nvSpPr>
          <p:cNvPr id="18" name="文本框 17"/>
          <p:cNvSpPr txBox="1"/>
          <p:nvPr/>
        </p:nvSpPr>
        <p:spPr>
          <a:xfrm>
            <a:off x="8176847" y="1236322"/>
            <a:ext cx="2615656" cy="400110"/>
          </a:xfrm>
          <a:prstGeom prst="rect">
            <a:avLst/>
          </a:prstGeom>
          <a:noFill/>
        </p:spPr>
        <p:txBody>
          <a:bodyPr wrap="square" rtlCol="0">
            <a:spAutoFit/>
          </a:bodyPr>
          <a:lstStyle/>
          <a:p>
            <a:pPr algn="ctr"/>
            <a:r>
              <a:rPr lang="en-US" altLang="zh-CN" sz="2000" b="1" dirty="0">
                <a:solidFill>
                  <a:schemeClr val="bg1"/>
                </a:solidFill>
                <a:latin typeface="微软雅黑" panose="020B0503020204020204" pitchFamily="34" charset="-122"/>
                <a:ea typeface="微软雅黑" panose="020B0503020204020204" pitchFamily="34" charset="-122"/>
              </a:rPr>
              <a:t>2.1</a:t>
            </a:r>
            <a:r>
              <a:rPr lang="zh-CN" altLang="en-US" sz="2000" b="1" dirty="0">
                <a:solidFill>
                  <a:schemeClr val="bg1"/>
                </a:solidFill>
                <a:latin typeface="微软雅黑" panose="020B0503020204020204" pitchFamily="34" charset="-122"/>
                <a:ea typeface="微软雅黑" panose="020B0503020204020204" pitchFamily="34" charset="-122"/>
              </a:rPr>
              <a:t>系统硬件平台设计</a:t>
            </a:r>
          </a:p>
        </p:txBody>
      </p:sp>
      <p:pic>
        <p:nvPicPr>
          <p:cNvPr id="3" name="图片 2"/>
          <p:cNvPicPr>
            <a:picLocks noChangeAspect="1"/>
          </p:cNvPicPr>
          <p:nvPr/>
        </p:nvPicPr>
        <p:blipFill>
          <a:blip r:embed="rId3"/>
          <a:stretch>
            <a:fillRect/>
          </a:stretch>
        </p:blipFill>
        <p:spPr>
          <a:xfrm>
            <a:off x="291494" y="1654960"/>
            <a:ext cx="7771052" cy="4104001"/>
          </a:xfrm>
          <a:prstGeom prst="rect">
            <a:avLst/>
          </a:prstGeom>
        </p:spPr>
      </p:pic>
      <p:sp>
        <p:nvSpPr>
          <p:cNvPr id="14" name="矩形 13"/>
          <p:cNvSpPr/>
          <p:nvPr/>
        </p:nvSpPr>
        <p:spPr>
          <a:xfrm>
            <a:off x="584048" y="281207"/>
            <a:ext cx="3794494" cy="846386"/>
          </a:xfrm>
          <a:prstGeom prst="rect">
            <a:avLst/>
          </a:prstGeom>
        </p:spPr>
        <p:txBody>
          <a:bodyPr wrap="square">
            <a:spAutoFit/>
          </a:bodyPr>
          <a:lstStyle/>
          <a:p>
            <a:pPr>
              <a:lnSpc>
                <a:spcPct val="175000"/>
              </a:lnSpc>
            </a:pPr>
            <a:r>
              <a:rPr lang="en-US" altLang="zh-CN" sz="2800" dirty="0">
                <a:solidFill>
                  <a:srgbClr val="1C4372"/>
                </a:solidFill>
                <a:latin typeface="微软雅黑" panose="020B0503020204020204" pitchFamily="34" charset="-122"/>
                <a:ea typeface="微软雅黑" panose="020B0503020204020204" pitchFamily="34" charset="-122"/>
              </a:rPr>
              <a:t>2.</a:t>
            </a:r>
            <a:r>
              <a:rPr lang="zh-CN" altLang="en-US" sz="2800" dirty="0">
                <a:solidFill>
                  <a:srgbClr val="1C4372"/>
                </a:solidFill>
                <a:latin typeface="微软雅黑" panose="020B0503020204020204" pitchFamily="34" charset="-122"/>
                <a:ea typeface="微软雅黑" panose="020B0503020204020204" pitchFamily="34" charset="-122"/>
              </a:rPr>
              <a:t>系统设计实现</a:t>
            </a:r>
          </a:p>
        </p:txBody>
      </p:sp>
      <p:pic>
        <p:nvPicPr>
          <p:cNvPr id="20" name="图片 1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617985" y="502645"/>
            <a:ext cx="1048431" cy="767355"/>
          </a:xfrm>
          <a:prstGeom prst="rect">
            <a:avLst/>
          </a:prstGeom>
        </p:spPr>
      </p:pic>
    </p:spTree>
    <p:extLst>
      <p:ext uri="{BB962C8B-B14F-4D97-AF65-F5344CB8AC3E}">
        <p14:creationId xmlns:p14="http://schemas.microsoft.com/office/powerpoint/2010/main" val="588767348"/>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1C4372"/>
        </a:solidFill>
        <a:effectLst/>
      </p:bgPr>
    </p:bg>
    <p:spTree>
      <p:nvGrpSpPr>
        <p:cNvPr id="1" name=""/>
        <p:cNvGrpSpPr/>
        <p:nvPr/>
      </p:nvGrpSpPr>
      <p:grpSpPr>
        <a:xfrm>
          <a:off x="0" y="0"/>
          <a:ext cx="0" cy="0"/>
          <a:chOff x="0" y="0"/>
          <a:chExt cx="0" cy="0"/>
        </a:xfrm>
      </p:grpSpPr>
      <p:sp>
        <p:nvSpPr>
          <p:cNvPr id="19" name="矩形: 圆角 18"/>
          <p:cNvSpPr/>
          <p:nvPr/>
        </p:nvSpPr>
        <p:spPr>
          <a:xfrm>
            <a:off x="291494" y="281207"/>
            <a:ext cx="11609012" cy="6295586"/>
          </a:xfrm>
          <a:prstGeom prst="roundRect">
            <a:avLst>
              <a:gd name="adj" fmla="val 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TextBox 58"/>
          <p:cNvSpPr txBox="1"/>
          <p:nvPr/>
        </p:nvSpPr>
        <p:spPr>
          <a:xfrm>
            <a:off x="8848132" y="2747857"/>
            <a:ext cx="833883" cy="276999"/>
          </a:xfrm>
          <a:prstGeom prst="rect">
            <a:avLst/>
          </a:prstGeom>
          <a:noFill/>
        </p:spPr>
        <p:txBody>
          <a:bodyPr wrap="none" rtlCol="0">
            <a:spAutoFit/>
          </a:bodyPr>
          <a:lstStyle/>
          <a:p>
            <a:pPr algn="ctr"/>
            <a:r>
              <a:rPr lang="en-US" sz="1200" dirty="0">
                <a:solidFill>
                  <a:schemeClr val="bg1"/>
                </a:solidFill>
                <a:latin typeface="Ubuntu" panose="020B0504030602030204" pitchFamily="34" charset="0"/>
              </a:rPr>
              <a:t>Text here</a:t>
            </a:r>
            <a:endParaRPr lang="ru-RU" sz="1200" dirty="0">
              <a:solidFill>
                <a:schemeClr val="bg1"/>
              </a:solidFill>
              <a:latin typeface="Ubuntu" panose="020B0504030602030204" pitchFamily="34" charset="0"/>
            </a:endParaRPr>
          </a:p>
        </p:txBody>
      </p:sp>
      <p:sp>
        <p:nvSpPr>
          <p:cNvPr id="11" name="Freeform 17"/>
          <p:cNvSpPr/>
          <p:nvPr/>
        </p:nvSpPr>
        <p:spPr bwMode="auto">
          <a:xfrm>
            <a:off x="1143000" y="1301811"/>
            <a:ext cx="3358662" cy="532903"/>
          </a:xfrm>
          <a:prstGeom prst="rect">
            <a:avLst/>
          </a:prstGeom>
          <a:solidFill>
            <a:srgbClr val="1C4372"/>
          </a:solidFill>
          <a:ln w="9525">
            <a:noFill/>
            <a:round/>
          </a:ln>
        </p:spPr>
        <p:txBody>
          <a:bodyPr vert="horz" wrap="square" lIns="91440" tIns="45720" rIns="91440" bIns="45720" numCol="1" anchor="t" anchorCtr="0" compatLnSpc="1"/>
          <a:lstStyle/>
          <a:p>
            <a:endParaRPr lang="ru-RU" dirty="0"/>
          </a:p>
        </p:txBody>
      </p:sp>
      <p:sp>
        <p:nvSpPr>
          <p:cNvPr id="15" name="文本框 14"/>
          <p:cNvSpPr txBox="1"/>
          <p:nvPr/>
        </p:nvSpPr>
        <p:spPr>
          <a:xfrm>
            <a:off x="1143000" y="2097405"/>
            <a:ext cx="5855676" cy="707886"/>
          </a:xfrm>
          <a:prstGeom prst="rect">
            <a:avLst/>
          </a:prstGeom>
          <a:noFill/>
        </p:spPr>
        <p:txBody>
          <a:bodyPr wrap="square" rtlCol="0">
            <a:spAutoFit/>
          </a:bodyPr>
          <a:lstStyle/>
          <a:p>
            <a:pPr>
              <a:lnSpc>
                <a:spcPct val="125000"/>
              </a:lnSpc>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车牌识别的算法主要通过在</a:t>
            </a:r>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rPr>
              <a:t>FPGA</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中设计的硬件加速器来实现，</a:t>
            </a:r>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rPr>
              <a:t>Cortex-M3</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在这部分主要是负责硬件加速器的配置与控制。</a:t>
            </a:r>
          </a:p>
        </p:txBody>
      </p:sp>
      <p:sp>
        <p:nvSpPr>
          <p:cNvPr id="18" name="文本框 17"/>
          <p:cNvSpPr txBox="1"/>
          <p:nvPr/>
        </p:nvSpPr>
        <p:spPr>
          <a:xfrm>
            <a:off x="1143000" y="1368207"/>
            <a:ext cx="3134360" cy="400110"/>
          </a:xfrm>
          <a:prstGeom prst="rect">
            <a:avLst/>
          </a:prstGeom>
          <a:noFill/>
        </p:spPr>
        <p:txBody>
          <a:bodyPr wrap="square" rtlCol="0">
            <a:spAutoFit/>
          </a:bodyPr>
          <a:lstStyle/>
          <a:p>
            <a:pPr algn="ctr"/>
            <a:r>
              <a:rPr lang="en-US" altLang="zh-CN" sz="2000" b="1" dirty="0">
                <a:solidFill>
                  <a:schemeClr val="bg1"/>
                </a:solidFill>
                <a:latin typeface="微软雅黑" panose="020B0503020204020204" pitchFamily="34" charset="-122"/>
                <a:ea typeface="微软雅黑" panose="020B0503020204020204" pitchFamily="34" charset="-122"/>
              </a:rPr>
              <a:t> 2.3</a:t>
            </a:r>
            <a:r>
              <a:rPr lang="zh-CN" altLang="en-US" sz="2000" b="1" dirty="0">
                <a:solidFill>
                  <a:schemeClr val="bg1"/>
                </a:solidFill>
                <a:latin typeface="微软雅黑" panose="020B0503020204020204" pitchFamily="34" charset="-122"/>
                <a:ea typeface="微软雅黑" panose="020B0503020204020204" pitchFamily="34" charset="-122"/>
              </a:rPr>
              <a:t>车牌识别算法设计</a:t>
            </a:r>
          </a:p>
        </p:txBody>
      </p:sp>
      <p:sp>
        <p:nvSpPr>
          <p:cNvPr id="14" name="矩形 13"/>
          <p:cNvSpPr/>
          <p:nvPr/>
        </p:nvSpPr>
        <p:spPr>
          <a:xfrm>
            <a:off x="584048" y="281207"/>
            <a:ext cx="3794494" cy="846386"/>
          </a:xfrm>
          <a:prstGeom prst="rect">
            <a:avLst/>
          </a:prstGeom>
        </p:spPr>
        <p:txBody>
          <a:bodyPr wrap="square">
            <a:spAutoFit/>
          </a:bodyPr>
          <a:lstStyle/>
          <a:p>
            <a:pPr>
              <a:lnSpc>
                <a:spcPct val="175000"/>
              </a:lnSpc>
            </a:pPr>
            <a:r>
              <a:rPr lang="en-US" altLang="zh-CN" sz="2800" dirty="0">
                <a:solidFill>
                  <a:srgbClr val="1C4372"/>
                </a:solidFill>
                <a:latin typeface="微软雅黑" panose="020B0503020204020204" pitchFamily="34" charset="-122"/>
                <a:ea typeface="微软雅黑" panose="020B0503020204020204" pitchFamily="34" charset="-122"/>
              </a:rPr>
              <a:t>2.</a:t>
            </a:r>
            <a:r>
              <a:rPr lang="zh-CN" altLang="en-US" sz="2800" dirty="0">
                <a:solidFill>
                  <a:srgbClr val="1C4372"/>
                </a:solidFill>
                <a:latin typeface="微软雅黑" panose="020B0503020204020204" pitchFamily="34" charset="-122"/>
                <a:ea typeface="微软雅黑" panose="020B0503020204020204" pitchFamily="34" charset="-122"/>
              </a:rPr>
              <a:t>系统设计实现</a:t>
            </a:r>
          </a:p>
        </p:txBody>
      </p:sp>
      <p:pic>
        <p:nvPicPr>
          <p:cNvPr id="2" name="图片 1"/>
          <p:cNvPicPr>
            <a:picLocks noChangeAspect="1"/>
          </p:cNvPicPr>
          <p:nvPr/>
        </p:nvPicPr>
        <p:blipFill>
          <a:blip r:embed="rId3"/>
          <a:stretch>
            <a:fillRect/>
          </a:stretch>
        </p:blipFill>
        <p:spPr>
          <a:xfrm>
            <a:off x="383564" y="3109558"/>
            <a:ext cx="11419058" cy="1511931"/>
          </a:xfrm>
          <a:prstGeom prst="rect">
            <a:avLst/>
          </a:prstGeom>
        </p:spPr>
      </p:pic>
      <p:pic>
        <p:nvPicPr>
          <p:cNvPr id="10" name="图片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617985" y="502645"/>
            <a:ext cx="1048431" cy="767355"/>
          </a:xfrm>
          <a:prstGeom prst="rect">
            <a:avLst/>
          </a:prstGeom>
        </p:spPr>
      </p:pic>
    </p:spTree>
    <p:extLst>
      <p:ext uri="{BB962C8B-B14F-4D97-AF65-F5344CB8AC3E}">
        <p14:creationId xmlns:p14="http://schemas.microsoft.com/office/powerpoint/2010/main" val="1093507092"/>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1C4372"/>
        </a:solidFill>
        <a:effectLst/>
      </p:bgPr>
    </p:bg>
    <p:spTree>
      <p:nvGrpSpPr>
        <p:cNvPr id="1" name=""/>
        <p:cNvGrpSpPr/>
        <p:nvPr/>
      </p:nvGrpSpPr>
      <p:grpSpPr>
        <a:xfrm>
          <a:off x="0" y="0"/>
          <a:ext cx="0" cy="0"/>
          <a:chOff x="0" y="0"/>
          <a:chExt cx="0" cy="0"/>
        </a:xfrm>
      </p:grpSpPr>
      <p:sp>
        <p:nvSpPr>
          <p:cNvPr id="19" name="矩形: 圆角 18"/>
          <p:cNvSpPr/>
          <p:nvPr/>
        </p:nvSpPr>
        <p:spPr>
          <a:xfrm>
            <a:off x="254864" y="281207"/>
            <a:ext cx="11609012" cy="6295586"/>
          </a:xfrm>
          <a:prstGeom prst="roundRect">
            <a:avLst>
              <a:gd name="adj" fmla="val 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Oval 264"/>
          <p:cNvSpPr/>
          <p:nvPr/>
        </p:nvSpPr>
        <p:spPr>
          <a:xfrm>
            <a:off x="7033887" y="2344394"/>
            <a:ext cx="662852" cy="662852"/>
          </a:xfrm>
          <a:prstGeom prst="ellipse">
            <a:avLst/>
          </a:prstGeom>
          <a:solidFill>
            <a:srgbClr val="1C437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FFFFFF"/>
              </a:solidFill>
              <a:effectLst/>
              <a:uLnTx/>
              <a:uFillTx/>
              <a:latin typeface="Agency FB" panose="020B0503020202020204" pitchFamily="34" charset="0"/>
              <a:ea typeface="微软雅黑" panose="020B0503020204020204" pitchFamily="34" charset="-122"/>
              <a:cs typeface="+mn-ea"/>
              <a:sym typeface="Agency FB" panose="020B0503020202020204" pitchFamily="34" charset="0"/>
            </a:endParaRPr>
          </a:p>
        </p:txBody>
      </p:sp>
      <p:sp>
        <p:nvSpPr>
          <p:cNvPr id="10" name="Shape 2368"/>
          <p:cNvSpPr/>
          <p:nvPr/>
        </p:nvSpPr>
        <p:spPr>
          <a:xfrm>
            <a:off x="7226832" y="2509642"/>
            <a:ext cx="318219" cy="318195"/>
          </a:xfrm>
          <a:custGeom>
            <a:avLst/>
            <a:gdLst/>
            <a:ahLst/>
            <a:cxnLst>
              <a:cxn ang="0">
                <a:pos x="wd2" y="hd2"/>
              </a:cxn>
              <a:cxn ang="5400000">
                <a:pos x="wd2" y="hd2"/>
              </a:cxn>
              <a:cxn ang="10800000">
                <a:pos x="wd2" y="hd2"/>
              </a:cxn>
              <a:cxn ang="16200000">
                <a:pos x="wd2" y="hd2"/>
              </a:cxn>
            </a:cxnLst>
            <a:rect l="0" t="0" r="r" b="b"/>
            <a:pathLst>
              <a:path w="21600" h="21600" extrusionOk="0">
                <a:moveTo>
                  <a:pt x="11291" y="17673"/>
                </a:moveTo>
                <a:cubicBezTo>
                  <a:pt x="11562" y="17673"/>
                  <a:pt x="11782" y="17453"/>
                  <a:pt x="11782" y="17182"/>
                </a:cubicBezTo>
                <a:cubicBezTo>
                  <a:pt x="11782" y="16911"/>
                  <a:pt x="11562" y="16691"/>
                  <a:pt x="11291" y="16691"/>
                </a:cubicBezTo>
                <a:cubicBezTo>
                  <a:pt x="11020" y="16691"/>
                  <a:pt x="10800" y="16911"/>
                  <a:pt x="10800" y="17182"/>
                </a:cubicBezTo>
                <a:cubicBezTo>
                  <a:pt x="10800" y="17453"/>
                  <a:pt x="11020" y="17673"/>
                  <a:pt x="11291" y="17673"/>
                </a:cubicBezTo>
                <a:moveTo>
                  <a:pt x="17673" y="18655"/>
                </a:moveTo>
                <a:lnTo>
                  <a:pt x="13745" y="18655"/>
                </a:lnTo>
                <a:lnTo>
                  <a:pt x="13745" y="12273"/>
                </a:lnTo>
                <a:cubicBezTo>
                  <a:pt x="13745" y="12002"/>
                  <a:pt x="13525" y="11782"/>
                  <a:pt x="13255" y="11782"/>
                </a:cubicBezTo>
                <a:lnTo>
                  <a:pt x="8345" y="11782"/>
                </a:lnTo>
                <a:cubicBezTo>
                  <a:pt x="8075" y="11782"/>
                  <a:pt x="7855" y="12002"/>
                  <a:pt x="7855" y="12273"/>
                </a:cubicBezTo>
                <a:lnTo>
                  <a:pt x="7855" y="18655"/>
                </a:lnTo>
                <a:lnTo>
                  <a:pt x="3927" y="18655"/>
                </a:lnTo>
                <a:lnTo>
                  <a:pt x="3927" y="8058"/>
                </a:lnTo>
                <a:lnTo>
                  <a:pt x="10800" y="1185"/>
                </a:lnTo>
                <a:lnTo>
                  <a:pt x="17673" y="8058"/>
                </a:lnTo>
                <a:cubicBezTo>
                  <a:pt x="17673" y="8058"/>
                  <a:pt x="17673" y="18655"/>
                  <a:pt x="17673" y="18655"/>
                </a:cubicBezTo>
                <a:close/>
                <a:moveTo>
                  <a:pt x="17673" y="20618"/>
                </a:moveTo>
                <a:lnTo>
                  <a:pt x="13745" y="20618"/>
                </a:lnTo>
                <a:lnTo>
                  <a:pt x="13745" y="19636"/>
                </a:lnTo>
                <a:lnTo>
                  <a:pt x="17673" y="19636"/>
                </a:lnTo>
                <a:cubicBezTo>
                  <a:pt x="17673" y="19636"/>
                  <a:pt x="17673" y="20618"/>
                  <a:pt x="17673" y="20618"/>
                </a:cubicBezTo>
                <a:close/>
                <a:moveTo>
                  <a:pt x="12764" y="20618"/>
                </a:moveTo>
                <a:lnTo>
                  <a:pt x="8836" y="20618"/>
                </a:lnTo>
                <a:lnTo>
                  <a:pt x="8836" y="12764"/>
                </a:lnTo>
                <a:lnTo>
                  <a:pt x="12764" y="12764"/>
                </a:lnTo>
                <a:cubicBezTo>
                  <a:pt x="12764" y="12764"/>
                  <a:pt x="12764" y="20618"/>
                  <a:pt x="12764" y="20618"/>
                </a:cubicBezTo>
                <a:close/>
                <a:moveTo>
                  <a:pt x="7855" y="20618"/>
                </a:moveTo>
                <a:lnTo>
                  <a:pt x="3927" y="20618"/>
                </a:lnTo>
                <a:lnTo>
                  <a:pt x="3927" y="19636"/>
                </a:lnTo>
                <a:lnTo>
                  <a:pt x="7855" y="19636"/>
                </a:lnTo>
                <a:cubicBezTo>
                  <a:pt x="7855" y="19636"/>
                  <a:pt x="7855" y="20618"/>
                  <a:pt x="7855" y="20618"/>
                </a:cubicBezTo>
                <a:close/>
                <a:moveTo>
                  <a:pt x="14727" y="1964"/>
                </a:moveTo>
                <a:lnTo>
                  <a:pt x="16691" y="1964"/>
                </a:lnTo>
                <a:lnTo>
                  <a:pt x="16691" y="5688"/>
                </a:lnTo>
                <a:lnTo>
                  <a:pt x="14727" y="3724"/>
                </a:lnTo>
                <a:cubicBezTo>
                  <a:pt x="14727" y="3724"/>
                  <a:pt x="14727" y="1964"/>
                  <a:pt x="14727" y="1964"/>
                </a:cubicBezTo>
                <a:close/>
                <a:moveTo>
                  <a:pt x="21456" y="10453"/>
                </a:moveTo>
                <a:lnTo>
                  <a:pt x="17673" y="6670"/>
                </a:lnTo>
                <a:lnTo>
                  <a:pt x="17673" y="1473"/>
                </a:lnTo>
                <a:cubicBezTo>
                  <a:pt x="17673" y="1202"/>
                  <a:pt x="17453" y="982"/>
                  <a:pt x="17182" y="982"/>
                </a:cubicBezTo>
                <a:lnTo>
                  <a:pt x="14236" y="982"/>
                </a:lnTo>
                <a:cubicBezTo>
                  <a:pt x="13966" y="982"/>
                  <a:pt x="13745" y="1202"/>
                  <a:pt x="13745" y="1473"/>
                </a:cubicBezTo>
                <a:lnTo>
                  <a:pt x="13745" y="2742"/>
                </a:lnTo>
                <a:lnTo>
                  <a:pt x="11147" y="144"/>
                </a:lnTo>
                <a:cubicBezTo>
                  <a:pt x="11058" y="55"/>
                  <a:pt x="10935" y="0"/>
                  <a:pt x="10800" y="0"/>
                </a:cubicBezTo>
                <a:cubicBezTo>
                  <a:pt x="10665" y="0"/>
                  <a:pt x="10542" y="55"/>
                  <a:pt x="10453" y="144"/>
                </a:cubicBezTo>
                <a:lnTo>
                  <a:pt x="144" y="10453"/>
                </a:lnTo>
                <a:cubicBezTo>
                  <a:pt x="55" y="10542"/>
                  <a:pt x="0" y="10665"/>
                  <a:pt x="0" y="10800"/>
                </a:cubicBezTo>
                <a:cubicBezTo>
                  <a:pt x="0" y="11072"/>
                  <a:pt x="220" y="11291"/>
                  <a:pt x="491" y="11291"/>
                </a:cubicBezTo>
                <a:cubicBezTo>
                  <a:pt x="626" y="11291"/>
                  <a:pt x="749" y="11236"/>
                  <a:pt x="838" y="11147"/>
                </a:cubicBezTo>
                <a:lnTo>
                  <a:pt x="2945" y="9040"/>
                </a:lnTo>
                <a:lnTo>
                  <a:pt x="2945" y="21109"/>
                </a:lnTo>
                <a:cubicBezTo>
                  <a:pt x="2945" y="21381"/>
                  <a:pt x="3166" y="21600"/>
                  <a:pt x="3436" y="21600"/>
                </a:cubicBezTo>
                <a:lnTo>
                  <a:pt x="18164" y="21600"/>
                </a:lnTo>
                <a:cubicBezTo>
                  <a:pt x="18434" y="21600"/>
                  <a:pt x="18655" y="21381"/>
                  <a:pt x="18655" y="21109"/>
                </a:cubicBezTo>
                <a:lnTo>
                  <a:pt x="18655" y="9040"/>
                </a:lnTo>
                <a:lnTo>
                  <a:pt x="20762" y="11147"/>
                </a:lnTo>
                <a:cubicBezTo>
                  <a:pt x="20851" y="11236"/>
                  <a:pt x="20974" y="11291"/>
                  <a:pt x="21109" y="11291"/>
                </a:cubicBezTo>
                <a:cubicBezTo>
                  <a:pt x="21380" y="11291"/>
                  <a:pt x="21600" y="11072"/>
                  <a:pt x="21600" y="10800"/>
                </a:cubicBezTo>
                <a:cubicBezTo>
                  <a:pt x="21600" y="10665"/>
                  <a:pt x="21545" y="10542"/>
                  <a:pt x="21456" y="10453"/>
                </a:cubicBezTo>
              </a:path>
            </a:pathLst>
          </a:custGeom>
          <a:solidFill>
            <a:srgbClr val="FFFFFF"/>
          </a:solidFill>
          <a:ln w="12700">
            <a:miter lim="400000"/>
          </a:ln>
        </p:spPr>
        <p:txBody>
          <a:bodyPr lIns="19049" tIns="19049" rIns="19049" bIns="19049" anchor="ctr"/>
          <a:lstStyle/>
          <a:p>
            <a:pPr marL="0" marR="0" lvl="0" indent="0" algn="ctr" defTabSz="227965" eaLnBrk="1" fontAlgn="auto" latinLnBrk="0" hangingPunct="0">
              <a:lnSpc>
                <a:spcPct val="100000"/>
              </a:lnSpc>
              <a:spcBef>
                <a:spcPts val="0"/>
              </a:spcBef>
              <a:spcAft>
                <a:spcPts val="0"/>
              </a:spcAft>
              <a:buClrTx/>
              <a:buSzTx/>
              <a:buFontTx/>
              <a:buNone/>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kumimoji="0" sz="156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Agency FB" panose="020B0503020202020204" pitchFamily="34" charset="0"/>
              <a:ea typeface="微软雅黑" panose="020B0503020204020204" pitchFamily="34" charset="-122"/>
              <a:cs typeface="+mn-ea"/>
              <a:sym typeface="Agency FB" panose="020B0503020202020204" pitchFamily="34" charset="0"/>
            </a:endParaRPr>
          </a:p>
        </p:txBody>
      </p:sp>
      <p:sp>
        <p:nvSpPr>
          <p:cNvPr id="11" name="Oval 270"/>
          <p:cNvSpPr/>
          <p:nvPr/>
        </p:nvSpPr>
        <p:spPr>
          <a:xfrm>
            <a:off x="7061131" y="5109055"/>
            <a:ext cx="662852" cy="662852"/>
          </a:xfrm>
          <a:prstGeom prst="ellipse">
            <a:avLst/>
          </a:prstGeom>
          <a:solidFill>
            <a:srgbClr val="1C437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lang="en-US">
              <a:sym typeface="Agency FB" panose="020B0503020202020204" pitchFamily="34" charset="0"/>
            </a:endParaRPr>
          </a:p>
        </p:txBody>
      </p:sp>
      <p:sp>
        <p:nvSpPr>
          <p:cNvPr id="12" name="Shape 2430"/>
          <p:cNvSpPr/>
          <p:nvPr/>
        </p:nvSpPr>
        <p:spPr>
          <a:xfrm>
            <a:off x="7233448" y="5278332"/>
            <a:ext cx="318219" cy="318195"/>
          </a:xfrm>
          <a:custGeom>
            <a:avLst/>
            <a:gdLst/>
            <a:ahLst/>
            <a:cxnLst>
              <a:cxn ang="0">
                <a:pos x="wd2" y="hd2"/>
              </a:cxn>
              <a:cxn ang="5400000">
                <a:pos x="wd2" y="hd2"/>
              </a:cxn>
              <a:cxn ang="10800000">
                <a:pos x="wd2" y="hd2"/>
              </a:cxn>
              <a:cxn ang="16200000">
                <a:pos x="wd2" y="hd2"/>
              </a:cxn>
            </a:cxnLst>
            <a:rect l="0" t="0" r="r" b="b"/>
            <a:pathLst>
              <a:path w="21600" h="21600" extrusionOk="0">
                <a:moveTo>
                  <a:pt x="12281" y="19846"/>
                </a:moveTo>
                <a:lnTo>
                  <a:pt x="9413" y="12882"/>
                </a:lnTo>
                <a:lnTo>
                  <a:pt x="19655" y="2640"/>
                </a:lnTo>
                <a:cubicBezTo>
                  <a:pt x="19655" y="2640"/>
                  <a:pt x="12281" y="19846"/>
                  <a:pt x="12281" y="19846"/>
                </a:cubicBezTo>
                <a:close/>
                <a:moveTo>
                  <a:pt x="1755" y="9320"/>
                </a:moveTo>
                <a:lnTo>
                  <a:pt x="18960" y="1945"/>
                </a:lnTo>
                <a:lnTo>
                  <a:pt x="8719" y="12187"/>
                </a:lnTo>
                <a:cubicBezTo>
                  <a:pt x="8719" y="12187"/>
                  <a:pt x="1755" y="9320"/>
                  <a:pt x="1755" y="9320"/>
                </a:cubicBezTo>
                <a:close/>
                <a:moveTo>
                  <a:pt x="21600" y="491"/>
                </a:moveTo>
                <a:cubicBezTo>
                  <a:pt x="21600" y="220"/>
                  <a:pt x="21380" y="0"/>
                  <a:pt x="21109" y="0"/>
                </a:cubicBezTo>
                <a:cubicBezTo>
                  <a:pt x="21034" y="0"/>
                  <a:pt x="20964" y="20"/>
                  <a:pt x="20900" y="52"/>
                </a:cubicBezTo>
                <a:lnTo>
                  <a:pt x="20898" y="48"/>
                </a:lnTo>
                <a:lnTo>
                  <a:pt x="302" y="8875"/>
                </a:lnTo>
                <a:cubicBezTo>
                  <a:pt x="301" y="8875"/>
                  <a:pt x="299" y="8876"/>
                  <a:pt x="297" y="8877"/>
                </a:cubicBezTo>
                <a:lnTo>
                  <a:pt x="280" y="8885"/>
                </a:lnTo>
                <a:lnTo>
                  <a:pt x="281" y="8887"/>
                </a:lnTo>
                <a:cubicBezTo>
                  <a:pt x="116" y="8967"/>
                  <a:pt x="0" y="9132"/>
                  <a:pt x="0" y="9327"/>
                </a:cubicBezTo>
                <a:cubicBezTo>
                  <a:pt x="0" y="9550"/>
                  <a:pt x="151" y="9731"/>
                  <a:pt x="355" y="9791"/>
                </a:cubicBezTo>
                <a:lnTo>
                  <a:pt x="353" y="9799"/>
                </a:lnTo>
                <a:lnTo>
                  <a:pt x="8462" y="13138"/>
                </a:lnTo>
                <a:lnTo>
                  <a:pt x="11801" y="21248"/>
                </a:lnTo>
                <a:lnTo>
                  <a:pt x="11809" y="21245"/>
                </a:lnTo>
                <a:cubicBezTo>
                  <a:pt x="11869" y="21449"/>
                  <a:pt x="12050" y="21600"/>
                  <a:pt x="12273" y="21600"/>
                </a:cubicBezTo>
                <a:cubicBezTo>
                  <a:pt x="12468" y="21600"/>
                  <a:pt x="12634" y="21484"/>
                  <a:pt x="12713" y="21319"/>
                </a:cubicBezTo>
                <a:lnTo>
                  <a:pt x="12716" y="21320"/>
                </a:lnTo>
                <a:lnTo>
                  <a:pt x="12723" y="21303"/>
                </a:lnTo>
                <a:cubicBezTo>
                  <a:pt x="12724" y="21301"/>
                  <a:pt x="12725" y="21300"/>
                  <a:pt x="12725" y="21298"/>
                </a:cubicBezTo>
                <a:lnTo>
                  <a:pt x="21553" y="702"/>
                </a:lnTo>
                <a:lnTo>
                  <a:pt x="21547" y="699"/>
                </a:lnTo>
                <a:cubicBezTo>
                  <a:pt x="21578" y="636"/>
                  <a:pt x="21600" y="567"/>
                  <a:pt x="21600" y="491"/>
                </a:cubicBezTo>
                <a:moveTo>
                  <a:pt x="7855" y="16200"/>
                </a:moveTo>
                <a:cubicBezTo>
                  <a:pt x="7719" y="16200"/>
                  <a:pt x="7596" y="16255"/>
                  <a:pt x="7507" y="16344"/>
                </a:cubicBezTo>
                <a:lnTo>
                  <a:pt x="6035" y="17817"/>
                </a:lnTo>
                <a:cubicBezTo>
                  <a:pt x="5946" y="17905"/>
                  <a:pt x="5891" y="18029"/>
                  <a:pt x="5891" y="18164"/>
                </a:cubicBezTo>
                <a:cubicBezTo>
                  <a:pt x="5891" y="18435"/>
                  <a:pt x="6111" y="18655"/>
                  <a:pt x="6382" y="18655"/>
                </a:cubicBezTo>
                <a:cubicBezTo>
                  <a:pt x="6517" y="18655"/>
                  <a:pt x="6640" y="18600"/>
                  <a:pt x="6729" y="18511"/>
                </a:cubicBezTo>
                <a:lnTo>
                  <a:pt x="8202" y="17038"/>
                </a:lnTo>
                <a:cubicBezTo>
                  <a:pt x="8291" y="16950"/>
                  <a:pt x="8345" y="16827"/>
                  <a:pt x="8345" y="16691"/>
                </a:cubicBezTo>
                <a:cubicBezTo>
                  <a:pt x="8345" y="16420"/>
                  <a:pt x="8126" y="16200"/>
                  <a:pt x="7855" y="16200"/>
                </a:cubicBezTo>
                <a:moveTo>
                  <a:pt x="7855" y="14237"/>
                </a:moveTo>
                <a:cubicBezTo>
                  <a:pt x="7855" y="13966"/>
                  <a:pt x="7635" y="13745"/>
                  <a:pt x="7364" y="13745"/>
                </a:cubicBezTo>
                <a:cubicBezTo>
                  <a:pt x="7228" y="13745"/>
                  <a:pt x="7105" y="13801"/>
                  <a:pt x="7017" y="13889"/>
                </a:cubicBezTo>
                <a:lnTo>
                  <a:pt x="2107" y="18798"/>
                </a:lnTo>
                <a:cubicBezTo>
                  <a:pt x="2019" y="18888"/>
                  <a:pt x="1964" y="19011"/>
                  <a:pt x="1964" y="19145"/>
                </a:cubicBezTo>
                <a:cubicBezTo>
                  <a:pt x="1964" y="19417"/>
                  <a:pt x="2184" y="19636"/>
                  <a:pt x="2455" y="19636"/>
                </a:cubicBezTo>
                <a:cubicBezTo>
                  <a:pt x="2590" y="19636"/>
                  <a:pt x="2713" y="19582"/>
                  <a:pt x="2802" y="19493"/>
                </a:cubicBezTo>
                <a:lnTo>
                  <a:pt x="7711" y="14583"/>
                </a:lnTo>
                <a:cubicBezTo>
                  <a:pt x="7800" y="14495"/>
                  <a:pt x="7855" y="14372"/>
                  <a:pt x="7855" y="14237"/>
                </a:cubicBezTo>
                <a:moveTo>
                  <a:pt x="4765" y="14583"/>
                </a:moveTo>
                <a:lnTo>
                  <a:pt x="5256" y="14093"/>
                </a:lnTo>
                <a:cubicBezTo>
                  <a:pt x="5345" y="14004"/>
                  <a:pt x="5400" y="13881"/>
                  <a:pt x="5400" y="13745"/>
                </a:cubicBezTo>
                <a:cubicBezTo>
                  <a:pt x="5400" y="13475"/>
                  <a:pt x="5180" y="13255"/>
                  <a:pt x="4909" y="13255"/>
                </a:cubicBezTo>
                <a:cubicBezTo>
                  <a:pt x="4774" y="13255"/>
                  <a:pt x="4651" y="13310"/>
                  <a:pt x="4562" y="13398"/>
                </a:cubicBezTo>
                <a:lnTo>
                  <a:pt x="4071" y="13889"/>
                </a:lnTo>
                <a:cubicBezTo>
                  <a:pt x="3982" y="13979"/>
                  <a:pt x="3927" y="14101"/>
                  <a:pt x="3927" y="14237"/>
                </a:cubicBezTo>
                <a:cubicBezTo>
                  <a:pt x="3927" y="14507"/>
                  <a:pt x="4147" y="14727"/>
                  <a:pt x="4418" y="14727"/>
                </a:cubicBezTo>
                <a:cubicBezTo>
                  <a:pt x="4554" y="14727"/>
                  <a:pt x="4676" y="14673"/>
                  <a:pt x="4765" y="14583"/>
                </a:cubicBezTo>
              </a:path>
            </a:pathLst>
          </a:custGeom>
          <a:solidFill>
            <a:srgbClr val="FFFFFF"/>
          </a:solidFill>
          <a:ln w="12700">
            <a:miter lim="400000"/>
          </a:ln>
        </p:spPr>
        <p:txBody>
          <a:bodyPr lIns="19049" tIns="19049" rIns="19049" bIns="19049" anchor="ctr"/>
          <a:lstStyle/>
          <a:p>
            <a:pPr marL="0" marR="0" lvl="0" indent="0" algn="ctr" defTabSz="227965" eaLnBrk="1" fontAlgn="auto" latinLnBrk="0" hangingPunct="0">
              <a:lnSpc>
                <a:spcPct val="100000"/>
              </a:lnSpc>
              <a:spcBef>
                <a:spcPts val="0"/>
              </a:spcBef>
              <a:spcAft>
                <a:spcPts val="0"/>
              </a:spcAft>
              <a:buClrTx/>
              <a:buSzTx/>
              <a:buFontTx/>
              <a:buNone/>
              <a:defRPr/>
            </a:pPr>
            <a:endParaRPr>
              <a:sym typeface="Agency FB" panose="020B0503020202020204" pitchFamily="34" charset="0"/>
            </a:endParaRPr>
          </a:p>
        </p:txBody>
      </p:sp>
      <p:sp>
        <p:nvSpPr>
          <p:cNvPr id="13" name="Oval 267"/>
          <p:cNvSpPr/>
          <p:nvPr/>
        </p:nvSpPr>
        <p:spPr>
          <a:xfrm>
            <a:off x="7058042" y="3774883"/>
            <a:ext cx="662852" cy="662852"/>
          </a:xfrm>
          <a:prstGeom prst="ellipse">
            <a:avLst/>
          </a:prstGeom>
          <a:solidFill>
            <a:srgbClr val="3276C8"/>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FFFFFF"/>
              </a:solidFill>
              <a:effectLst/>
              <a:uLnTx/>
              <a:uFillTx/>
              <a:latin typeface="Agency FB" panose="020B0503020202020204" pitchFamily="34" charset="0"/>
              <a:ea typeface="微软雅黑" panose="020B0503020204020204" pitchFamily="34" charset="-122"/>
              <a:cs typeface="+mn-ea"/>
              <a:sym typeface="Agency FB" panose="020B0503020202020204" pitchFamily="34" charset="0"/>
            </a:endParaRPr>
          </a:p>
        </p:txBody>
      </p:sp>
      <p:sp>
        <p:nvSpPr>
          <p:cNvPr id="14" name="Shape 2435"/>
          <p:cNvSpPr/>
          <p:nvPr/>
        </p:nvSpPr>
        <p:spPr>
          <a:xfrm>
            <a:off x="7226831" y="3935763"/>
            <a:ext cx="318219" cy="318195"/>
          </a:xfrm>
          <a:custGeom>
            <a:avLst/>
            <a:gdLst/>
            <a:ahLst/>
            <a:cxnLst>
              <a:cxn ang="0">
                <a:pos x="wd2" y="hd2"/>
              </a:cxn>
              <a:cxn ang="5400000">
                <a:pos x="wd2" y="hd2"/>
              </a:cxn>
              <a:cxn ang="10800000">
                <a:pos x="wd2" y="hd2"/>
              </a:cxn>
              <a:cxn ang="16200000">
                <a:pos x="wd2" y="hd2"/>
              </a:cxn>
            </a:cxnLst>
            <a:rect l="0" t="0" r="r" b="b"/>
            <a:pathLst>
              <a:path w="21600" h="21600" extrusionOk="0">
                <a:moveTo>
                  <a:pt x="20618" y="12012"/>
                </a:moveTo>
                <a:cubicBezTo>
                  <a:pt x="20614" y="12014"/>
                  <a:pt x="20611" y="12016"/>
                  <a:pt x="20607" y="12016"/>
                </a:cubicBezTo>
                <a:lnTo>
                  <a:pt x="19602" y="12268"/>
                </a:lnTo>
                <a:cubicBezTo>
                  <a:pt x="19256" y="12354"/>
                  <a:pt x="18984" y="12622"/>
                  <a:pt x="18892" y="12966"/>
                </a:cubicBezTo>
                <a:cubicBezTo>
                  <a:pt x="18703" y="13672"/>
                  <a:pt x="18421" y="14352"/>
                  <a:pt x="18053" y="14986"/>
                </a:cubicBezTo>
                <a:cubicBezTo>
                  <a:pt x="17873" y="15295"/>
                  <a:pt x="17876" y="15677"/>
                  <a:pt x="18060" y="15984"/>
                </a:cubicBezTo>
                <a:lnTo>
                  <a:pt x="18601" y="16885"/>
                </a:lnTo>
                <a:lnTo>
                  <a:pt x="16886" y="18600"/>
                </a:lnTo>
                <a:cubicBezTo>
                  <a:pt x="16882" y="18598"/>
                  <a:pt x="16878" y="18597"/>
                  <a:pt x="16875" y="18595"/>
                </a:cubicBezTo>
                <a:lnTo>
                  <a:pt x="15978" y="18057"/>
                </a:lnTo>
                <a:cubicBezTo>
                  <a:pt x="15822" y="17964"/>
                  <a:pt x="15648" y="17917"/>
                  <a:pt x="15473" y="17917"/>
                </a:cubicBezTo>
                <a:cubicBezTo>
                  <a:pt x="15304" y="17917"/>
                  <a:pt x="15134" y="17961"/>
                  <a:pt x="14982" y="18049"/>
                </a:cubicBezTo>
                <a:cubicBezTo>
                  <a:pt x="14348" y="18415"/>
                  <a:pt x="13671" y="18696"/>
                  <a:pt x="12968" y="18884"/>
                </a:cubicBezTo>
                <a:cubicBezTo>
                  <a:pt x="12624" y="18976"/>
                  <a:pt x="12356" y="19248"/>
                  <a:pt x="12269" y="19594"/>
                </a:cubicBezTo>
                <a:lnTo>
                  <a:pt x="12016" y="20607"/>
                </a:lnTo>
                <a:cubicBezTo>
                  <a:pt x="12015" y="20611"/>
                  <a:pt x="12014" y="20614"/>
                  <a:pt x="12012" y="20619"/>
                </a:cubicBezTo>
                <a:lnTo>
                  <a:pt x="9587" y="20619"/>
                </a:lnTo>
                <a:lnTo>
                  <a:pt x="9331" y="19594"/>
                </a:lnTo>
                <a:cubicBezTo>
                  <a:pt x="9244" y="19248"/>
                  <a:pt x="8976" y="18976"/>
                  <a:pt x="8632" y="18884"/>
                </a:cubicBezTo>
                <a:cubicBezTo>
                  <a:pt x="7929" y="18696"/>
                  <a:pt x="7252" y="18415"/>
                  <a:pt x="6617" y="18049"/>
                </a:cubicBezTo>
                <a:cubicBezTo>
                  <a:pt x="6465" y="17961"/>
                  <a:pt x="6296" y="17917"/>
                  <a:pt x="6127" y="17917"/>
                </a:cubicBezTo>
                <a:cubicBezTo>
                  <a:pt x="5951" y="17917"/>
                  <a:pt x="5777" y="17964"/>
                  <a:pt x="5621" y="18057"/>
                </a:cubicBezTo>
                <a:lnTo>
                  <a:pt x="4725" y="18595"/>
                </a:lnTo>
                <a:cubicBezTo>
                  <a:pt x="4722" y="18597"/>
                  <a:pt x="4718" y="18598"/>
                  <a:pt x="4714" y="18600"/>
                </a:cubicBezTo>
                <a:lnTo>
                  <a:pt x="3000" y="16885"/>
                </a:lnTo>
                <a:lnTo>
                  <a:pt x="3540" y="15984"/>
                </a:lnTo>
                <a:cubicBezTo>
                  <a:pt x="3724" y="15677"/>
                  <a:pt x="3727" y="15295"/>
                  <a:pt x="3548" y="14986"/>
                </a:cubicBezTo>
                <a:cubicBezTo>
                  <a:pt x="3179" y="14351"/>
                  <a:pt x="2897" y="13672"/>
                  <a:pt x="2708" y="12966"/>
                </a:cubicBezTo>
                <a:cubicBezTo>
                  <a:pt x="2616" y="12622"/>
                  <a:pt x="2343" y="12354"/>
                  <a:pt x="1998" y="12268"/>
                </a:cubicBezTo>
                <a:lnTo>
                  <a:pt x="993" y="12016"/>
                </a:lnTo>
                <a:cubicBezTo>
                  <a:pt x="989" y="12016"/>
                  <a:pt x="986" y="12014"/>
                  <a:pt x="982" y="12012"/>
                </a:cubicBezTo>
                <a:lnTo>
                  <a:pt x="982" y="9587"/>
                </a:lnTo>
                <a:lnTo>
                  <a:pt x="1998" y="9333"/>
                </a:lnTo>
                <a:cubicBezTo>
                  <a:pt x="2343" y="9246"/>
                  <a:pt x="2616" y="8979"/>
                  <a:pt x="2708" y="8634"/>
                </a:cubicBezTo>
                <a:cubicBezTo>
                  <a:pt x="2897" y="7929"/>
                  <a:pt x="3179" y="7249"/>
                  <a:pt x="3548" y="6615"/>
                </a:cubicBezTo>
                <a:cubicBezTo>
                  <a:pt x="3727" y="6305"/>
                  <a:pt x="3724" y="5923"/>
                  <a:pt x="3540" y="5617"/>
                </a:cubicBezTo>
                <a:lnTo>
                  <a:pt x="3005" y="4725"/>
                </a:lnTo>
                <a:cubicBezTo>
                  <a:pt x="3004" y="4722"/>
                  <a:pt x="3002" y="4719"/>
                  <a:pt x="3000" y="4715"/>
                </a:cubicBezTo>
                <a:lnTo>
                  <a:pt x="4715" y="3000"/>
                </a:lnTo>
                <a:lnTo>
                  <a:pt x="5621" y="3543"/>
                </a:lnTo>
                <a:cubicBezTo>
                  <a:pt x="5777" y="3637"/>
                  <a:pt x="5951" y="3683"/>
                  <a:pt x="6127" y="3683"/>
                </a:cubicBezTo>
                <a:cubicBezTo>
                  <a:pt x="6296" y="3683"/>
                  <a:pt x="6465" y="3639"/>
                  <a:pt x="6618" y="3552"/>
                </a:cubicBezTo>
                <a:cubicBezTo>
                  <a:pt x="7251" y="3185"/>
                  <a:pt x="7929" y="2904"/>
                  <a:pt x="8632" y="2717"/>
                </a:cubicBezTo>
                <a:cubicBezTo>
                  <a:pt x="8976" y="2624"/>
                  <a:pt x="9244" y="2352"/>
                  <a:pt x="9331" y="2006"/>
                </a:cubicBezTo>
                <a:lnTo>
                  <a:pt x="9587" y="982"/>
                </a:lnTo>
                <a:lnTo>
                  <a:pt x="12012" y="982"/>
                </a:lnTo>
                <a:cubicBezTo>
                  <a:pt x="12014" y="986"/>
                  <a:pt x="12015" y="989"/>
                  <a:pt x="12016" y="993"/>
                </a:cubicBezTo>
                <a:lnTo>
                  <a:pt x="12269" y="2006"/>
                </a:lnTo>
                <a:cubicBezTo>
                  <a:pt x="12356" y="2352"/>
                  <a:pt x="12624" y="2624"/>
                  <a:pt x="12968" y="2717"/>
                </a:cubicBezTo>
                <a:cubicBezTo>
                  <a:pt x="13671" y="2904"/>
                  <a:pt x="14348" y="3185"/>
                  <a:pt x="14982" y="3552"/>
                </a:cubicBezTo>
                <a:cubicBezTo>
                  <a:pt x="15134" y="3639"/>
                  <a:pt x="15304" y="3683"/>
                  <a:pt x="15473" y="3683"/>
                </a:cubicBezTo>
                <a:cubicBezTo>
                  <a:pt x="15648" y="3683"/>
                  <a:pt x="15822" y="3637"/>
                  <a:pt x="15978" y="3543"/>
                </a:cubicBezTo>
                <a:lnTo>
                  <a:pt x="16884" y="3000"/>
                </a:lnTo>
                <a:lnTo>
                  <a:pt x="18600" y="4715"/>
                </a:lnTo>
                <a:cubicBezTo>
                  <a:pt x="18598" y="4719"/>
                  <a:pt x="18597" y="4722"/>
                  <a:pt x="18595" y="4725"/>
                </a:cubicBezTo>
                <a:lnTo>
                  <a:pt x="18060" y="5616"/>
                </a:lnTo>
                <a:cubicBezTo>
                  <a:pt x="17876" y="5923"/>
                  <a:pt x="17873" y="6305"/>
                  <a:pt x="18053" y="6615"/>
                </a:cubicBezTo>
                <a:cubicBezTo>
                  <a:pt x="18421" y="7249"/>
                  <a:pt x="18703" y="7928"/>
                  <a:pt x="18892" y="8634"/>
                </a:cubicBezTo>
                <a:cubicBezTo>
                  <a:pt x="18984" y="8979"/>
                  <a:pt x="19256" y="9246"/>
                  <a:pt x="19602" y="9333"/>
                </a:cubicBezTo>
                <a:lnTo>
                  <a:pt x="20618" y="9587"/>
                </a:lnTo>
                <a:cubicBezTo>
                  <a:pt x="20618" y="9587"/>
                  <a:pt x="20618" y="12012"/>
                  <a:pt x="20618" y="12012"/>
                </a:cubicBezTo>
                <a:close/>
                <a:moveTo>
                  <a:pt x="20880" y="8641"/>
                </a:moveTo>
                <a:lnTo>
                  <a:pt x="19841" y="8380"/>
                </a:lnTo>
                <a:cubicBezTo>
                  <a:pt x="19626" y="7580"/>
                  <a:pt x="19308" y="6822"/>
                  <a:pt x="18902" y="6122"/>
                </a:cubicBezTo>
                <a:lnTo>
                  <a:pt x="19455" y="5200"/>
                </a:lnTo>
                <a:cubicBezTo>
                  <a:pt x="19625" y="4871"/>
                  <a:pt x="19736" y="4463"/>
                  <a:pt x="19455" y="4182"/>
                </a:cubicBezTo>
                <a:lnTo>
                  <a:pt x="17419" y="2145"/>
                </a:lnTo>
                <a:cubicBezTo>
                  <a:pt x="17292" y="2019"/>
                  <a:pt x="17136" y="1968"/>
                  <a:pt x="16975" y="1968"/>
                </a:cubicBezTo>
                <a:cubicBezTo>
                  <a:pt x="16778" y="1968"/>
                  <a:pt x="16572" y="2043"/>
                  <a:pt x="16400" y="2145"/>
                </a:cubicBezTo>
                <a:lnTo>
                  <a:pt x="15473" y="2701"/>
                </a:lnTo>
                <a:cubicBezTo>
                  <a:pt x="14775" y="2298"/>
                  <a:pt x="14020" y="1982"/>
                  <a:pt x="13222" y="1768"/>
                </a:cubicBezTo>
                <a:lnTo>
                  <a:pt x="12960" y="720"/>
                </a:lnTo>
                <a:cubicBezTo>
                  <a:pt x="12848" y="367"/>
                  <a:pt x="12638" y="0"/>
                  <a:pt x="12240" y="0"/>
                </a:cubicBezTo>
                <a:lnTo>
                  <a:pt x="9360" y="0"/>
                </a:lnTo>
                <a:cubicBezTo>
                  <a:pt x="8962" y="0"/>
                  <a:pt x="8730" y="367"/>
                  <a:pt x="8640" y="720"/>
                </a:cubicBezTo>
                <a:lnTo>
                  <a:pt x="8378" y="1768"/>
                </a:lnTo>
                <a:cubicBezTo>
                  <a:pt x="7580" y="1982"/>
                  <a:pt x="6825" y="2298"/>
                  <a:pt x="6127" y="2701"/>
                </a:cubicBezTo>
                <a:lnTo>
                  <a:pt x="5200" y="2145"/>
                </a:lnTo>
                <a:cubicBezTo>
                  <a:pt x="5028" y="2043"/>
                  <a:pt x="4822" y="1968"/>
                  <a:pt x="4625" y="1968"/>
                </a:cubicBezTo>
                <a:cubicBezTo>
                  <a:pt x="4464" y="1968"/>
                  <a:pt x="4308" y="2019"/>
                  <a:pt x="4181" y="2145"/>
                </a:cubicBezTo>
                <a:lnTo>
                  <a:pt x="2145" y="4182"/>
                </a:lnTo>
                <a:cubicBezTo>
                  <a:pt x="1864" y="4463"/>
                  <a:pt x="1975" y="4871"/>
                  <a:pt x="2145" y="5200"/>
                </a:cubicBezTo>
                <a:lnTo>
                  <a:pt x="2698" y="6122"/>
                </a:lnTo>
                <a:cubicBezTo>
                  <a:pt x="2292" y="6822"/>
                  <a:pt x="1973" y="7580"/>
                  <a:pt x="1759" y="8380"/>
                </a:cubicBezTo>
                <a:lnTo>
                  <a:pt x="720" y="8641"/>
                </a:lnTo>
                <a:cubicBezTo>
                  <a:pt x="367" y="8730"/>
                  <a:pt x="0" y="8962"/>
                  <a:pt x="0" y="9361"/>
                </a:cubicBezTo>
                <a:lnTo>
                  <a:pt x="0" y="12240"/>
                </a:lnTo>
                <a:cubicBezTo>
                  <a:pt x="0" y="12638"/>
                  <a:pt x="367" y="12848"/>
                  <a:pt x="720" y="12960"/>
                </a:cubicBezTo>
                <a:lnTo>
                  <a:pt x="1759" y="13220"/>
                </a:lnTo>
                <a:cubicBezTo>
                  <a:pt x="1973" y="14021"/>
                  <a:pt x="2292" y="14778"/>
                  <a:pt x="2698" y="15479"/>
                </a:cubicBezTo>
                <a:lnTo>
                  <a:pt x="2145" y="16400"/>
                </a:lnTo>
                <a:cubicBezTo>
                  <a:pt x="1959" y="16713"/>
                  <a:pt x="1864" y="17137"/>
                  <a:pt x="2145" y="17419"/>
                </a:cubicBezTo>
                <a:lnTo>
                  <a:pt x="4181" y="19455"/>
                </a:lnTo>
                <a:cubicBezTo>
                  <a:pt x="4305" y="19579"/>
                  <a:pt x="4454" y="19627"/>
                  <a:pt x="4610" y="19627"/>
                </a:cubicBezTo>
                <a:cubicBezTo>
                  <a:pt x="4807" y="19627"/>
                  <a:pt x="5016" y="19550"/>
                  <a:pt x="5200" y="19455"/>
                </a:cubicBezTo>
                <a:lnTo>
                  <a:pt x="6127" y="18899"/>
                </a:lnTo>
                <a:cubicBezTo>
                  <a:pt x="6825" y="19302"/>
                  <a:pt x="7580" y="19619"/>
                  <a:pt x="8378" y="19832"/>
                </a:cubicBezTo>
                <a:lnTo>
                  <a:pt x="8640" y="20880"/>
                </a:lnTo>
                <a:cubicBezTo>
                  <a:pt x="8730" y="21233"/>
                  <a:pt x="8962" y="21600"/>
                  <a:pt x="9360" y="21600"/>
                </a:cubicBezTo>
                <a:lnTo>
                  <a:pt x="12240" y="21600"/>
                </a:lnTo>
                <a:cubicBezTo>
                  <a:pt x="12638" y="21600"/>
                  <a:pt x="12848" y="21233"/>
                  <a:pt x="12960" y="20880"/>
                </a:cubicBezTo>
                <a:lnTo>
                  <a:pt x="13222" y="19832"/>
                </a:lnTo>
                <a:cubicBezTo>
                  <a:pt x="14020" y="19619"/>
                  <a:pt x="14775" y="19302"/>
                  <a:pt x="15473" y="18899"/>
                </a:cubicBezTo>
                <a:lnTo>
                  <a:pt x="16400" y="19455"/>
                </a:lnTo>
                <a:cubicBezTo>
                  <a:pt x="16584" y="19550"/>
                  <a:pt x="16793" y="19627"/>
                  <a:pt x="16990" y="19627"/>
                </a:cubicBezTo>
                <a:cubicBezTo>
                  <a:pt x="17146" y="19627"/>
                  <a:pt x="17294" y="19579"/>
                  <a:pt x="17419" y="19455"/>
                </a:cubicBezTo>
                <a:lnTo>
                  <a:pt x="19455" y="17419"/>
                </a:lnTo>
                <a:cubicBezTo>
                  <a:pt x="19736" y="17137"/>
                  <a:pt x="19641" y="16713"/>
                  <a:pt x="19455" y="16400"/>
                </a:cubicBezTo>
                <a:lnTo>
                  <a:pt x="18902" y="15479"/>
                </a:lnTo>
                <a:cubicBezTo>
                  <a:pt x="19308" y="14778"/>
                  <a:pt x="19626" y="14021"/>
                  <a:pt x="19841" y="13220"/>
                </a:cubicBezTo>
                <a:lnTo>
                  <a:pt x="20880" y="12960"/>
                </a:lnTo>
                <a:cubicBezTo>
                  <a:pt x="21233" y="12848"/>
                  <a:pt x="21600" y="12638"/>
                  <a:pt x="21600" y="12240"/>
                </a:cubicBezTo>
                <a:lnTo>
                  <a:pt x="21600" y="9361"/>
                </a:lnTo>
                <a:cubicBezTo>
                  <a:pt x="21600" y="8962"/>
                  <a:pt x="21233" y="8730"/>
                  <a:pt x="20880" y="8641"/>
                </a:cubicBezTo>
                <a:moveTo>
                  <a:pt x="15709" y="10800"/>
                </a:moveTo>
                <a:cubicBezTo>
                  <a:pt x="15709" y="13346"/>
                  <a:pt x="13771" y="15438"/>
                  <a:pt x="11291" y="15685"/>
                </a:cubicBezTo>
                <a:lnTo>
                  <a:pt x="11291" y="12694"/>
                </a:lnTo>
                <a:cubicBezTo>
                  <a:pt x="12137" y="12476"/>
                  <a:pt x="12764" y="11714"/>
                  <a:pt x="12764" y="10800"/>
                </a:cubicBezTo>
                <a:cubicBezTo>
                  <a:pt x="12764" y="10630"/>
                  <a:pt x="12735" y="10468"/>
                  <a:pt x="12694" y="10310"/>
                </a:cubicBezTo>
                <a:lnTo>
                  <a:pt x="15308" y="8857"/>
                </a:lnTo>
                <a:cubicBezTo>
                  <a:pt x="15565" y="9453"/>
                  <a:pt x="15709" y="10110"/>
                  <a:pt x="15709" y="10800"/>
                </a:cubicBezTo>
                <a:moveTo>
                  <a:pt x="9818" y="10800"/>
                </a:moveTo>
                <a:cubicBezTo>
                  <a:pt x="9818" y="10258"/>
                  <a:pt x="10258" y="9818"/>
                  <a:pt x="10800" y="9818"/>
                </a:cubicBezTo>
                <a:cubicBezTo>
                  <a:pt x="11342" y="9818"/>
                  <a:pt x="11782" y="10258"/>
                  <a:pt x="11782" y="10800"/>
                </a:cubicBezTo>
                <a:cubicBezTo>
                  <a:pt x="11782" y="11342"/>
                  <a:pt x="11342" y="11782"/>
                  <a:pt x="10800" y="11782"/>
                </a:cubicBezTo>
                <a:cubicBezTo>
                  <a:pt x="10258" y="11782"/>
                  <a:pt x="9818" y="11342"/>
                  <a:pt x="9818" y="10800"/>
                </a:cubicBezTo>
                <a:moveTo>
                  <a:pt x="10309" y="15685"/>
                </a:moveTo>
                <a:cubicBezTo>
                  <a:pt x="7829" y="15438"/>
                  <a:pt x="5891" y="13346"/>
                  <a:pt x="5891" y="10800"/>
                </a:cubicBezTo>
                <a:cubicBezTo>
                  <a:pt x="5891" y="10110"/>
                  <a:pt x="6035" y="9453"/>
                  <a:pt x="6292" y="8857"/>
                </a:cubicBezTo>
                <a:lnTo>
                  <a:pt x="8906" y="10310"/>
                </a:lnTo>
                <a:cubicBezTo>
                  <a:pt x="8865" y="10468"/>
                  <a:pt x="8836" y="10630"/>
                  <a:pt x="8836" y="10800"/>
                </a:cubicBezTo>
                <a:cubicBezTo>
                  <a:pt x="8836" y="11714"/>
                  <a:pt x="9463" y="12476"/>
                  <a:pt x="10309" y="12694"/>
                </a:cubicBezTo>
                <a:cubicBezTo>
                  <a:pt x="10309" y="12694"/>
                  <a:pt x="10309" y="15685"/>
                  <a:pt x="10309" y="15685"/>
                </a:cubicBezTo>
                <a:close/>
                <a:moveTo>
                  <a:pt x="10800" y="5891"/>
                </a:moveTo>
                <a:cubicBezTo>
                  <a:pt x="12470" y="5891"/>
                  <a:pt x="13942" y="6727"/>
                  <a:pt x="14829" y="8000"/>
                </a:cubicBezTo>
                <a:lnTo>
                  <a:pt x="12220" y="9450"/>
                </a:lnTo>
                <a:cubicBezTo>
                  <a:pt x="11862" y="9074"/>
                  <a:pt x="11360" y="8836"/>
                  <a:pt x="10800" y="8836"/>
                </a:cubicBezTo>
                <a:cubicBezTo>
                  <a:pt x="10240" y="8836"/>
                  <a:pt x="9738" y="9074"/>
                  <a:pt x="9380" y="9450"/>
                </a:cubicBezTo>
                <a:lnTo>
                  <a:pt x="6771" y="8000"/>
                </a:lnTo>
                <a:cubicBezTo>
                  <a:pt x="7658" y="6727"/>
                  <a:pt x="9130" y="5891"/>
                  <a:pt x="10800" y="5891"/>
                </a:cubicBezTo>
                <a:moveTo>
                  <a:pt x="10800" y="4909"/>
                </a:moveTo>
                <a:cubicBezTo>
                  <a:pt x="7547" y="4909"/>
                  <a:pt x="4909" y="7547"/>
                  <a:pt x="4909" y="10800"/>
                </a:cubicBezTo>
                <a:cubicBezTo>
                  <a:pt x="4909" y="14054"/>
                  <a:pt x="7547" y="16691"/>
                  <a:pt x="10800" y="16691"/>
                </a:cubicBezTo>
                <a:cubicBezTo>
                  <a:pt x="14053" y="16691"/>
                  <a:pt x="16691" y="14054"/>
                  <a:pt x="16691" y="10800"/>
                </a:cubicBezTo>
                <a:cubicBezTo>
                  <a:pt x="16691" y="7547"/>
                  <a:pt x="14053" y="4909"/>
                  <a:pt x="10800" y="4909"/>
                </a:cubicBezTo>
              </a:path>
            </a:pathLst>
          </a:custGeom>
          <a:solidFill>
            <a:srgbClr val="FFFFFF"/>
          </a:solidFill>
          <a:ln w="12700">
            <a:miter lim="400000"/>
          </a:ln>
        </p:spPr>
        <p:txBody>
          <a:bodyPr lIns="19049" tIns="19049" rIns="19049" bIns="19049" anchor="ctr"/>
          <a:lstStyle/>
          <a:p>
            <a:pPr marL="0" marR="0" lvl="0" indent="0" algn="ctr" defTabSz="227965" eaLnBrk="1" fontAlgn="auto" latinLnBrk="0" hangingPunct="0">
              <a:lnSpc>
                <a:spcPct val="100000"/>
              </a:lnSpc>
              <a:spcBef>
                <a:spcPts val="0"/>
              </a:spcBef>
              <a:spcAft>
                <a:spcPts val="0"/>
              </a:spcAft>
              <a:buClrTx/>
              <a:buSzTx/>
              <a:buFontTx/>
              <a:buNone/>
              <a:defRPr/>
            </a:pPr>
            <a:endParaRPr kumimoji="0" sz="156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Agency FB" panose="020B0503020202020204" pitchFamily="34" charset="0"/>
              <a:ea typeface="微软雅黑" panose="020B0503020204020204" pitchFamily="34" charset="-122"/>
              <a:cs typeface="+mn-ea"/>
              <a:sym typeface="Agency FB" panose="020B0503020202020204" pitchFamily="34" charset="0"/>
            </a:endParaRPr>
          </a:p>
        </p:txBody>
      </p:sp>
      <p:sp>
        <p:nvSpPr>
          <p:cNvPr id="15" name="文本框 14"/>
          <p:cNvSpPr txBox="1"/>
          <p:nvPr/>
        </p:nvSpPr>
        <p:spPr>
          <a:xfrm>
            <a:off x="7807885" y="2401809"/>
            <a:ext cx="4030052" cy="763735"/>
          </a:xfrm>
          <a:prstGeom prst="rect">
            <a:avLst/>
          </a:prstGeom>
          <a:noFill/>
        </p:spPr>
        <p:txBody>
          <a:bodyPr wrap="square" rtlCol="0">
            <a:spAutoFit/>
          </a:bodyPr>
          <a:lstStyle/>
          <a:p>
            <a:pPr>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在几种常用的滤波去噪方法中，中值滤波算法的去除椒盐噪声的能力更好，同时，它还能在去除噪声的基础上，比较完整得保留图像的边缘信息。</a:t>
            </a:r>
          </a:p>
        </p:txBody>
      </p:sp>
      <p:sp>
        <p:nvSpPr>
          <p:cNvPr id="16" name="文本框 15"/>
          <p:cNvSpPr txBox="1"/>
          <p:nvPr/>
        </p:nvSpPr>
        <p:spPr>
          <a:xfrm>
            <a:off x="7807885" y="2124364"/>
            <a:ext cx="1337924" cy="338554"/>
          </a:xfrm>
          <a:prstGeom prst="rect">
            <a:avLst/>
          </a:prstGeom>
          <a:noFill/>
        </p:spPr>
        <p:txBody>
          <a:bodyPr wrap="square" rtlCol="0">
            <a:spAutoFit/>
          </a:bodyPr>
          <a:lstStyle/>
          <a:p>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滤波处理</a:t>
            </a:r>
          </a:p>
        </p:txBody>
      </p:sp>
      <p:sp>
        <p:nvSpPr>
          <p:cNvPr id="17" name="文本框 16"/>
          <p:cNvSpPr txBox="1"/>
          <p:nvPr/>
        </p:nvSpPr>
        <p:spPr>
          <a:xfrm>
            <a:off x="7807885" y="3841195"/>
            <a:ext cx="4030052" cy="763735"/>
          </a:xfrm>
          <a:prstGeom prst="rect">
            <a:avLst/>
          </a:prstGeom>
          <a:noFill/>
        </p:spPr>
        <p:txBody>
          <a:bodyPr wrap="square" rtlCol="0">
            <a:spAutoFit/>
          </a:bodyPr>
          <a:lstStyle/>
          <a:p>
            <a:pPr>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由于摄像头直接获取到的图像是</a:t>
            </a: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RGB565</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的格式，其值受光线影响较大，直接对其进行二值化比较困难，因此我们采取将</a:t>
            </a: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RGB</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格式转换为</a:t>
            </a: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HSV</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格式，再进行二值化。</a:t>
            </a:r>
          </a:p>
        </p:txBody>
      </p:sp>
      <p:sp>
        <p:nvSpPr>
          <p:cNvPr id="18" name="文本框 17"/>
          <p:cNvSpPr txBox="1"/>
          <p:nvPr/>
        </p:nvSpPr>
        <p:spPr>
          <a:xfrm>
            <a:off x="7807885" y="3586467"/>
            <a:ext cx="1776716" cy="338554"/>
          </a:xfrm>
          <a:prstGeom prst="rect">
            <a:avLst/>
          </a:prstGeom>
          <a:noFill/>
        </p:spPr>
        <p:txBody>
          <a:bodyPr wrap="square" rtlCol="0">
            <a:spAutoFit/>
          </a:bodyPr>
          <a:lstStyle/>
          <a:p>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颜色空间转换</a:t>
            </a:r>
          </a:p>
        </p:txBody>
      </p:sp>
      <p:sp>
        <p:nvSpPr>
          <p:cNvPr id="20" name="文本框 19"/>
          <p:cNvSpPr txBox="1"/>
          <p:nvPr/>
        </p:nvSpPr>
        <p:spPr>
          <a:xfrm>
            <a:off x="7720894" y="5400119"/>
            <a:ext cx="4030052" cy="763735"/>
          </a:xfrm>
          <a:prstGeom prst="rect">
            <a:avLst/>
          </a:prstGeom>
          <a:noFill/>
        </p:spPr>
        <p:txBody>
          <a:bodyPr wrap="square" rtlCol="0">
            <a:spAutoFit/>
          </a:bodyPr>
          <a:lstStyle/>
          <a:p>
            <a:pPr>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在获取车牌的二值图像后，对其做一次开运算，以消除噪声。开运算是先对图像进行腐蚀远算，再对图像进行膨胀运算。</a:t>
            </a:r>
          </a:p>
        </p:txBody>
      </p:sp>
      <p:sp>
        <p:nvSpPr>
          <p:cNvPr id="21" name="文本框 20"/>
          <p:cNvSpPr txBox="1"/>
          <p:nvPr/>
        </p:nvSpPr>
        <p:spPr>
          <a:xfrm>
            <a:off x="7807885" y="5109055"/>
            <a:ext cx="1337924" cy="338554"/>
          </a:xfrm>
          <a:prstGeom prst="rect">
            <a:avLst/>
          </a:prstGeom>
          <a:noFill/>
        </p:spPr>
        <p:txBody>
          <a:bodyPr wrap="square" rtlCol="0">
            <a:spAutoFit/>
          </a:bodyPr>
          <a:lstStyle/>
          <a:p>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形态学滤波</a:t>
            </a:r>
          </a:p>
        </p:txBody>
      </p:sp>
      <p:sp>
        <p:nvSpPr>
          <p:cNvPr id="22" name="Freeform 17"/>
          <p:cNvSpPr/>
          <p:nvPr/>
        </p:nvSpPr>
        <p:spPr bwMode="auto">
          <a:xfrm>
            <a:off x="7033887" y="1271516"/>
            <a:ext cx="3358662" cy="532903"/>
          </a:xfrm>
          <a:prstGeom prst="rect">
            <a:avLst/>
          </a:prstGeom>
          <a:solidFill>
            <a:srgbClr val="1C4372"/>
          </a:solidFill>
          <a:ln w="9525">
            <a:noFill/>
            <a:round/>
          </a:ln>
        </p:spPr>
        <p:txBody>
          <a:bodyPr vert="horz" wrap="square" lIns="91440" tIns="45720" rIns="91440" bIns="45720" numCol="1" anchor="t" anchorCtr="0" compatLnSpc="1"/>
          <a:lstStyle/>
          <a:p>
            <a:endParaRPr lang="ru-RU" dirty="0"/>
          </a:p>
        </p:txBody>
      </p:sp>
      <p:sp>
        <p:nvSpPr>
          <p:cNvPr id="23" name="矩形 22"/>
          <p:cNvSpPr/>
          <p:nvPr/>
        </p:nvSpPr>
        <p:spPr>
          <a:xfrm>
            <a:off x="584048" y="281207"/>
            <a:ext cx="3794494" cy="846386"/>
          </a:xfrm>
          <a:prstGeom prst="rect">
            <a:avLst/>
          </a:prstGeom>
        </p:spPr>
        <p:txBody>
          <a:bodyPr wrap="square">
            <a:spAutoFit/>
          </a:bodyPr>
          <a:lstStyle/>
          <a:p>
            <a:pPr>
              <a:lnSpc>
                <a:spcPct val="175000"/>
              </a:lnSpc>
            </a:pPr>
            <a:r>
              <a:rPr lang="en-US" altLang="zh-CN" sz="2800" dirty="0">
                <a:solidFill>
                  <a:srgbClr val="1C4372"/>
                </a:solidFill>
                <a:latin typeface="微软雅黑" panose="020B0503020204020204" pitchFamily="34" charset="-122"/>
                <a:ea typeface="微软雅黑" panose="020B0503020204020204" pitchFamily="34" charset="-122"/>
              </a:rPr>
              <a:t>2.</a:t>
            </a:r>
            <a:r>
              <a:rPr lang="zh-CN" altLang="en-US" sz="2800" dirty="0">
                <a:solidFill>
                  <a:srgbClr val="1C4372"/>
                </a:solidFill>
                <a:latin typeface="微软雅黑" panose="020B0503020204020204" pitchFamily="34" charset="-122"/>
                <a:ea typeface="微软雅黑" panose="020B0503020204020204" pitchFamily="34" charset="-122"/>
              </a:rPr>
              <a:t>系统设计实现</a:t>
            </a:r>
          </a:p>
        </p:txBody>
      </p:sp>
      <p:sp>
        <p:nvSpPr>
          <p:cNvPr id="24" name="文本框 23"/>
          <p:cNvSpPr txBox="1"/>
          <p:nvPr/>
        </p:nvSpPr>
        <p:spPr>
          <a:xfrm>
            <a:off x="7023021" y="1365121"/>
            <a:ext cx="2615656" cy="400110"/>
          </a:xfrm>
          <a:prstGeom prst="rect">
            <a:avLst/>
          </a:prstGeom>
          <a:noFill/>
        </p:spPr>
        <p:txBody>
          <a:bodyPr wrap="square" rtlCol="0">
            <a:spAutoFit/>
          </a:bodyPr>
          <a:lstStyle/>
          <a:p>
            <a:pPr algn="ctr"/>
            <a:r>
              <a:rPr lang="en-US" altLang="zh-CN" sz="2000" b="1" dirty="0">
                <a:solidFill>
                  <a:schemeClr val="bg1"/>
                </a:solidFill>
                <a:latin typeface="微软雅黑" panose="020B0503020204020204" pitchFamily="34" charset="-122"/>
                <a:ea typeface="微软雅黑" panose="020B0503020204020204" pitchFamily="34" charset="-122"/>
              </a:rPr>
              <a:t>2.3.1</a:t>
            </a:r>
            <a:r>
              <a:rPr lang="zh-CN" altLang="en-US" sz="2000" b="1" dirty="0">
                <a:solidFill>
                  <a:schemeClr val="bg1"/>
                </a:solidFill>
                <a:latin typeface="微软雅黑" panose="020B0503020204020204" pitchFamily="34" charset="-122"/>
                <a:ea typeface="微软雅黑" panose="020B0503020204020204" pitchFamily="34" charset="-122"/>
              </a:rPr>
              <a:t>车牌图像预处理</a:t>
            </a:r>
          </a:p>
        </p:txBody>
      </p:sp>
      <p:pic>
        <p:nvPicPr>
          <p:cNvPr id="26" name="图片 25"/>
          <p:cNvPicPr>
            <a:picLocks noChangeAspect="1"/>
          </p:cNvPicPr>
          <p:nvPr/>
        </p:nvPicPr>
        <p:blipFill>
          <a:blip r:embed="rId3"/>
          <a:stretch>
            <a:fillRect/>
          </a:stretch>
        </p:blipFill>
        <p:spPr>
          <a:xfrm>
            <a:off x="344274" y="4446918"/>
            <a:ext cx="6412825" cy="1716935"/>
          </a:xfrm>
          <a:prstGeom prst="rect">
            <a:avLst/>
          </a:prstGeom>
        </p:spPr>
      </p:pic>
      <p:pic>
        <p:nvPicPr>
          <p:cNvPr id="27" name="图片 26"/>
          <p:cNvPicPr>
            <a:picLocks noChangeAspect="1"/>
          </p:cNvPicPr>
          <p:nvPr/>
        </p:nvPicPr>
        <p:blipFill>
          <a:blip r:embed="rId4"/>
          <a:stretch>
            <a:fillRect/>
          </a:stretch>
        </p:blipFill>
        <p:spPr>
          <a:xfrm>
            <a:off x="416843" y="1467970"/>
            <a:ext cx="6272885" cy="2319979"/>
          </a:xfrm>
          <a:prstGeom prst="rect">
            <a:avLst/>
          </a:prstGeom>
        </p:spPr>
      </p:pic>
    </p:spTree>
    <p:extLst>
      <p:ext uri="{BB962C8B-B14F-4D97-AF65-F5344CB8AC3E}">
        <p14:creationId xmlns:p14="http://schemas.microsoft.com/office/powerpoint/2010/main" val="3842458338"/>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1C4372"/>
        </a:solidFill>
        <a:effectLst/>
      </p:bgPr>
    </p:bg>
    <p:spTree>
      <p:nvGrpSpPr>
        <p:cNvPr id="1" name=""/>
        <p:cNvGrpSpPr/>
        <p:nvPr/>
      </p:nvGrpSpPr>
      <p:grpSpPr>
        <a:xfrm>
          <a:off x="0" y="0"/>
          <a:ext cx="0" cy="0"/>
          <a:chOff x="0" y="0"/>
          <a:chExt cx="0" cy="0"/>
        </a:xfrm>
      </p:grpSpPr>
      <p:sp>
        <p:nvSpPr>
          <p:cNvPr id="19" name="矩形: 圆角 18"/>
          <p:cNvSpPr/>
          <p:nvPr/>
        </p:nvSpPr>
        <p:spPr>
          <a:xfrm>
            <a:off x="291494" y="281207"/>
            <a:ext cx="11609012" cy="6295586"/>
          </a:xfrm>
          <a:prstGeom prst="roundRect">
            <a:avLst>
              <a:gd name="adj" fmla="val 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9" name="TextBox 58"/>
          <p:cNvSpPr txBox="1"/>
          <p:nvPr/>
        </p:nvSpPr>
        <p:spPr>
          <a:xfrm>
            <a:off x="8848132" y="2747857"/>
            <a:ext cx="833883" cy="276999"/>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Ubuntu" panose="020B0504030602030204" pitchFamily="34" charset="0"/>
                <a:ea typeface="+mn-ea"/>
                <a:cs typeface="+mn-cs"/>
              </a:rPr>
              <a:t>Text here</a:t>
            </a:r>
            <a:endParaRPr kumimoji="0" lang="ru-RU" sz="1200" b="0" i="0" u="none" strike="noStrike" kern="1200" cap="none" spc="0" normalizeH="0" baseline="0" noProof="0" dirty="0">
              <a:ln>
                <a:noFill/>
              </a:ln>
              <a:solidFill>
                <a:prstClr val="white"/>
              </a:solidFill>
              <a:effectLst/>
              <a:uLnTx/>
              <a:uFillTx/>
              <a:latin typeface="Ubuntu" panose="020B0504030602030204" pitchFamily="34" charset="0"/>
              <a:ea typeface="+mn-ea"/>
              <a:cs typeface="+mn-cs"/>
            </a:endParaRPr>
          </a:p>
        </p:txBody>
      </p:sp>
      <p:sp>
        <p:nvSpPr>
          <p:cNvPr id="11" name="Freeform 17"/>
          <p:cNvSpPr/>
          <p:nvPr/>
        </p:nvSpPr>
        <p:spPr bwMode="auto">
          <a:xfrm>
            <a:off x="6466531" y="1652392"/>
            <a:ext cx="5014267" cy="532903"/>
          </a:xfrm>
          <a:prstGeom prst="rect">
            <a:avLst/>
          </a:prstGeom>
          <a:solidFill>
            <a:srgbClr val="1C4372"/>
          </a:solidFill>
          <a:ln w="9525">
            <a:noFill/>
            <a:round/>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dirty="0">
              <a:ln>
                <a:noFill/>
              </a:ln>
              <a:solidFill>
                <a:prstClr val="black"/>
              </a:solidFill>
              <a:effectLst/>
              <a:uLnTx/>
              <a:uFillTx/>
              <a:latin typeface="等线"/>
              <a:ea typeface="+mn-ea"/>
              <a:cs typeface="+mn-cs"/>
            </a:endParaRPr>
          </a:p>
        </p:txBody>
      </p:sp>
      <p:sp>
        <p:nvSpPr>
          <p:cNvPr id="15" name="文本框 14"/>
          <p:cNvSpPr txBox="1"/>
          <p:nvPr/>
        </p:nvSpPr>
        <p:spPr>
          <a:xfrm>
            <a:off x="6466531" y="2463998"/>
            <a:ext cx="5146349" cy="2554545"/>
          </a:xfrm>
          <a:prstGeom prst="rect">
            <a:avLst/>
          </a:prstGeom>
          <a:noFill/>
        </p:spPr>
        <p:txBody>
          <a:bodyPr wrap="square" rtlCol="0">
            <a:spAutoFit/>
          </a:bodyPr>
          <a:lstStyle/>
          <a:p>
            <a:pPr lvl="0">
              <a:lnSpc>
                <a:spcPct val="125000"/>
              </a:lnSpc>
            </a:pPr>
            <a:r>
              <a:rPr lang="zh-CN" altLang="en-US" sz="1600" dirty="0">
                <a:solidFill>
                  <a:prstClr val="black">
                    <a:lumMod val="75000"/>
                    <a:lumOff val="25000"/>
                  </a:prstClr>
                </a:solidFill>
                <a:latin typeface="微软雅黑" panose="020B0503020204020204" pitchFamily="34" charset="-122"/>
                <a:ea typeface="微软雅黑" panose="020B0503020204020204" pitchFamily="34" charset="-122"/>
              </a:rPr>
              <a:t>由于前面二值化的过程中，将车牌的蓝色背景转为白色，而车牌外的部分为黑色，因此我们用投影分割的方法来获得车牌四条边界的位置。分别将图像的像素在</a:t>
            </a:r>
            <a:r>
              <a:rPr lang="en-US" altLang="zh-CN" sz="1600" dirty="0">
                <a:solidFill>
                  <a:prstClr val="black">
                    <a:lumMod val="75000"/>
                    <a:lumOff val="25000"/>
                  </a:prstClr>
                </a:solidFill>
                <a:latin typeface="微软雅黑" panose="020B0503020204020204" pitchFamily="34" charset="-122"/>
                <a:ea typeface="微软雅黑" panose="020B0503020204020204" pitchFamily="34" charset="-122"/>
              </a:rPr>
              <a:t>x</a:t>
            </a:r>
            <a:r>
              <a:rPr lang="zh-CN" altLang="en-US" sz="1600" dirty="0">
                <a:solidFill>
                  <a:prstClr val="black">
                    <a:lumMod val="75000"/>
                    <a:lumOff val="25000"/>
                  </a:prstClr>
                </a:solidFill>
                <a:latin typeface="微软雅黑" panose="020B0503020204020204" pitchFamily="34" charset="-122"/>
                <a:ea typeface="微软雅黑" panose="020B0503020204020204" pitchFamily="34" charset="-122"/>
              </a:rPr>
              <a:t>轴和</a:t>
            </a:r>
            <a:r>
              <a:rPr lang="en-US" altLang="zh-CN" sz="1600" dirty="0">
                <a:solidFill>
                  <a:prstClr val="black">
                    <a:lumMod val="75000"/>
                    <a:lumOff val="25000"/>
                  </a:prstClr>
                </a:solidFill>
                <a:latin typeface="微软雅黑" panose="020B0503020204020204" pitchFamily="34" charset="-122"/>
                <a:ea typeface="微软雅黑" panose="020B0503020204020204" pitchFamily="34" charset="-122"/>
              </a:rPr>
              <a:t>y</a:t>
            </a:r>
            <a:r>
              <a:rPr lang="zh-CN" altLang="en-US" sz="1600" dirty="0">
                <a:solidFill>
                  <a:prstClr val="black">
                    <a:lumMod val="75000"/>
                    <a:lumOff val="25000"/>
                  </a:prstClr>
                </a:solidFill>
                <a:latin typeface="微软雅黑" panose="020B0503020204020204" pitchFamily="34" charset="-122"/>
                <a:ea typeface="微软雅黑" panose="020B0503020204020204" pitchFamily="34" charset="-122"/>
              </a:rPr>
              <a:t>轴方向求和，得到图像在两个方向上的直方图，直方图起始位置的值很小，而中间位置的值较大，可以设置一个阈值，来判断直方图的边界。我们将车牌边界外的部分做填充，这样图像中就只剩车牌中的字符为黑色，而别的部分都是白色。</a:t>
            </a:r>
            <a:endParaRPr kumimoji="0" lang="zh-CN" altLang="en-US" sz="1600" b="0" i="0" u="none" strike="noStrike" kern="1200" cap="none" spc="0"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endParaRPr>
          </a:p>
        </p:txBody>
      </p:sp>
      <p:sp>
        <p:nvSpPr>
          <p:cNvPr id="18" name="文本框 17"/>
          <p:cNvSpPr txBox="1"/>
          <p:nvPr/>
        </p:nvSpPr>
        <p:spPr>
          <a:xfrm>
            <a:off x="6466531" y="1718788"/>
            <a:ext cx="2615656" cy="400110"/>
          </a:xfrm>
          <a:prstGeom prst="rect">
            <a:avLst/>
          </a:prstGeom>
          <a:noFill/>
        </p:spPr>
        <p:txBody>
          <a:bodyPr wrap="square" rtlCol="0">
            <a:spAutoFit/>
          </a:bodyPr>
          <a:lstStyle/>
          <a:p>
            <a:pPr lvl="0" algn="ctr"/>
            <a:r>
              <a:rPr lang="en-US" altLang="zh-CN" sz="2000" b="1" dirty="0">
                <a:solidFill>
                  <a:prstClr val="white"/>
                </a:solidFill>
                <a:latin typeface="微软雅黑" panose="020B0503020204020204" pitchFamily="34" charset="-122"/>
                <a:ea typeface="微软雅黑" panose="020B0503020204020204" pitchFamily="34" charset="-122"/>
              </a:rPr>
              <a:t>2.3.2</a:t>
            </a:r>
            <a:r>
              <a:rPr lang="zh-CN" altLang="en-US" sz="2000" b="1" dirty="0">
                <a:solidFill>
                  <a:prstClr val="white"/>
                </a:solidFill>
                <a:latin typeface="微软雅黑" panose="020B0503020204020204" pitchFamily="34" charset="-122"/>
                <a:ea typeface="微软雅黑" panose="020B0503020204020204" pitchFamily="34" charset="-122"/>
              </a:rPr>
              <a:t>提取车牌区域</a:t>
            </a:r>
            <a:endParaRPr kumimoji="0" lang="zh-CN" altLang="en-US" sz="20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2" name="矩形 11"/>
          <p:cNvSpPr/>
          <p:nvPr/>
        </p:nvSpPr>
        <p:spPr>
          <a:xfrm>
            <a:off x="584048" y="281207"/>
            <a:ext cx="3794494" cy="846386"/>
          </a:xfrm>
          <a:prstGeom prst="rect">
            <a:avLst/>
          </a:prstGeom>
        </p:spPr>
        <p:txBody>
          <a:bodyPr wrap="square">
            <a:spAutoFit/>
          </a:bodyPr>
          <a:lstStyle/>
          <a:p>
            <a:pPr>
              <a:lnSpc>
                <a:spcPct val="175000"/>
              </a:lnSpc>
            </a:pPr>
            <a:r>
              <a:rPr lang="en-US" altLang="zh-CN" sz="2800" dirty="0">
                <a:solidFill>
                  <a:srgbClr val="1C4372"/>
                </a:solidFill>
                <a:latin typeface="微软雅黑" panose="020B0503020204020204" pitchFamily="34" charset="-122"/>
                <a:ea typeface="微软雅黑" panose="020B0503020204020204" pitchFamily="34" charset="-122"/>
              </a:rPr>
              <a:t>2.</a:t>
            </a:r>
            <a:r>
              <a:rPr lang="zh-CN" altLang="en-US" sz="2800" dirty="0">
                <a:solidFill>
                  <a:srgbClr val="1C4372"/>
                </a:solidFill>
                <a:latin typeface="微软雅黑" panose="020B0503020204020204" pitchFamily="34" charset="-122"/>
                <a:ea typeface="微软雅黑" panose="020B0503020204020204" pitchFamily="34" charset="-122"/>
              </a:rPr>
              <a:t>系统设计实现</a:t>
            </a:r>
          </a:p>
        </p:txBody>
      </p:sp>
      <p:pic>
        <p:nvPicPr>
          <p:cNvPr id="2" name="图片 1"/>
          <p:cNvPicPr>
            <a:picLocks noChangeAspect="1"/>
          </p:cNvPicPr>
          <p:nvPr/>
        </p:nvPicPr>
        <p:blipFill>
          <a:blip r:embed="rId3"/>
          <a:stretch>
            <a:fillRect/>
          </a:stretch>
        </p:blipFill>
        <p:spPr>
          <a:xfrm>
            <a:off x="858371" y="1594510"/>
            <a:ext cx="5608160" cy="4206119"/>
          </a:xfrm>
          <a:prstGeom prst="rect">
            <a:avLst/>
          </a:prstGeom>
        </p:spPr>
      </p:pic>
      <p:pic>
        <p:nvPicPr>
          <p:cNvPr id="14" name="图片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617985" y="502645"/>
            <a:ext cx="1048431" cy="767355"/>
          </a:xfrm>
          <a:prstGeom prst="rect">
            <a:avLst/>
          </a:prstGeom>
        </p:spPr>
      </p:pic>
    </p:spTree>
    <p:extLst>
      <p:ext uri="{BB962C8B-B14F-4D97-AF65-F5344CB8AC3E}">
        <p14:creationId xmlns:p14="http://schemas.microsoft.com/office/powerpoint/2010/main" val="855324765"/>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1"/>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3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4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5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588</TotalTime>
  <Words>1789</Words>
  <Application>Microsoft Office PowerPoint</Application>
  <PresentationFormat>宽屏</PresentationFormat>
  <Paragraphs>186</Paragraphs>
  <Slides>23</Slides>
  <Notes>23</Notes>
  <HiddenSlides>0</HiddenSlides>
  <MMClips>0</MMClips>
  <ScaleCrop>false</ScaleCrop>
  <HeadingPairs>
    <vt:vector size="6" baseType="variant">
      <vt:variant>
        <vt:lpstr>已用的字体</vt:lpstr>
      </vt:variant>
      <vt:variant>
        <vt:i4>8</vt:i4>
      </vt:variant>
      <vt:variant>
        <vt:lpstr>主题</vt:lpstr>
      </vt:variant>
      <vt:variant>
        <vt:i4>6</vt:i4>
      </vt:variant>
      <vt:variant>
        <vt:lpstr>幻灯片标题</vt:lpstr>
      </vt:variant>
      <vt:variant>
        <vt:i4>23</vt:i4>
      </vt:variant>
    </vt:vector>
  </HeadingPairs>
  <TitlesOfParts>
    <vt:vector size="37" baseType="lpstr">
      <vt:lpstr>Ubuntu</vt:lpstr>
      <vt:lpstr>等线</vt:lpstr>
      <vt:lpstr>等线 Light</vt:lpstr>
      <vt:lpstr>方正宋刻本秀楷简体</vt:lpstr>
      <vt:lpstr>微软雅黑</vt:lpstr>
      <vt:lpstr>Agency FB</vt:lpstr>
      <vt:lpstr>Arial</vt:lpstr>
      <vt:lpstr>Wingdings</vt:lpstr>
      <vt:lpstr>Office 主题​​</vt:lpstr>
      <vt:lpstr>1_Office 主题​​</vt:lpstr>
      <vt:lpstr>2_Office 主题​​</vt:lpstr>
      <vt:lpstr>3_Office 主题​​</vt:lpstr>
      <vt:lpstr>4_Office 主题​​</vt:lpstr>
      <vt:lpstr>5_Office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dc:title>
  <dc:creator>周玉乾</dc:creator>
  <cp:lastModifiedBy>玉乾 周</cp:lastModifiedBy>
  <cp:revision>36</cp:revision>
  <dcterms:created xsi:type="dcterms:W3CDTF">2018-04-27T05:15:00Z</dcterms:created>
  <dcterms:modified xsi:type="dcterms:W3CDTF">2019-08-18T11:26:08Z</dcterms:modified>
  <cp:category>www.99ppt.com</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2052-10.1.0.6876</vt:lpwstr>
  </property>
</Properties>
</file>