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57" r:id="rId9"/>
    <p:sldId id="258" r:id="rId10"/>
    <p:sldId id="259" r:id="rId11"/>
    <p:sldId id="266" r:id="rId12"/>
    <p:sldId id="267" r:id="rId13"/>
    <p:sldId id="268" r:id="rId14"/>
    <p:sldId id="269" r:id="rId15"/>
    <p:sldId id="270" r:id="rId16"/>
    <p:sldId id="271" r:id="rId17"/>
    <p:sldId id="273" r:id="rId18"/>
    <p:sldId id="274" r:id="rId19"/>
    <p:sldId id="276" r:id="rId20"/>
    <p:sldId id="277" r:id="rId21"/>
    <p:sldId id="280"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186588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DE68A5-64AC-4B97-A17D-BF10CBD561D3}"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178231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658544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918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199923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574726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048178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21313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07826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76805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274753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E68A5-64AC-4B97-A17D-BF10CBD561D3}"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65399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DE68A5-64AC-4B97-A17D-BF10CBD561D3}"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2289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254211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386735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3DE68A5-64AC-4B97-A17D-BF10CBD561D3}" type="datetimeFigureOut">
              <a:rPr lang="en-US" smtClean="0"/>
              <a:t>1/10/2023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267148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DE68A5-64AC-4B97-A17D-BF10CBD561D3}"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71048-0973-4772-9A9D-853855D9703C}" type="slidenum">
              <a:rPr lang="en-US" smtClean="0"/>
              <a:t>‹#›</a:t>
            </a:fld>
            <a:endParaRPr lang="en-US"/>
          </a:p>
        </p:txBody>
      </p:sp>
    </p:spTree>
    <p:extLst>
      <p:ext uri="{BB962C8B-B14F-4D97-AF65-F5344CB8AC3E}">
        <p14:creationId xmlns:p14="http://schemas.microsoft.com/office/powerpoint/2010/main" val="226767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DE68A5-64AC-4B97-A17D-BF10CBD561D3}" type="datetimeFigureOut">
              <a:rPr lang="en-US" smtClean="0"/>
              <a:t>1/10/2023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071048-0973-4772-9A9D-853855D9703C}" type="slidenum">
              <a:rPr lang="en-US" smtClean="0"/>
              <a:t>‹#›</a:t>
            </a:fld>
            <a:endParaRPr lang="en-US"/>
          </a:p>
        </p:txBody>
      </p:sp>
    </p:spTree>
    <p:extLst>
      <p:ext uri="{BB962C8B-B14F-4D97-AF65-F5344CB8AC3E}">
        <p14:creationId xmlns:p14="http://schemas.microsoft.com/office/powerpoint/2010/main" val="287866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0783"/>
            <a:ext cx="8825658" cy="3329581"/>
          </a:xfrm>
        </p:spPr>
        <p:txBody>
          <a:bodyPr/>
          <a:lstStyle/>
          <a:p>
            <a:r>
              <a:rPr lang="en-US" dirty="0" smtClean="0"/>
              <a:t>The Cyber 7even’s </a:t>
            </a:r>
            <a:br>
              <a:rPr lang="en-US" dirty="0" smtClean="0"/>
            </a:br>
            <a:r>
              <a:rPr lang="en-US" dirty="0" smtClean="0"/>
              <a:t>Presentation on Programming</a:t>
            </a:r>
            <a:endParaRPr lang="en-US" dirty="0"/>
          </a:p>
        </p:txBody>
      </p:sp>
      <p:sp>
        <p:nvSpPr>
          <p:cNvPr id="3" name="Subtitle 2"/>
          <p:cNvSpPr>
            <a:spLocks noGrp="1"/>
          </p:cNvSpPr>
          <p:nvPr>
            <p:ph type="subTitle" idx="1"/>
          </p:nvPr>
        </p:nvSpPr>
        <p:spPr/>
        <p:txBody>
          <a:bodyPr/>
          <a:lstStyle/>
          <a:p>
            <a:r>
              <a:rPr lang="en-US" dirty="0" smtClean="0"/>
              <a:t>Programming with Python</a:t>
            </a:r>
            <a:endParaRPr lang="en-US" dirty="0"/>
          </a:p>
        </p:txBody>
      </p:sp>
    </p:spTree>
    <p:extLst>
      <p:ext uri="{BB962C8B-B14F-4D97-AF65-F5344CB8AC3E}">
        <p14:creationId xmlns:p14="http://schemas.microsoft.com/office/powerpoint/2010/main" val="228368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74" y="0"/>
            <a:ext cx="10052369" cy="1376082"/>
          </a:xfrm>
        </p:spPr>
        <p:txBody>
          <a:bodyPr/>
          <a:lstStyle/>
          <a:p>
            <a:r>
              <a:rPr lang="en-US" dirty="0"/>
              <a:t> </a:t>
            </a:r>
            <a:r>
              <a:rPr lang="en-US" sz="2800" dirty="0"/>
              <a:t>Create flowcharts (sequential) to solve basic problems</a:t>
            </a:r>
            <a:r>
              <a:rPr lang="en-US" dirty="0"/>
              <a:t> </a:t>
            </a:r>
          </a:p>
        </p:txBody>
      </p:sp>
      <p:pic>
        <p:nvPicPr>
          <p:cNvPr id="1026" name="Picture 2" descr="Algorithm &amp; Flow Charts - ppt video online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2005" y="1567542"/>
            <a:ext cx="6188892" cy="464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25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Flow Chart: signing into a computer</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470" y="1567543"/>
            <a:ext cx="5995517" cy="5199017"/>
          </a:xfrm>
        </p:spPr>
      </p:pic>
    </p:spTree>
    <p:extLst>
      <p:ext uri="{BB962C8B-B14F-4D97-AF65-F5344CB8AC3E}">
        <p14:creationId xmlns:p14="http://schemas.microsoft.com/office/powerpoint/2010/main" val="364044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Distinguish between variables and constants </a:t>
            </a:r>
            <a:r>
              <a:rPr lang="en-US" dirty="0"/>
              <a:t> </a:t>
            </a:r>
          </a:p>
        </p:txBody>
      </p:sp>
      <p:sp>
        <p:nvSpPr>
          <p:cNvPr id="3" name="Content Placeholder 2"/>
          <p:cNvSpPr>
            <a:spLocks noGrp="1"/>
          </p:cNvSpPr>
          <p:nvPr>
            <p:ph idx="1"/>
          </p:nvPr>
        </p:nvSpPr>
        <p:spPr>
          <a:xfrm>
            <a:off x="1103312" y="1724298"/>
            <a:ext cx="8946541" cy="4524102"/>
          </a:xfrm>
        </p:spPr>
        <p:txBody>
          <a:bodyPr/>
          <a:lstStyle/>
          <a:p>
            <a:pPr marL="0" indent="0">
              <a:buNone/>
            </a:pPr>
            <a:r>
              <a:rPr lang="en-US" dirty="0"/>
              <a:t>A variable is a named location used to store data in the memory. It is helpful to think of variables as a container that holds data which can be changed later throughout programming.</a:t>
            </a:r>
          </a:p>
          <a:p>
            <a:pPr marL="0" indent="0">
              <a:buNone/>
            </a:pPr>
            <a:r>
              <a:rPr lang="en-US" dirty="0" err="1"/>
              <a:t>Eg</a:t>
            </a:r>
            <a:r>
              <a:rPr lang="en-US" dirty="0"/>
              <a:t>: Number= 10</a:t>
            </a:r>
          </a:p>
          <a:p>
            <a:pPr marL="0" indent="0">
              <a:buNone/>
            </a:pPr>
            <a:r>
              <a:rPr lang="en-US" dirty="0"/>
              <a:t> </a:t>
            </a:r>
          </a:p>
          <a:p>
            <a:pPr marL="0" indent="0">
              <a:buNone/>
            </a:pPr>
            <a:r>
              <a:rPr lang="en-US" dirty="0"/>
              <a:t>A constant is a type of variable whose value cannot be changed. It is helpful to think of constants as containers that hold information which cannot be changed later.</a:t>
            </a:r>
          </a:p>
          <a:p>
            <a:pPr marL="0" indent="0">
              <a:buNone/>
            </a:pPr>
            <a:r>
              <a:rPr lang="en-US" dirty="0"/>
              <a:t>Non technically, you can think of constant as a bag to store some books and those books cannot be replaced once placed inside the bag.</a:t>
            </a:r>
          </a:p>
          <a:p>
            <a:endParaRPr lang="en-US" dirty="0"/>
          </a:p>
        </p:txBody>
      </p:sp>
    </p:spTree>
    <p:extLst>
      <p:ext uri="{BB962C8B-B14F-4D97-AF65-F5344CB8AC3E}">
        <p14:creationId xmlns:p14="http://schemas.microsoft.com/office/powerpoint/2010/main" val="1275183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18458"/>
            <a:ext cx="8946541" cy="5995852"/>
          </a:xfrm>
        </p:spPr>
        <p:txBody>
          <a:bodyPr/>
          <a:lstStyle/>
          <a:p>
            <a:pPr marL="0" indent="0">
              <a:buNone/>
            </a:pPr>
            <a:r>
              <a:rPr lang="en-US" dirty="0" smtClean="0"/>
              <a:t>As it relates to assigning a </a:t>
            </a:r>
            <a:r>
              <a:rPr lang="en-US" dirty="0"/>
              <a:t>value to a constant in </a:t>
            </a:r>
            <a:r>
              <a:rPr lang="en-US" dirty="0" smtClean="0"/>
              <a:t>Python, constants </a:t>
            </a:r>
            <a:r>
              <a:rPr lang="en-US" dirty="0"/>
              <a:t>are usually declared and assigned on a module. Here, the module means a new file containing variables, functions </a:t>
            </a:r>
            <a:r>
              <a:rPr lang="en-US" dirty="0" err="1"/>
              <a:t>etc</a:t>
            </a:r>
            <a:r>
              <a:rPr lang="en-US" dirty="0"/>
              <a:t> which is imported to main file. Inside the module, constants are written in all capital letters and underscores separating the words.</a:t>
            </a:r>
          </a:p>
          <a:p>
            <a:endParaRPr lang="en-US" dirty="0"/>
          </a:p>
        </p:txBody>
      </p:sp>
      <p:pic>
        <p:nvPicPr>
          <p:cNvPr id="4" name="Picture 3" descr="Only Python: True constants in Python - part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312" y="2862987"/>
            <a:ext cx="7587342" cy="2281555"/>
          </a:xfrm>
          <a:prstGeom prst="rect">
            <a:avLst/>
          </a:prstGeom>
          <a:noFill/>
          <a:ln>
            <a:noFill/>
          </a:ln>
        </p:spPr>
      </p:pic>
    </p:spTree>
    <p:extLst>
      <p:ext uri="{BB962C8B-B14F-4D97-AF65-F5344CB8AC3E}">
        <p14:creationId xmlns:p14="http://schemas.microsoft.com/office/powerpoint/2010/main" val="2204570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95" y="322090"/>
            <a:ext cx="9699672" cy="1336894"/>
          </a:xfrm>
        </p:spPr>
        <p:txBody>
          <a:bodyPr/>
          <a:lstStyle/>
          <a:p>
            <a:r>
              <a:rPr lang="en-US" sz="2800" dirty="0" smtClean="0"/>
              <a:t>Demonstrate </a:t>
            </a:r>
            <a:r>
              <a:rPr lang="en-US" sz="2800" dirty="0"/>
              <a:t>an understanding of the rules to be followed when naming identifiers.</a:t>
            </a:r>
            <a:r>
              <a:rPr lang="en-US" dirty="0"/>
              <a:t> </a:t>
            </a:r>
            <a:r>
              <a:rPr lang="en-US" dirty="0" smtClean="0"/>
              <a:t>  </a:t>
            </a:r>
            <a:endParaRPr lang="en-US" dirty="0"/>
          </a:p>
        </p:txBody>
      </p:sp>
      <p:sp>
        <p:nvSpPr>
          <p:cNvPr id="3" name="Content Placeholder 2"/>
          <p:cNvSpPr>
            <a:spLocks noGrp="1"/>
          </p:cNvSpPr>
          <p:nvPr>
            <p:ph idx="1"/>
          </p:nvPr>
        </p:nvSpPr>
        <p:spPr>
          <a:xfrm>
            <a:off x="1103312" y="2052918"/>
            <a:ext cx="9947865" cy="4178065"/>
          </a:xfrm>
        </p:spPr>
        <p:txBody>
          <a:bodyPr/>
          <a:lstStyle/>
          <a:p>
            <a:pPr marL="0" indent="0">
              <a:buNone/>
            </a:pPr>
            <a:r>
              <a:rPr lang="en-US" dirty="0"/>
              <a:t>What is an identifier ?</a:t>
            </a:r>
          </a:p>
          <a:p>
            <a:pPr marL="0" indent="0">
              <a:buNone/>
            </a:pPr>
            <a:r>
              <a:rPr lang="en-US" dirty="0"/>
              <a:t>A Python identifier is a name used to identify a variable, function, class, module or other object. An identifier starts with a letter A to Z or a to z or an underscore (_) followed by zero or more letters, underscores and digits (0 to 9).</a:t>
            </a:r>
          </a:p>
          <a:p>
            <a:pPr marL="0" indent="0">
              <a:buNone/>
            </a:pPr>
            <a:r>
              <a:rPr lang="en-US" dirty="0"/>
              <a:t>Python does not allow punctuation characters such as @, $, and % within identifiers. Python is a case sensitive programming language. Thus, </a:t>
            </a:r>
            <a:r>
              <a:rPr lang="en-US" b="1" dirty="0" smtClean="0"/>
              <a:t>Supercomputer</a:t>
            </a:r>
            <a:r>
              <a:rPr lang="en-US" dirty="0"/>
              <a:t> and </a:t>
            </a:r>
            <a:r>
              <a:rPr lang="en-US" b="1" dirty="0"/>
              <a:t> </a:t>
            </a:r>
            <a:r>
              <a:rPr lang="en-US" b="1" dirty="0" smtClean="0"/>
              <a:t>supercomputer </a:t>
            </a:r>
            <a:r>
              <a:rPr lang="en-US" dirty="0"/>
              <a:t> are two different identifiers in Python.</a:t>
            </a:r>
          </a:p>
          <a:p>
            <a:endParaRPr lang="en-US" dirty="0"/>
          </a:p>
        </p:txBody>
      </p:sp>
    </p:spTree>
    <p:extLst>
      <p:ext uri="{BB962C8B-B14F-4D97-AF65-F5344CB8AC3E}">
        <p14:creationId xmlns:p14="http://schemas.microsoft.com/office/powerpoint/2010/main" val="3502896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128" y="652388"/>
            <a:ext cx="9404723" cy="1400530"/>
          </a:xfrm>
        </p:spPr>
        <p:txBody>
          <a:bodyPr/>
          <a:lstStyle/>
          <a:p>
            <a:r>
              <a:rPr lang="en-US" sz="2800" dirty="0"/>
              <a:t>Rules for writing Identifiers in Python</a:t>
            </a:r>
            <a:r>
              <a:rPr lang="en-US" b="1" dirty="0"/>
              <a:t/>
            </a:r>
            <a:br>
              <a:rPr lang="en-US" b="1" dirty="0"/>
            </a:br>
            <a:r>
              <a:rPr lang="en-US" b="1" dirty="0"/>
              <a:t> </a:t>
            </a:r>
            <a:br>
              <a:rPr lang="en-US" b="1" dirty="0"/>
            </a:br>
            <a:endParaRPr lang="en-US" dirty="0"/>
          </a:p>
        </p:txBody>
      </p:sp>
      <p:sp>
        <p:nvSpPr>
          <p:cNvPr id="3" name="Content Placeholder 2"/>
          <p:cNvSpPr>
            <a:spLocks noGrp="1"/>
          </p:cNvSpPr>
          <p:nvPr>
            <p:ph idx="1"/>
          </p:nvPr>
        </p:nvSpPr>
        <p:spPr>
          <a:xfrm>
            <a:off x="1064123" y="1214845"/>
            <a:ext cx="8946541" cy="5512526"/>
          </a:xfrm>
        </p:spPr>
        <p:txBody>
          <a:bodyPr>
            <a:normAutofit fontScale="70000" lnSpcReduction="20000"/>
          </a:bodyPr>
          <a:lstStyle/>
          <a:p>
            <a:pPr marL="0" indent="0">
              <a:buNone/>
            </a:pPr>
            <a:r>
              <a:rPr lang="en-US" b="1" dirty="0"/>
              <a:t> </a:t>
            </a:r>
          </a:p>
          <a:p>
            <a:pPr marL="457200" lvl="0" indent="-457200">
              <a:buFont typeface="+mj-lt"/>
              <a:buAutoNum type="arabicPeriod"/>
            </a:pPr>
            <a:r>
              <a:rPr lang="en-US" sz="2300" dirty="0"/>
              <a:t>The identifier is a combination of character digits and underscore and the character includes letters in lowercase (a-z), letters in uppercase (A-Z), digits (0-9), and an underscore </a:t>
            </a:r>
            <a:r>
              <a:rPr lang="en-US" sz="2300" dirty="0" smtClean="0"/>
              <a:t>(_).</a:t>
            </a:r>
          </a:p>
          <a:p>
            <a:pPr marL="457200" lvl="0" indent="-457200">
              <a:buFont typeface="+mj-lt"/>
              <a:buAutoNum type="arabicPeriod"/>
            </a:pPr>
            <a:endParaRPr lang="en-US" sz="2300" dirty="0"/>
          </a:p>
          <a:p>
            <a:pPr marL="457200" lvl="0" indent="-457200">
              <a:buFont typeface="+mj-lt"/>
              <a:buAutoNum type="arabicPeriod"/>
            </a:pPr>
            <a:r>
              <a:rPr lang="en-US" sz="2300" dirty="0"/>
              <a:t>An identifier cannot begin with a digit. If an identifier starts with a digit, it will give a Syntax error</a:t>
            </a:r>
            <a:r>
              <a:rPr lang="en-US" sz="2300" dirty="0" smtClean="0"/>
              <a:t>.</a:t>
            </a:r>
          </a:p>
          <a:p>
            <a:pPr marL="457200" lvl="0" indent="-457200">
              <a:buFont typeface="+mj-lt"/>
              <a:buAutoNum type="arabicPeriod"/>
            </a:pPr>
            <a:endParaRPr lang="en-US" sz="2300" dirty="0"/>
          </a:p>
          <a:p>
            <a:pPr marL="457200" lvl="0" indent="-457200">
              <a:buFont typeface="+mj-lt"/>
              <a:buAutoNum type="arabicPeriod"/>
            </a:pPr>
            <a:r>
              <a:rPr lang="en-US" sz="2300" dirty="0"/>
              <a:t>In Python, keywords are the reserved names that are built-in to Python, so a keyword cannot be used as an identifier - they have a special meaning and we cannot use them as identifier names</a:t>
            </a:r>
            <a:r>
              <a:rPr lang="en-US" sz="2300" dirty="0" smtClean="0"/>
              <a:t>.</a:t>
            </a:r>
          </a:p>
          <a:p>
            <a:pPr marL="457200" lvl="0" indent="-457200">
              <a:buFont typeface="+mj-lt"/>
              <a:buAutoNum type="arabicPeriod"/>
            </a:pPr>
            <a:endParaRPr lang="en-US" sz="2300" dirty="0"/>
          </a:p>
          <a:p>
            <a:pPr marL="457200" lvl="0" indent="-457200">
              <a:buFont typeface="+mj-lt"/>
              <a:buAutoNum type="arabicPeriod"/>
            </a:pPr>
            <a:r>
              <a:rPr lang="en-US" sz="2300" dirty="0"/>
              <a:t>Special symbols like !, @, #, $, %, etc. are not allowed in identifiers</a:t>
            </a:r>
            <a:r>
              <a:rPr lang="en-US" sz="2300" dirty="0" smtClean="0"/>
              <a:t>.</a:t>
            </a:r>
          </a:p>
          <a:p>
            <a:pPr marL="457200" lvl="0" indent="-457200">
              <a:buFont typeface="+mj-lt"/>
              <a:buAutoNum type="arabicPeriod"/>
            </a:pPr>
            <a:endParaRPr lang="en-US" sz="2300" dirty="0"/>
          </a:p>
          <a:p>
            <a:pPr marL="457200" lvl="0" indent="-457200">
              <a:buFont typeface="+mj-lt"/>
              <a:buAutoNum type="arabicPeriod"/>
            </a:pPr>
            <a:r>
              <a:rPr lang="en-US" sz="2300" dirty="0"/>
              <a:t>Python identifiers cannot only contain digits</a:t>
            </a:r>
            <a:r>
              <a:rPr lang="en-US" sz="2300" dirty="0" smtClean="0"/>
              <a:t>.</a:t>
            </a:r>
          </a:p>
          <a:p>
            <a:pPr marL="457200" lvl="0" indent="-457200">
              <a:buFont typeface="+mj-lt"/>
              <a:buAutoNum type="arabicPeriod"/>
            </a:pPr>
            <a:endParaRPr lang="en-US" sz="2300" dirty="0"/>
          </a:p>
          <a:p>
            <a:pPr marL="457200" lvl="0" indent="-457200">
              <a:buFont typeface="+mj-lt"/>
              <a:buAutoNum type="arabicPeriod"/>
            </a:pPr>
            <a:r>
              <a:rPr lang="en-US" sz="2300" dirty="0"/>
              <a:t>There is no restriction on the length of identifiers</a:t>
            </a:r>
            <a:r>
              <a:rPr lang="en-US" sz="2300" dirty="0" smtClean="0"/>
              <a:t>.</a:t>
            </a:r>
          </a:p>
          <a:p>
            <a:pPr marL="457200" lvl="0" indent="-457200">
              <a:buFont typeface="+mj-lt"/>
              <a:buAutoNum type="arabicPeriod"/>
            </a:pPr>
            <a:endParaRPr lang="en-US" sz="2300" dirty="0"/>
          </a:p>
          <a:p>
            <a:pPr marL="457200" lvl="0" indent="-457200">
              <a:buFont typeface="+mj-lt"/>
              <a:buAutoNum type="arabicPeriod"/>
            </a:pPr>
            <a:r>
              <a:rPr lang="en-US" sz="2300" dirty="0"/>
              <a:t>Identifier names are case-sensitive.</a:t>
            </a:r>
          </a:p>
          <a:p>
            <a:endParaRPr lang="en-US" dirty="0"/>
          </a:p>
        </p:txBody>
      </p:sp>
    </p:spTree>
    <p:extLst>
      <p:ext uri="{BB962C8B-B14F-4D97-AF65-F5344CB8AC3E}">
        <p14:creationId xmlns:p14="http://schemas.microsoft.com/office/powerpoint/2010/main" val="4093293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535" y="139209"/>
            <a:ext cx="9628317" cy="1400530"/>
          </a:xfrm>
        </p:spPr>
        <p:txBody>
          <a:bodyPr/>
          <a:lstStyle/>
          <a:p>
            <a:r>
              <a:rPr lang="en-US" sz="2400" dirty="0" smtClean="0"/>
              <a:t>Recommend </a:t>
            </a:r>
            <a:r>
              <a:rPr lang="en-US" sz="2400" dirty="0"/>
              <a:t>appropriate data types that should be used to store given data. </a:t>
            </a:r>
          </a:p>
        </p:txBody>
      </p:sp>
      <p:sp>
        <p:nvSpPr>
          <p:cNvPr id="3" name="Content Placeholder 2"/>
          <p:cNvSpPr>
            <a:spLocks noGrp="1"/>
          </p:cNvSpPr>
          <p:nvPr>
            <p:ph idx="1"/>
          </p:nvPr>
        </p:nvSpPr>
        <p:spPr>
          <a:xfrm>
            <a:off x="646111" y="1136470"/>
            <a:ext cx="10783889" cy="5721530"/>
          </a:xfrm>
        </p:spPr>
        <p:txBody>
          <a:bodyPr>
            <a:noAutofit/>
          </a:bodyPr>
          <a:lstStyle/>
          <a:p>
            <a:pPr marL="457200" indent="-457200">
              <a:buFont typeface="+mj-lt"/>
              <a:buAutoNum type="arabicPeriod"/>
            </a:pPr>
            <a:r>
              <a:rPr lang="en-US" sz="1600" dirty="0"/>
              <a:t>In Python, there are several built-in data types that you can use to store values in your programs. Here is a list of the most common data types in Python:</a:t>
            </a:r>
          </a:p>
          <a:p>
            <a:pPr marL="457200" lvl="0" indent="-457200">
              <a:buFont typeface="+mj-lt"/>
              <a:buAutoNum type="arabicPeriod"/>
            </a:pPr>
            <a:r>
              <a:rPr lang="en-US" sz="1600" b="1" dirty="0"/>
              <a:t>Integers</a:t>
            </a:r>
            <a:r>
              <a:rPr lang="en-US" sz="1600" dirty="0"/>
              <a:t>: These are whole numbers that can be positive, negative, or zero. For example: </a:t>
            </a:r>
            <a:r>
              <a:rPr lang="en-US" sz="1600" b="1" dirty="0"/>
              <a:t>42</a:t>
            </a:r>
            <a:r>
              <a:rPr lang="en-US" sz="1600" dirty="0"/>
              <a:t>, </a:t>
            </a:r>
            <a:r>
              <a:rPr lang="en-US" sz="1600" b="1" dirty="0"/>
              <a:t>-23</a:t>
            </a:r>
            <a:r>
              <a:rPr lang="en-US" sz="1600" dirty="0"/>
              <a:t>, </a:t>
            </a:r>
            <a:r>
              <a:rPr lang="en-US" sz="1600" b="1" dirty="0"/>
              <a:t>0</a:t>
            </a:r>
            <a:r>
              <a:rPr lang="en-US" sz="1600" dirty="0"/>
              <a:t>.</a:t>
            </a:r>
          </a:p>
          <a:p>
            <a:pPr marL="457200" lvl="0" indent="-457200">
              <a:buFont typeface="+mj-lt"/>
              <a:buAutoNum type="arabicPeriod"/>
            </a:pPr>
            <a:r>
              <a:rPr lang="en-US" sz="1600" b="1" dirty="0"/>
              <a:t>Floating-point numbers</a:t>
            </a:r>
            <a:r>
              <a:rPr lang="en-US" sz="1600" dirty="0"/>
              <a:t>: These are numbers with decimal points. For example: </a:t>
            </a:r>
            <a:r>
              <a:rPr lang="en-US" sz="1600" b="1" dirty="0"/>
              <a:t>3.14</a:t>
            </a:r>
            <a:r>
              <a:rPr lang="en-US" sz="1600" dirty="0"/>
              <a:t>, </a:t>
            </a:r>
            <a:r>
              <a:rPr lang="en-US" sz="1600" b="1" dirty="0"/>
              <a:t>-9.81</a:t>
            </a:r>
            <a:r>
              <a:rPr lang="en-US" sz="1600" dirty="0"/>
              <a:t>, </a:t>
            </a:r>
            <a:r>
              <a:rPr lang="en-US" sz="1600" b="1" dirty="0"/>
              <a:t>0.0</a:t>
            </a:r>
            <a:r>
              <a:rPr lang="en-US" sz="1600" dirty="0"/>
              <a:t>.</a:t>
            </a:r>
          </a:p>
          <a:p>
            <a:pPr marL="457200" lvl="0" indent="-457200">
              <a:buFont typeface="+mj-lt"/>
              <a:buAutoNum type="arabicPeriod"/>
            </a:pPr>
            <a:r>
              <a:rPr lang="en-US" sz="1600" b="1" dirty="0"/>
              <a:t>Strings</a:t>
            </a:r>
            <a:r>
              <a:rPr lang="en-US" sz="1600" dirty="0"/>
              <a:t>: These are sequences of characters, represented with quotes. You can use single quotes or double quotes to define a string. For example: </a:t>
            </a:r>
            <a:r>
              <a:rPr lang="en-US" sz="1600" b="1" dirty="0"/>
              <a:t>'hello'</a:t>
            </a:r>
            <a:r>
              <a:rPr lang="en-US" sz="1600" dirty="0"/>
              <a:t>, </a:t>
            </a:r>
            <a:r>
              <a:rPr lang="en-US" sz="1600" b="1" dirty="0"/>
              <a:t>"world"</a:t>
            </a:r>
            <a:r>
              <a:rPr lang="en-US" sz="1600" dirty="0"/>
              <a:t>, </a:t>
            </a:r>
            <a:r>
              <a:rPr lang="en-US" sz="1600" b="1" dirty="0"/>
              <a:t>"123"</a:t>
            </a:r>
            <a:r>
              <a:rPr lang="en-US" sz="1600" dirty="0"/>
              <a:t>.</a:t>
            </a:r>
          </a:p>
          <a:p>
            <a:pPr marL="457200" lvl="0" indent="-457200">
              <a:buFont typeface="+mj-lt"/>
              <a:buAutoNum type="arabicPeriod"/>
            </a:pPr>
            <a:r>
              <a:rPr lang="en-US" sz="1600" b="1" dirty="0"/>
              <a:t>Booleans</a:t>
            </a:r>
            <a:r>
              <a:rPr lang="en-US" sz="1600" dirty="0"/>
              <a:t>: These are True/False values. They are commonly used in control statements to check if a condition is True or False. For example: </a:t>
            </a:r>
            <a:r>
              <a:rPr lang="en-US" sz="1600" b="1" dirty="0"/>
              <a:t>True</a:t>
            </a:r>
            <a:r>
              <a:rPr lang="en-US" sz="1600" dirty="0"/>
              <a:t>, </a:t>
            </a:r>
            <a:r>
              <a:rPr lang="en-US" sz="1600" b="1" dirty="0"/>
              <a:t>False</a:t>
            </a:r>
            <a:r>
              <a:rPr lang="en-US" sz="1600" dirty="0"/>
              <a:t>.</a:t>
            </a:r>
          </a:p>
          <a:p>
            <a:pPr marL="457200" lvl="0" indent="-457200">
              <a:buFont typeface="+mj-lt"/>
              <a:buAutoNum type="arabicPeriod"/>
            </a:pPr>
            <a:r>
              <a:rPr lang="en-US" sz="1600" b="1" dirty="0"/>
              <a:t>Lists</a:t>
            </a:r>
            <a:r>
              <a:rPr lang="en-US" sz="1600" dirty="0"/>
              <a:t>: These are ordered sequences of values that can be of any data type. Lists are defined using square brackets and commas. For example: </a:t>
            </a:r>
            <a:r>
              <a:rPr lang="en-US" sz="1600" b="1" dirty="0"/>
              <a:t>[1, 2, 3]</a:t>
            </a:r>
            <a:r>
              <a:rPr lang="en-US" sz="1600" dirty="0"/>
              <a:t>, </a:t>
            </a:r>
            <a:r>
              <a:rPr lang="en-US" sz="1600" b="1" dirty="0"/>
              <a:t>['apple', 'banana', 'cherry']</a:t>
            </a:r>
            <a:r>
              <a:rPr lang="en-US" sz="1600" dirty="0"/>
              <a:t>, </a:t>
            </a:r>
            <a:r>
              <a:rPr lang="en-US" sz="1600" b="1" dirty="0"/>
              <a:t>[True, False, True]</a:t>
            </a:r>
            <a:r>
              <a:rPr lang="en-US" sz="1600" dirty="0"/>
              <a:t>.</a:t>
            </a:r>
          </a:p>
          <a:p>
            <a:pPr marL="457200" lvl="0" indent="-457200">
              <a:buFont typeface="+mj-lt"/>
              <a:buAutoNum type="arabicPeriod"/>
            </a:pPr>
            <a:r>
              <a:rPr lang="en-US" sz="1600" b="1" dirty="0"/>
              <a:t>Tuples</a:t>
            </a:r>
            <a:r>
              <a:rPr lang="en-US" sz="1600" dirty="0"/>
              <a:t>: These are also ordered sequences of values, but they are immutable (i.e., they cannot be modified). Tuples are defined using parentheses and commas. For example: </a:t>
            </a:r>
            <a:r>
              <a:rPr lang="en-US" sz="1600" b="1" dirty="0"/>
              <a:t>(1, 2, 3)</a:t>
            </a:r>
            <a:r>
              <a:rPr lang="en-US" sz="1600" dirty="0"/>
              <a:t>, </a:t>
            </a:r>
            <a:r>
              <a:rPr lang="en-US" sz="1600" b="1" dirty="0"/>
              <a:t>('apple', 'banana', 'cherry')</a:t>
            </a:r>
            <a:r>
              <a:rPr lang="en-US" sz="1600" dirty="0"/>
              <a:t>, </a:t>
            </a:r>
            <a:r>
              <a:rPr lang="en-US" sz="1600" b="1" dirty="0"/>
              <a:t>(True, False, True)</a:t>
            </a:r>
            <a:r>
              <a:rPr lang="en-US" sz="1600" dirty="0"/>
              <a:t>.</a:t>
            </a:r>
          </a:p>
          <a:p>
            <a:pPr marL="457200" lvl="0" indent="-457200">
              <a:buFont typeface="+mj-lt"/>
              <a:buAutoNum type="arabicPeriod"/>
            </a:pPr>
            <a:r>
              <a:rPr lang="en-US" sz="1600" b="1" dirty="0"/>
              <a:t>Sets</a:t>
            </a:r>
            <a:r>
              <a:rPr lang="en-US" sz="1600" dirty="0"/>
              <a:t>: These are unordered collections of unique values. Sets are defined using curly braces and commas. For example: </a:t>
            </a:r>
            <a:r>
              <a:rPr lang="en-US" sz="1600" b="1" dirty="0"/>
              <a:t>{1, 2, 3}</a:t>
            </a:r>
            <a:r>
              <a:rPr lang="en-US" sz="1600" dirty="0"/>
              <a:t>, </a:t>
            </a:r>
            <a:r>
              <a:rPr lang="en-US" sz="1600" b="1" dirty="0"/>
              <a:t>{'apple', 'banana', 'cherry'}</a:t>
            </a:r>
            <a:r>
              <a:rPr lang="en-US" sz="1600" dirty="0"/>
              <a:t>, </a:t>
            </a:r>
            <a:r>
              <a:rPr lang="en-US" sz="1600" b="1" dirty="0"/>
              <a:t>{True, False}</a:t>
            </a:r>
            <a:r>
              <a:rPr lang="en-US" sz="1600" dirty="0"/>
              <a:t>.</a:t>
            </a:r>
          </a:p>
          <a:p>
            <a:pPr marL="457200" lvl="0" indent="-457200">
              <a:buFont typeface="+mj-lt"/>
              <a:buAutoNum type="arabicPeriod"/>
            </a:pPr>
            <a:r>
              <a:rPr lang="en-US" sz="1600" b="1" dirty="0"/>
              <a:t>Dictionaries</a:t>
            </a:r>
            <a:r>
              <a:rPr lang="en-US" sz="1600" dirty="0"/>
              <a:t>: These are unordered collections of key-value pairs. Dictionaries are defined using curly braces and colons. For example: </a:t>
            </a:r>
            <a:r>
              <a:rPr lang="en-US" sz="1600" b="1" dirty="0"/>
              <a:t>{'name': 'Alice', 'age': 25}</a:t>
            </a:r>
            <a:r>
              <a:rPr lang="en-US" sz="1600" dirty="0"/>
              <a:t>, </a:t>
            </a:r>
            <a:r>
              <a:rPr lang="en-US" sz="1600" b="1" dirty="0"/>
              <a:t>{1: 'apple', 2: 'banana', 3: 'cherry'}</a:t>
            </a:r>
            <a:r>
              <a:rPr lang="en-US" sz="1600" dirty="0"/>
              <a:t>, </a:t>
            </a:r>
            <a:r>
              <a:rPr lang="en-US" sz="1600" b="1" dirty="0"/>
              <a:t>{True: 'Yes', False: 'No'}</a:t>
            </a:r>
            <a:r>
              <a:rPr lang="en-US" sz="1600" dirty="0"/>
              <a:t>.</a:t>
            </a:r>
          </a:p>
          <a:p>
            <a:pPr marL="457200" indent="-457200">
              <a:buFont typeface="+mj-lt"/>
              <a:buAutoNum type="arabicPeriod"/>
            </a:pPr>
            <a:endParaRPr lang="en-US" sz="1800" dirty="0"/>
          </a:p>
        </p:txBody>
      </p:sp>
    </p:spTree>
    <p:extLst>
      <p:ext uri="{BB962C8B-B14F-4D97-AF65-F5344CB8AC3E}">
        <p14:creationId xmlns:p14="http://schemas.microsoft.com/office/powerpoint/2010/main" val="654368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5964"/>
            <a:ext cx="9404723" cy="1400530"/>
          </a:xfrm>
        </p:spPr>
        <p:txBody>
          <a:bodyPr/>
          <a:lstStyle/>
          <a:p>
            <a:r>
              <a:rPr lang="en-US" dirty="0"/>
              <a:t> </a:t>
            </a:r>
            <a:r>
              <a:rPr lang="en-US" sz="2800" dirty="0"/>
              <a:t>Distinguish between operators and operands </a:t>
            </a:r>
          </a:p>
        </p:txBody>
      </p:sp>
      <p:sp>
        <p:nvSpPr>
          <p:cNvPr id="3" name="Content Placeholder 2"/>
          <p:cNvSpPr>
            <a:spLocks noGrp="1"/>
          </p:cNvSpPr>
          <p:nvPr>
            <p:ph idx="1"/>
          </p:nvPr>
        </p:nvSpPr>
        <p:spPr>
          <a:xfrm>
            <a:off x="646111" y="1347523"/>
            <a:ext cx="9895614" cy="4195481"/>
          </a:xfrm>
        </p:spPr>
        <p:txBody>
          <a:bodyPr>
            <a:noAutofit/>
          </a:bodyPr>
          <a:lstStyle/>
          <a:p>
            <a:r>
              <a:rPr lang="en-US" sz="1600" dirty="0"/>
              <a:t>In a computer program or mathematical expression, an operator is a symbol that performs a specific operation on one or more operands. Operands are the values or variables that the operator is applied to</a:t>
            </a:r>
            <a:r>
              <a:rPr lang="en-US" sz="1600" dirty="0" smtClean="0"/>
              <a:t>.</a:t>
            </a:r>
          </a:p>
          <a:p>
            <a:endParaRPr lang="en-US" sz="1600" dirty="0"/>
          </a:p>
          <a:p>
            <a:r>
              <a:rPr lang="en-US" sz="1600" dirty="0"/>
              <a:t>For example, in the expression "5 + 3", the "+" symbol is the operator performing the addition operation. The operands in this expression are 5 and 3</a:t>
            </a:r>
            <a:r>
              <a:rPr lang="en-US" sz="1600" dirty="0" smtClean="0"/>
              <a:t>.</a:t>
            </a:r>
          </a:p>
          <a:p>
            <a:endParaRPr lang="en-US" sz="1600" dirty="0"/>
          </a:p>
          <a:p>
            <a:r>
              <a:rPr lang="en-US" sz="1600" dirty="0"/>
              <a:t>In general, operators can be classified into different categories based on the number of operands they require. Unary operators operate on a single operand, binary operators operate on two operands, and ternary operators operate on three operands</a:t>
            </a:r>
            <a:r>
              <a:rPr lang="en-US" sz="1600" dirty="0" smtClean="0"/>
              <a:t>.</a:t>
            </a:r>
          </a:p>
          <a:p>
            <a:endParaRPr lang="en-US" sz="1600" dirty="0"/>
          </a:p>
          <a:p>
            <a:r>
              <a:rPr lang="en-US" sz="1600" dirty="0"/>
              <a:t>Here are some examples of operators and operands:</a:t>
            </a:r>
          </a:p>
          <a:p>
            <a:pPr marL="457200" lvl="0" indent="-457200">
              <a:buFont typeface="+mj-lt"/>
              <a:buAutoNum type="arabicPeriod"/>
            </a:pPr>
            <a:r>
              <a:rPr lang="en-US" sz="1600" dirty="0"/>
              <a:t>In the expression "5 + 3", the "+" symbol is the operator and 5 and 3 are the operands.</a:t>
            </a:r>
          </a:p>
          <a:p>
            <a:pPr marL="457200" lvl="0" indent="-457200">
              <a:buFont typeface="+mj-lt"/>
              <a:buAutoNum type="arabicPeriod"/>
            </a:pPr>
            <a:r>
              <a:rPr lang="en-US" sz="1600" dirty="0"/>
              <a:t>In the expression "x * y", the "*" symbol is the operator and x and y are the operands.</a:t>
            </a:r>
          </a:p>
          <a:p>
            <a:pPr marL="457200" lvl="0" indent="-457200">
              <a:buFont typeface="+mj-lt"/>
              <a:buAutoNum type="arabicPeriod"/>
            </a:pPr>
            <a:r>
              <a:rPr lang="en-US" sz="1600" dirty="0"/>
              <a:t>In the expression "abs(-5)", the "abs" function is the operator and -5 is the operand.</a:t>
            </a:r>
          </a:p>
          <a:p>
            <a:pPr marL="457200" lvl="0" indent="-457200">
              <a:buFont typeface="+mj-lt"/>
              <a:buAutoNum type="arabicPeriod"/>
            </a:pPr>
            <a:r>
              <a:rPr lang="en-US" sz="1600" dirty="0"/>
              <a:t>In the expression "a = b + c", the "=" symbol is the operator and a, b, and c are the operands.</a:t>
            </a:r>
          </a:p>
          <a:p>
            <a:endParaRPr lang="en-US" sz="1600" dirty="0"/>
          </a:p>
        </p:txBody>
      </p:sp>
    </p:spTree>
    <p:extLst>
      <p:ext uri="{BB962C8B-B14F-4D97-AF65-F5344CB8AC3E}">
        <p14:creationId xmlns:p14="http://schemas.microsoft.com/office/powerpoint/2010/main" val="3955324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557221"/>
            <a:ext cx="9404723" cy="1400530"/>
          </a:xfrm>
        </p:spPr>
        <p:txBody>
          <a:bodyPr/>
          <a:lstStyle/>
          <a:p>
            <a:r>
              <a:rPr lang="en-US" sz="2800" dirty="0"/>
              <a:t>Distinguish between statements and expressions </a:t>
            </a:r>
          </a:p>
        </p:txBody>
      </p:sp>
      <p:sp>
        <p:nvSpPr>
          <p:cNvPr id="3" name="Content Placeholder 2"/>
          <p:cNvSpPr>
            <a:spLocks noGrp="1"/>
          </p:cNvSpPr>
          <p:nvPr>
            <p:ph idx="1"/>
          </p:nvPr>
        </p:nvSpPr>
        <p:spPr>
          <a:xfrm>
            <a:off x="874220" y="1397726"/>
            <a:ext cx="8946541" cy="4994365"/>
          </a:xfrm>
        </p:spPr>
        <p:txBody>
          <a:bodyPr>
            <a:normAutofit/>
          </a:bodyPr>
          <a:lstStyle/>
          <a:p>
            <a:r>
              <a:rPr lang="en-US" dirty="0"/>
              <a:t>In programming, a statement is a line of code that performs some action but does not return a value. An expression is a piece of code that returns a value.</a:t>
            </a:r>
          </a:p>
          <a:p>
            <a:r>
              <a:rPr lang="en-US" dirty="0"/>
              <a:t>For example, in Python:</a:t>
            </a:r>
          </a:p>
          <a:p>
            <a:r>
              <a:rPr lang="en-US" dirty="0"/>
              <a:t>x = 2 # This is a statement </a:t>
            </a:r>
          </a:p>
          <a:p>
            <a:r>
              <a:rPr lang="en-US" dirty="0"/>
              <a:t>y = x + 2 # This is an expression that returns a value (4)</a:t>
            </a:r>
          </a:p>
          <a:p>
            <a:r>
              <a:rPr lang="en-US" dirty="0"/>
              <a:t>Here, the assignment statement x = 2 does not return a value, it simply assigns the value 2 to the variable x. The expression x + 2 returns the value 4.</a:t>
            </a:r>
          </a:p>
          <a:p>
            <a:r>
              <a:rPr lang="en-US" dirty="0"/>
              <a:t>In most programming languages, statements are terminated with a semicolon (;), while expressions are not. However, this is not a hard and fast rule and can vary depending on the language.</a:t>
            </a:r>
          </a:p>
          <a:p>
            <a:r>
              <a:rPr lang="en-US" dirty="0"/>
              <a:t> </a:t>
            </a:r>
          </a:p>
          <a:p>
            <a:endParaRPr lang="en-US" dirty="0"/>
          </a:p>
          <a:p>
            <a:endParaRPr lang="en-US" dirty="0"/>
          </a:p>
        </p:txBody>
      </p:sp>
    </p:spTree>
    <p:extLst>
      <p:ext uri="{BB962C8B-B14F-4D97-AF65-F5344CB8AC3E}">
        <p14:creationId xmlns:p14="http://schemas.microsoft.com/office/powerpoint/2010/main" val="418255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0467"/>
            <a:ext cx="9404723" cy="1400530"/>
          </a:xfrm>
        </p:spPr>
        <p:txBody>
          <a:bodyPr/>
          <a:lstStyle/>
          <a:p>
            <a:r>
              <a:rPr lang="en-US" sz="2800" dirty="0"/>
              <a:t>Evaluate expressions </a:t>
            </a:r>
            <a:r>
              <a:rPr lang="en-US" sz="2800" dirty="0" smtClean="0"/>
              <a:t>accurately</a:t>
            </a:r>
            <a:br>
              <a:rPr lang="en-US" sz="2800" dirty="0" smtClean="0"/>
            </a:br>
            <a:r>
              <a:rPr lang="en-US" sz="2800" dirty="0"/>
              <a:t> </a:t>
            </a:r>
          </a:p>
        </p:txBody>
      </p:sp>
      <p:sp>
        <p:nvSpPr>
          <p:cNvPr id="3" name="Content Placeholder 2"/>
          <p:cNvSpPr>
            <a:spLocks noGrp="1"/>
          </p:cNvSpPr>
          <p:nvPr>
            <p:ph idx="1"/>
          </p:nvPr>
        </p:nvSpPr>
        <p:spPr>
          <a:xfrm>
            <a:off x="1103312" y="1110342"/>
            <a:ext cx="9843362" cy="5747657"/>
          </a:xfrm>
        </p:spPr>
        <p:txBody>
          <a:bodyPr>
            <a:normAutofit/>
          </a:bodyPr>
          <a:lstStyle/>
          <a:p>
            <a:pPr marL="0" indent="0">
              <a:buNone/>
            </a:pPr>
            <a:r>
              <a:rPr lang="en-US" dirty="0"/>
              <a:t>In Python, you can use the </a:t>
            </a:r>
            <a:r>
              <a:rPr lang="en-US" dirty="0" err="1"/>
              <a:t>eval</a:t>
            </a:r>
            <a:r>
              <a:rPr lang="en-US" dirty="0"/>
              <a:t>() function to evaluate an expression and get its result. </a:t>
            </a:r>
            <a:endParaRPr lang="en-US" dirty="0" smtClean="0"/>
          </a:p>
          <a:p>
            <a:endParaRPr lang="en-US" dirty="0"/>
          </a:p>
          <a:p>
            <a:endParaRPr lang="en-US" dirty="0"/>
          </a:p>
          <a:p>
            <a:endParaRPr lang="en-US" dirty="0" smtClean="0"/>
          </a:p>
          <a:p>
            <a:endParaRPr lang="en-US" dirty="0"/>
          </a:p>
          <a:p>
            <a:endParaRPr lang="en-US" dirty="0" smtClean="0"/>
          </a:p>
          <a:p>
            <a:endParaRPr lang="en-US" dirty="0"/>
          </a:p>
          <a:p>
            <a:pPr marL="0" indent="0">
              <a:buNone/>
            </a:pPr>
            <a:r>
              <a:rPr lang="en-US" dirty="0" smtClean="0"/>
              <a:t>Given </a:t>
            </a:r>
            <a:r>
              <a:rPr lang="en-US" dirty="0"/>
              <a:t>that it enables you to run any legitimate Python expression, the </a:t>
            </a:r>
            <a:r>
              <a:rPr lang="en-US" dirty="0" err="1"/>
              <a:t>eval</a:t>
            </a:r>
            <a:r>
              <a:rPr lang="en-US" dirty="0"/>
              <a:t>() method is incredibly strong. If you use it to assess user-provided input, though, it might also pose a security issue because it might enable malevolent individuals to run arbitrary code on your system. If you need to evaluate user-provided input, it is typically advised to use safer alternatives, such as the </a:t>
            </a:r>
            <a:r>
              <a:rPr lang="en-US" dirty="0" err="1"/>
              <a:t>ast.literal</a:t>
            </a:r>
            <a:r>
              <a:rPr lang="en-US" dirty="0"/>
              <a:t> </a:t>
            </a:r>
            <a:r>
              <a:rPr lang="en-US" dirty="0" err="1"/>
              <a:t>eval</a:t>
            </a:r>
            <a:r>
              <a:rPr lang="en-US" dirty="0"/>
              <a:t>() function.</a:t>
            </a:r>
          </a:p>
          <a:p>
            <a:endParaRPr lang="en-US" dirty="0"/>
          </a:p>
        </p:txBody>
      </p:sp>
      <p:pic>
        <p:nvPicPr>
          <p:cNvPr id="5" name="Picture 4"/>
          <p:cNvPicPr>
            <a:picLocks noChangeAspect="1"/>
          </p:cNvPicPr>
          <p:nvPr/>
        </p:nvPicPr>
        <p:blipFill>
          <a:blip r:embed="rId2"/>
          <a:stretch>
            <a:fillRect/>
          </a:stretch>
        </p:blipFill>
        <p:spPr>
          <a:xfrm>
            <a:off x="1359337" y="2060230"/>
            <a:ext cx="5946353" cy="1823139"/>
          </a:xfrm>
          <a:prstGeom prst="rect">
            <a:avLst/>
          </a:prstGeom>
        </p:spPr>
      </p:pic>
    </p:spTree>
    <p:extLst>
      <p:ext uri="{BB962C8B-B14F-4D97-AF65-F5344CB8AC3E}">
        <p14:creationId xmlns:p14="http://schemas.microsoft.com/office/powerpoint/2010/main" val="3846518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main difference between algorithm and pseudocode</a:t>
            </a:r>
          </a:p>
        </p:txBody>
      </p:sp>
      <p:sp>
        <p:nvSpPr>
          <p:cNvPr id="3" name="Content Placeholder 2"/>
          <p:cNvSpPr>
            <a:spLocks noGrp="1"/>
          </p:cNvSpPr>
          <p:nvPr>
            <p:ph idx="1"/>
          </p:nvPr>
        </p:nvSpPr>
        <p:spPr>
          <a:xfrm>
            <a:off x="483326" y="2052918"/>
            <a:ext cx="9566527" cy="4195481"/>
          </a:xfrm>
        </p:spPr>
        <p:txBody>
          <a:bodyPr>
            <a:normAutofit lnSpcReduction="10000"/>
          </a:bodyPr>
          <a:lstStyle/>
          <a:p>
            <a:pPr marL="0" indent="0">
              <a:buNone/>
            </a:pPr>
            <a:r>
              <a:rPr lang="en-US" dirty="0"/>
              <a:t>The main difference between algorithm and pseudocode is that an algorithm is a step by step procedure to solve a given problem while a pseudocode is a method of writing an algorithm</a:t>
            </a:r>
            <a:r>
              <a:rPr lang="en-US" dirty="0" smtClean="0"/>
              <a:t>.</a:t>
            </a:r>
          </a:p>
          <a:p>
            <a:pPr marL="0" indent="0">
              <a:buNone/>
            </a:pPr>
            <a:endParaRPr lang="en-US" dirty="0"/>
          </a:p>
          <a:p>
            <a:pPr marL="0" indent="0" fontAlgn="base">
              <a:buNone/>
            </a:pPr>
            <a:r>
              <a:rPr lang="en-US" dirty="0"/>
              <a:t>An algorithm is a procedure for solving a problem. In other words, it is a sequence of steps to solve a given problem. It can contain sequences, iterations, selection, etc. Usually, there can be several methods to solve a problem. </a:t>
            </a:r>
          </a:p>
          <a:p>
            <a:pPr marL="0" indent="0" fontAlgn="base">
              <a:buNone/>
            </a:pPr>
            <a:r>
              <a:rPr lang="en-US" dirty="0"/>
              <a:t>It is important to analyze each solution and select the best approach to solving it. On the other hand, a pseudocode is a method of developing an algorithm. </a:t>
            </a:r>
          </a:p>
          <a:p>
            <a:pPr marL="0" indent="0" fontAlgn="base">
              <a:buNone/>
            </a:pPr>
            <a:r>
              <a:rPr lang="en-US" dirty="0"/>
              <a:t>Programmers can use informal simple language to write a pseudocode and there is no strict syntax to follow. It is a text-based detailed design tool.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05048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39655"/>
            <a:ext cx="9404723" cy="1400530"/>
          </a:xfrm>
        </p:spPr>
        <p:txBody>
          <a:bodyPr/>
          <a:lstStyle/>
          <a:p>
            <a:r>
              <a:rPr lang="en-US" sz="2800" dirty="0"/>
              <a:t>E</a:t>
            </a:r>
            <a:r>
              <a:rPr lang="en-US" sz="2800" dirty="0" smtClean="0"/>
              <a:t>xpressions </a:t>
            </a:r>
            <a:r>
              <a:rPr lang="en-US" sz="2800" dirty="0"/>
              <a:t>accurately given </a:t>
            </a:r>
            <a:r>
              <a:rPr lang="en-US" sz="2800" dirty="0" smtClean="0"/>
              <a:t>in arithmetic </a:t>
            </a:r>
            <a:r>
              <a:rPr lang="en-US" sz="2800" dirty="0"/>
              <a:t>form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1103312" y="1463040"/>
            <a:ext cx="8946541" cy="5277394"/>
          </a:xfrm>
        </p:spPr>
        <p:txBody>
          <a:bodyPr>
            <a:normAutofit fontScale="92500" lnSpcReduction="20000"/>
          </a:bodyPr>
          <a:lstStyle/>
          <a:p>
            <a:endParaRPr lang="en-US" dirty="0" smtClean="0"/>
          </a:p>
          <a:p>
            <a:r>
              <a:rPr lang="en-US" dirty="0" smtClean="0"/>
              <a:t>Expressions only contain identifiers, literals and operators, where operators include</a:t>
            </a:r>
          </a:p>
          <a:p>
            <a:r>
              <a:rPr lang="en-US" dirty="0" smtClean="0"/>
              <a:t>arithmetic </a:t>
            </a:r>
            <a:r>
              <a:rPr lang="en-US" dirty="0"/>
              <a:t>and </a:t>
            </a:r>
            <a:r>
              <a:rPr lang="en-US" dirty="0" err="1"/>
              <a:t>boolean</a:t>
            </a:r>
            <a:r>
              <a:rPr lang="en-US" dirty="0"/>
              <a:t> operators, the function call operator () the subscription operator [] and</a:t>
            </a:r>
          </a:p>
          <a:p>
            <a:r>
              <a:rPr lang="en-US" dirty="0"/>
              <a:t>similar, and can be reduced to some kind of &amp;</a:t>
            </a:r>
            <a:r>
              <a:rPr lang="en-US" dirty="0" err="1"/>
              <a:t>quot;value&amp;quot</a:t>
            </a:r>
            <a:r>
              <a:rPr lang="en-US" dirty="0"/>
              <a:t>;, which can be any Python object.</a:t>
            </a:r>
          </a:p>
          <a:p>
            <a:r>
              <a:rPr lang="en-US" dirty="0" smtClean="0"/>
              <a:t>Examples:</a:t>
            </a:r>
          </a:p>
          <a:p>
            <a:endParaRPr lang="en-US" dirty="0"/>
          </a:p>
          <a:p>
            <a:r>
              <a:rPr lang="en-US" dirty="0"/>
              <a:t>3 + 5</a:t>
            </a:r>
          </a:p>
          <a:p>
            <a:r>
              <a:rPr lang="en-US" dirty="0"/>
              <a:t>map(lambda x: x*x, range(10))</a:t>
            </a:r>
          </a:p>
          <a:p>
            <a:r>
              <a:rPr lang="en-US" dirty="0"/>
              <a:t>[</a:t>
            </a:r>
            <a:r>
              <a:rPr lang="en-US" dirty="0" err="1"/>
              <a:t>a.x</a:t>
            </a:r>
            <a:r>
              <a:rPr lang="en-US" dirty="0"/>
              <a:t> for a in </a:t>
            </a:r>
            <a:r>
              <a:rPr lang="en-US" dirty="0" err="1"/>
              <a:t>some_iterable</a:t>
            </a:r>
            <a:r>
              <a:rPr lang="en-US" dirty="0"/>
              <a:t>]</a:t>
            </a:r>
          </a:p>
          <a:p>
            <a:r>
              <a:rPr lang="en-US" dirty="0"/>
              <a:t>yield 7</a:t>
            </a:r>
          </a:p>
          <a:p>
            <a:r>
              <a:rPr lang="en-US" dirty="0"/>
              <a:t>Statements (see 1, 2), on the other hand, are everything that can make up a line (or several</a:t>
            </a:r>
          </a:p>
          <a:p>
            <a:r>
              <a:rPr lang="en-US" dirty="0"/>
              <a:t>lines) of Python code. Note that expressions are statements as well.</a:t>
            </a:r>
          </a:p>
        </p:txBody>
      </p:sp>
    </p:spTree>
    <p:extLst>
      <p:ext uri="{BB962C8B-B14F-4D97-AF65-F5344CB8AC3E}">
        <p14:creationId xmlns:p14="http://schemas.microsoft.com/office/powerpoint/2010/main" val="3670018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Expressions accurately given </a:t>
            </a:r>
            <a:r>
              <a:rPr lang="en-US" sz="2800" dirty="0" smtClean="0"/>
              <a:t>in arithmetic </a:t>
            </a:r>
            <a:r>
              <a:rPr lang="en-US" sz="2800" dirty="0"/>
              <a:t>form </a:t>
            </a:r>
            <a:r>
              <a:rPr lang="en-US" sz="2800" dirty="0" err="1" smtClean="0"/>
              <a:t>con’t</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a:t># all the above expressions</a:t>
            </a:r>
          </a:p>
          <a:p>
            <a:r>
              <a:rPr lang="en-US" dirty="0"/>
              <a:t>print 42</a:t>
            </a:r>
          </a:p>
          <a:p>
            <a:r>
              <a:rPr lang="en-US" dirty="0"/>
              <a:t>if x: </a:t>
            </a:r>
            <a:r>
              <a:rPr lang="en-US" dirty="0" err="1"/>
              <a:t>do_y</a:t>
            </a:r>
            <a:r>
              <a:rPr lang="en-US" dirty="0"/>
              <a:t>()</a:t>
            </a:r>
          </a:p>
          <a:p>
            <a:r>
              <a:rPr lang="en-US" dirty="0"/>
              <a:t>return</a:t>
            </a:r>
          </a:p>
          <a:p>
            <a:r>
              <a:rPr lang="en-US" dirty="0"/>
              <a:t>a = 7</a:t>
            </a:r>
          </a:p>
        </p:txBody>
      </p:sp>
    </p:spTree>
    <p:extLst>
      <p:ext uri="{BB962C8B-B14F-4D97-AF65-F5344CB8AC3E}">
        <p14:creationId xmlns:p14="http://schemas.microsoft.com/office/powerpoint/2010/main" val="1247976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smtClean="0"/>
              <a:t>Simple </a:t>
            </a:r>
            <a:r>
              <a:rPr lang="en-US" sz="2800" dirty="0"/>
              <a:t>sequential </a:t>
            </a:r>
            <a:r>
              <a:rPr lang="en-US" sz="2800" dirty="0" smtClean="0"/>
              <a:t>statement </a:t>
            </a:r>
            <a:r>
              <a:rPr lang="en-US" sz="2800" dirty="0"/>
              <a:t>using pseudocode</a:t>
            </a:r>
            <a:endParaRPr lang="en-US" sz="2800" dirty="0"/>
          </a:p>
        </p:txBody>
      </p:sp>
      <p:sp>
        <p:nvSpPr>
          <p:cNvPr id="3" name="Content Placeholder 2"/>
          <p:cNvSpPr>
            <a:spLocks noGrp="1"/>
          </p:cNvSpPr>
          <p:nvPr>
            <p:ph idx="1"/>
          </p:nvPr>
        </p:nvSpPr>
        <p:spPr>
          <a:xfrm>
            <a:off x="1103312" y="1593670"/>
            <a:ext cx="8946541" cy="4654730"/>
          </a:xfrm>
        </p:spPr>
        <p:txBody>
          <a:bodyPr/>
          <a:lstStyle/>
          <a:p>
            <a:pPr marL="0" indent="0">
              <a:buNone/>
            </a:pPr>
            <a:r>
              <a:rPr lang="en-US" dirty="0" smtClean="0"/>
              <a:t> Let’s say we wanted a program </a:t>
            </a:r>
            <a:r>
              <a:rPr lang="en-US" dirty="0"/>
              <a:t>for the ATM to check the customer's balance and determine if there is enough money in the </a:t>
            </a:r>
            <a:r>
              <a:rPr lang="en-US" dirty="0" smtClean="0"/>
              <a:t>account</a:t>
            </a:r>
            <a:r>
              <a:rPr lang="en-US" dirty="0"/>
              <a:t> </a:t>
            </a:r>
            <a:r>
              <a:rPr lang="en-US" dirty="0"/>
              <a:t>to </a:t>
            </a:r>
            <a:r>
              <a:rPr lang="en-US" dirty="0" smtClean="0"/>
              <a:t>make a withdraw of </a:t>
            </a:r>
            <a:r>
              <a:rPr lang="en-US" dirty="0"/>
              <a:t>$100 </a:t>
            </a:r>
            <a:r>
              <a:rPr lang="en-US" dirty="0" smtClean="0"/>
              <a:t>cash.</a:t>
            </a:r>
            <a:endParaRPr lang="en-US" dirty="0"/>
          </a:p>
        </p:txBody>
      </p:sp>
      <p:pic>
        <p:nvPicPr>
          <p:cNvPr id="1026" name="Picture 2" descr="Pseudo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30" y="3120934"/>
            <a:ext cx="8230779" cy="236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32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14" y="256774"/>
            <a:ext cx="9404723" cy="2695431"/>
          </a:xfrm>
        </p:spPr>
        <p:txBody>
          <a:bodyPr/>
          <a:lstStyle/>
          <a:p>
            <a:pPr algn="ctr"/>
            <a:r>
              <a:rPr lang="en-US" dirty="0" smtClean="0"/>
              <a:t>THE END</a:t>
            </a:r>
            <a:endParaRPr lang="en-US" dirty="0"/>
          </a:p>
        </p:txBody>
      </p:sp>
      <p:pic>
        <p:nvPicPr>
          <p:cNvPr id="5" name="Content Placeholder 4"/>
          <p:cNvPicPr>
            <a:picLocks noGrp="1" noChangeAspect="1"/>
          </p:cNvPicPr>
          <p:nvPr>
            <p:ph idx="1"/>
          </p:nvPr>
        </p:nvPicPr>
        <p:blipFill>
          <a:blip r:embed="rId2"/>
          <a:stretch>
            <a:fillRect/>
          </a:stretch>
        </p:blipFill>
        <p:spPr>
          <a:xfrm>
            <a:off x="2665220" y="1425621"/>
            <a:ext cx="5575509" cy="4195762"/>
          </a:xfrm>
          <a:prstGeom prst="rect">
            <a:avLst/>
          </a:prstGeom>
        </p:spPr>
      </p:pic>
    </p:spTree>
    <p:extLst>
      <p:ext uri="{BB962C8B-B14F-4D97-AF65-F5344CB8AC3E}">
        <p14:creationId xmlns:p14="http://schemas.microsoft.com/office/powerpoint/2010/main" val="4251500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8627" y="602940"/>
            <a:ext cx="9268596" cy="5405973"/>
          </a:xfrm>
        </p:spPr>
        <p:txBody>
          <a:bodyPr>
            <a:normAutofit/>
          </a:bodyPr>
          <a:lstStyle/>
          <a:p>
            <a:pPr marL="0" indent="0">
              <a:buNone/>
            </a:pPr>
            <a:r>
              <a:rPr lang="en-US" dirty="0"/>
              <a:t>For example, when the user wants to login to a Facebook account, first he has to go to Facebook.com. Then he has to give the correct username and password. Then he has to click the login button. If the username and password are correct, the user can enter his account. Likewise, every problem has a sequence of steps to solve it</a:t>
            </a:r>
            <a:r>
              <a:rPr lang="en-US" dirty="0" smtClean="0"/>
              <a:t>.</a:t>
            </a:r>
          </a:p>
          <a:p>
            <a:pPr marL="0" indent="0">
              <a:buNone/>
            </a:pPr>
            <a:endParaRPr lang="en-US" dirty="0" smtClean="0"/>
          </a:p>
          <a:p>
            <a:pPr fontAlgn="base"/>
            <a:r>
              <a:rPr lang="en-US" dirty="0"/>
              <a:t>Example to add two numbers:</a:t>
            </a:r>
          </a:p>
          <a:p>
            <a:pPr lvl="0" fontAlgn="base"/>
            <a:r>
              <a:rPr lang="en-US" dirty="0"/>
              <a:t>Declare variable ( Two variable to store the number input by the user and one variable is used to store the output).</a:t>
            </a:r>
          </a:p>
          <a:p>
            <a:pPr lvl="0" fontAlgn="base"/>
            <a:r>
              <a:rPr lang="en-US" dirty="0"/>
              <a:t>Take the input of two numbers.</a:t>
            </a:r>
          </a:p>
          <a:p>
            <a:pPr lvl="0" fontAlgn="base"/>
            <a:r>
              <a:rPr lang="en-US" dirty="0"/>
              <a:t>Apply the formula for addition.</a:t>
            </a:r>
          </a:p>
          <a:p>
            <a:pPr lvl="0" fontAlgn="base"/>
            <a:r>
              <a:rPr lang="en-US" dirty="0"/>
              <a:t>Add two numbers.</a:t>
            </a:r>
          </a:p>
          <a:p>
            <a:pPr lvl="0" fontAlgn="base"/>
            <a:r>
              <a:rPr lang="en-US" dirty="0"/>
              <a:t>Store the result in a variable.</a:t>
            </a:r>
          </a:p>
          <a:p>
            <a:pPr lvl="0" fontAlgn="base"/>
            <a:r>
              <a:rPr lang="en-US" dirty="0"/>
              <a:t>Print the result.</a:t>
            </a:r>
          </a:p>
          <a:p>
            <a:pPr marL="0" indent="0">
              <a:buNone/>
            </a:pPr>
            <a:endParaRPr lang="en-US" dirty="0"/>
          </a:p>
        </p:txBody>
      </p:sp>
    </p:spTree>
    <p:extLst>
      <p:ext uri="{BB962C8B-B14F-4D97-AF65-F5344CB8AC3E}">
        <p14:creationId xmlns:p14="http://schemas.microsoft.com/office/powerpoint/2010/main" val="206301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249" y="315558"/>
            <a:ext cx="8946541" cy="5696622"/>
          </a:xfrm>
        </p:spPr>
        <p:txBody>
          <a:bodyPr>
            <a:normAutofit fontScale="92500" lnSpcReduction="10000"/>
          </a:bodyPr>
          <a:lstStyle/>
          <a:p>
            <a:pPr marL="0" indent="0">
              <a:buNone/>
            </a:pPr>
            <a:r>
              <a:rPr lang="en-US" dirty="0"/>
              <a:t>Pseudocode is an informal way of writing a program. It is not exactly a computer program. It represents the algorithm of the program in natural language and mathematical notations. Usually, there is no particular code syntax to write a pseudocode. Therefore, there is no strict syntax as a usual programming language. It uses simple English language</a:t>
            </a:r>
            <a:r>
              <a:rPr lang="en-US" dirty="0" smtClean="0"/>
              <a:t>.</a:t>
            </a:r>
          </a:p>
          <a:p>
            <a:pPr marL="0" indent="0">
              <a:buNone/>
            </a:pPr>
            <a:endParaRPr lang="en-US" dirty="0" smtClean="0"/>
          </a:p>
          <a:p>
            <a:pPr marL="0" indent="0" fontAlgn="base">
              <a:buNone/>
            </a:pPr>
            <a:r>
              <a:rPr lang="en-US" dirty="0" smtClean="0"/>
              <a:t>Pseudocode </a:t>
            </a:r>
            <a:r>
              <a:rPr lang="en-US" dirty="0"/>
              <a:t>to add 2 numbers is as follows;</a:t>
            </a:r>
          </a:p>
          <a:p>
            <a:pPr marL="0" indent="0" fontAlgn="base">
              <a:buNone/>
            </a:pPr>
            <a:r>
              <a:rPr lang="en-US" dirty="0"/>
              <a:t> </a:t>
            </a:r>
          </a:p>
          <a:p>
            <a:pPr marL="0" indent="0" fontAlgn="base">
              <a:buNone/>
            </a:pPr>
            <a:r>
              <a:rPr lang="en-US" dirty="0" smtClean="0"/>
              <a:t>Sum Of </a:t>
            </a:r>
            <a:r>
              <a:rPr lang="en-US" dirty="0" smtClean="0"/>
              <a:t>Two Numbers</a:t>
            </a:r>
            <a:r>
              <a:rPr lang="en-US" dirty="0"/>
              <a:t>()</a:t>
            </a:r>
          </a:p>
          <a:p>
            <a:pPr marL="0" indent="0" fontAlgn="base">
              <a:buNone/>
            </a:pPr>
            <a:r>
              <a:rPr lang="en-US" dirty="0"/>
              <a:t>Begin</a:t>
            </a:r>
          </a:p>
          <a:p>
            <a:pPr marL="0" indent="0" fontAlgn="base">
              <a:buNone/>
            </a:pPr>
            <a:r>
              <a:rPr lang="en-US" dirty="0"/>
              <a:t>            Set sum=0;</a:t>
            </a:r>
          </a:p>
          <a:p>
            <a:pPr marL="0" indent="0" fontAlgn="base">
              <a:buNone/>
            </a:pPr>
            <a:r>
              <a:rPr lang="en-US" dirty="0"/>
              <a:t>            Read: num1, num2;</a:t>
            </a:r>
          </a:p>
          <a:p>
            <a:pPr marL="0" indent="0" fontAlgn="base">
              <a:buNone/>
            </a:pPr>
            <a:r>
              <a:rPr lang="en-US" dirty="0"/>
              <a:t>            Set sum = num1+num2;</a:t>
            </a:r>
          </a:p>
          <a:p>
            <a:pPr marL="0" indent="0" fontAlgn="base">
              <a:buNone/>
            </a:pPr>
            <a:r>
              <a:rPr lang="en-US" dirty="0"/>
              <a:t>           Print sum;</a:t>
            </a:r>
          </a:p>
          <a:p>
            <a:pPr marL="0" indent="0" fontAlgn="base">
              <a:buNone/>
            </a:pPr>
            <a:r>
              <a:rPr lang="en-US" dirty="0"/>
              <a:t>End</a:t>
            </a:r>
          </a:p>
          <a:p>
            <a:pPr marL="0" indent="0">
              <a:buNone/>
            </a:pPr>
            <a:endParaRPr lang="en-US" dirty="0"/>
          </a:p>
          <a:p>
            <a:endParaRPr lang="en-US" dirty="0"/>
          </a:p>
        </p:txBody>
      </p:sp>
    </p:spTree>
    <p:extLst>
      <p:ext uri="{BB962C8B-B14F-4D97-AF65-F5344CB8AC3E}">
        <p14:creationId xmlns:p14="http://schemas.microsoft.com/office/powerpoint/2010/main" val="1286884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1400530"/>
          </a:xfrm>
        </p:spPr>
        <p:txBody>
          <a:bodyPr/>
          <a:lstStyle/>
          <a:p>
            <a:r>
              <a:rPr lang="en-US" sz="2800" dirty="0"/>
              <a:t>Pseudocode to find the area of a Rectangle is as follows</a:t>
            </a:r>
            <a:r>
              <a:rPr lang="en-US" dirty="0"/>
              <a:t>.</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dirty="0" smtClean="0"/>
              <a:t>Area </a:t>
            </a:r>
            <a:r>
              <a:rPr lang="en-US" dirty="0" smtClean="0"/>
              <a:t>Of Rectangle</a:t>
            </a:r>
            <a:r>
              <a:rPr lang="en-US" dirty="0"/>
              <a:t>()</a:t>
            </a:r>
          </a:p>
          <a:p>
            <a:pPr marL="0" indent="0" fontAlgn="base">
              <a:buNone/>
            </a:pPr>
            <a:r>
              <a:rPr lang="en-US" dirty="0" smtClean="0"/>
              <a:t>  </a:t>
            </a:r>
            <a:r>
              <a:rPr lang="en-US" dirty="0" smtClean="0"/>
              <a:t>Begin</a:t>
            </a:r>
            <a:endParaRPr lang="en-US" dirty="0"/>
          </a:p>
          <a:p>
            <a:pPr marL="0" indent="0" fontAlgn="base">
              <a:buNone/>
            </a:pPr>
            <a:r>
              <a:rPr lang="en-US" dirty="0" smtClean="0"/>
              <a:t> </a:t>
            </a:r>
            <a:r>
              <a:rPr lang="en-US" dirty="0" smtClean="0"/>
              <a:t> Read</a:t>
            </a:r>
            <a:r>
              <a:rPr lang="en-US" dirty="0"/>
              <a:t>: width, length;</a:t>
            </a:r>
          </a:p>
          <a:p>
            <a:pPr marL="0" indent="0" fontAlgn="base">
              <a:buNone/>
            </a:pPr>
            <a:r>
              <a:rPr lang="en-US" dirty="0" smtClean="0"/>
              <a:t>  </a:t>
            </a:r>
            <a:r>
              <a:rPr lang="en-US" dirty="0" smtClean="0"/>
              <a:t> Set </a:t>
            </a:r>
            <a:r>
              <a:rPr lang="en-US" dirty="0"/>
              <a:t>area = width * length;</a:t>
            </a:r>
          </a:p>
          <a:p>
            <a:pPr marL="0" indent="0" fontAlgn="base">
              <a:buNone/>
            </a:pPr>
            <a:r>
              <a:rPr lang="en-US" dirty="0" smtClean="0"/>
              <a:t>  </a:t>
            </a:r>
            <a:r>
              <a:rPr lang="en-US" dirty="0"/>
              <a:t>Print area;</a:t>
            </a:r>
          </a:p>
          <a:p>
            <a:pPr marL="0" indent="0" fontAlgn="base">
              <a:buNone/>
            </a:pPr>
            <a:r>
              <a:rPr lang="en-US" dirty="0"/>
              <a:t>End</a:t>
            </a:r>
          </a:p>
          <a:p>
            <a:endParaRPr lang="en-US" dirty="0"/>
          </a:p>
        </p:txBody>
      </p:sp>
    </p:spTree>
    <p:extLst>
      <p:ext uri="{BB962C8B-B14F-4D97-AF65-F5344CB8AC3E}">
        <p14:creationId xmlns:p14="http://schemas.microsoft.com/office/powerpoint/2010/main" val="672037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51460"/>
            <a:ext cx="8946541" cy="5996939"/>
          </a:xfrm>
        </p:spPr>
        <p:txBody>
          <a:bodyPr>
            <a:normAutofit/>
          </a:bodyPr>
          <a:lstStyle/>
          <a:p>
            <a:pPr marL="0" indent="0" fontAlgn="base">
              <a:buNone/>
            </a:pPr>
            <a:r>
              <a:rPr lang="en-US" sz="2800" dirty="0"/>
              <a:t>Pseudocode of sequential flow with multiple alternatives is as follows.</a:t>
            </a:r>
          </a:p>
          <a:p>
            <a:pPr marL="0" indent="0" fontAlgn="base">
              <a:buNone/>
            </a:pPr>
            <a:r>
              <a:rPr lang="en-US" sz="2800" dirty="0" smtClean="0"/>
              <a:t>Display Values()</a:t>
            </a:r>
          </a:p>
          <a:p>
            <a:pPr marL="0" indent="0" fontAlgn="base">
              <a:buNone/>
            </a:pPr>
            <a:endParaRPr lang="en-US" sz="2800" dirty="0"/>
          </a:p>
          <a:p>
            <a:pPr marL="0" indent="0" fontAlgn="base">
              <a:buNone/>
            </a:pPr>
            <a:r>
              <a:rPr lang="en-US" dirty="0"/>
              <a:t>Begin</a:t>
            </a:r>
          </a:p>
          <a:p>
            <a:pPr marL="0" indent="0" fontAlgn="base">
              <a:buNone/>
            </a:pPr>
            <a:r>
              <a:rPr lang="en-US" dirty="0"/>
              <a:t>Read: x;</a:t>
            </a:r>
          </a:p>
          <a:p>
            <a:pPr marL="0" indent="0" fontAlgn="base">
              <a:buNone/>
            </a:pPr>
            <a:r>
              <a:rPr lang="en-US" dirty="0"/>
              <a:t>if x==1 then</a:t>
            </a:r>
          </a:p>
          <a:p>
            <a:pPr marL="0" indent="0" fontAlgn="base">
              <a:buNone/>
            </a:pPr>
            <a:r>
              <a:rPr lang="en-US" dirty="0"/>
              <a:t>            Print: “One”;</a:t>
            </a:r>
          </a:p>
          <a:p>
            <a:pPr marL="0" indent="0" fontAlgn="base">
              <a:buNone/>
            </a:pPr>
            <a:r>
              <a:rPr lang="en-US" dirty="0"/>
              <a:t>else if x==2 then</a:t>
            </a:r>
          </a:p>
          <a:p>
            <a:pPr marL="0" indent="0" fontAlgn="base">
              <a:buNone/>
            </a:pPr>
            <a:r>
              <a:rPr lang="en-US" dirty="0"/>
              <a:t>            Print: “Two”;</a:t>
            </a:r>
          </a:p>
          <a:p>
            <a:pPr marL="0" indent="0" fontAlgn="base">
              <a:buNone/>
            </a:pPr>
            <a:r>
              <a:rPr lang="en-US" dirty="0"/>
              <a:t>else</a:t>
            </a:r>
          </a:p>
          <a:p>
            <a:pPr marL="0" indent="0" fontAlgn="base">
              <a:buNone/>
            </a:pPr>
            <a:r>
              <a:rPr lang="en-US" dirty="0"/>
              <a:t>           Print: “x is not 1 or 2”;</a:t>
            </a:r>
          </a:p>
          <a:p>
            <a:pPr marL="0" indent="0" fontAlgn="base">
              <a:buNone/>
            </a:pPr>
            <a:r>
              <a:rPr lang="en-US" dirty="0" err="1"/>
              <a:t>EndifEnd</a:t>
            </a:r>
            <a:endParaRPr lang="en-US" dirty="0"/>
          </a:p>
          <a:p>
            <a:endParaRPr lang="en-US" dirty="0"/>
          </a:p>
        </p:txBody>
      </p:sp>
    </p:spTree>
    <p:extLst>
      <p:ext uri="{BB962C8B-B14F-4D97-AF65-F5344CB8AC3E}">
        <p14:creationId xmlns:p14="http://schemas.microsoft.com/office/powerpoint/2010/main" val="133069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20040"/>
            <a:ext cx="8946541" cy="5928359"/>
          </a:xfrm>
        </p:spPr>
        <p:txBody>
          <a:bodyPr/>
          <a:lstStyle/>
          <a:p>
            <a:pPr marL="0" indent="0" fontAlgn="base">
              <a:buNone/>
            </a:pPr>
            <a:r>
              <a:rPr lang="en-US" sz="2800" dirty="0"/>
              <a:t>Pseudocode to print 5 numbers is as follows</a:t>
            </a:r>
            <a:r>
              <a:rPr lang="en-US" sz="2800" dirty="0" smtClean="0"/>
              <a:t>.</a:t>
            </a:r>
          </a:p>
          <a:p>
            <a:pPr marL="0" indent="0" fontAlgn="base">
              <a:buNone/>
            </a:pPr>
            <a:endParaRPr lang="en-US" sz="2800" dirty="0"/>
          </a:p>
          <a:p>
            <a:pPr marL="0" indent="0" fontAlgn="base">
              <a:buNone/>
            </a:pPr>
            <a:endParaRPr lang="en-US" sz="2800" dirty="0"/>
          </a:p>
          <a:p>
            <a:pPr marL="0" indent="0" fontAlgn="base">
              <a:buNone/>
            </a:pPr>
            <a:r>
              <a:rPr lang="en-US" dirty="0"/>
              <a:t>Print One To Five()</a:t>
            </a:r>
          </a:p>
          <a:p>
            <a:pPr marL="0" indent="0" fontAlgn="base">
              <a:buNone/>
            </a:pPr>
            <a:r>
              <a:rPr lang="en-US" dirty="0"/>
              <a:t>Begin</a:t>
            </a:r>
          </a:p>
          <a:p>
            <a:pPr marL="0" indent="0" fontAlgn="base">
              <a:buNone/>
            </a:pPr>
            <a:r>
              <a:rPr lang="en-US" dirty="0"/>
              <a:t>Set </a:t>
            </a:r>
            <a:r>
              <a:rPr lang="en-US" dirty="0" err="1"/>
              <a:t>i</a:t>
            </a:r>
            <a:r>
              <a:rPr lang="en-US" dirty="0"/>
              <a:t>=1;</a:t>
            </a:r>
          </a:p>
          <a:p>
            <a:pPr marL="0" indent="0" fontAlgn="base">
              <a:buNone/>
            </a:pPr>
            <a:r>
              <a:rPr lang="en-US" dirty="0"/>
              <a:t>while </a:t>
            </a:r>
            <a:r>
              <a:rPr lang="en-US" dirty="0" err="1"/>
              <a:t>i</a:t>
            </a:r>
            <a:r>
              <a:rPr lang="en-US" dirty="0"/>
              <a:t>&lt;=5</a:t>
            </a:r>
          </a:p>
          <a:p>
            <a:pPr marL="0" indent="0" fontAlgn="base">
              <a:buNone/>
            </a:pPr>
            <a:r>
              <a:rPr lang="en-US" dirty="0"/>
              <a:t>            Print : </a:t>
            </a:r>
            <a:r>
              <a:rPr lang="en-US" dirty="0" err="1"/>
              <a:t>i</a:t>
            </a:r>
            <a:r>
              <a:rPr lang="en-US" dirty="0"/>
              <a:t>;</a:t>
            </a:r>
          </a:p>
          <a:p>
            <a:pPr marL="0" indent="0" fontAlgn="base">
              <a:buNone/>
            </a:pPr>
            <a:r>
              <a:rPr lang="en-US" dirty="0"/>
              <a:t>            Set </a:t>
            </a:r>
            <a:r>
              <a:rPr lang="en-US" dirty="0" err="1"/>
              <a:t>i</a:t>
            </a:r>
            <a:r>
              <a:rPr lang="en-US" dirty="0"/>
              <a:t>= i+1;</a:t>
            </a:r>
          </a:p>
          <a:p>
            <a:pPr marL="0" indent="0" fontAlgn="base">
              <a:buNone/>
            </a:pPr>
            <a:r>
              <a:rPr lang="en-US" dirty="0" err="1"/>
              <a:t>endwhile</a:t>
            </a:r>
            <a:endParaRPr lang="en-US" dirty="0"/>
          </a:p>
          <a:p>
            <a:pPr marL="0" indent="0" fontAlgn="base">
              <a:buNone/>
            </a:pPr>
            <a:r>
              <a:rPr lang="en-US" dirty="0" smtClean="0"/>
              <a:t>End    </a:t>
            </a:r>
            <a:endParaRPr lang="en-US" dirty="0"/>
          </a:p>
          <a:p>
            <a:endParaRPr lang="en-US" dirty="0"/>
          </a:p>
        </p:txBody>
      </p:sp>
    </p:spTree>
    <p:extLst>
      <p:ext uri="{BB962C8B-B14F-4D97-AF65-F5344CB8AC3E}">
        <p14:creationId xmlns:p14="http://schemas.microsoft.com/office/powerpoint/2010/main" val="3436785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0992895" cy="788253"/>
          </a:xfrm>
        </p:spPr>
        <p:txBody>
          <a:bodyPr/>
          <a:lstStyle/>
          <a:p>
            <a:r>
              <a:rPr lang="en-US" sz="2400" dirty="0"/>
              <a:t>Distinguish between programs, programming and </a:t>
            </a:r>
            <a:r>
              <a:rPr lang="en-US" sz="2400" dirty="0" smtClean="0"/>
              <a:t>programmers</a:t>
            </a:r>
            <a:endParaRPr lang="en-US" sz="2400" dirty="0"/>
          </a:p>
        </p:txBody>
      </p:sp>
      <p:sp>
        <p:nvSpPr>
          <p:cNvPr id="3" name="Content Placeholder 2"/>
          <p:cNvSpPr>
            <a:spLocks noGrp="1"/>
          </p:cNvSpPr>
          <p:nvPr>
            <p:ph idx="1"/>
          </p:nvPr>
        </p:nvSpPr>
        <p:spPr>
          <a:xfrm>
            <a:off x="646110" y="1358537"/>
            <a:ext cx="10862268" cy="5499463"/>
          </a:xfrm>
        </p:spPr>
        <p:txBody>
          <a:bodyPr>
            <a:normAutofit fontScale="85000" lnSpcReduction="20000"/>
          </a:bodyPr>
          <a:lstStyle/>
          <a:p>
            <a:pPr marL="0" indent="0">
              <a:buNone/>
            </a:pPr>
            <a:r>
              <a:rPr lang="en-JM" dirty="0"/>
              <a:t>What is a </a:t>
            </a:r>
            <a:r>
              <a:rPr lang="en-JM" dirty="0" smtClean="0"/>
              <a:t>program?</a:t>
            </a:r>
            <a:endParaRPr lang="en-US" dirty="0" smtClean="0"/>
          </a:p>
          <a:p>
            <a:pPr marL="0" indent="0">
              <a:buNone/>
            </a:pPr>
            <a:r>
              <a:rPr lang="en-JM" dirty="0" smtClean="0"/>
              <a:t>A program is a specific set of ordered operations for a computer to perform. Programs, also called an application or software, is a set of instructions that process input, manipulate data, and output a result. For example, Microsoft Word is a word processing program that allows users to create and write documents.</a:t>
            </a:r>
            <a:endParaRPr lang="en-US" dirty="0" smtClean="0"/>
          </a:p>
          <a:p>
            <a:pPr marL="0" indent="0">
              <a:buNone/>
            </a:pPr>
            <a:r>
              <a:rPr lang="en-JM" dirty="0"/>
              <a:t> </a:t>
            </a:r>
            <a:endParaRPr lang="en-US" dirty="0"/>
          </a:p>
          <a:p>
            <a:pPr marL="0" indent="0">
              <a:buNone/>
            </a:pPr>
            <a:r>
              <a:rPr lang="en-JM" dirty="0"/>
              <a:t>What is </a:t>
            </a:r>
            <a:r>
              <a:rPr lang="en-JM" dirty="0" smtClean="0"/>
              <a:t>programming?</a:t>
            </a:r>
            <a:endParaRPr lang="en-US" dirty="0" smtClean="0"/>
          </a:p>
          <a:p>
            <a:pPr marL="0" indent="0">
              <a:buNone/>
            </a:pPr>
            <a:r>
              <a:rPr lang="en-JM" dirty="0" smtClean="0"/>
              <a:t>Computer programming is the process of writing code to facilitate specific actions in a computer, application or software program, and instructs them on how to perform.</a:t>
            </a:r>
            <a:endParaRPr lang="en-US" dirty="0" smtClean="0"/>
          </a:p>
          <a:p>
            <a:pPr marL="0" indent="0">
              <a:buNone/>
            </a:pPr>
            <a:endParaRPr lang="en-JM" dirty="0"/>
          </a:p>
          <a:p>
            <a:pPr marL="0" indent="0">
              <a:buNone/>
            </a:pPr>
            <a:r>
              <a:rPr lang="en-JM" dirty="0" smtClean="0"/>
              <a:t>Who </a:t>
            </a:r>
            <a:r>
              <a:rPr lang="en-JM" dirty="0"/>
              <a:t>is a Programmer?</a:t>
            </a:r>
            <a:endParaRPr lang="en-US" dirty="0"/>
          </a:p>
          <a:p>
            <a:pPr marL="0" indent="0">
              <a:buNone/>
            </a:pPr>
            <a:r>
              <a:rPr lang="en-JM" dirty="0"/>
              <a:t>Programmers use programming languages to write, test, and maintain code. These essential tech professionals to create programs and software that millions of people use every </a:t>
            </a:r>
            <a:r>
              <a:rPr lang="en-JM" dirty="0" err="1"/>
              <a:t>day.Computer</a:t>
            </a:r>
            <a:r>
              <a:rPr lang="en-JM" dirty="0"/>
              <a:t> programmers work independently as part of larger software teams. Together with software developers and engineers, programmers create the instructions computers use to execute tasks. A programmer's job also includes finding bugs, eliminating errors, and troubleshooting issues. These professionals need a detail-oriented and creative outlook, along with skills in several programming languages. As people and organizations rely more on technology, computer programmers can find work across industries. Use our guide to explore this dynamic profession, including key skills, job outlook, and career paths for computer programmers.</a:t>
            </a:r>
            <a:endParaRPr lang="en-US" dirty="0"/>
          </a:p>
          <a:p>
            <a:endParaRPr lang="en-US" dirty="0"/>
          </a:p>
        </p:txBody>
      </p:sp>
    </p:spTree>
    <p:extLst>
      <p:ext uri="{BB962C8B-B14F-4D97-AF65-F5344CB8AC3E}">
        <p14:creationId xmlns:p14="http://schemas.microsoft.com/office/powerpoint/2010/main" val="411162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71579"/>
          </a:xfrm>
        </p:spPr>
        <p:txBody>
          <a:bodyPr/>
          <a:lstStyle/>
          <a:p>
            <a:r>
              <a:rPr lang="en-US" sz="2800" dirty="0"/>
              <a:t>Construct </a:t>
            </a:r>
            <a:r>
              <a:rPr lang="en-US" sz="2800" dirty="0" smtClean="0"/>
              <a:t>an algorithm </a:t>
            </a:r>
            <a:r>
              <a:rPr lang="en-US" sz="2800" dirty="0"/>
              <a:t>using real world scenarios</a:t>
            </a:r>
            <a:r>
              <a:rPr lang="en-US" sz="4400" dirty="0"/>
              <a:t> </a:t>
            </a:r>
            <a:br>
              <a:rPr lang="en-US" sz="4400" dirty="0"/>
            </a:br>
            <a:r>
              <a:rPr lang="en-US" sz="4400" dirty="0"/>
              <a:t/>
            </a:r>
            <a:br>
              <a:rPr lang="en-US" sz="4400" dirty="0"/>
            </a:br>
            <a:endParaRPr lang="en-US" dirty="0"/>
          </a:p>
        </p:txBody>
      </p:sp>
      <p:sp>
        <p:nvSpPr>
          <p:cNvPr id="3" name="Content Placeholder 2"/>
          <p:cNvSpPr>
            <a:spLocks noGrp="1"/>
          </p:cNvSpPr>
          <p:nvPr>
            <p:ph idx="1"/>
          </p:nvPr>
        </p:nvSpPr>
        <p:spPr/>
        <p:txBody>
          <a:bodyPr/>
          <a:lstStyle/>
          <a:p>
            <a:pPr marL="0" indent="0">
              <a:buNone/>
            </a:pPr>
            <a:r>
              <a:rPr lang="en-JM" dirty="0" smtClean="0"/>
              <a:t>Algorithm: </a:t>
            </a:r>
            <a:r>
              <a:rPr lang="en-JM" dirty="0"/>
              <a:t>for login into Face book account </a:t>
            </a:r>
            <a:endParaRPr lang="en-US" dirty="0"/>
          </a:p>
          <a:p>
            <a:pPr marL="0" indent="0">
              <a:buNone/>
            </a:pPr>
            <a:r>
              <a:rPr lang="en-JM" u="sng" dirty="0"/>
              <a:t>Login to face book account: </a:t>
            </a:r>
            <a:endParaRPr lang="en-US" dirty="0"/>
          </a:p>
          <a:p>
            <a:r>
              <a:rPr lang="en-JM" dirty="0"/>
              <a:t>Step 1: Open the App or open app on your browser</a:t>
            </a:r>
            <a:endParaRPr lang="en-US" dirty="0"/>
          </a:p>
          <a:p>
            <a:r>
              <a:rPr lang="en-JM" dirty="0"/>
              <a:t>Step 2: Open App </a:t>
            </a:r>
            <a:endParaRPr lang="en-US" dirty="0"/>
          </a:p>
          <a:p>
            <a:r>
              <a:rPr lang="en-JM" dirty="0"/>
              <a:t>Step 3: Read sign in necessary details for app to accept you</a:t>
            </a:r>
            <a:endParaRPr lang="en-US" dirty="0"/>
          </a:p>
          <a:p>
            <a:r>
              <a:rPr lang="en-JM" dirty="0"/>
              <a:t>Step 4: click login to account button to start</a:t>
            </a:r>
            <a:endParaRPr lang="en-US" dirty="0"/>
          </a:p>
          <a:p>
            <a:r>
              <a:rPr lang="en-JM" dirty="0"/>
              <a:t>Step 5: Conformation that login information is correct user can enter his/her account </a:t>
            </a:r>
            <a:endParaRPr lang="en-US" dirty="0"/>
          </a:p>
          <a:p>
            <a:r>
              <a:rPr lang="en-JM" dirty="0"/>
              <a:t>Step 6: User can access account   </a:t>
            </a:r>
            <a:endParaRPr lang="en-US" dirty="0"/>
          </a:p>
          <a:p>
            <a:endParaRPr lang="en-US" dirty="0"/>
          </a:p>
        </p:txBody>
      </p:sp>
    </p:spTree>
    <p:extLst>
      <p:ext uri="{BB962C8B-B14F-4D97-AF65-F5344CB8AC3E}">
        <p14:creationId xmlns:p14="http://schemas.microsoft.com/office/powerpoint/2010/main" val="3957513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TotalTime>
  <Words>1578</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The Cyber 7even’s  Presentation on Programming</vt:lpstr>
      <vt:lpstr>The main difference between algorithm and pseudocode</vt:lpstr>
      <vt:lpstr>PowerPoint Presentation</vt:lpstr>
      <vt:lpstr>PowerPoint Presentation</vt:lpstr>
      <vt:lpstr>Pseudocode to find the area of a Rectangle is as follows. </vt:lpstr>
      <vt:lpstr>PowerPoint Presentation</vt:lpstr>
      <vt:lpstr>PowerPoint Presentation</vt:lpstr>
      <vt:lpstr>Distinguish between programs, programming and programmers</vt:lpstr>
      <vt:lpstr>Construct an algorithm using real world scenarios   </vt:lpstr>
      <vt:lpstr> Create flowcharts (sequential) to solve basic problems </vt:lpstr>
      <vt:lpstr>Flow Chart: signing into a computer</vt:lpstr>
      <vt:lpstr>Distinguish between variables and constants  </vt:lpstr>
      <vt:lpstr>PowerPoint Presentation</vt:lpstr>
      <vt:lpstr>Demonstrate an understanding of the rules to be followed when naming identifiers.   </vt:lpstr>
      <vt:lpstr>Rules for writing Identifiers in Python   </vt:lpstr>
      <vt:lpstr>Recommend appropriate data types that should be used to store given data. </vt:lpstr>
      <vt:lpstr> Distinguish between operators and operands </vt:lpstr>
      <vt:lpstr>Distinguish between statements and expressions </vt:lpstr>
      <vt:lpstr>Evaluate expressions accurately  </vt:lpstr>
      <vt:lpstr>Expressions accurately given in arithmetic form  </vt:lpstr>
      <vt:lpstr>Expressions accurately given in arithmetic form con’t </vt:lpstr>
      <vt:lpstr> Simple sequential statement using pseudocode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16</cp:revision>
  <dcterms:created xsi:type="dcterms:W3CDTF">2023-01-10T02:47:07Z</dcterms:created>
  <dcterms:modified xsi:type="dcterms:W3CDTF">2023-01-10T13:46:46Z</dcterms:modified>
</cp:coreProperties>
</file>