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2"/>
  </p:notesMasterIdLst>
  <p:sldIdLst>
    <p:sldId id="261"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75990-A4A1-4DDE-AA8D-73E60A452DD0}" type="datetimeFigureOut">
              <a:rPr lang="en-US" smtClean="0"/>
              <a:t>3/10/2023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5CD8D-B1D9-4658-A4F0-38CA8D83ED5D}" type="slidenum">
              <a:rPr lang="en-US" smtClean="0"/>
              <a:t>‹#›</a:t>
            </a:fld>
            <a:endParaRPr lang="en-US" dirty="0"/>
          </a:p>
        </p:txBody>
      </p:sp>
    </p:spTree>
    <p:extLst>
      <p:ext uri="{BB962C8B-B14F-4D97-AF65-F5344CB8AC3E}">
        <p14:creationId xmlns:p14="http://schemas.microsoft.com/office/powerpoint/2010/main" val="383098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077511" y="5410201"/>
            <a:ext cx="2743200" cy="365125"/>
          </a:xfrm>
        </p:spPr>
        <p:txBody>
          <a:bodyPr/>
          <a:lstStyle/>
          <a:p>
            <a:fld id="{808C238F-B856-42A4-BC32-194DCC130D5F}" type="datetime1">
              <a:rPr lang="en-US" smtClean="0"/>
              <a:t>3/10/2023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872680-3826-48D8-A0B9-F293E3A564DD}"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C0F02A-B435-4587-AE10-6A02865845FD}"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DF27A1-9C29-4918-BA16-87149545F673}"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EEE601-4D27-49FF-B099-2799466F7EDA}"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4E52469-603F-4B0F-8F23-6B2B143D5424}" type="datetime1">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D7781E0-05FC-475E-A14D-85EF9B55E67B}" type="datetime1">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D02C8-8352-4A2E-A3CD-139A8583C932}"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80581-4B77-41E9-BE55-C3C9C3900A2A}"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2C1CB5-A088-4DB4-8A5C-B084F9B2B528}"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3C1328-ADC8-435B-8F5C-D339CD9DD487}"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256410-64C5-4311-8359-FDA6B61ABBAE}"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18B01E-6E1B-4AFC-A690-27C447C9486E}" type="datetime1">
              <a:rPr lang="en-US" smtClean="0"/>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52F3D2-503A-4E49-99AD-125A054E178F}" type="datetime1">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66207-223C-48E4-AE22-548ABC801447}" type="datetime1">
              <a:rPr lang="en-US" smtClean="0"/>
              <a:t>3/10/2023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941151-B38C-4230-91F0-8A3BB69A056C}"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F6EA29-EE45-46F5-8084-6929433FA14E}"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67B94D-50C4-4558-AAA1-857DDB1A21EF}" type="datetime1">
              <a:rPr lang="en-US" smtClean="0"/>
              <a:t>3/10/2023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a:stretch>
        </a:blip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AD579530-1077-46B3-BD5C-81BB270A1D5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8" name="Rectangle 77">
              <a:extLst>
                <a:ext uri="{FF2B5EF4-FFF2-40B4-BE49-F238E27FC236}">
                  <a16:creationId xmlns:a16="http://schemas.microsoft.com/office/drawing/2014/main" id="{ACBB106A-B366-4349-B59F-E8FBDADD82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81" name="Group 80">
            <a:extLst>
              <a:ext uri="{FF2B5EF4-FFF2-40B4-BE49-F238E27FC236}">
                <a16:creationId xmlns:a16="http://schemas.microsoft.com/office/drawing/2014/main" id="{83F79A5F-63B5-4802-B39B-BF0F89DDDA1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82"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3" name="Group 82">
              <a:extLst>
                <a:ext uri="{FF2B5EF4-FFF2-40B4-BE49-F238E27FC236}">
                  <a16:creationId xmlns:a16="http://schemas.microsoft.com/office/drawing/2014/main" id="{AF292344-73C8-4E53-85C0-8CDB23EB53B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84"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94"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5"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6"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7"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8"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9"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0"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1"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2"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3"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pic>
        <p:nvPicPr>
          <p:cNvPr id="1034" name="Picture 10" descr="Logo Instagram Png Splash Clipart (#1841066) - Pi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67"/>
            <a:ext cx="12192000" cy="68495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476017-D224-40AE-B921-67525450151A}"/>
              </a:ext>
            </a:extLst>
          </p:cNvPr>
          <p:cNvSpPr>
            <a:spLocks noGrp="1"/>
          </p:cNvSpPr>
          <p:nvPr>
            <p:ph type="ctrTitle"/>
          </p:nvPr>
        </p:nvSpPr>
        <p:spPr>
          <a:xfrm>
            <a:off x="2792469" y="2235198"/>
            <a:ext cx="6670618" cy="2243495"/>
          </a:xfrm>
          <a:effectLst>
            <a:outerShdw blurRad="63500" dist="50800" dir="5400000" algn="ctr" rotWithShape="0">
              <a:srgbClr val="000000">
                <a:alpha val="0"/>
              </a:srgbClr>
            </a:outerShdw>
          </a:effectLst>
        </p:spPr>
        <p:txBody>
          <a:bodyPr>
            <a:noAutofit/>
          </a:bodyPr>
          <a:lstStyle/>
          <a:p>
            <a:pPr algn="ctr"/>
            <a:r>
              <a:rPr lang="en-US" sz="4000" i="1" u="sng" dirty="0" smtClean="0">
                <a:solidFill>
                  <a:schemeClr val="bg1"/>
                </a:solidFill>
                <a:latin typeface="Agency FB" panose="020B0503020202020204" pitchFamily="34" charset="0"/>
              </a:rPr>
              <a:t>The Cyber Seven’s Presentation on Instagram’s Security vulnerabilities </a:t>
            </a:r>
            <a:endParaRPr lang="en-US" sz="4000" i="1" u="sng"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337192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JM" sz="3200" i="1" u="sng" dirty="0">
                <a:solidFill>
                  <a:srgbClr val="374151"/>
                </a:solidFill>
                <a:latin typeface="Agency FB" panose="020B0503020202020204" pitchFamily="34" charset="0"/>
              </a:rPr>
              <a:t>Password </a:t>
            </a:r>
            <a:r>
              <a:rPr lang="en-JM" sz="3200" i="1" u="sng" dirty="0" smtClean="0">
                <a:solidFill>
                  <a:srgbClr val="374151"/>
                </a:solidFill>
                <a:latin typeface="Agency FB" panose="020B0503020202020204" pitchFamily="34" charset="0"/>
              </a:rPr>
              <a:t>security</a:t>
            </a:r>
            <a:endParaRPr lang="en-JM" sz="3200" i="1" u="sng" dirty="0">
              <a:latin typeface="Agency FB" panose="020B0503020202020204" pitchFamily="34" charset="0"/>
            </a:endParaRPr>
          </a:p>
        </p:txBody>
      </p:sp>
      <p:sp>
        <p:nvSpPr>
          <p:cNvPr id="3" name="Content Placeholder 2"/>
          <p:cNvSpPr>
            <a:spLocks noGrp="1"/>
          </p:cNvSpPr>
          <p:nvPr>
            <p:ph idx="1"/>
          </p:nvPr>
        </p:nvSpPr>
        <p:spPr>
          <a:xfrm>
            <a:off x="1141413" y="2033356"/>
            <a:ext cx="9905999" cy="3541714"/>
          </a:xfrm>
        </p:spPr>
        <p:txBody>
          <a:bodyPr>
            <a:normAutofit fontScale="85000" lnSpcReduction="20000"/>
          </a:bodyPr>
          <a:lstStyle/>
          <a:p>
            <a:pPr marL="0" indent="0">
              <a:buNone/>
            </a:pPr>
            <a:r>
              <a:rPr lang="en-US" i="1" dirty="0">
                <a:solidFill>
                  <a:schemeClr val="bg1"/>
                </a:solidFill>
                <a:latin typeface="Agency FB" panose="020B0503020202020204" pitchFamily="34" charset="0"/>
              </a:rPr>
              <a:t>Weak passwords or password reuse can make it easy for hackers to gain access to an Instagram account</a:t>
            </a:r>
            <a:r>
              <a:rPr lang="en-US" i="1" dirty="0" smtClean="0">
                <a:solidFill>
                  <a:schemeClr val="bg1"/>
                </a:solidFill>
                <a:latin typeface="Agency FB" panose="020B0503020202020204" pitchFamily="34" charset="0"/>
              </a:rPr>
              <a:t>.</a:t>
            </a:r>
            <a:r>
              <a:rPr lang="en-US" i="1" dirty="0">
                <a:solidFill>
                  <a:schemeClr val="bg1"/>
                </a:solidFill>
                <a:latin typeface="Agency FB" panose="020B0503020202020204" pitchFamily="34" charset="0"/>
              </a:rPr>
              <a:t> Many users fail to create unique and strong passwords for each of their accounts. Reusing or recycling passwords and user IDs creates another potential avenue of exploitation for </a:t>
            </a:r>
            <a:r>
              <a:rPr lang="en-US" i="1" dirty="0" smtClean="0">
                <a:solidFill>
                  <a:schemeClr val="bg1"/>
                </a:solidFill>
                <a:latin typeface="Agency FB" panose="020B0503020202020204" pitchFamily="34" charset="0"/>
              </a:rPr>
              <a:t>cybercriminals. Weak </a:t>
            </a:r>
            <a:r>
              <a:rPr lang="en-US" i="1" dirty="0">
                <a:solidFill>
                  <a:schemeClr val="bg1"/>
                </a:solidFill>
                <a:latin typeface="Agency FB" panose="020B0503020202020204" pitchFamily="34" charset="0"/>
              </a:rPr>
              <a:t>user credentials are most often exploited in brute force attacks when a threat actor tries to gain unauthorized access to sensitive data and systems by systematically trying as many combinations of usernames and guessed passwords as possible. If successful, the actor can enter the system and masquerade as the legitimate user; the adversary can use this time to move laterally, install back doors, gain knowledge about the system to use in future cyberattacks, and, of course, steal </a:t>
            </a:r>
            <a:r>
              <a:rPr lang="en-US" i="1" dirty="0" smtClean="0">
                <a:solidFill>
                  <a:schemeClr val="bg1"/>
                </a:solidFill>
                <a:latin typeface="Agency FB" panose="020B0503020202020204" pitchFamily="34" charset="0"/>
              </a:rPr>
              <a:t>data. To </a:t>
            </a:r>
            <a:r>
              <a:rPr lang="en-US" i="1" dirty="0">
                <a:solidFill>
                  <a:schemeClr val="bg1"/>
                </a:solidFill>
                <a:latin typeface="Agency FB" panose="020B0503020202020204" pitchFamily="34" charset="0"/>
              </a:rPr>
              <a:t>address this particular cybersecurity vulnerability, organizations should set and enforce clear policies that require the use of strong, unique passwords and prompt users to change them regularly. Organizations should also consider implementing a multifactor authentication (MFA) policy, which requires more than one form of identification, such as both a password and a fingerprint or a password and a one-time security token, to authenticate the user.</a:t>
            </a:r>
          </a:p>
          <a:p>
            <a:pPr marL="0" indent="0">
              <a:buNone/>
            </a:pPr>
            <a:endParaRPr lang="en-JM" i="1" dirty="0">
              <a:solidFill>
                <a:srgbClr val="FF0000"/>
              </a:solidFill>
              <a:latin typeface="Agency FB" panose="020B0503020202020204" pitchFamily="34" charset="0"/>
            </a:endParaRPr>
          </a:p>
        </p:txBody>
      </p:sp>
    </p:spTree>
    <p:extLst>
      <p:ext uri="{BB962C8B-B14F-4D97-AF65-F5344CB8AC3E}">
        <p14:creationId xmlns:p14="http://schemas.microsoft.com/office/powerpoint/2010/main" val="384866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JM" sz="3200" i="1" u="sng" dirty="0">
                <a:solidFill>
                  <a:srgbClr val="374151"/>
                </a:solidFill>
                <a:latin typeface="Agency FB" panose="020B0503020202020204" pitchFamily="34" charset="0"/>
              </a:rPr>
              <a:t>Phishing attacks</a:t>
            </a:r>
            <a:endParaRPr lang="en-JM" sz="3200" i="1" u="sng" dirty="0">
              <a:latin typeface="Agency FB" panose="020B0503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000" i="1" dirty="0">
                <a:latin typeface="Agency FB" panose="020B0503020202020204" pitchFamily="34" charset="0"/>
              </a:rPr>
              <a:t>Instagram users may receive phishing emails or messages that try to trick them into giving away their login credentials or personal information. Many users fail to create unique and strong passwords for each of their accounts</a:t>
            </a:r>
            <a:r>
              <a:rPr lang="en-US" dirty="0"/>
              <a:t>. </a:t>
            </a:r>
            <a:endParaRPr lang="en-JM" dirty="0"/>
          </a:p>
        </p:txBody>
      </p:sp>
    </p:spTree>
    <p:extLst>
      <p:ext uri="{BB962C8B-B14F-4D97-AF65-F5344CB8AC3E}">
        <p14:creationId xmlns:p14="http://schemas.microsoft.com/office/powerpoint/2010/main" val="224764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JM" sz="3200" i="1" u="sng" dirty="0">
                <a:solidFill>
                  <a:srgbClr val="374151"/>
                </a:solidFill>
                <a:latin typeface="Agency FB" panose="020B0503020202020204" pitchFamily="34" charset="0"/>
              </a:rPr>
              <a:t>API vulnerabilities</a:t>
            </a:r>
            <a:endParaRPr lang="en-JM" sz="3200" i="1" u="sng" dirty="0">
              <a:latin typeface="Agency FB" panose="020B0503020202020204" pitchFamily="34" charset="0"/>
            </a:endParaRPr>
          </a:p>
        </p:txBody>
      </p:sp>
      <p:sp>
        <p:nvSpPr>
          <p:cNvPr id="3" name="Content Placeholder 2"/>
          <p:cNvSpPr>
            <a:spLocks noGrp="1"/>
          </p:cNvSpPr>
          <p:nvPr>
            <p:ph idx="1"/>
          </p:nvPr>
        </p:nvSpPr>
        <p:spPr>
          <a:xfrm>
            <a:off x="1141412" y="1892040"/>
            <a:ext cx="9905999" cy="3541714"/>
          </a:xfrm>
        </p:spPr>
        <p:txBody>
          <a:bodyPr>
            <a:normAutofit fontScale="92500" lnSpcReduction="20000"/>
          </a:bodyPr>
          <a:lstStyle/>
          <a:p>
            <a:pPr marL="0" indent="0">
              <a:buNone/>
            </a:pPr>
            <a:r>
              <a:rPr lang="en-US" i="1" dirty="0">
                <a:latin typeface="Agency FB" panose="020B0503020202020204" pitchFamily="34" charset="0"/>
              </a:rPr>
              <a:t>Instagram's API (application programming interface) may have vulnerabilities that could be exploited by hackers</a:t>
            </a:r>
            <a:r>
              <a:rPr lang="en-US" i="1" dirty="0" smtClean="0">
                <a:latin typeface="Agency FB" panose="020B0503020202020204" pitchFamily="34" charset="0"/>
              </a:rPr>
              <a:t>. </a:t>
            </a:r>
            <a:r>
              <a:rPr lang="en-US" i="1" dirty="0">
                <a:latin typeface="Agency FB" panose="020B0503020202020204" pitchFamily="34" charset="0"/>
              </a:rPr>
              <a:t>APIs provide a digital interface that enables applications or components of applications to communicate with each other over the internet or via a private </a:t>
            </a:r>
            <a:r>
              <a:rPr lang="en-US" i="1" dirty="0" smtClean="0">
                <a:latin typeface="Agency FB" panose="020B0503020202020204" pitchFamily="34" charset="0"/>
              </a:rPr>
              <a:t>network. APIs </a:t>
            </a:r>
            <a:r>
              <a:rPr lang="en-US" i="1" dirty="0">
                <a:latin typeface="Agency FB" panose="020B0503020202020204" pitchFamily="34" charset="0"/>
              </a:rPr>
              <a:t>are one of the few organizational assets with a public IP address. If not properly and adequately secured, they can become an easy target for attackers to </a:t>
            </a:r>
            <a:r>
              <a:rPr lang="en-US" i="1" dirty="0" smtClean="0">
                <a:latin typeface="Agency FB" panose="020B0503020202020204" pitchFamily="34" charset="0"/>
              </a:rPr>
              <a:t>breach. As </a:t>
            </a:r>
            <a:r>
              <a:rPr lang="en-US" i="1" dirty="0">
                <a:latin typeface="Agency FB" panose="020B0503020202020204" pitchFamily="34" charset="0"/>
              </a:rPr>
              <a:t>with misconfigurations, securing APIs is a process prone to human error. While rarely malicious, IT teams may simply be unaware of the unique security risk this asset possesses and rely on standard security controls. Conducting a security awareness training to educate teams on security best practices specific to the cloud — such as how to store secrets, how to rotate keys and how to practice good IT hygiene during software development — is critical in the cloud, just as in a traditional environment.</a:t>
            </a:r>
          </a:p>
          <a:p>
            <a:endParaRPr lang="en-JM" i="1" dirty="0">
              <a:latin typeface="Agency FB" panose="020B0503020202020204" pitchFamily="34" charset="0"/>
            </a:endParaRPr>
          </a:p>
        </p:txBody>
      </p:sp>
    </p:spTree>
    <p:extLst>
      <p:ext uri="{BB962C8B-B14F-4D97-AF65-F5344CB8AC3E}">
        <p14:creationId xmlns:p14="http://schemas.microsoft.com/office/powerpoint/2010/main" val="258785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i="1" u="sng" dirty="0" smtClean="0">
                <a:solidFill>
                  <a:schemeClr val="bg1"/>
                </a:solidFill>
                <a:latin typeface="Agency FB" panose="020B0503020202020204" pitchFamily="34" charset="0"/>
              </a:rPr>
              <a:t>Instagram Bots</a:t>
            </a:r>
            <a:endParaRPr lang="en-JM" sz="3200" i="1" u="sng" dirty="0">
              <a:solidFill>
                <a:schemeClr val="bg1"/>
              </a:solidFill>
              <a:latin typeface="Agency FB" panose="020B0503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000" i="1" dirty="0">
                <a:latin typeface="Agency FB" panose="020B0503020202020204" pitchFamily="34" charset="0"/>
              </a:rPr>
              <a:t>An Instagram bot is an automated software, service, site, or program that will generate Instagram interactions for a user automatically. This typically includes things such as likes, comments, DMs, shares, story views, and </a:t>
            </a:r>
            <a:r>
              <a:rPr lang="en-US" sz="2000" i="1" dirty="0" smtClean="0">
                <a:latin typeface="Agency FB" panose="020B0503020202020204" pitchFamily="34" charset="0"/>
              </a:rPr>
              <a:t>more. Instagram has  a major problem when it comes on to banning the accounts, whenever a user reports a bot account, the automated system tends to generate more and as a result of this Instagram is </a:t>
            </a:r>
            <a:r>
              <a:rPr lang="en-JM" sz="2000" i="1" dirty="0" smtClean="0">
                <a:latin typeface="Agency FB" panose="020B0503020202020204" pitchFamily="34" charset="0"/>
              </a:rPr>
              <a:t>susceptible to allowing fake users to </a:t>
            </a:r>
            <a:r>
              <a:rPr lang="en-JM" sz="2000" i="1" dirty="0" err="1" smtClean="0">
                <a:latin typeface="Agency FB" panose="020B0503020202020204" pitchFamily="34" charset="0"/>
              </a:rPr>
              <a:t>utalize</a:t>
            </a:r>
            <a:r>
              <a:rPr lang="en-JM" sz="2000" i="1" dirty="0" smtClean="0">
                <a:latin typeface="Agency FB" panose="020B0503020202020204" pitchFamily="34" charset="0"/>
              </a:rPr>
              <a:t> their services.  </a:t>
            </a:r>
            <a:endParaRPr lang="en-US" sz="2000" i="1" dirty="0" smtClean="0">
              <a:latin typeface="Agency FB" panose="020B0503020202020204" pitchFamily="34" charset="0"/>
            </a:endParaRPr>
          </a:p>
        </p:txBody>
      </p:sp>
    </p:spTree>
    <p:extLst>
      <p:ext uri="{BB962C8B-B14F-4D97-AF65-F5344CB8AC3E}">
        <p14:creationId xmlns:p14="http://schemas.microsoft.com/office/powerpoint/2010/main" val="340321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JM" sz="3200" i="1" u="sng" dirty="0">
                <a:solidFill>
                  <a:srgbClr val="374151"/>
                </a:solidFill>
                <a:latin typeface="Agency FB" panose="020B0503020202020204" pitchFamily="34" charset="0"/>
              </a:rPr>
              <a:t>Privacy </a:t>
            </a:r>
            <a:r>
              <a:rPr lang="en-JM" sz="3200" i="1" u="sng" dirty="0" smtClean="0">
                <a:solidFill>
                  <a:srgbClr val="374151"/>
                </a:solidFill>
                <a:latin typeface="Agency FB" panose="020B0503020202020204" pitchFamily="34" charset="0"/>
              </a:rPr>
              <a:t>settings</a:t>
            </a:r>
            <a:endParaRPr lang="en-JM" sz="3200" i="1" u="sng" dirty="0">
              <a:latin typeface="Agency FB" panose="020B0503020202020204" pitchFamily="34" charset="0"/>
            </a:endParaRPr>
          </a:p>
        </p:txBody>
      </p:sp>
      <p:sp>
        <p:nvSpPr>
          <p:cNvPr id="3" name="Content Placeholder 2"/>
          <p:cNvSpPr>
            <a:spLocks noGrp="1"/>
          </p:cNvSpPr>
          <p:nvPr>
            <p:ph idx="1"/>
          </p:nvPr>
        </p:nvSpPr>
        <p:spPr/>
        <p:txBody>
          <a:bodyPr>
            <a:normAutofit/>
          </a:bodyPr>
          <a:lstStyle/>
          <a:p>
            <a:r>
              <a:rPr lang="en-US" sz="2000" i="1" dirty="0">
                <a:latin typeface="Agency FB" panose="020B0503020202020204" pitchFamily="34" charset="0"/>
              </a:rPr>
              <a:t>Users who do not set their privacy settings appropriately may inadvertently share sensitive information with the public or with unauthorized users.</a:t>
            </a:r>
            <a:endParaRPr lang="en-JM" sz="2000" i="1" dirty="0">
              <a:latin typeface="Agency FB" panose="020B0503020202020204" pitchFamily="34" charset="0"/>
            </a:endParaRPr>
          </a:p>
        </p:txBody>
      </p:sp>
    </p:spTree>
    <p:extLst>
      <p:ext uri="{BB962C8B-B14F-4D97-AF65-F5344CB8AC3E}">
        <p14:creationId xmlns:p14="http://schemas.microsoft.com/office/powerpoint/2010/main" val="427361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JM"/>
          </a:p>
        </p:txBody>
      </p:sp>
      <p:sp>
        <p:nvSpPr>
          <p:cNvPr id="3" name="Content Placeholder 2"/>
          <p:cNvSpPr>
            <a:spLocks noGrp="1"/>
          </p:cNvSpPr>
          <p:nvPr>
            <p:ph idx="1"/>
          </p:nvPr>
        </p:nvSpPr>
        <p:spPr/>
        <p:txBody>
          <a:bodyPr>
            <a:normAutofit/>
          </a:bodyPr>
          <a:lstStyle/>
          <a:p>
            <a:r>
              <a:rPr lang="en-US" sz="2000" i="1" dirty="0">
                <a:latin typeface="Agency FB" panose="020B0503020202020204" pitchFamily="34" charset="0"/>
              </a:rPr>
              <a:t>To protect against these vulnerabilities, users should ensure that they use strong, unique passwords, avoid installing third-party apps, and be cautious of any unsolicited messages or emails requesting personal information. Instagram also offers security features such as two-factor authentication and the ability to review recent login activity, which users should take advantage of to secure their accounts.</a:t>
            </a:r>
            <a:endParaRPr lang="en-JM" sz="2000" i="1" dirty="0">
              <a:latin typeface="Agency FB" panose="020B0503020202020204" pitchFamily="34" charset="0"/>
            </a:endParaRPr>
          </a:p>
        </p:txBody>
      </p:sp>
    </p:spTree>
    <p:extLst>
      <p:ext uri="{BB962C8B-B14F-4D97-AF65-F5344CB8AC3E}">
        <p14:creationId xmlns:p14="http://schemas.microsoft.com/office/powerpoint/2010/main" val="920210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41CBB0-BAA0-4983-8F2B-E10AF3358DA8}">
  <ds:schemaRefs>
    <ds:schemaRef ds:uri="http://schemas.microsoft.com/office/2006/documentManagement/types"/>
    <ds:schemaRef ds:uri="http://www.w3.org/XML/1998/namespace"/>
    <ds:schemaRef ds:uri="http://schemas.microsoft.com/office/infopath/2007/PartnerControls"/>
    <ds:schemaRef ds:uri="http://purl.org/dc/elements/1.1/"/>
    <ds:schemaRef ds:uri="http://schemas.openxmlformats.org/package/2006/metadata/core-properties"/>
    <ds:schemaRef ds:uri="http://purl.org/dc/terms/"/>
    <ds:schemaRef ds:uri="http://purl.org/dc/dcmitype/"/>
    <ds:schemaRef ds:uri="http://schemas.microsoft.com/office/2006/metadata/properties"/>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E096F0E7-E7B5-406E-8E94-F0043B2AC7F6}">
  <ds:schemaRefs>
    <ds:schemaRef ds:uri="http://schemas.microsoft.com/sharepoint/v3/contenttype/forms"/>
  </ds:schemaRefs>
</ds:datastoreItem>
</file>

<file path=customXml/itemProps3.xml><?xml version="1.0" encoding="utf-8"?>
<ds:datastoreItem xmlns:ds="http://schemas.openxmlformats.org/officeDocument/2006/customXml" ds:itemID="{104C6BCC-A38B-4625-90E6-7D3BBA3909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Circuit design</Template>
  <TotalTime>0</TotalTime>
  <Words>457</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Agency FB</vt:lpstr>
      <vt:lpstr>Arial</vt:lpstr>
      <vt:lpstr>Calibri</vt:lpstr>
      <vt:lpstr>Trebuchet MS</vt:lpstr>
      <vt:lpstr>Tw Cen MT</vt:lpstr>
      <vt:lpstr>Circuit</vt:lpstr>
      <vt:lpstr>The Cyber Seven’s Presentation on Instagram’s Security vulnerabilities </vt:lpstr>
      <vt:lpstr>Password security</vt:lpstr>
      <vt:lpstr>Phishing attacks</vt:lpstr>
      <vt:lpstr>API vulnerabilities</vt:lpstr>
      <vt:lpstr>Instagram Bots</vt:lpstr>
      <vt:lpstr>Privacy settings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2023-03-10T15:38:04Z</dcterms:created>
  <dcterms:modified xsi:type="dcterms:W3CDTF">2023-03-10T17:27:55Z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