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81"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0BA98C-6AFB-41CF-9D9E-3A3546638902}" type="datetimeFigureOut">
              <a:rPr lang="en-GB" smtClean="0"/>
              <a:t>06/12/2022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11C6EC-9CA7-49E3-9950-757A1D4A1D33}" type="slidenum">
              <a:rPr lang="en-GB" smtClean="0"/>
              <a:t>‹#›</a:t>
            </a:fld>
            <a:endParaRPr lang="en-GB"/>
          </a:p>
        </p:txBody>
      </p:sp>
    </p:spTree>
    <p:extLst>
      <p:ext uri="{BB962C8B-B14F-4D97-AF65-F5344CB8AC3E}">
        <p14:creationId xmlns:p14="http://schemas.microsoft.com/office/powerpoint/2010/main" val="3279189470"/>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0BA98C-6AFB-41CF-9D9E-3A3546638902}" type="datetimeFigureOut">
              <a:rPr lang="en-GB" smtClean="0"/>
              <a:t>06/12/2022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811C6EC-9CA7-49E3-9950-757A1D4A1D33}" type="slidenum">
              <a:rPr lang="en-GB" smtClean="0"/>
              <a:t>‹#›</a:t>
            </a:fld>
            <a:endParaRPr lang="en-GB"/>
          </a:p>
        </p:txBody>
      </p:sp>
    </p:spTree>
    <p:extLst>
      <p:ext uri="{BB962C8B-B14F-4D97-AF65-F5344CB8AC3E}">
        <p14:creationId xmlns:p14="http://schemas.microsoft.com/office/powerpoint/2010/main" val="2044523571"/>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9D0BA98C-6AFB-41CF-9D9E-3A3546638902}" type="datetimeFigureOut">
              <a:rPr lang="en-GB" smtClean="0"/>
              <a:t>06/12/2022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11C6EC-9CA7-49E3-9950-757A1D4A1D33}" type="slidenum">
              <a:rPr lang="en-GB" smtClean="0"/>
              <a:t>‹#›</a:t>
            </a:fld>
            <a:endParaRPr lang="en-GB"/>
          </a:p>
        </p:txBody>
      </p:sp>
    </p:spTree>
    <p:extLst>
      <p:ext uri="{BB962C8B-B14F-4D97-AF65-F5344CB8AC3E}">
        <p14:creationId xmlns:p14="http://schemas.microsoft.com/office/powerpoint/2010/main" val="3269002096"/>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9D0BA98C-6AFB-41CF-9D9E-3A3546638902}" type="datetimeFigureOut">
              <a:rPr lang="en-GB" smtClean="0"/>
              <a:t>06/12/2022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811C6EC-9CA7-49E3-9950-757A1D4A1D33}" type="slidenum">
              <a:rPr lang="en-GB" smtClean="0"/>
              <a:t>‹#›</a:t>
            </a:fld>
            <a:endParaRPr lang="en-GB"/>
          </a:p>
        </p:txBody>
      </p:sp>
    </p:spTree>
    <p:extLst>
      <p:ext uri="{BB962C8B-B14F-4D97-AF65-F5344CB8AC3E}">
        <p14:creationId xmlns:p14="http://schemas.microsoft.com/office/powerpoint/2010/main" val="1388772761"/>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BA98C-6AFB-41CF-9D9E-3A3546638902}" type="datetimeFigureOut">
              <a:rPr lang="en-GB" smtClean="0"/>
              <a:t>06/12/2022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11C6EC-9CA7-49E3-9950-757A1D4A1D33}" type="slidenum">
              <a:rPr lang="en-GB" smtClean="0"/>
              <a:t>‹#›</a:t>
            </a:fld>
            <a:endParaRPr lang="en-GB"/>
          </a:p>
        </p:txBody>
      </p:sp>
    </p:spTree>
    <p:extLst>
      <p:ext uri="{BB962C8B-B14F-4D97-AF65-F5344CB8AC3E}">
        <p14:creationId xmlns:p14="http://schemas.microsoft.com/office/powerpoint/2010/main" val="882692219"/>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BA98C-6AFB-41CF-9D9E-3A3546638902}" type="datetimeFigureOut">
              <a:rPr lang="en-GB" smtClean="0"/>
              <a:t>06/12/2022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11C6EC-9CA7-49E3-9950-757A1D4A1D33}" type="slidenum">
              <a:rPr lang="en-GB" smtClean="0"/>
              <a:t>‹#›</a:t>
            </a:fld>
            <a:endParaRPr lang="en-GB"/>
          </a:p>
        </p:txBody>
      </p:sp>
    </p:spTree>
    <p:extLst>
      <p:ext uri="{BB962C8B-B14F-4D97-AF65-F5344CB8AC3E}">
        <p14:creationId xmlns:p14="http://schemas.microsoft.com/office/powerpoint/2010/main" val="3546674191"/>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BA98C-6AFB-41CF-9D9E-3A3546638902}" type="datetimeFigureOut">
              <a:rPr lang="en-GB" smtClean="0"/>
              <a:t>06/12/2022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11C6EC-9CA7-49E3-9950-757A1D4A1D33}" type="slidenum">
              <a:rPr lang="en-GB" smtClean="0"/>
              <a:t>‹#›</a:t>
            </a:fld>
            <a:endParaRPr lang="en-GB"/>
          </a:p>
        </p:txBody>
      </p:sp>
    </p:spTree>
    <p:extLst>
      <p:ext uri="{BB962C8B-B14F-4D97-AF65-F5344CB8AC3E}">
        <p14:creationId xmlns:p14="http://schemas.microsoft.com/office/powerpoint/2010/main" val="3180702386"/>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BA98C-6AFB-41CF-9D9E-3A3546638902}" type="datetimeFigureOut">
              <a:rPr lang="en-GB" smtClean="0"/>
              <a:t>06/12/2022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11C6EC-9CA7-49E3-9950-757A1D4A1D33}" type="slidenum">
              <a:rPr lang="en-GB" smtClean="0"/>
              <a:t>‹#›</a:t>
            </a:fld>
            <a:endParaRPr lang="en-GB"/>
          </a:p>
        </p:txBody>
      </p:sp>
    </p:spTree>
    <p:extLst>
      <p:ext uri="{BB962C8B-B14F-4D97-AF65-F5344CB8AC3E}">
        <p14:creationId xmlns:p14="http://schemas.microsoft.com/office/powerpoint/2010/main" val="2716879822"/>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0BA98C-6AFB-41CF-9D9E-3A3546638902}" type="datetimeFigureOut">
              <a:rPr lang="en-GB" smtClean="0"/>
              <a:t>06/12/2022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811C6EC-9CA7-49E3-9950-757A1D4A1D33}" type="slidenum">
              <a:rPr lang="en-GB" smtClean="0"/>
              <a:t>‹#›</a:t>
            </a:fld>
            <a:endParaRPr lang="en-GB"/>
          </a:p>
        </p:txBody>
      </p:sp>
    </p:spTree>
    <p:extLst>
      <p:ext uri="{BB962C8B-B14F-4D97-AF65-F5344CB8AC3E}">
        <p14:creationId xmlns:p14="http://schemas.microsoft.com/office/powerpoint/2010/main" val="397399786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0BA98C-6AFB-41CF-9D9E-3A3546638902}" type="datetimeFigureOut">
              <a:rPr lang="en-GB" smtClean="0"/>
              <a:t>06/12/2022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811C6EC-9CA7-49E3-9950-757A1D4A1D33}" type="slidenum">
              <a:rPr lang="en-GB" smtClean="0"/>
              <a:t>‹#›</a:t>
            </a:fld>
            <a:endParaRPr lang="en-GB"/>
          </a:p>
        </p:txBody>
      </p:sp>
    </p:spTree>
    <p:extLst>
      <p:ext uri="{BB962C8B-B14F-4D97-AF65-F5344CB8AC3E}">
        <p14:creationId xmlns:p14="http://schemas.microsoft.com/office/powerpoint/2010/main" val="4010542998"/>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0BA98C-6AFB-41CF-9D9E-3A3546638902}" type="datetimeFigureOut">
              <a:rPr lang="en-GB" smtClean="0"/>
              <a:t>06/12/2022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811C6EC-9CA7-49E3-9950-757A1D4A1D33}" type="slidenum">
              <a:rPr lang="en-GB" smtClean="0"/>
              <a:t>‹#›</a:t>
            </a:fld>
            <a:endParaRPr lang="en-GB"/>
          </a:p>
        </p:txBody>
      </p:sp>
    </p:spTree>
    <p:extLst>
      <p:ext uri="{BB962C8B-B14F-4D97-AF65-F5344CB8AC3E}">
        <p14:creationId xmlns:p14="http://schemas.microsoft.com/office/powerpoint/2010/main" val="1583903831"/>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0BA98C-6AFB-41CF-9D9E-3A3546638902}" type="datetimeFigureOut">
              <a:rPr lang="en-GB" smtClean="0"/>
              <a:t>06/12/2022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811C6EC-9CA7-49E3-9950-757A1D4A1D33}" type="slidenum">
              <a:rPr lang="en-GB" smtClean="0"/>
              <a:t>‹#›</a:t>
            </a:fld>
            <a:endParaRPr lang="en-GB"/>
          </a:p>
        </p:txBody>
      </p:sp>
    </p:spTree>
    <p:extLst>
      <p:ext uri="{BB962C8B-B14F-4D97-AF65-F5344CB8AC3E}">
        <p14:creationId xmlns:p14="http://schemas.microsoft.com/office/powerpoint/2010/main" val="3773508071"/>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0BA98C-6AFB-41CF-9D9E-3A3546638902}" type="datetimeFigureOut">
              <a:rPr lang="en-GB" smtClean="0"/>
              <a:t>06/12/2022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811C6EC-9CA7-49E3-9950-757A1D4A1D33}" type="slidenum">
              <a:rPr lang="en-GB" smtClean="0"/>
              <a:t>‹#›</a:t>
            </a:fld>
            <a:endParaRPr lang="en-GB"/>
          </a:p>
        </p:txBody>
      </p:sp>
    </p:spTree>
    <p:extLst>
      <p:ext uri="{BB962C8B-B14F-4D97-AF65-F5344CB8AC3E}">
        <p14:creationId xmlns:p14="http://schemas.microsoft.com/office/powerpoint/2010/main" val="2102221601"/>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9D0BA98C-6AFB-41CF-9D9E-3A3546638902}" type="datetimeFigureOut">
              <a:rPr lang="en-GB" smtClean="0"/>
              <a:t>06/12/2022</a:t>
            </a:fld>
            <a:endParaRPr lang="en-GB"/>
          </a:p>
        </p:txBody>
      </p:sp>
      <p:sp>
        <p:nvSpPr>
          <p:cNvPr id="6" name="Footer Placeholder 5"/>
          <p:cNvSpPr>
            <a:spLocks noGrp="1"/>
          </p:cNvSpPr>
          <p:nvPr>
            <p:ph type="ftr" sz="quarter" idx="11"/>
          </p:nvPr>
        </p:nvSpPr>
        <p:spPr>
          <a:xfrm>
            <a:off x="590396" y="6041362"/>
            <a:ext cx="3295413" cy="365125"/>
          </a:xfrm>
        </p:spPr>
        <p:txBody>
          <a:bodyPr/>
          <a:lstStyle/>
          <a:p>
            <a:endParaRPr lang="en-GB"/>
          </a:p>
        </p:txBody>
      </p:sp>
      <p:sp>
        <p:nvSpPr>
          <p:cNvPr id="7" name="Slide Number Placeholder 6"/>
          <p:cNvSpPr>
            <a:spLocks noGrp="1"/>
          </p:cNvSpPr>
          <p:nvPr>
            <p:ph type="sldNum" sz="quarter" idx="12"/>
          </p:nvPr>
        </p:nvSpPr>
        <p:spPr>
          <a:xfrm>
            <a:off x="4862689" y="5915888"/>
            <a:ext cx="1062155" cy="490599"/>
          </a:xfrm>
        </p:spPr>
        <p:txBody>
          <a:bodyPr/>
          <a:lstStyle/>
          <a:p>
            <a:fld id="{F811C6EC-9CA7-49E3-9950-757A1D4A1D33}" type="slidenum">
              <a:rPr lang="en-GB" smtClean="0"/>
              <a:t>‹#›</a:t>
            </a:fld>
            <a:endParaRPr lang="en-GB"/>
          </a:p>
        </p:txBody>
      </p:sp>
    </p:spTree>
    <p:extLst>
      <p:ext uri="{BB962C8B-B14F-4D97-AF65-F5344CB8AC3E}">
        <p14:creationId xmlns:p14="http://schemas.microsoft.com/office/powerpoint/2010/main" val="1182629414"/>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GB"/>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D0BA98C-6AFB-41CF-9D9E-3A3546638902}" type="datetimeFigureOut">
              <a:rPr lang="en-GB" smtClean="0"/>
              <a:t>06/12/2022</a:t>
            </a:fld>
            <a:endParaRPr lang="en-GB"/>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F811C6EC-9CA7-49E3-9950-757A1D4A1D33}" type="slidenum">
              <a:rPr lang="en-GB" smtClean="0"/>
              <a:t>‹#›</a:t>
            </a:fld>
            <a:endParaRPr lang="en-GB"/>
          </a:p>
        </p:txBody>
      </p:sp>
    </p:spTree>
    <p:extLst>
      <p:ext uri="{BB962C8B-B14F-4D97-AF65-F5344CB8AC3E}">
        <p14:creationId xmlns:p14="http://schemas.microsoft.com/office/powerpoint/2010/main" val="12323600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spd="slow">
    <p:push dir="u"/>
  </p:transition>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WebKit?ref=hackernoon.com#JavaScriptCore" TargetMode="External"/><Relationship Id="rId2" Type="http://schemas.openxmlformats.org/officeDocument/2006/relationships/hyperlink" Target="https://en.wikipedia.org/wiki/Chrome_V8?ref=hackernoon.com" TargetMode="External"/><Relationship Id="rId1" Type="http://schemas.openxmlformats.org/officeDocument/2006/relationships/slideLayout" Target="../slideLayouts/slideLayout2.xml"/><Relationship Id="rId6" Type="http://schemas.openxmlformats.org/officeDocument/2006/relationships/hyperlink" Target="https://en.wikipedia.org/wiki/Chakra_%28JScript_engine%29?ref=hackernoon.com" TargetMode="External"/><Relationship Id="rId5" Type="http://schemas.openxmlformats.org/officeDocument/2006/relationships/hyperlink" Target="https://en.wikipedia.org/wiki/Chakra_(JavaScript_engine)?ref=hackernoon.com" TargetMode="External"/><Relationship Id="rId4" Type="http://schemas.openxmlformats.org/officeDocument/2006/relationships/hyperlink" Target="https://en.wikipedia.org/wiki/SpiderMonkey?ref=hackernoon.com"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A6D6B-DBF7-B5E7-AAA0-11CC4AE20CC9}"/>
              </a:ext>
            </a:extLst>
          </p:cNvPr>
          <p:cNvSpPr>
            <a:spLocks noGrp="1"/>
          </p:cNvSpPr>
          <p:nvPr>
            <p:ph type="ctrTitle"/>
          </p:nvPr>
        </p:nvSpPr>
        <p:spPr/>
        <p:txBody>
          <a:bodyPr/>
          <a:lstStyle/>
          <a:p>
            <a:r>
              <a:rPr lang="en-US" dirty="0"/>
              <a:t>WEB BROWSERS </a:t>
            </a:r>
            <a:endParaRPr lang="en-GB" dirty="0"/>
          </a:p>
        </p:txBody>
      </p:sp>
      <p:sp>
        <p:nvSpPr>
          <p:cNvPr id="3" name="Subtitle 2">
            <a:extLst>
              <a:ext uri="{FF2B5EF4-FFF2-40B4-BE49-F238E27FC236}">
                <a16:creationId xmlns:a16="http://schemas.microsoft.com/office/drawing/2014/main" id="{0A3FFC91-9D47-CB6D-2F4A-BCEDDC3C336A}"/>
              </a:ext>
            </a:extLst>
          </p:cNvPr>
          <p:cNvSpPr>
            <a:spLocks noGrp="1"/>
          </p:cNvSpPr>
          <p:nvPr>
            <p:ph type="subTitle" idx="1"/>
          </p:nvPr>
        </p:nvSpPr>
        <p:spPr/>
        <p:txBody>
          <a:bodyPr/>
          <a:lstStyle/>
          <a:p>
            <a:r>
              <a:rPr lang="en-US" dirty="0"/>
              <a:t>Done by Sanada Thomas</a:t>
            </a:r>
            <a:endParaRPr lang="en-GB" dirty="0"/>
          </a:p>
        </p:txBody>
      </p:sp>
    </p:spTree>
    <p:extLst>
      <p:ext uri="{BB962C8B-B14F-4D97-AF65-F5344CB8AC3E}">
        <p14:creationId xmlns:p14="http://schemas.microsoft.com/office/powerpoint/2010/main" val="2608960462"/>
      </p:ext>
    </p:extLst>
  </p:cSld>
  <p:clrMapOvr>
    <a:masterClrMapping/>
  </p:clrMapOvr>
  <mc:AlternateContent xmlns:mc="http://schemas.openxmlformats.org/markup-compatibility/2006">
    <mc:Choice xmlns:p14="http://schemas.microsoft.com/office/powerpoint/2010/main" Requires="p14">
      <p:transition spd="slow" p14:dur="1250">
        <p:push dir="u"/>
        <p:sndAc>
          <p:stSnd>
            <p:snd r:embed="rId2" name="arrow.wav"/>
          </p:stSnd>
        </p:sndAc>
      </p:transition>
    </mc:Choice>
    <mc:Fallback>
      <p:transition spd="slow">
        <p:push dir="u"/>
        <p:sndAc>
          <p:stSnd>
            <p:snd r:embed="rId2" name="arrow.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D34DADA-E0CE-DFD1-492D-6F8988C4C8C9}"/>
              </a:ext>
            </a:extLst>
          </p:cNvPr>
          <p:cNvSpPr>
            <a:spLocks noGrp="1"/>
          </p:cNvSpPr>
          <p:nvPr>
            <p:ph type="title"/>
          </p:nvPr>
        </p:nvSpPr>
        <p:spPr>
          <a:xfrm>
            <a:off x="451514" y="457201"/>
            <a:ext cx="3575737" cy="1332688"/>
          </a:xfrm>
        </p:spPr>
        <p:txBody>
          <a:bodyPr anchor="b">
            <a:normAutofit/>
          </a:bodyPr>
          <a:lstStyle/>
          <a:p>
            <a:pPr algn="ctr">
              <a:lnSpc>
                <a:spcPct val="90000"/>
              </a:lnSpc>
            </a:pPr>
            <a:r>
              <a:rPr lang="en-US" sz="3000">
                <a:solidFill>
                  <a:srgbClr val="FFFFFF"/>
                </a:solidFill>
              </a:rPr>
              <a:t>How does a web browser work?</a:t>
            </a:r>
            <a:br>
              <a:rPr lang="en-GB" sz="3000">
                <a:solidFill>
                  <a:srgbClr val="FFFFFF"/>
                </a:solidFill>
              </a:rPr>
            </a:br>
            <a:endParaRPr lang="en-GB" sz="3000">
              <a:solidFill>
                <a:srgbClr val="FFFFFF"/>
              </a:solidFill>
            </a:endParaRPr>
          </a:p>
        </p:txBody>
      </p:sp>
      <p:sp>
        <p:nvSpPr>
          <p:cNvPr id="3" name="Content Placeholder 2">
            <a:extLst>
              <a:ext uri="{FF2B5EF4-FFF2-40B4-BE49-F238E27FC236}">
                <a16:creationId xmlns:a16="http://schemas.microsoft.com/office/drawing/2014/main" id="{A1A5BB7F-DD2B-24EA-9EEB-0F9564712FD3}"/>
              </a:ext>
            </a:extLst>
          </p:cNvPr>
          <p:cNvSpPr>
            <a:spLocks noGrp="1"/>
          </p:cNvSpPr>
          <p:nvPr>
            <p:ph idx="1"/>
          </p:nvPr>
        </p:nvSpPr>
        <p:spPr>
          <a:xfrm>
            <a:off x="451514" y="1362075"/>
            <a:ext cx="3575737" cy="5391150"/>
          </a:xfrm>
        </p:spPr>
        <p:txBody>
          <a:bodyPr>
            <a:normAutofit/>
          </a:bodyPr>
          <a:lstStyle/>
          <a:p>
            <a:pPr>
              <a:lnSpc>
                <a:spcPct val="150000"/>
              </a:lnSpc>
            </a:pPr>
            <a:r>
              <a:rPr lang="en-US" sz="2000" b="0" i="0" dirty="0">
                <a:solidFill>
                  <a:srgbClr val="FFFFFF"/>
                </a:solidFill>
                <a:effectLst/>
                <a:latin typeface="IBM Plex Sans" panose="020B0604020202020204" pitchFamily="34" charset="0"/>
              </a:rPr>
              <a:t>Browsers functionality can be classified into four major sections and these include:</a:t>
            </a:r>
          </a:p>
          <a:p>
            <a:pPr>
              <a:lnSpc>
                <a:spcPct val="150000"/>
              </a:lnSpc>
              <a:buFont typeface="Arial" panose="020B0604020202020204" pitchFamily="34" charset="0"/>
              <a:buChar char="•"/>
            </a:pPr>
            <a:r>
              <a:rPr lang="en-US" sz="2000" b="1" i="0" dirty="0">
                <a:solidFill>
                  <a:srgbClr val="FFFFFF"/>
                </a:solidFill>
                <a:effectLst/>
                <a:latin typeface="IBM Plex Sans" panose="020B0604020202020204" pitchFamily="34" charset="0"/>
              </a:rPr>
              <a:t>Fetch</a:t>
            </a:r>
            <a:endParaRPr lang="en-US" sz="2000" b="0" i="0" dirty="0">
              <a:solidFill>
                <a:srgbClr val="FFFFFF"/>
              </a:solidFill>
              <a:effectLst/>
              <a:latin typeface="IBM Plex Sans" panose="020B0604020202020204" pitchFamily="34" charset="0"/>
            </a:endParaRPr>
          </a:p>
          <a:p>
            <a:pPr>
              <a:lnSpc>
                <a:spcPct val="150000"/>
              </a:lnSpc>
              <a:buFont typeface="Arial" panose="020B0604020202020204" pitchFamily="34" charset="0"/>
              <a:buChar char="•"/>
            </a:pPr>
            <a:r>
              <a:rPr lang="en-US" sz="2000" b="1" i="0" dirty="0">
                <a:solidFill>
                  <a:srgbClr val="FFFFFF"/>
                </a:solidFill>
                <a:effectLst/>
                <a:latin typeface="IBM Plex Sans" panose="020B0604020202020204" pitchFamily="34" charset="0"/>
              </a:rPr>
              <a:t>Process</a:t>
            </a:r>
            <a:endParaRPr lang="en-US" sz="2000" b="0" i="0" dirty="0">
              <a:solidFill>
                <a:srgbClr val="FFFFFF"/>
              </a:solidFill>
              <a:effectLst/>
              <a:latin typeface="IBM Plex Sans" panose="020B0604020202020204" pitchFamily="34" charset="0"/>
            </a:endParaRPr>
          </a:p>
          <a:p>
            <a:pPr>
              <a:lnSpc>
                <a:spcPct val="150000"/>
              </a:lnSpc>
              <a:buFont typeface="Arial" panose="020B0604020202020204" pitchFamily="34" charset="0"/>
              <a:buChar char="•"/>
            </a:pPr>
            <a:r>
              <a:rPr lang="en-US" sz="2000" b="1" i="0" dirty="0">
                <a:solidFill>
                  <a:srgbClr val="FFFFFF"/>
                </a:solidFill>
                <a:effectLst/>
                <a:latin typeface="IBM Plex Sans" panose="020B0604020202020204" pitchFamily="34" charset="0"/>
              </a:rPr>
              <a:t>Display</a:t>
            </a:r>
            <a:endParaRPr lang="en-US" sz="2000" b="0" i="0" dirty="0">
              <a:solidFill>
                <a:srgbClr val="FFFFFF"/>
              </a:solidFill>
              <a:effectLst/>
              <a:latin typeface="IBM Plex Sans" panose="020B0604020202020204" pitchFamily="34" charset="0"/>
            </a:endParaRPr>
          </a:p>
          <a:p>
            <a:pPr>
              <a:lnSpc>
                <a:spcPct val="150000"/>
              </a:lnSpc>
              <a:buFont typeface="Arial" panose="020B0604020202020204" pitchFamily="34" charset="0"/>
              <a:buChar char="•"/>
            </a:pPr>
            <a:r>
              <a:rPr lang="en-US" sz="2000" b="1" i="0" dirty="0">
                <a:solidFill>
                  <a:srgbClr val="FFFFFF"/>
                </a:solidFill>
                <a:effectLst/>
                <a:latin typeface="IBM Plex Sans" panose="020B0604020202020204" pitchFamily="34" charset="0"/>
              </a:rPr>
              <a:t>Storage</a:t>
            </a:r>
            <a:endParaRPr lang="en-US" sz="2000" b="0" i="0" dirty="0">
              <a:solidFill>
                <a:srgbClr val="FFFFFF"/>
              </a:solidFill>
              <a:effectLst/>
              <a:latin typeface="IBM Plex Sans" panose="020B0604020202020204" pitchFamily="34" charset="0"/>
            </a:endParaRPr>
          </a:p>
          <a:p>
            <a:pPr marL="0" indent="0">
              <a:buNone/>
            </a:pPr>
            <a:endParaRPr lang="en-GB" sz="1600" dirty="0">
              <a:solidFill>
                <a:srgbClr val="FFFFFF"/>
              </a:solidFill>
            </a:endParaRPr>
          </a:p>
        </p:txBody>
      </p:sp>
      <p:pic>
        <p:nvPicPr>
          <p:cNvPr id="5" name="Picture 4">
            <a:extLst>
              <a:ext uri="{FF2B5EF4-FFF2-40B4-BE49-F238E27FC236}">
                <a16:creationId xmlns:a16="http://schemas.microsoft.com/office/drawing/2014/main" id="{2DB6FC6A-FC29-9926-B5C3-F79861133AA4}"/>
              </a:ext>
            </a:extLst>
          </p:cNvPr>
          <p:cNvPicPr>
            <a:picLocks noChangeAspect="1"/>
          </p:cNvPicPr>
          <p:nvPr/>
        </p:nvPicPr>
        <p:blipFill>
          <a:blip r:embed="rId2"/>
          <a:stretch>
            <a:fillRect/>
          </a:stretch>
        </p:blipFill>
        <p:spPr>
          <a:xfrm>
            <a:off x="5280790" y="937108"/>
            <a:ext cx="6267743" cy="468513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853268231"/>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A1586-AB0D-AAB0-842C-A78E07AA4261}"/>
              </a:ext>
            </a:extLst>
          </p:cNvPr>
          <p:cNvSpPr>
            <a:spLocks noGrp="1"/>
          </p:cNvSpPr>
          <p:nvPr>
            <p:ph type="title"/>
          </p:nvPr>
        </p:nvSpPr>
        <p:spPr/>
        <p:txBody>
          <a:bodyPr/>
          <a:lstStyle/>
          <a:p>
            <a:r>
              <a:rPr lang="en-US" sz="4000" b="1" i="0" dirty="0">
                <a:solidFill>
                  <a:srgbClr val="FFFFFF"/>
                </a:solidFill>
                <a:effectLst/>
                <a:latin typeface="IBM Plex Sans" panose="020B0604020202020204" pitchFamily="34" charset="0"/>
              </a:rPr>
              <a:t>Fetch</a:t>
            </a:r>
            <a:br>
              <a:rPr lang="en-US" sz="4000" b="0" i="0" dirty="0">
                <a:solidFill>
                  <a:srgbClr val="FFFFFF"/>
                </a:solidFill>
                <a:effectLst/>
                <a:latin typeface="IBM Plex Sans" panose="020B0604020202020204" pitchFamily="34" charset="0"/>
              </a:rPr>
            </a:br>
            <a:endParaRPr lang="en-GB" dirty="0"/>
          </a:p>
        </p:txBody>
      </p:sp>
      <p:sp>
        <p:nvSpPr>
          <p:cNvPr id="3" name="Content Placeholder 2">
            <a:extLst>
              <a:ext uri="{FF2B5EF4-FFF2-40B4-BE49-F238E27FC236}">
                <a16:creationId xmlns:a16="http://schemas.microsoft.com/office/drawing/2014/main" id="{5FD39681-F907-3CFD-9376-B71A002DEC76}"/>
              </a:ext>
            </a:extLst>
          </p:cNvPr>
          <p:cNvSpPr>
            <a:spLocks noGrp="1"/>
          </p:cNvSpPr>
          <p:nvPr>
            <p:ph idx="1"/>
          </p:nvPr>
        </p:nvSpPr>
        <p:spPr>
          <a:xfrm>
            <a:off x="818712" y="2222287"/>
            <a:ext cx="10554574" cy="4551737"/>
          </a:xfrm>
        </p:spPr>
        <p:txBody>
          <a:bodyPr anchor="t">
            <a:normAutofit/>
          </a:bodyPr>
          <a:lstStyle/>
          <a:p>
            <a:pPr>
              <a:lnSpc>
                <a:spcPct val="150000"/>
              </a:lnSpc>
            </a:pPr>
            <a:r>
              <a:rPr lang="en-US" dirty="0"/>
              <a:t>A major subsystem known as the network layer is critical in retrieving data from subsequent web servers via the internet. The network layer accepts URLs from the browser's user interface and is in charge of making network calls to retrieve resources using HTTP/FTP protocols. It feeds data to the rendering engine as it becomes available, which is usually done in byte size to improve performance. If the requested website uses caching, a copy of the data is saved in App Cache or Service Workers for future use. Caches are great for fast response times and saving network requests for frequent visits. For requested URLs, the browser first checks for cache availability in local memory. Otherwise, the network layer generates an error.</a:t>
            </a:r>
            <a:endParaRPr lang="en-GB" dirty="0"/>
          </a:p>
        </p:txBody>
      </p:sp>
    </p:spTree>
    <p:extLst>
      <p:ext uri="{BB962C8B-B14F-4D97-AF65-F5344CB8AC3E}">
        <p14:creationId xmlns:p14="http://schemas.microsoft.com/office/powerpoint/2010/main" val="226454319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DFF82A0-DA98-03F0-7896-CEA9A601926F}"/>
              </a:ext>
            </a:extLst>
          </p:cNvPr>
          <p:cNvSpPr>
            <a:spLocks noGrp="1"/>
          </p:cNvSpPr>
          <p:nvPr>
            <p:ph type="title"/>
          </p:nvPr>
        </p:nvSpPr>
        <p:spPr>
          <a:xfrm>
            <a:off x="8164749" y="139696"/>
            <a:ext cx="3575737" cy="581784"/>
          </a:xfrm>
        </p:spPr>
        <p:txBody>
          <a:bodyPr vert="horz" lIns="91440" tIns="45720" rIns="91440" bIns="45720" rtlCol="0" anchor="b">
            <a:normAutofit/>
          </a:bodyPr>
          <a:lstStyle/>
          <a:p>
            <a:pPr algn="ctr"/>
            <a:r>
              <a:rPr lang="en-US" sz="3200" i="0" dirty="0">
                <a:solidFill>
                  <a:srgbClr val="FFFFFF"/>
                </a:solidFill>
                <a:effectLst/>
              </a:rPr>
              <a:t>Process</a:t>
            </a:r>
            <a:endParaRPr lang="en-US" sz="3200" dirty="0">
              <a:solidFill>
                <a:srgbClr val="FFFFFF"/>
              </a:solidFill>
            </a:endParaRPr>
          </a:p>
        </p:txBody>
      </p:sp>
      <p:pic>
        <p:nvPicPr>
          <p:cNvPr id="5" name="Content Placeholder 4" descr="Diagram&#10;&#10;Description automatically generated">
            <a:extLst>
              <a:ext uri="{FF2B5EF4-FFF2-40B4-BE49-F238E27FC236}">
                <a16:creationId xmlns:a16="http://schemas.microsoft.com/office/drawing/2014/main" id="{BFDCC0BB-EDCF-B2E8-BF6A-642FD67DD38A}"/>
              </a:ext>
            </a:extLst>
          </p:cNvPr>
          <p:cNvPicPr>
            <a:picLocks noGrp="1" noChangeAspect="1"/>
          </p:cNvPicPr>
          <p:nvPr>
            <p:ph idx="1"/>
          </p:nvPr>
        </p:nvPicPr>
        <p:blipFill>
          <a:blip r:embed="rId2"/>
          <a:stretch>
            <a:fillRect/>
          </a:stretch>
        </p:blipFill>
        <p:spPr>
          <a:xfrm>
            <a:off x="463961" y="794259"/>
            <a:ext cx="6612856" cy="4910045"/>
          </a:xfrm>
          <a:prstGeom prst="roundRect">
            <a:avLst>
              <a:gd name="adj" fmla="val 3876"/>
            </a:avLst>
          </a:prstGeom>
          <a:ln>
            <a:solidFill>
              <a:schemeClr val="accent1"/>
            </a:solidFill>
          </a:ln>
          <a:effectLst/>
        </p:spPr>
      </p:pic>
      <p:sp>
        <p:nvSpPr>
          <p:cNvPr id="6" name="TextBox 5">
            <a:extLst>
              <a:ext uri="{FF2B5EF4-FFF2-40B4-BE49-F238E27FC236}">
                <a16:creationId xmlns:a16="http://schemas.microsoft.com/office/drawing/2014/main" id="{F5414F2D-E2C1-F506-D60A-2D4A739CD162}"/>
              </a:ext>
            </a:extLst>
          </p:cNvPr>
          <p:cNvSpPr txBox="1"/>
          <p:nvPr/>
        </p:nvSpPr>
        <p:spPr>
          <a:xfrm>
            <a:off x="8164749" y="861176"/>
            <a:ext cx="3575737" cy="4016619"/>
          </a:xfrm>
          <a:prstGeom prst="rect">
            <a:avLst/>
          </a:prstGeom>
        </p:spPr>
        <p:txBody>
          <a:bodyPr vert="horz" lIns="91440" tIns="45720" rIns="91440" bIns="45720" rtlCol="0" anchor="t">
            <a:normAutofit/>
          </a:bodyPr>
          <a:lstStyle/>
          <a:p>
            <a:pPr>
              <a:lnSpc>
                <a:spcPct val="150000"/>
              </a:lnSpc>
              <a:spcBef>
                <a:spcPct val="20000"/>
              </a:spcBef>
              <a:spcAft>
                <a:spcPts val="600"/>
              </a:spcAft>
              <a:buClr>
                <a:schemeClr val="accent1"/>
              </a:buClr>
              <a:buFont typeface="Wingdings 2" charset="2"/>
              <a:buChar char=""/>
            </a:pPr>
            <a:r>
              <a:rPr lang="en-US" sz="1600" dirty="0">
                <a:solidFill>
                  <a:srgbClr val="FFFFFF"/>
                </a:solidFill>
              </a:rPr>
              <a:t> Accepting data from the network layer and feeding it to the display subsystems is what this step entails. The process includes the rendering engine, the JS engine, and the UI backend subsystems. </a:t>
            </a:r>
          </a:p>
          <a:p>
            <a:pPr>
              <a:lnSpc>
                <a:spcPct val="150000"/>
              </a:lnSpc>
              <a:spcBef>
                <a:spcPct val="20000"/>
              </a:spcBef>
              <a:spcAft>
                <a:spcPts val="600"/>
              </a:spcAft>
              <a:buClr>
                <a:schemeClr val="accent1"/>
              </a:buClr>
              <a:buFont typeface="Wingdings 2" charset="2"/>
              <a:buChar char=""/>
            </a:pPr>
            <a:endParaRPr lang="en-US" sz="1600" dirty="0">
              <a:solidFill>
                <a:srgbClr val="FFFFFF"/>
              </a:solidFill>
            </a:endParaRPr>
          </a:p>
        </p:txBody>
      </p:sp>
    </p:spTree>
    <p:extLst>
      <p:ext uri="{BB962C8B-B14F-4D97-AF65-F5344CB8AC3E}">
        <p14:creationId xmlns:p14="http://schemas.microsoft.com/office/powerpoint/2010/main" val="549321579"/>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D3079-7148-FDDE-0B58-E8B51762874C}"/>
              </a:ext>
            </a:extLst>
          </p:cNvPr>
          <p:cNvSpPr>
            <a:spLocks noGrp="1"/>
          </p:cNvSpPr>
          <p:nvPr>
            <p:ph type="title"/>
          </p:nvPr>
        </p:nvSpPr>
        <p:spPr/>
        <p:txBody>
          <a:bodyPr/>
          <a:lstStyle/>
          <a:p>
            <a:r>
              <a:rPr lang="en-GB" dirty="0"/>
              <a:t>Web Kit Main Flow</a:t>
            </a:r>
          </a:p>
        </p:txBody>
      </p:sp>
      <p:sp>
        <p:nvSpPr>
          <p:cNvPr id="3" name="Content Placeholder 2">
            <a:extLst>
              <a:ext uri="{FF2B5EF4-FFF2-40B4-BE49-F238E27FC236}">
                <a16:creationId xmlns:a16="http://schemas.microsoft.com/office/drawing/2014/main" id="{17DF1F1F-7774-82DE-15AF-EA0815E356D9}"/>
              </a:ext>
            </a:extLst>
          </p:cNvPr>
          <p:cNvSpPr>
            <a:spLocks noGrp="1"/>
          </p:cNvSpPr>
          <p:nvPr>
            <p:ph idx="1"/>
          </p:nvPr>
        </p:nvSpPr>
        <p:spPr/>
        <p:txBody>
          <a:bodyPr anchor="t"/>
          <a:lstStyle/>
          <a:p>
            <a:pPr>
              <a:lnSpc>
                <a:spcPct val="150000"/>
              </a:lnSpc>
            </a:pPr>
            <a:r>
              <a:rPr lang="en-US" dirty="0"/>
              <a:t>The rendering engine subsystem handles network layer data and displays web content on the screen. It can process HTML, XML, and Image files by default. It can, however, be extended to accommodate different data types via extensions.</a:t>
            </a:r>
            <a:endParaRPr lang="en-GB" dirty="0"/>
          </a:p>
        </p:txBody>
      </p:sp>
    </p:spTree>
    <p:extLst>
      <p:ext uri="{BB962C8B-B14F-4D97-AF65-F5344CB8AC3E}">
        <p14:creationId xmlns:p14="http://schemas.microsoft.com/office/powerpoint/2010/main" val="291415707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8F816-18BA-A939-ECA8-05416E45E53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3CA2BC0-F046-531D-3358-71BEDDD0BFBF}"/>
              </a:ext>
            </a:extLst>
          </p:cNvPr>
          <p:cNvSpPr>
            <a:spLocks noGrp="1"/>
          </p:cNvSpPr>
          <p:nvPr>
            <p:ph idx="1"/>
          </p:nvPr>
        </p:nvSpPr>
        <p:spPr>
          <a:xfrm>
            <a:off x="818712" y="2222287"/>
            <a:ext cx="10554574" cy="4551737"/>
          </a:xfrm>
        </p:spPr>
        <p:txBody>
          <a:bodyPr anchor="t">
            <a:normAutofit/>
          </a:bodyPr>
          <a:lstStyle/>
          <a:p>
            <a:pPr>
              <a:lnSpc>
                <a:spcPct val="150000"/>
              </a:lnSpc>
            </a:pPr>
            <a:r>
              <a:rPr lang="en-US" dirty="0"/>
              <a:t>A render tree is an object that combines both the parsed HTML and CSS. It is produced with attributes and visual instructions to render elements on the user's screen. The render tree is created, then the output is displayed on the screen after layout and painting are completed. </a:t>
            </a:r>
          </a:p>
          <a:p>
            <a:pPr>
              <a:lnSpc>
                <a:spcPct val="150000"/>
              </a:lnSpc>
            </a:pPr>
            <a:r>
              <a:rPr lang="en-US" dirty="0"/>
              <a:t>Calculating the dimensions and precise coordinates of each element's placement on the viewport is a step in the layout process. The layout is painted by adding style attributes like background color, color, and other CSS properties. </a:t>
            </a:r>
          </a:p>
          <a:p>
            <a:pPr>
              <a:lnSpc>
                <a:spcPct val="150000"/>
              </a:lnSpc>
            </a:pPr>
            <a:r>
              <a:rPr lang="en-US" dirty="0"/>
              <a:t>The rendering engine breaks up data processing into chunks and shows content as quickly as possible. It won't wait for the layout and painting processes to be completed on the entire document's content.</a:t>
            </a:r>
            <a:endParaRPr lang="en-GB" dirty="0"/>
          </a:p>
        </p:txBody>
      </p:sp>
    </p:spTree>
    <p:extLst>
      <p:ext uri="{BB962C8B-B14F-4D97-AF65-F5344CB8AC3E}">
        <p14:creationId xmlns:p14="http://schemas.microsoft.com/office/powerpoint/2010/main" val="288142554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F2EE1-3F96-7B68-422E-A0540D83F4DF}"/>
              </a:ext>
            </a:extLst>
          </p:cNvPr>
          <p:cNvSpPr>
            <a:spLocks noGrp="1"/>
          </p:cNvSpPr>
          <p:nvPr>
            <p:ph type="title"/>
          </p:nvPr>
        </p:nvSpPr>
        <p:spPr/>
        <p:txBody>
          <a:bodyPr/>
          <a:lstStyle/>
          <a:p>
            <a:r>
              <a:rPr lang="en-GB" b="1" i="0" dirty="0">
                <a:solidFill>
                  <a:srgbClr val="F6F7F9"/>
                </a:solidFill>
                <a:effectLst/>
                <a:latin typeface="IBM Plex Sans" panose="020B0503050203000203" pitchFamily="34" charset="0"/>
              </a:rPr>
              <a:t>The JavaScript engine</a:t>
            </a:r>
            <a:endParaRPr lang="en-GB" dirty="0"/>
          </a:p>
        </p:txBody>
      </p:sp>
      <p:sp>
        <p:nvSpPr>
          <p:cNvPr id="3" name="Content Placeholder 2">
            <a:extLst>
              <a:ext uri="{FF2B5EF4-FFF2-40B4-BE49-F238E27FC236}">
                <a16:creationId xmlns:a16="http://schemas.microsoft.com/office/drawing/2014/main" id="{1AEEC009-DDE4-EB1D-20B5-FF478373DEB3}"/>
              </a:ext>
            </a:extLst>
          </p:cNvPr>
          <p:cNvSpPr>
            <a:spLocks noGrp="1"/>
          </p:cNvSpPr>
          <p:nvPr>
            <p:ph idx="1"/>
          </p:nvPr>
        </p:nvSpPr>
        <p:spPr>
          <a:xfrm>
            <a:off x="818712" y="2222287"/>
            <a:ext cx="10554574" cy="4505084"/>
          </a:xfrm>
        </p:spPr>
        <p:txBody>
          <a:bodyPr anchor="t"/>
          <a:lstStyle/>
          <a:p>
            <a:pPr>
              <a:lnSpc>
                <a:spcPct val="150000"/>
              </a:lnSpc>
            </a:pPr>
            <a:r>
              <a:rPr lang="en-US" sz="2000" dirty="0"/>
              <a:t>Using this subsystem, JavaScript code can be translated into machine code and then run. Standard interpreters or JIT (just in time) compilers can be used as these JS engines.</a:t>
            </a:r>
          </a:p>
          <a:p>
            <a:pPr algn="l">
              <a:buFont typeface="Arial" panose="020B0604020202020204" pitchFamily="34" charset="0"/>
              <a:buChar char="•"/>
            </a:pPr>
            <a:r>
              <a:rPr lang="en-GB" sz="2000" b="0" i="0" dirty="0">
                <a:solidFill>
                  <a:srgbClr val="F6F7F9"/>
                </a:solidFill>
                <a:effectLst/>
                <a:latin typeface="IBM Plex Sans" panose="020B0503050203000203" pitchFamily="34" charset="0"/>
              </a:rPr>
              <a:t>Chrome uses </a:t>
            </a:r>
            <a:r>
              <a:rPr lang="en-GB" sz="2000" b="0" i="0" u="none" strike="noStrike" dirty="0">
                <a:solidFill>
                  <a:srgbClr val="F6F7F9"/>
                </a:solidFill>
                <a:effectLst/>
                <a:latin typeface="IBM Plex Sans" panose="020B0503050203000203" pitchFamily="34" charset="0"/>
                <a:hlinkClick r:id="rId2"/>
              </a:rPr>
              <a:t>Chrome V8</a:t>
            </a:r>
            <a:endParaRPr lang="en-GB" sz="2000" b="0" i="0" dirty="0">
              <a:solidFill>
                <a:srgbClr val="F6F7F9"/>
              </a:solidFill>
              <a:effectLst/>
              <a:latin typeface="IBM Plex Sans" panose="020B0503050203000203" pitchFamily="34" charset="0"/>
            </a:endParaRPr>
          </a:p>
          <a:p>
            <a:pPr algn="l">
              <a:buFont typeface="Arial" panose="020B0604020202020204" pitchFamily="34" charset="0"/>
              <a:buChar char="•"/>
            </a:pPr>
            <a:r>
              <a:rPr lang="en-GB" sz="2000" b="0" i="0" dirty="0">
                <a:solidFill>
                  <a:srgbClr val="F6F7F9"/>
                </a:solidFill>
                <a:effectLst/>
                <a:latin typeface="IBM Plex Sans" panose="020B0503050203000203" pitchFamily="34" charset="0"/>
              </a:rPr>
              <a:t>Safari uses </a:t>
            </a:r>
            <a:r>
              <a:rPr lang="en-GB" sz="2000" b="0" i="0" u="none" strike="noStrike" dirty="0">
                <a:solidFill>
                  <a:srgbClr val="F6F7F9"/>
                </a:solidFill>
                <a:effectLst/>
                <a:latin typeface="IBM Plex Sans" panose="020B0503050203000203" pitchFamily="34" charset="0"/>
                <a:hlinkClick r:id="rId3"/>
              </a:rPr>
              <a:t>JavaScriptCore</a:t>
            </a:r>
            <a:endParaRPr lang="en-GB" sz="2000" b="0" i="0" dirty="0">
              <a:solidFill>
                <a:srgbClr val="F6F7F9"/>
              </a:solidFill>
              <a:effectLst/>
              <a:latin typeface="IBM Plex Sans" panose="020B0503050203000203" pitchFamily="34" charset="0"/>
            </a:endParaRPr>
          </a:p>
          <a:p>
            <a:pPr algn="l">
              <a:buFont typeface="Arial" panose="020B0604020202020204" pitchFamily="34" charset="0"/>
              <a:buChar char="•"/>
            </a:pPr>
            <a:r>
              <a:rPr lang="en-GB" sz="2000" b="0" i="0" dirty="0">
                <a:solidFill>
                  <a:srgbClr val="F6F7F9"/>
                </a:solidFill>
                <a:effectLst/>
                <a:latin typeface="IBM Plex Sans" panose="020B0503050203000203" pitchFamily="34" charset="0"/>
              </a:rPr>
              <a:t>Firefox uses </a:t>
            </a:r>
            <a:r>
              <a:rPr lang="en-GB" sz="2000" b="0" i="0" u="none" strike="noStrike" dirty="0">
                <a:solidFill>
                  <a:srgbClr val="F6F7F9"/>
                </a:solidFill>
                <a:effectLst/>
                <a:latin typeface="IBM Plex Sans" panose="020B0503050203000203" pitchFamily="34" charset="0"/>
                <a:hlinkClick r:id="rId4"/>
              </a:rPr>
              <a:t>SpiderMonkey</a:t>
            </a:r>
            <a:endParaRPr lang="en-GB" sz="2000" b="0" i="0" dirty="0">
              <a:solidFill>
                <a:srgbClr val="F6F7F9"/>
              </a:solidFill>
              <a:effectLst/>
              <a:latin typeface="IBM Plex Sans" panose="020B0503050203000203" pitchFamily="34" charset="0"/>
            </a:endParaRPr>
          </a:p>
          <a:p>
            <a:pPr algn="l">
              <a:buFont typeface="Arial" panose="020B0604020202020204" pitchFamily="34" charset="0"/>
              <a:buChar char="•"/>
            </a:pPr>
            <a:r>
              <a:rPr lang="en-GB" sz="2000" b="0" i="0" dirty="0">
                <a:solidFill>
                  <a:srgbClr val="F6F7F9"/>
                </a:solidFill>
                <a:effectLst/>
                <a:latin typeface="IBM Plex Sans" panose="020B0503050203000203" pitchFamily="34" charset="0"/>
              </a:rPr>
              <a:t>Edge uses </a:t>
            </a:r>
            <a:r>
              <a:rPr lang="en-GB" sz="2000" b="0" i="0" u="none" strike="noStrike" dirty="0">
                <a:solidFill>
                  <a:srgbClr val="F6F7F9"/>
                </a:solidFill>
                <a:effectLst/>
                <a:latin typeface="IBM Plex Sans" panose="020B0503050203000203" pitchFamily="34" charset="0"/>
                <a:hlinkClick r:id="rId5"/>
              </a:rPr>
              <a:t>Chakra</a:t>
            </a:r>
            <a:endParaRPr lang="en-GB" sz="2000" b="0" i="0" dirty="0">
              <a:solidFill>
                <a:srgbClr val="F6F7F9"/>
              </a:solidFill>
              <a:effectLst/>
              <a:latin typeface="IBM Plex Sans" panose="020B0503050203000203" pitchFamily="34" charset="0"/>
            </a:endParaRPr>
          </a:p>
          <a:p>
            <a:pPr algn="l">
              <a:buFont typeface="Arial" panose="020B0604020202020204" pitchFamily="34" charset="0"/>
              <a:buChar char="•"/>
            </a:pPr>
            <a:r>
              <a:rPr lang="en-GB" sz="2000" b="0" i="0" dirty="0">
                <a:solidFill>
                  <a:srgbClr val="F6F7F9"/>
                </a:solidFill>
                <a:effectLst/>
                <a:latin typeface="IBM Plex Sans" panose="020B0503050203000203" pitchFamily="34" charset="0"/>
              </a:rPr>
              <a:t>Internet Explorer uses </a:t>
            </a:r>
            <a:r>
              <a:rPr lang="en-GB" sz="2000" b="0" i="0" u="none" strike="noStrike" dirty="0">
                <a:solidFill>
                  <a:srgbClr val="F6F7F9"/>
                </a:solidFill>
                <a:effectLst/>
                <a:latin typeface="IBM Plex Sans" panose="020B0503050203000203" pitchFamily="34" charset="0"/>
                <a:hlinkClick r:id="rId6"/>
              </a:rPr>
              <a:t>Chakra</a:t>
            </a:r>
            <a:r>
              <a:rPr lang="en-GB" sz="2000" b="0" i="0" dirty="0">
                <a:solidFill>
                  <a:srgbClr val="F6F7F9"/>
                </a:solidFill>
                <a:effectLst/>
                <a:latin typeface="IBM Plex Sans" panose="020B0503050203000203" pitchFamily="34" charset="0"/>
              </a:rPr>
              <a:t> (JsScript)</a:t>
            </a:r>
          </a:p>
          <a:p>
            <a:pPr>
              <a:lnSpc>
                <a:spcPct val="150000"/>
              </a:lnSpc>
            </a:pPr>
            <a:endParaRPr lang="en-GB" dirty="0"/>
          </a:p>
        </p:txBody>
      </p:sp>
    </p:spTree>
    <p:extLst>
      <p:ext uri="{BB962C8B-B14F-4D97-AF65-F5344CB8AC3E}">
        <p14:creationId xmlns:p14="http://schemas.microsoft.com/office/powerpoint/2010/main" val="341046204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F7D26C8-96ED-46E3-BD94-C1608C54C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13EEA0A9-F720-41ED-8EBA-2A10A664F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C3C65F9-D6E2-4124-C5BC-B117CD15C62E}"/>
              </a:ext>
            </a:extLst>
          </p:cNvPr>
          <p:cNvSpPr>
            <a:spLocks noGrp="1"/>
          </p:cNvSpPr>
          <p:nvPr>
            <p:ph type="title"/>
          </p:nvPr>
        </p:nvSpPr>
        <p:spPr>
          <a:xfrm>
            <a:off x="810001" y="-300883"/>
            <a:ext cx="3413084" cy="1559412"/>
          </a:xfrm>
        </p:spPr>
        <p:txBody>
          <a:bodyPr>
            <a:normAutofit/>
          </a:bodyPr>
          <a:lstStyle/>
          <a:p>
            <a:r>
              <a:rPr lang="en-GB" sz="3200" b="0" i="0" dirty="0">
                <a:effectLst/>
                <a:latin typeface="IBM Plex Sans" panose="020B0503050203000203" pitchFamily="34" charset="0"/>
              </a:rPr>
              <a:t>JavaScript Engine</a:t>
            </a:r>
            <a:endParaRPr lang="en-GB" sz="3200" dirty="0"/>
          </a:p>
        </p:txBody>
      </p:sp>
      <p:sp>
        <p:nvSpPr>
          <p:cNvPr id="11" name="Content Placeholder 8">
            <a:extLst>
              <a:ext uri="{FF2B5EF4-FFF2-40B4-BE49-F238E27FC236}">
                <a16:creationId xmlns:a16="http://schemas.microsoft.com/office/drawing/2014/main" id="{C7E97381-D5CD-310C-F2AE-D74AAB83FD4E}"/>
              </a:ext>
            </a:extLst>
          </p:cNvPr>
          <p:cNvSpPr>
            <a:spLocks noGrp="1"/>
          </p:cNvSpPr>
          <p:nvPr>
            <p:ph idx="1"/>
          </p:nvPr>
        </p:nvSpPr>
        <p:spPr>
          <a:xfrm>
            <a:off x="643464" y="1393825"/>
            <a:ext cx="3404372" cy="5081620"/>
          </a:xfrm>
        </p:spPr>
        <p:txBody>
          <a:bodyPr anchor="t">
            <a:normAutofit fontScale="92500"/>
          </a:bodyPr>
          <a:lstStyle/>
          <a:p>
            <a:pPr>
              <a:lnSpc>
                <a:spcPct val="150000"/>
              </a:lnSpc>
            </a:pPr>
            <a:r>
              <a:rPr lang="en-US" dirty="0"/>
              <a:t>These engines include two components: the memory heap and the call stack.</a:t>
            </a:r>
          </a:p>
          <a:p>
            <a:pPr>
              <a:lnSpc>
                <a:spcPct val="150000"/>
              </a:lnSpc>
            </a:pPr>
            <a:r>
              <a:rPr lang="en-US" dirty="0"/>
              <a:t>The memory heap is where memory is allocated for variables, functions and other JS elements.</a:t>
            </a:r>
          </a:p>
          <a:p>
            <a:pPr>
              <a:lnSpc>
                <a:spcPct val="150000"/>
              </a:lnSpc>
            </a:pPr>
            <a:r>
              <a:rPr lang="en-US" dirty="0"/>
              <a:t>The call stack is simply a queue of stack frames or sequential steps executed by the browser.</a:t>
            </a:r>
          </a:p>
          <a:p>
            <a:pPr>
              <a:lnSpc>
                <a:spcPct val="150000"/>
              </a:lnSpc>
            </a:pPr>
            <a:endParaRPr lang="en-US" sz="1600" dirty="0"/>
          </a:p>
        </p:txBody>
      </p:sp>
      <p:sp>
        <p:nvSpPr>
          <p:cNvPr id="16" name="Rounded Rectangle 17">
            <a:extLst>
              <a:ext uri="{FF2B5EF4-FFF2-40B4-BE49-F238E27FC236}">
                <a16:creationId xmlns:a16="http://schemas.microsoft.com/office/drawing/2014/main" id="{03B27569-6089-4DC0-93E0-F3F6E1E93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2C53145-74A4-B11D-51D5-F9A4804CE991}"/>
              </a:ext>
            </a:extLst>
          </p:cNvPr>
          <p:cNvPicPr>
            <a:picLocks noChangeAspect="1"/>
          </p:cNvPicPr>
          <p:nvPr/>
        </p:nvPicPr>
        <p:blipFill rotWithShape="1">
          <a:blip r:embed="rId2"/>
          <a:srcRect l="333" r="1675"/>
          <a:stretch/>
        </p:blipFill>
        <p:spPr>
          <a:xfrm>
            <a:off x="5603706" y="1258529"/>
            <a:ext cx="5638853" cy="4330205"/>
          </a:xfrm>
          <a:prstGeom prst="rect">
            <a:avLst/>
          </a:prstGeom>
        </p:spPr>
      </p:pic>
    </p:spTree>
    <p:extLst>
      <p:ext uri="{BB962C8B-B14F-4D97-AF65-F5344CB8AC3E}">
        <p14:creationId xmlns:p14="http://schemas.microsoft.com/office/powerpoint/2010/main" val="295261893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203F8-665B-7C14-AB2E-7E5E8DAAF0D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4AB1524-1413-5B13-1D80-137D617EF187}"/>
              </a:ext>
            </a:extLst>
          </p:cNvPr>
          <p:cNvSpPr>
            <a:spLocks noGrp="1"/>
          </p:cNvSpPr>
          <p:nvPr>
            <p:ph idx="1"/>
          </p:nvPr>
        </p:nvSpPr>
        <p:spPr>
          <a:xfrm>
            <a:off x="818712" y="2222287"/>
            <a:ext cx="10554574" cy="4094537"/>
          </a:xfrm>
        </p:spPr>
        <p:txBody>
          <a:bodyPr>
            <a:normAutofit/>
          </a:bodyPr>
          <a:lstStyle/>
          <a:p>
            <a:pPr>
              <a:lnSpc>
                <a:spcPct val="150000"/>
              </a:lnSpc>
            </a:pPr>
            <a:r>
              <a:rPr lang="en-US" sz="1800" dirty="0"/>
              <a:t>JavaScript is a single-threaded process and each entry or execution step is a stack frame.</a:t>
            </a:r>
          </a:p>
          <a:p>
            <a:pPr>
              <a:lnSpc>
                <a:spcPct val="150000"/>
              </a:lnSpc>
            </a:pPr>
            <a:r>
              <a:rPr lang="en-US" sz="1800" dirty="0"/>
              <a:t>These engines have several threads internally to perform various tasks. Examples of such tasks include:</a:t>
            </a:r>
          </a:p>
          <a:p>
            <a:pPr>
              <a:lnSpc>
                <a:spcPct val="150000"/>
              </a:lnSpc>
            </a:pPr>
            <a:r>
              <a:rPr lang="en-US" sz="1800" dirty="0"/>
              <a:t>Fetching, compiling and executing code</a:t>
            </a:r>
          </a:p>
          <a:p>
            <a:pPr>
              <a:lnSpc>
                <a:spcPct val="150000"/>
              </a:lnSpc>
            </a:pPr>
            <a:r>
              <a:rPr lang="en-US" sz="1800" dirty="0"/>
              <a:t>A profiling thread to analyze functions and their time consumption</a:t>
            </a:r>
          </a:p>
          <a:p>
            <a:pPr>
              <a:lnSpc>
                <a:spcPct val="150000"/>
              </a:lnSpc>
            </a:pPr>
            <a:r>
              <a:rPr lang="en-US" sz="1800" dirty="0"/>
              <a:t>Optimizing the execution process</a:t>
            </a:r>
          </a:p>
          <a:p>
            <a:pPr>
              <a:lnSpc>
                <a:spcPct val="150000"/>
              </a:lnSpc>
            </a:pPr>
            <a:r>
              <a:rPr lang="en-US" sz="1800" dirty="0"/>
              <a:t>Garbage collectors</a:t>
            </a:r>
            <a:endParaRPr lang="en-GB" dirty="0"/>
          </a:p>
        </p:txBody>
      </p:sp>
    </p:spTree>
    <p:extLst>
      <p:ext uri="{BB962C8B-B14F-4D97-AF65-F5344CB8AC3E}">
        <p14:creationId xmlns:p14="http://schemas.microsoft.com/office/powerpoint/2010/main" val="369109955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36467-BE9D-7BB4-656D-80950B963BC0}"/>
              </a:ext>
            </a:extLst>
          </p:cNvPr>
          <p:cNvSpPr>
            <a:spLocks noGrp="1"/>
          </p:cNvSpPr>
          <p:nvPr>
            <p:ph type="title"/>
          </p:nvPr>
        </p:nvSpPr>
        <p:spPr/>
        <p:txBody>
          <a:bodyPr/>
          <a:lstStyle/>
          <a:p>
            <a:r>
              <a:rPr lang="en-US" dirty="0"/>
              <a:t>Display </a:t>
            </a:r>
            <a:endParaRPr lang="en-GB" dirty="0"/>
          </a:p>
        </p:txBody>
      </p:sp>
      <p:sp>
        <p:nvSpPr>
          <p:cNvPr id="3" name="Content Placeholder 2">
            <a:extLst>
              <a:ext uri="{FF2B5EF4-FFF2-40B4-BE49-F238E27FC236}">
                <a16:creationId xmlns:a16="http://schemas.microsoft.com/office/drawing/2014/main" id="{EF9B3D20-07FC-F5BE-5566-C908002BD43E}"/>
              </a:ext>
            </a:extLst>
          </p:cNvPr>
          <p:cNvSpPr>
            <a:spLocks noGrp="1"/>
          </p:cNvSpPr>
          <p:nvPr>
            <p:ph idx="1"/>
          </p:nvPr>
        </p:nvSpPr>
        <p:spPr>
          <a:xfrm>
            <a:off x="818712" y="2043404"/>
            <a:ext cx="10554574" cy="4674637"/>
          </a:xfrm>
        </p:spPr>
        <p:txBody>
          <a:bodyPr anchor="t">
            <a:normAutofit/>
          </a:bodyPr>
          <a:lstStyle/>
          <a:p>
            <a:pPr>
              <a:lnSpc>
                <a:spcPct val="150000"/>
              </a:lnSpc>
            </a:pPr>
            <a:r>
              <a:rPr lang="en-US" dirty="0"/>
              <a:t>This relates presenting data to the users. User Interface and Browser Engine are responsible for data presentation and handling user navigation.</a:t>
            </a:r>
          </a:p>
          <a:p>
            <a:pPr marL="0" indent="0">
              <a:lnSpc>
                <a:spcPct val="150000"/>
              </a:lnSpc>
              <a:buNone/>
            </a:pPr>
            <a:r>
              <a:rPr lang="en-US" b="1" u="sng" dirty="0"/>
              <a:t>User Experience </a:t>
            </a:r>
            <a:r>
              <a:rPr lang="en-US" dirty="0"/>
              <a:t>- The address bar, which accepts web URLs, and navigation buttons like the back, forward, refresh, and home and bookmarks bars are typically included in the browser's visual interface. We also have the viewport (the main portion of the screen), which is used to display content retrieved from websites, in addition to these inputs and action buttons. The User Interface (UI) interacts with other browser subsystems to display content and take appropriate action. On the appearance and feel of the interface, no rules are set. Instead, as browsers improved over time, browser vendors improved the user interface.</a:t>
            </a:r>
            <a:endParaRPr lang="en-GB" dirty="0"/>
          </a:p>
        </p:txBody>
      </p:sp>
    </p:spTree>
    <p:extLst>
      <p:ext uri="{BB962C8B-B14F-4D97-AF65-F5344CB8AC3E}">
        <p14:creationId xmlns:p14="http://schemas.microsoft.com/office/powerpoint/2010/main" val="18903622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3590A-60E6-8FEB-8BF8-55BE03C662C1}"/>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73009103-2A63-2159-EB1F-B3A23340743C}"/>
              </a:ext>
            </a:extLst>
          </p:cNvPr>
          <p:cNvSpPr>
            <a:spLocks noGrp="1"/>
          </p:cNvSpPr>
          <p:nvPr>
            <p:ph idx="1"/>
          </p:nvPr>
        </p:nvSpPr>
        <p:spPr/>
        <p:txBody>
          <a:bodyPr anchor="t"/>
          <a:lstStyle/>
          <a:p>
            <a:pPr>
              <a:lnSpc>
                <a:spcPct val="150000"/>
              </a:lnSpc>
            </a:pPr>
            <a:r>
              <a:rPr lang="en-GB" b="1" i="0" u="sng" dirty="0">
                <a:solidFill>
                  <a:srgbClr val="F6F7F9"/>
                </a:solidFill>
                <a:effectLst/>
                <a:latin typeface="IBM Plex Sans" panose="020B0503050203000203" pitchFamily="34" charset="0"/>
              </a:rPr>
              <a:t>The Browser </a:t>
            </a:r>
            <a:r>
              <a:rPr lang="en-GB" b="1" u="sng" dirty="0">
                <a:solidFill>
                  <a:srgbClr val="F6F7F9"/>
                </a:solidFill>
                <a:latin typeface="IBM Plex Sans" panose="020B0503050203000203" pitchFamily="34" charset="0"/>
              </a:rPr>
              <a:t>E</a:t>
            </a:r>
            <a:r>
              <a:rPr lang="en-GB" b="1" i="0" u="sng" dirty="0">
                <a:solidFill>
                  <a:srgbClr val="F6F7F9"/>
                </a:solidFill>
                <a:effectLst/>
                <a:latin typeface="IBM Plex Sans" panose="020B0503050203000203" pitchFamily="34" charset="0"/>
              </a:rPr>
              <a:t>ngine - </a:t>
            </a:r>
            <a:r>
              <a:rPr lang="en-GB" b="1" i="0" dirty="0">
                <a:solidFill>
                  <a:srgbClr val="F6F7F9"/>
                </a:solidFill>
                <a:effectLst/>
                <a:latin typeface="IBM Plex Sans" panose="020B0503050203000203" pitchFamily="34" charset="0"/>
              </a:rPr>
              <a:t> </a:t>
            </a:r>
            <a:r>
              <a:rPr lang="en-US" i="0" dirty="0">
                <a:solidFill>
                  <a:srgbClr val="F6F7F9"/>
                </a:solidFill>
                <a:effectLst/>
                <a:latin typeface="IBM Plex Sans" panose="020B0503050203000203" pitchFamily="34" charset="0"/>
              </a:rPr>
              <a:t>A high-level interface to the rendering engine is provided by the embeddable browser engine. It loads a specified URL and offers basic browsing features like forward, back, and reloading. Furthermore, it offers hooks for viewing different facets of the browsing session. Observing JavaScript alerts and the progress of the current page load are two examples. The rendering engine settings can also be checked and changed using the browser engine.</a:t>
            </a:r>
            <a:endParaRPr lang="en-GB" b="1" i="0" u="sng" dirty="0">
              <a:solidFill>
                <a:srgbClr val="F6F7F9"/>
              </a:solidFill>
              <a:effectLst/>
              <a:latin typeface="IBM Plex Sans" panose="020B0503050203000203" pitchFamily="34" charset="0"/>
            </a:endParaRPr>
          </a:p>
          <a:p>
            <a:pPr marL="0" indent="0">
              <a:lnSpc>
                <a:spcPct val="150000"/>
              </a:lnSpc>
              <a:buNone/>
            </a:pPr>
            <a:endParaRPr lang="en-GB" dirty="0"/>
          </a:p>
        </p:txBody>
      </p:sp>
    </p:spTree>
    <p:extLst>
      <p:ext uri="{BB962C8B-B14F-4D97-AF65-F5344CB8AC3E}">
        <p14:creationId xmlns:p14="http://schemas.microsoft.com/office/powerpoint/2010/main" val="54242447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F1FF7-2B4F-25DC-69A4-8726AD4AA697}"/>
              </a:ext>
            </a:extLst>
          </p:cNvPr>
          <p:cNvSpPr>
            <a:spLocks noGrp="1"/>
          </p:cNvSpPr>
          <p:nvPr>
            <p:ph type="title"/>
          </p:nvPr>
        </p:nvSpPr>
        <p:spPr/>
        <p:txBody>
          <a:bodyPr/>
          <a:lstStyle/>
          <a:p>
            <a:r>
              <a:rPr lang="en-US" dirty="0"/>
              <a:t>We will learn about:</a:t>
            </a:r>
            <a:endParaRPr lang="en-GB" dirty="0"/>
          </a:p>
        </p:txBody>
      </p:sp>
      <p:sp>
        <p:nvSpPr>
          <p:cNvPr id="3" name="Content Placeholder 2">
            <a:extLst>
              <a:ext uri="{FF2B5EF4-FFF2-40B4-BE49-F238E27FC236}">
                <a16:creationId xmlns:a16="http://schemas.microsoft.com/office/drawing/2014/main" id="{D64C9D75-DC42-A797-3DCD-E58A7A38F858}"/>
              </a:ext>
            </a:extLst>
          </p:cNvPr>
          <p:cNvSpPr>
            <a:spLocks noGrp="1"/>
          </p:cNvSpPr>
          <p:nvPr>
            <p:ph idx="1"/>
          </p:nvPr>
        </p:nvSpPr>
        <p:spPr/>
        <p:txBody>
          <a:bodyPr anchor="t"/>
          <a:lstStyle/>
          <a:p>
            <a:pPr>
              <a:lnSpc>
                <a:spcPct val="300000"/>
              </a:lnSpc>
            </a:pPr>
            <a:r>
              <a:rPr lang="en-US" dirty="0"/>
              <a:t>How the World Wide Web Works?</a:t>
            </a:r>
          </a:p>
          <a:p>
            <a:pPr>
              <a:lnSpc>
                <a:spcPct val="300000"/>
              </a:lnSpc>
            </a:pPr>
            <a:r>
              <a:rPr lang="en-US" dirty="0"/>
              <a:t>How does a web browser work?</a:t>
            </a:r>
            <a:endParaRPr lang="en-GB" dirty="0"/>
          </a:p>
        </p:txBody>
      </p:sp>
    </p:spTree>
    <p:extLst>
      <p:ext uri="{BB962C8B-B14F-4D97-AF65-F5344CB8AC3E}">
        <p14:creationId xmlns:p14="http://schemas.microsoft.com/office/powerpoint/2010/main" val="276902597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62C18-CEC4-974F-6799-D094C850C183}"/>
              </a:ext>
            </a:extLst>
          </p:cNvPr>
          <p:cNvSpPr>
            <a:spLocks noGrp="1"/>
          </p:cNvSpPr>
          <p:nvPr>
            <p:ph type="title"/>
          </p:nvPr>
        </p:nvSpPr>
        <p:spPr/>
        <p:txBody>
          <a:bodyPr/>
          <a:lstStyle/>
          <a:p>
            <a:r>
              <a:rPr lang="en-GB" b="1" i="0" dirty="0">
                <a:solidFill>
                  <a:srgbClr val="F6F7F9"/>
                </a:solidFill>
                <a:effectLst/>
                <a:latin typeface="IBM Plex Mono" panose="020B0509050203000203" pitchFamily="49" charset="0"/>
              </a:rPr>
              <a:t>Storage</a:t>
            </a:r>
            <a:endParaRPr lang="en-GB" dirty="0"/>
          </a:p>
        </p:txBody>
      </p:sp>
      <p:sp>
        <p:nvSpPr>
          <p:cNvPr id="3" name="Content Placeholder 2">
            <a:extLst>
              <a:ext uri="{FF2B5EF4-FFF2-40B4-BE49-F238E27FC236}">
                <a16:creationId xmlns:a16="http://schemas.microsoft.com/office/drawing/2014/main" id="{F230BBFA-43CD-C51C-0EC8-D2C273631109}"/>
              </a:ext>
            </a:extLst>
          </p:cNvPr>
          <p:cNvSpPr>
            <a:spLocks noGrp="1"/>
          </p:cNvSpPr>
          <p:nvPr>
            <p:ph idx="1"/>
          </p:nvPr>
        </p:nvSpPr>
        <p:spPr/>
        <p:txBody>
          <a:bodyPr anchor="t"/>
          <a:lstStyle/>
          <a:p>
            <a:pPr>
              <a:lnSpc>
                <a:spcPct val="150000"/>
              </a:lnSpc>
            </a:pPr>
            <a:r>
              <a:rPr lang="en-US" dirty="0"/>
              <a:t>Web browsers have limited storage space that they use to carry out a limited number of operations, cache data, and store data for other browser functionality.</a:t>
            </a:r>
          </a:p>
          <a:p>
            <a:pPr marL="0" indent="0">
              <a:lnSpc>
                <a:spcPct val="150000"/>
              </a:lnSpc>
              <a:buNone/>
            </a:pPr>
            <a:endParaRPr lang="en-GB" dirty="0"/>
          </a:p>
        </p:txBody>
      </p:sp>
    </p:spTree>
    <p:extLst>
      <p:ext uri="{BB962C8B-B14F-4D97-AF65-F5344CB8AC3E}">
        <p14:creationId xmlns:p14="http://schemas.microsoft.com/office/powerpoint/2010/main" val="63061789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6F311-DF2C-1BE6-1633-B4177EABB59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874A01E-C924-2EFD-75F8-E958542849EF}"/>
              </a:ext>
            </a:extLst>
          </p:cNvPr>
          <p:cNvSpPr>
            <a:spLocks noGrp="1"/>
          </p:cNvSpPr>
          <p:nvPr>
            <p:ph idx="1"/>
          </p:nvPr>
        </p:nvSpPr>
        <p:spPr>
          <a:xfrm>
            <a:off x="818712" y="2222287"/>
            <a:ext cx="10554574" cy="4346464"/>
          </a:xfrm>
        </p:spPr>
        <p:txBody>
          <a:bodyPr anchor="t">
            <a:normAutofit/>
          </a:bodyPr>
          <a:lstStyle/>
          <a:p>
            <a:pPr algn="l"/>
            <a:r>
              <a:rPr lang="en-US" b="1" i="0" dirty="0">
                <a:solidFill>
                  <a:srgbClr val="F6F7F9"/>
                </a:solidFill>
                <a:effectLst/>
                <a:latin typeface="IBM Plex Sans" panose="020B0503050203000203" pitchFamily="34" charset="0"/>
              </a:rPr>
              <a:t>Data Storage</a:t>
            </a:r>
          </a:p>
          <a:p>
            <a:pPr marL="0" indent="0" algn="l">
              <a:buNone/>
            </a:pPr>
            <a:r>
              <a:rPr lang="en-US" b="0" i="0" dirty="0">
                <a:solidFill>
                  <a:srgbClr val="F6F7F9"/>
                </a:solidFill>
                <a:effectLst/>
                <a:latin typeface="IBM Plex Sans" panose="020B0503050203000203" pitchFamily="34" charset="0"/>
              </a:rPr>
              <a:t>Data persistence is achieved through various browser APIs. Some of them include:</a:t>
            </a:r>
          </a:p>
          <a:p>
            <a:pPr algn="l">
              <a:buFont typeface="Arial" panose="020B0604020202020204" pitchFamily="34" charset="0"/>
              <a:buChar char="•"/>
            </a:pPr>
            <a:r>
              <a:rPr lang="en-US" b="0" i="0" dirty="0">
                <a:solidFill>
                  <a:srgbClr val="F6F7F9"/>
                </a:solidFill>
                <a:effectLst/>
                <a:latin typeface="IBM Plex Sans" panose="020B0503050203000203" pitchFamily="34" charset="0"/>
              </a:rPr>
              <a:t>Local storage</a:t>
            </a:r>
          </a:p>
          <a:p>
            <a:pPr algn="l">
              <a:buFont typeface="Arial" panose="020B0604020202020204" pitchFamily="34" charset="0"/>
              <a:buChar char="•"/>
            </a:pPr>
            <a:r>
              <a:rPr lang="en-US" b="0" i="0" dirty="0">
                <a:solidFill>
                  <a:srgbClr val="F6F7F9"/>
                </a:solidFill>
                <a:effectLst/>
                <a:latin typeface="IBM Plex Sans" panose="020B0503050203000203" pitchFamily="34" charset="0"/>
              </a:rPr>
              <a:t>Session Storage</a:t>
            </a:r>
          </a:p>
          <a:p>
            <a:pPr algn="l">
              <a:buFont typeface="Arial" panose="020B0604020202020204" pitchFamily="34" charset="0"/>
              <a:buChar char="•"/>
            </a:pPr>
            <a:r>
              <a:rPr lang="en-US" b="0" i="0" dirty="0">
                <a:solidFill>
                  <a:srgbClr val="F6F7F9"/>
                </a:solidFill>
                <a:effectLst/>
                <a:latin typeface="IBM Plex Sans" panose="020B0503050203000203" pitchFamily="34" charset="0"/>
              </a:rPr>
              <a:t>Cookies</a:t>
            </a:r>
          </a:p>
          <a:p>
            <a:pPr algn="l">
              <a:buFont typeface="Arial" panose="020B0604020202020204" pitchFamily="34" charset="0"/>
              <a:buChar char="•"/>
            </a:pPr>
            <a:r>
              <a:rPr lang="en-US" b="0" i="0" dirty="0" err="1">
                <a:solidFill>
                  <a:srgbClr val="F6F7F9"/>
                </a:solidFill>
                <a:effectLst/>
                <a:latin typeface="IBM Plex Sans" panose="020B0503050203000203" pitchFamily="34" charset="0"/>
              </a:rPr>
              <a:t>WebSQL</a:t>
            </a:r>
            <a:endParaRPr lang="en-US" b="0" i="0" dirty="0">
              <a:solidFill>
                <a:srgbClr val="F6F7F9"/>
              </a:solidFill>
              <a:effectLst/>
              <a:latin typeface="IBM Plex Sans" panose="020B0503050203000203" pitchFamily="34" charset="0"/>
            </a:endParaRPr>
          </a:p>
          <a:p>
            <a:pPr algn="l">
              <a:buFont typeface="Arial" panose="020B0604020202020204" pitchFamily="34" charset="0"/>
              <a:buChar char="•"/>
            </a:pPr>
            <a:r>
              <a:rPr lang="en-US" b="0" i="0" dirty="0" err="1">
                <a:solidFill>
                  <a:srgbClr val="F6F7F9"/>
                </a:solidFill>
                <a:effectLst/>
                <a:latin typeface="IBM Plex Sans" panose="020B0503050203000203" pitchFamily="34" charset="0"/>
              </a:rPr>
              <a:t>IndexedDB</a:t>
            </a:r>
            <a:endParaRPr lang="en-US" b="0" i="0" dirty="0">
              <a:solidFill>
                <a:srgbClr val="F6F7F9"/>
              </a:solidFill>
              <a:effectLst/>
              <a:latin typeface="IBM Plex Sans" panose="020B0503050203000203" pitchFamily="34" charset="0"/>
            </a:endParaRPr>
          </a:p>
          <a:p>
            <a:pPr algn="l">
              <a:buFont typeface="Arial" panose="020B0604020202020204" pitchFamily="34" charset="0"/>
              <a:buChar char="•"/>
            </a:pPr>
            <a:r>
              <a:rPr lang="en-US" b="0" i="0" dirty="0" err="1">
                <a:solidFill>
                  <a:srgbClr val="F6F7F9"/>
                </a:solidFill>
                <a:effectLst/>
                <a:latin typeface="IBM Plex Sans" panose="020B0503050203000203" pitchFamily="34" charset="0"/>
              </a:rPr>
              <a:t>FileSystem</a:t>
            </a:r>
            <a:endParaRPr lang="en-US" b="0" i="0" dirty="0">
              <a:solidFill>
                <a:srgbClr val="F6F7F9"/>
              </a:solidFill>
              <a:effectLst/>
              <a:latin typeface="IBM Plex Sans" panose="020B0503050203000203" pitchFamily="34" charset="0"/>
            </a:endParaRPr>
          </a:p>
          <a:p>
            <a:pPr algn="l">
              <a:buFont typeface="Arial" panose="020B0604020202020204" pitchFamily="34" charset="0"/>
              <a:buChar char="•"/>
            </a:pPr>
            <a:r>
              <a:rPr lang="en-US" b="0" i="0" dirty="0" err="1">
                <a:solidFill>
                  <a:srgbClr val="F6F7F9"/>
                </a:solidFill>
                <a:effectLst/>
                <a:latin typeface="IBM Plex Sans" panose="020B0503050203000203" pitchFamily="34" charset="0"/>
              </a:rPr>
              <a:t>AppCache</a:t>
            </a:r>
            <a:endParaRPr lang="en-US" b="0" i="0" dirty="0">
              <a:solidFill>
                <a:srgbClr val="F6F7F9"/>
              </a:solidFill>
              <a:effectLst/>
              <a:latin typeface="IBM Plex Sans" panose="020B0503050203000203" pitchFamily="34" charset="0"/>
            </a:endParaRPr>
          </a:p>
          <a:p>
            <a:pPr algn="l">
              <a:buFont typeface="Arial" panose="020B0604020202020204" pitchFamily="34" charset="0"/>
              <a:buChar char="•"/>
            </a:pPr>
            <a:r>
              <a:rPr lang="en-US" b="0" i="0" dirty="0">
                <a:solidFill>
                  <a:srgbClr val="F6F7F9"/>
                </a:solidFill>
                <a:effectLst/>
                <a:latin typeface="IBM Plex Sans" panose="020B0503050203000203" pitchFamily="34" charset="0"/>
              </a:rPr>
              <a:t>Service Workers</a:t>
            </a:r>
          </a:p>
          <a:p>
            <a:endParaRPr lang="en-GB" dirty="0"/>
          </a:p>
        </p:txBody>
      </p:sp>
    </p:spTree>
    <p:extLst>
      <p:ext uri="{BB962C8B-B14F-4D97-AF65-F5344CB8AC3E}">
        <p14:creationId xmlns:p14="http://schemas.microsoft.com/office/powerpoint/2010/main" val="390914678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66093-4959-0904-22EA-2F69AD5F27C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0CDACD2E-B629-DA8C-D125-AC32BAEA9B54}"/>
              </a:ext>
            </a:extLst>
          </p:cNvPr>
          <p:cNvSpPr>
            <a:spLocks noGrp="1"/>
          </p:cNvSpPr>
          <p:nvPr>
            <p:ph idx="1"/>
          </p:nvPr>
        </p:nvSpPr>
        <p:spPr>
          <a:xfrm>
            <a:off x="818712" y="2222287"/>
            <a:ext cx="10554574" cy="4458431"/>
          </a:xfrm>
        </p:spPr>
        <p:txBody>
          <a:bodyPr anchor="t">
            <a:normAutofit/>
          </a:bodyPr>
          <a:lstStyle/>
          <a:p>
            <a:r>
              <a:rPr lang="en-US" b="1" u="sng" dirty="0"/>
              <a:t>User Experience</a:t>
            </a:r>
          </a:p>
          <a:p>
            <a:pPr>
              <a:lnSpc>
                <a:spcPct val="150000"/>
              </a:lnSpc>
              <a:buFont typeface="Wingdings" panose="05000000000000000000" pitchFamily="2" charset="2"/>
              <a:buChar char="q"/>
            </a:pPr>
            <a:r>
              <a:rPr lang="en-US" b="0" i="0" dirty="0">
                <a:solidFill>
                  <a:srgbClr val="F6F7F9"/>
                </a:solidFill>
                <a:effectLst/>
                <a:latin typeface="IBM Plex Sans" panose="020B0503050203000203" pitchFamily="34" charset="0"/>
              </a:rPr>
              <a:t>Local storage and Session storage are key-value pairs that can store any JS objects and functions in the browser.</a:t>
            </a:r>
          </a:p>
          <a:p>
            <a:pPr>
              <a:lnSpc>
                <a:spcPct val="150000"/>
              </a:lnSpc>
              <a:buFont typeface="Wingdings" panose="05000000000000000000" pitchFamily="2" charset="2"/>
              <a:buChar char="q"/>
            </a:pPr>
            <a:r>
              <a:rPr lang="en-US" dirty="0"/>
              <a:t>As long as a website session is active, session storage keeps the data on the browser. Local storage is the browser's memory. Until explicitly cleared or changed by the user or JavaScript code, data is persistent.</a:t>
            </a:r>
          </a:p>
          <a:p>
            <a:pPr>
              <a:lnSpc>
                <a:spcPct val="150000"/>
              </a:lnSpc>
              <a:buFont typeface="Wingdings" panose="05000000000000000000" pitchFamily="2" charset="2"/>
              <a:buChar char="q"/>
            </a:pPr>
            <a:r>
              <a:rPr lang="en-US" dirty="0"/>
              <a:t>The 5MB per object and 50MB per system limits apply to both session and local web storage.</a:t>
            </a:r>
            <a:endParaRPr lang="en-GB" dirty="0"/>
          </a:p>
        </p:txBody>
      </p:sp>
    </p:spTree>
    <p:extLst>
      <p:ext uri="{BB962C8B-B14F-4D97-AF65-F5344CB8AC3E}">
        <p14:creationId xmlns:p14="http://schemas.microsoft.com/office/powerpoint/2010/main" val="2197891851"/>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FDBC-FD44-8B85-69A6-8FFB495F8A1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D9999BE-D14B-B62B-EF49-7EEB38D9A5FE}"/>
              </a:ext>
            </a:extLst>
          </p:cNvPr>
          <p:cNvSpPr>
            <a:spLocks noGrp="1"/>
          </p:cNvSpPr>
          <p:nvPr>
            <p:ph idx="1"/>
          </p:nvPr>
        </p:nvSpPr>
        <p:spPr/>
        <p:txBody>
          <a:bodyPr anchor="t"/>
          <a:lstStyle/>
          <a:p>
            <a:pPr>
              <a:lnSpc>
                <a:spcPct val="150000"/>
              </a:lnSpc>
              <a:buFont typeface="Wingdings" panose="05000000000000000000" pitchFamily="2" charset="2"/>
              <a:buChar char="q"/>
            </a:pPr>
            <a:r>
              <a:rPr lang="en-US" dirty="0"/>
              <a:t>Cookies are groups of key-pair information kept in the browser's memory. They are transmitted back and forth between the server and client.</a:t>
            </a:r>
          </a:p>
          <a:p>
            <a:pPr>
              <a:lnSpc>
                <a:spcPct val="150000"/>
              </a:lnSpc>
              <a:buFont typeface="Wingdings" panose="05000000000000000000" pitchFamily="2" charset="2"/>
              <a:buChar char="q"/>
            </a:pPr>
            <a:r>
              <a:rPr lang="en-US" dirty="0"/>
              <a:t>These methods for data persistence are the priciest and least effective. But when it comes to privacy and security, they are very helpful.</a:t>
            </a:r>
            <a:endParaRPr lang="en-GB" dirty="0"/>
          </a:p>
        </p:txBody>
      </p:sp>
    </p:spTree>
    <p:extLst>
      <p:ext uri="{BB962C8B-B14F-4D97-AF65-F5344CB8AC3E}">
        <p14:creationId xmlns:p14="http://schemas.microsoft.com/office/powerpoint/2010/main" val="3318712317"/>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7FE9F-5CC2-B2E3-3A37-8418646D6049}"/>
              </a:ext>
            </a:extLst>
          </p:cNvPr>
          <p:cNvSpPr>
            <a:spLocks noGrp="1"/>
          </p:cNvSpPr>
          <p:nvPr>
            <p:ph type="title"/>
          </p:nvPr>
        </p:nvSpPr>
        <p:spPr/>
        <p:txBody>
          <a:bodyPr/>
          <a:lstStyle/>
          <a:p>
            <a:r>
              <a:rPr lang="en-US" dirty="0"/>
              <a:t>Conclusion:</a:t>
            </a:r>
            <a:endParaRPr lang="en-GB" dirty="0"/>
          </a:p>
        </p:txBody>
      </p:sp>
      <p:sp>
        <p:nvSpPr>
          <p:cNvPr id="3" name="Content Placeholder 2">
            <a:extLst>
              <a:ext uri="{FF2B5EF4-FFF2-40B4-BE49-F238E27FC236}">
                <a16:creationId xmlns:a16="http://schemas.microsoft.com/office/drawing/2014/main" id="{8AB768C6-4A31-721A-3580-8E8809CB70FD}"/>
              </a:ext>
            </a:extLst>
          </p:cNvPr>
          <p:cNvSpPr>
            <a:spLocks noGrp="1"/>
          </p:cNvSpPr>
          <p:nvPr>
            <p:ph idx="1"/>
          </p:nvPr>
        </p:nvSpPr>
        <p:spPr/>
        <p:txBody>
          <a:bodyPr/>
          <a:lstStyle/>
          <a:p>
            <a:pPr algn="l">
              <a:lnSpc>
                <a:spcPct val="150000"/>
              </a:lnSpc>
            </a:pPr>
            <a:r>
              <a:rPr lang="en-US" b="0" i="0" dirty="0">
                <a:solidFill>
                  <a:srgbClr val="F6F7F9"/>
                </a:solidFill>
                <a:effectLst/>
                <a:latin typeface="IBM Plex Sans" panose="020B0503050203000203" pitchFamily="34" charset="0"/>
              </a:rPr>
              <a:t>All major web browsers comprise subsystems, along with other submodules to help with the process.</a:t>
            </a:r>
          </a:p>
          <a:p>
            <a:pPr marL="0" indent="0" algn="l">
              <a:lnSpc>
                <a:spcPct val="150000"/>
              </a:lnSpc>
              <a:buNone/>
            </a:pPr>
            <a:r>
              <a:rPr lang="en-US" b="0" i="0" dirty="0">
                <a:solidFill>
                  <a:srgbClr val="F6F7F9"/>
                </a:solidFill>
                <a:effectLst/>
                <a:latin typeface="IBM Plex Sans" panose="020B0503050203000203" pitchFamily="34" charset="0"/>
              </a:rPr>
              <a:t>These systems are involved from accepting the web URLs, to displaying web content on the screen. They make network calls, fetch resources, parse HTML, CSS, and JavaScript files to create objects to render on the screen. These all combine to produce a wonderful browser for the user.</a:t>
            </a:r>
          </a:p>
          <a:p>
            <a:pPr marL="0" indent="0">
              <a:buNone/>
            </a:pPr>
            <a:endParaRPr lang="en-GB" dirty="0"/>
          </a:p>
        </p:txBody>
      </p:sp>
    </p:spTree>
    <p:extLst>
      <p:ext uri="{BB962C8B-B14F-4D97-AF65-F5344CB8AC3E}">
        <p14:creationId xmlns:p14="http://schemas.microsoft.com/office/powerpoint/2010/main" val="367834939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7D5EF1-C078-14FF-CA6C-46C975B1856C}"/>
              </a:ext>
            </a:extLst>
          </p:cNvPr>
          <p:cNvSpPr>
            <a:spLocks noGrp="1"/>
          </p:cNvSpPr>
          <p:nvPr>
            <p:ph type="title"/>
          </p:nvPr>
        </p:nvSpPr>
        <p:spPr>
          <a:xfrm>
            <a:off x="727025" y="139960"/>
            <a:ext cx="3182952" cy="1129749"/>
          </a:xfrm>
        </p:spPr>
        <p:txBody>
          <a:bodyPr anchor="b">
            <a:normAutofit fontScale="90000"/>
          </a:bodyPr>
          <a:lstStyle/>
          <a:p>
            <a:pPr algn="ctr">
              <a:lnSpc>
                <a:spcPct val="90000"/>
              </a:lnSpc>
            </a:pPr>
            <a:r>
              <a:rPr lang="en-US" sz="3000" dirty="0">
                <a:solidFill>
                  <a:srgbClr val="FFFFFF"/>
                </a:solidFill>
              </a:rPr>
              <a:t>How the World Wide Web Works?</a:t>
            </a:r>
            <a:br>
              <a:rPr lang="en-US" sz="3000" dirty="0">
                <a:solidFill>
                  <a:srgbClr val="FFFFFF"/>
                </a:solidFill>
              </a:rPr>
            </a:br>
            <a:endParaRPr lang="en-GB" sz="3000" dirty="0">
              <a:solidFill>
                <a:srgbClr val="FFFFFF"/>
              </a:solidFill>
            </a:endParaRPr>
          </a:p>
        </p:txBody>
      </p:sp>
      <p:sp>
        <p:nvSpPr>
          <p:cNvPr id="8" name="Content Placeholder 7">
            <a:extLst>
              <a:ext uri="{FF2B5EF4-FFF2-40B4-BE49-F238E27FC236}">
                <a16:creationId xmlns:a16="http://schemas.microsoft.com/office/drawing/2014/main" id="{5798A145-B519-C29E-76F0-875F41E67E78}"/>
              </a:ext>
            </a:extLst>
          </p:cNvPr>
          <p:cNvSpPr>
            <a:spLocks noGrp="1"/>
          </p:cNvSpPr>
          <p:nvPr>
            <p:ph idx="1"/>
          </p:nvPr>
        </p:nvSpPr>
        <p:spPr>
          <a:xfrm>
            <a:off x="246221" y="1146920"/>
            <a:ext cx="4144559" cy="5571120"/>
          </a:xfrm>
        </p:spPr>
        <p:txBody>
          <a:bodyPr anchor="t">
            <a:normAutofit/>
          </a:bodyPr>
          <a:lstStyle/>
          <a:p>
            <a:r>
              <a:rPr lang="en-GB" b="1" i="0" dirty="0">
                <a:solidFill>
                  <a:schemeClr val="bg1"/>
                </a:solidFill>
                <a:effectLst/>
                <a:latin typeface="-apple-system"/>
              </a:rPr>
              <a:t>Client-Server Mode</a:t>
            </a:r>
          </a:p>
          <a:p>
            <a:pPr marL="0" indent="0">
              <a:lnSpc>
                <a:spcPct val="150000"/>
              </a:lnSpc>
              <a:buNone/>
            </a:pPr>
            <a:r>
              <a:rPr lang="en-GB" dirty="0">
                <a:solidFill>
                  <a:schemeClr val="bg1"/>
                </a:solidFill>
                <a:latin typeface="-apple-system"/>
              </a:rPr>
              <a:t>   </a:t>
            </a:r>
            <a:r>
              <a:rPr lang="en-US" dirty="0">
                <a:solidFill>
                  <a:schemeClr val="bg1"/>
                </a:solidFill>
                <a:latin typeface="-apple-system"/>
              </a:rPr>
              <a:t>The internet operates on a client-server model. The client, which is your computer, specifically the browser you are using, sends a request to the server to retrieve the page you entered in the browser's address bar. If the page exists, the server will send the HTML page in response; if the requested page does not exist, the server will send a 404 Error code, indicating that the web page does not exist on the server. </a:t>
            </a:r>
            <a:endParaRPr lang="en-US" dirty="0">
              <a:solidFill>
                <a:srgbClr val="FFFFFF"/>
              </a:solidFill>
            </a:endParaRPr>
          </a:p>
        </p:txBody>
      </p:sp>
      <p:pic>
        <p:nvPicPr>
          <p:cNvPr id="4" name="Content Placeholder 3">
            <a:extLst>
              <a:ext uri="{FF2B5EF4-FFF2-40B4-BE49-F238E27FC236}">
                <a16:creationId xmlns:a16="http://schemas.microsoft.com/office/drawing/2014/main" id="{832E8BEC-3579-587B-87E2-F49133E0162F}"/>
              </a:ext>
            </a:extLst>
          </p:cNvPr>
          <p:cNvPicPr>
            <a:picLocks noChangeAspect="1"/>
          </p:cNvPicPr>
          <p:nvPr/>
        </p:nvPicPr>
        <p:blipFill>
          <a:blip r:embed="rId2"/>
          <a:stretch>
            <a:fillRect/>
          </a:stretch>
        </p:blipFill>
        <p:spPr>
          <a:xfrm>
            <a:off x="5280790" y="1744080"/>
            <a:ext cx="6267743" cy="3071194"/>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403747649"/>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7D5EF1-C078-14FF-CA6C-46C975B1856C}"/>
              </a:ext>
            </a:extLst>
          </p:cNvPr>
          <p:cNvSpPr>
            <a:spLocks noGrp="1"/>
          </p:cNvSpPr>
          <p:nvPr>
            <p:ph type="title"/>
          </p:nvPr>
        </p:nvSpPr>
        <p:spPr>
          <a:xfrm>
            <a:off x="727025" y="139960"/>
            <a:ext cx="3182952" cy="1129749"/>
          </a:xfrm>
        </p:spPr>
        <p:txBody>
          <a:bodyPr anchor="b">
            <a:normAutofit fontScale="90000"/>
          </a:bodyPr>
          <a:lstStyle/>
          <a:p>
            <a:pPr algn="ctr">
              <a:lnSpc>
                <a:spcPct val="90000"/>
              </a:lnSpc>
            </a:pPr>
            <a:r>
              <a:rPr lang="en-US" sz="3000" dirty="0">
                <a:solidFill>
                  <a:srgbClr val="FFFFFF"/>
                </a:solidFill>
              </a:rPr>
              <a:t>How the World Wide Web Works?</a:t>
            </a:r>
            <a:br>
              <a:rPr lang="en-US" sz="3000" dirty="0">
                <a:solidFill>
                  <a:srgbClr val="FFFFFF"/>
                </a:solidFill>
              </a:rPr>
            </a:br>
            <a:endParaRPr lang="en-GB" sz="3000" dirty="0">
              <a:solidFill>
                <a:srgbClr val="FFFFFF"/>
              </a:solidFill>
            </a:endParaRPr>
          </a:p>
        </p:txBody>
      </p:sp>
      <p:sp>
        <p:nvSpPr>
          <p:cNvPr id="8" name="Content Placeholder 7">
            <a:extLst>
              <a:ext uri="{FF2B5EF4-FFF2-40B4-BE49-F238E27FC236}">
                <a16:creationId xmlns:a16="http://schemas.microsoft.com/office/drawing/2014/main" id="{5798A145-B519-C29E-76F0-875F41E67E78}"/>
              </a:ext>
            </a:extLst>
          </p:cNvPr>
          <p:cNvSpPr>
            <a:spLocks noGrp="1"/>
          </p:cNvSpPr>
          <p:nvPr>
            <p:ph idx="1"/>
          </p:nvPr>
        </p:nvSpPr>
        <p:spPr>
          <a:xfrm>
            <a:off x="246221" y="1146920"/>
            <a:ext cx="4144559" cy="5571120"/>
          </a:xfrm>
        </p:spPr>
        <p:txBody>
          <a:bodyPr anchor="t">
            <a:normAutofit/>
          </a:bodyPr>
          <a:lstStyle/>
          <a:p>
            <a:r>
              <a:rPr lang="en-GB" b="1" i="0" dirty="0">
                <a:solidFill>
                  <a:schemeClr val="bg1"/>
                </a:solidFill>
                <a:effectLst/>
                <a:latin typeface="-apple-system"/>
              </a:rPr>
              <a:t>Client-Server Mode</a:t>
            </a:r>
          </a:p>
          <a:p>
            <a:pPr marL="0" indent="0">
              <a:lnSpc>
                <a:spcPct val="150000"/>
              </a:lnSpc>
              <a:buNone/>
            </a:pPr>
            <a:r>
              <a:rPr lang="en-GB" dirty="0">
                <a:solidFill>
                  <a:schemeClr val="bg1"/>
                </a:solidFill>
                <a:latin typeface="-apple-system"/>
              </a:rPr>
              <a:t> </a:t>
            </a:r>
            <a:r>
              <a:rPr lang="en-US" dirty="0">
                <a:solidFill>
                  <a:schemeClr val="bg1"/>
                </a:solidFill>
                <a:latin typeface="-apple-system"/>
              </a:rPr>
              <a:t>So, in your browser, type www.cleantutorials.com/about. The "about" page will be returned by the server where this site is hosted. However, if you type www.cleantutorials.com/xyz into your browser's address bar, you will receive a 404 error because the page does not exist.</a:t>
            </a:r>
            <a:endParaRPr lang="en-US" dirty="0">
              <a:solidFill>
                <a:srgbClr val="FFFFFF"/>
              </a:solidFill>
            </a:endParaRPr>
          </a:p>
        </p:txBody>
      </p:sp>
      <p:pic>
        <p:nvPicPr>
          <p:cNvPr id="4" name="Content Placeholder 3">
            <a:extLst>
              <a:ext uri="{FF2B5EF4-FFF2-40B4-BE49-F238E27FC236}">
                <a16:creationId xmlns:a16="http://schemas.microsoft.com/office/drawing/2014/main" id="{832E8BEC-3579-587B-87E2-F49133E0162F}"/>
              </a:ext>
            </a:extLst>
          </p:cNvPr>
          <p:cNvPicPr>
            <a:picLocks noChangeAspect="1"/>
          </p:cNvPicPr>
          <p:nvPr/>
        </p:nvPicPr>
        <p:blipFill>
          <a:blip r:embed="rId2"/>
          <a:stretch>
            <a:fillRect/>
          </a:stretch>
        </p:blipFill>
        <p:spPr>
          <a:xfrm>
            <a:off x="5280790" y="1744080"/>
            <a:ext cx="6267743" cy="3071194"/>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291288004"/>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7D5EF1-C078-14FF-CA6C-46C975B1856C}"/>
              </a:ext>
            </a:extLst>
          </p:cNvPr>
          <p:cNvSpPr>
            <a:spLocks noGrp="1"/>
          </p:cNvSpPr>
          <p:nvPr>
            <p:ph type="title"/>
          </p:nvPr>
        </p:nvSpPr>
        <p:spPr>
          <a:xfrm>
            <a:off x="727025" y="139960"/>
            <a:ext cx="3182952" cy="1129749"/>
          </a:xfrm>
        </p:spPr>
        <p:txBody>
          <a:bodyPr anchor="b">
            <a:normAutofit fontScale="90000"/>
          </a:bodyPr>
          <a:lstStyle/>
          <a:p>
            <a:pPr algn="ctr">
              <a:lnSpc>
                <a:spcPct val="90000"/>
              </a:lnSpc>
            </a:pPr>
            <a:r>
              <a:rPr lang="en-US" sz="3000" dirty="0">
                <a:solidFill>
                  <a:srgbClr val="FFFFFF"/>
                </a:solidFill>
              </a:rPr>
              <a:t>How the World Wide Web Works?</a:t>
            </a:r>
            <a:br>
              <a:rPr lang="en-US" sz="3000" dirty="0">
                <a:solidFill>
                  <a:srgbClr val="FFFFFF"/>
                </a:solidFill>
              </a:rPr>
            </a:br>
            <a:endParaRPr lang="en-GB" sz="3000" dirty="0">
              <a:solidFill>
                <a:srgbClr val="FFFFFF"/>
              </a:solidFill>
            </a:endParaRPr>
          </a:p>
        </p:txBody>
      </p:sp>
      <p:sp>
        <p:nvSpPr>
          <p:cNvPr id="8" name="Content Placeholder 7">
            <a:extLst>
              <a:ext uri="{FF2B5EF4-FFF2-40B4-BE49-F238E27FC236}">
                <a16:creationId xmlns:a16="http://schemas.microsoft.com/office/drawing/2014/main" id="{5798A145-B519-C29E-76F0-875F41E67E78}"/>
              </a:ext>
            </a:extLst>
          </p:cNvPr>
          <p:cNvSpPr>
            <a:spLocks noGrp="1"/>
          </p:cNvSpPr>
          <p:nvPr>
            <p:ph idx="1"/>
          </p:nvPr>
        </p:nvSpPr>
        <p:spPr>
          <a:xfrm>
            <a:off x="246221" y="1146920"/>
            <a:ext cx="4144559" cy="5571120"/>
          </a:xfrm>
        </p:spPr>
        <p:txBody>
          <a:bodyPr anchor="t">
            <a:normAutofit/>
          </a:bodyPr>
          <a:lstStyle/>
          <a:p>
            <a:r>
              <a:rPr lang="en-GB" b="1" i="0" dirty="0">
                <a:solidFill>
                  <a:schemeClr val="bg1"/>
                </a:solidFill>
                <a:effectLst/>
                <a:latin typeface="-apple-system"/>
              </a:rPr>
              <a:t>Web Pages</a:t>
            </a:r>
          </a:p>
          <a:p>
            <a:pPr marL="0" indent="0">
              <a:lnSpc>
                <a:spcPct val="150000"/>
              </a:lnSpc>
              <a:buNone/>
            </a:pPr>
            <a:r>
              <a:rPr lang="en-US" dirty="0">
                <a:solidFill>
                  <a:srgbClr val="FFFFFF"/>
                </a:solidFill>
              </a:rPr>
              <a:t>Web pages are HTML documents (.html extension) that are stored on the server. It is not always limited to HTML documents. Some server-side languages, such as PHP and Java, store their web pages as files with the.php or.jsp extension, for example, www.abc.com/xyz.jsp. Regardless of the extension, the final response from the server is always an HTML web page.</a:t>
            </a:r>
          </a:p>
        </p:txBody>
      </p:sp>
      <p:pic>
        <p:nvPicPr>
          <p:cNvPr id="3" name="Picture 2">
            <a:extLst>
              <a:ext uri="{FF2B5EF4-FFF2-40B4-BE49-F238E27FC236}">
                <a16:creationId xmlns:a16="http://schemas.microsoft.com/office/drawing/2014/main" id="{7C61FECA-0B02-95B3-42AB-6AFF2680BDFE}"/>
              </a:ext>
            </a:extLst>
          </p:cNvPr>
          <p:cNvPicPr>
            <a:picLocks noChangeAspect="1"/>
          </p:cNvPicPr>
          <p:nvPr/>
        </p:nvPicPr>
        <p:blipFill>
          <a:blip r:embed="rId2"/>
          <a:stretch>
            <a:fillRect/>
          </a:stretch>
        </p:blipFill>
        <p:spPr>
          <a:xfrm>
            <a:off x="5650956" y="1437478"/>
            <a:ext cx="5527092" cy="3983043"/>
          </a:xfrm>
          <a:prstGeom prst="rect">
            <a:avLst/>
          </a:prstGeom>
        </p:spPr>
      </p:pic>
    </p:spTree>
    <p:extLst>
      <p:ext uri="{BB962C8B-B14F-4D97-AF65-F5344CB8AC3E}">
        <p14:creationId xmlns:p14="http://schemas.microsoft.com/office/powerpoint/2010/main" val="978390762"/>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065A0-B7EC-97CA-923D-168C21B888E6}"/>
              </a:ext>
            </a:extLst>
          </p:cNvPr>
          <p:cNvSpPr>
            <a:spLocks noGrp="1"/>
          </p:cNvSpPr>
          <p:nvPr>
            <p:ph type="title"/>
          </p:nvPr>
        </p:nvSpPr>
        <p:spPr/>
        <p:txBody>
          <a:bodyPr/>
          <a:lstStyle/>
          <a:p>
            <a:r>
              <a:rPr lang="en-US" sz="4000" dirty="0">
                <a:solidFill>
                  <a:srgbClr val="FFFFFF"/>
                </a:solidFill>
              </a:rPr>
              <a:t>How the World Wide Web Works?</a:t>
            </a:r>
            <a:br>
              <a:rPr lang="en-US" sz="4000" dirty="0">
                <a:solidFill>
                  <a:srgbClr val="FFFFFF"/>
                </a:solidFill>
              </a:rPr>
            </a:br>
            <a:endParaRPr lang="en-GB" dirty="0"/>
          </a:p>
        </p:txBody>
      </p:sp>
      <p:sp>
        <p:nvSpPr>
          <p:cNvPr id="3" name="Content Placeholder 2">
            <a:extLst>
              <a:ext uri="{FF2B5EF4-FFF2-40B4-BE49-F238E27FC236}">
                <a16:creationId xmlns:a16="http://schemas.microsoft.com/office/drawing/2014/main" id="{C2745BAD-9F0E-EF6F-45F8-947BA905480F}"/>
              </a:ext>
            </a:extLst>
          </p:cNvPr>
          <p:cNvSpPr>
            <a:spLocks noGrp="1"/>
          </p:cNvSpPr>
          <p:nvPr>
            <p:ph idx="1"/>
          </p:nvPr>
        </p:nvSpPr>
        <p:spPr/>
        <p:txBody>
          <a:bodyPr anchor="t"/>
          <a:lstStyle/>
          <a:p>
            <a:pPr marL="0" indent="0">
              <a:buNone/>
            </a:pPr>
            <a:r>
              <a:rPr lang="en-GB" b="1" i="0" dirty="0">
                <a:effectLst/>
                <a:latin typeface="-apple-system"/>
              </a:rPr>
              <a:t>Server: </a:t>
            </a:r>
          </a:p>
          <a:p>
            <a:pPr marL="0" indent="0">
              <a:lnSpc>
                <a:spcPct val="150000"/>
              </a:lnSpc>
              <a:buNone/>
            </a:pPr>
            <a:r>
              <a:rPr lang="en-US" i="0" dirty="0">
                <a:effectLst/>
                <a:latin typeface="-apple-system"/>
              </a:rPr>
              <a:t>A server is a basic computer that connects to the internet and hosts the content of your website. Small to medium sized websites typically make use of devices like your desktop or laptop. There is no need for a dedicated server; you can turn your desktop computer into one.</a:t>
            </a:r>
            <a:endParaRPr lang="en-GB" i="0" dirty="0">
              <a:effectLst/>
              <a:latin typeface="-apple-system"/>
            </a:endParaRPr>
          </a:p>
          <a:p>
            <a:pPr marL="0" indent="0">
              <a:buNone/>
            </a:pPr>
            <a:br>
              <a:rPr lang="en-GB" dirty="0"/>
            </a:br>
            <a:endParaRPr lang="en-GB" dirty="0"/>
          </a:p>
        </p:txBody>
      </p:sp>
    </p:spTree>
    <p:extLst>
      <p:ext uri="{BB962C8B-B14F-4D97-AF65-F5344CB8AC3E}">
        <p14:creationId xmlns:p14="http://schemas.microsoft.com/office/powerpoint/2010/main" val="410445901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FA04-316E-F714-A154-1CE6E4F9CD3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049883EF-F571-4D1D-13E3-5B6CB823A8D9}"/>
              </a:ext>
            </a:extLst>
          </p:cNvPr>
          <p:cNvSpPr>
            <a:spLocks noGrp="1"/>
          </p:cNvSpPr>
          <p:nvPr>
            <p:ph idx="1"/>
          </p:nvPr>
        </p:nvSpPr>
        <p:spPr>
          <a:xfrm>
            <a:off x="818712" y="2222287"/>
            <a:ext cx="10554574" cy="4533076"/>
          </a:xfrm>
        </p:spPr>
        <p:txBody>
          <a:bodyPr anchor="t">
            <a:normAutofit/>
          </a:bodyPr>
          <a:lstStyle/>
          <a:p>
            <a:pPr marL="0" indent="0">
              <a:buNone/>
            </a:pPr>
            <a:r>
              <a:rPr lang="en-US" dirty="0"/>
              <a:t>Because of this, hosting your website on your desktop is a bad idea.</a:t>
            </a:r>
          </a:p>
          <a:p>
            <a:pPr>
              <a:lnSpc>
                <a:spcPct val="150000"/>
              </a:lnSpc>
              <a:buFont typeface="+mj-lt"/>
              <a:buAutoNum type="arabicParenR"/>
            </a:pPr>
            <a:r>
              <a:rPr lang="en-US" dirty="0"/>
              <a:t>Your computer must be online constantly (24 hours a day), and you must get power backups and a backup machine in case the primary machine breaks down.</a:t>
            </a:r>
          </a:p>
          <a:p>
            <a:pPr>
              <a:lnSpc>
                <a:spcPct val="150000"/>
              </a:lnSpc>
              <a:buFont typeface="+mj-lt"/>
              <a:buAutoNum type="arabicParenR"/>
            </a:pPr>
            <a:endParaRPr lang="en-US" dirty="0"/>
          </a:p>
          <a:p>
            <a:pPr>
              <a:lnSpc>
                <a:spcPct val="150000"/>
              </a:lnSpc>
              <a:buFont typeface="+mj-lt"/>
              <a:buAutoNum type="arabicParenR"/>
            </a:pPr>
            <a:r>
              <a:rPr lang="en-US" dirty="0"/>
              <a:t> The majority of people do not have a static IP address; instead, our Internet service providers (ISPs) assign us IP addresses, which are constantly changing. The IP address of your server machine is translated into the website address. Therefore, someone else may have been given access to your previous IP address, and the website will now direct users to a different computer.</a:t>
            </a:r>
            <a:endParaRPr lang="en-GB" dirty="0"/>
          </a:p>
        </p:txBody>
      </p:sp>
    </p:spTree>
    <p:extLst>
      <p:ext uri="{BB962C8B-B14F-4D97-AF65-F5344CB8AC3E}">
        <p14:creationId xmlns:p14="http://schemas.microsoft.com/office/powerpoint/2010/main" val="333909870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4D6B5-FA3F-7FF7-D969-F9E7FF3AE21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934204D-0ABD-F975-24FA-2312E7FA8351}"/>
              </a:ext>
            </a:extLst>
          </p:cNvPr>
          <p:cNvSpPr>
            <a:spLocks noGrp="1"/>
          </p:cNvSpPr>
          <p:nvPr>
            <p:ph idx="1"/>
          </p:nvPr>
        </p:nvSpPr>
        <p:spPr/>
        <p:txBody>
          <a:bodyPr anchor="t"/>
          <a:lstStyle/>
          <a:p>
            <a:pPr>
              <a:lnSpc>
                <a:spcPct val="150000"/>
              </a:lnSpc>
              <a:buFont typeface="+mj-lt"/>
              <a:buAutoNum type="arabicParenR"/>
            </a:pPr>
            <a:r>
              <a:rPr lang="en-US" dirty="0"/>
              <a:t> It is incredibly simple and requires very little technical expertise to host your website on hosting websites like Bluehost, HostGator, Site ground, and many others. Additionally, they offer free support for any problems you may have.</a:t>
            </a:r>
          </a:p>
          <a:p>
            <a:pPr>
              <a:lnSpc>
                <a:spcPct val="150000"/>
              </a:lnSpc>
              <a:buFont typeface="+mj-lt"/>
              <a:buAutoNum type="arabicParenR"/>
            </a:pPr>
            <a:r>
              <a:rPr lang="en-US" dirty="0"/>
              <a:t> The majority of hosting websites promise 99.9% uptime. Which means that 99.9% of the time, the public will have access to your website.</a:t>
            </a:r>
          </a:p>
          <a:p>
            <a:pPr>
              <a:lnSpc>
                <a:spcPct val="150000"/>
              </a:lnSpc>
              <a:buFont typeface="+mj-lt"/>
              <a:buAutoNum type="arabicParenR"/>
            </a:pPr>
            <a:r>
              <a:rPr lang="en-US" dirty="0"/>
              <a:t> Cheap web hosting is available.</a:t>
            </a:r>
            <a:endParaRPr lang="en-GB" dirty="0"/>
          </a:p>
        </p:txBody>
      </p:sp>
    </p:spTree>
    <p:extLst>
      <p:ext uri="{BB962C8B-B14F-4D97-AF65-F5344CB8AC3E}">
        <p14:creationId xmlns:p14="http://schemas.microsoft.com/office/powerpoint/2010/main" val="275365309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AB6CBF-D56B-D962-F067-3CD023670AFF}"/>
              </a:ext>
            </a:extLst>
          </p:cNvPr>
          <p:cNvPicPr>
            <a:picLocks noChangeAspect="1"/>
          </p:cNvPicPr>
          <p:nvPr/>
        </p:nvPicPr>
        <p:blipFill rotWithShape="1">
          <a:blip r:embed="rId2">
            <a:duotone>
              <a:schemeClr val="accent1">
                <a:shade val="45000"/>
                <a:satMod val="135000"/>
              </a:schemeClr>
              <a:prstClr val="white"/>
            </a:duotone>
          </a:blip>
          <a:srcRect l="31069" r="10725" b="2"/>
          <a:stretch/>
        </p:blipFill>
        <p:spPr>
          <a:xfrm>
            <a:off x="6108700" y="-1"/>
            <a:ext cx="6094450" cy="6858001"/>
          </a:xfrm>
          <a:prstGeom prst="rect">
            <a:avLst/>
          </a:prstGeom>
        </p:spPr>
      </p:pic>
      <p:sp>
        <p:nvSpPr>
          <p:cNvPr id="23" name="Freeform 16">
            <a:extLst>
              <a:ext uri="{FF2B5EF4-FFF2-40B4-BE49-F238E27FC236}">
                <a16:creationId xmlns:a16="http://schemas.microsoft.com/office/drawing/2014/main" id="{3994EE40-F54F-48E5-826B-B45158209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7D5EF1-C078-14FF-CA6C-46C975B1856C}"/>
              </a:ext>
            </a:extLst>
          </p:cNvPr>
          <p:cNvSpPr>
            <a:spLocks noGrp="1"/>
          </p:cNvSpPr>
          <p:nvPr>
            <p:ph type="title"/>
          </p:nvPr>
        </p:nvSpPr>
        <p:spPr>
          <a:xfrm>
            <a:off x="914775" y="40788"/>
            <a:ext cx="5070100" cy="1559412"/>
          </a:xfrm>
        </p:spPr>
        <p:txBody>
          <a:bodyPr>
            <a:normAutofit/>
          </a:bodyPr>
          <a:lstStyle/>
          <a:p>
            <a:pPr>
              <a:lnSpc>
                <a:spcPct val="90000"/>
              </a:lnSpc>
            </a:pPr>
            <a:r>
              <a:rPr lang="en-US" sz="3400" dirty="0"/>
              <a:t>How the World Wide Web Works?</a:t>
            </a:r>
            <a:br>
              <a:rPr lang="en-US" sz="3400" dirty="0"/>
            </a:br>
            <a:endParaRPr lang="en-GB" sz="3400" dirty="0"/>
          </a:p>
        </p:txBody>
      </p:sp>
      <p:sp>
        <p:nvSpPr>
          <p:cNvPr id="8" name="Content Placeholder 7">
            <a:extLst>
              <a:ext uri="{FF2B5EF4-FFF2-40B4-BE49-F238E27FC236}">
                <a16:creationId xmlns:a16="http://schemas.microsoft.com/office/drawing/2014/main" id="{5798A145-B519-C29E-76F0-875F41E67E78}"/>
              </a:ext>
            </a:extLst>
          </p:cNvPr>
          <p:cNvSpPr>
            <a:spLocks noGrp="1"/>
          </p:cNvSpPr>
          <p:nvPr>
            <p:ph idx="1"/>
          </p:nvPr>
        </p:nvSpPr>
        <p:spPr>
          <a:xfrm>
            <a:off x="818712" y="1455576"/>
            <a:ext cx="5055923" cy="5281126"/>
          </a:xfrm>
        </p:spPr>
        <p:txBody>
          <a:bodyPr anchor="t">
            <a:normAutofit/>
          </a:bodyPr>
          <a:lstStyle/>
          <a:p>
            <a:r>
              <a:rPr lang="en-GB" b="1" dirty="0">
                <a:latin typeface="-apple-system"/>
              </a:rPr>
              <a:t>Browser</a:t>
            </a:r>
          </a:p>
          <a:p>
            <a:pPr marL="0" indent="0">
              <a:lnSpc>
                <a:spcPct val="150000"/>
              </a:lnSpc>
              <a:buNone/>
            </a:pPr>
            <a:r>
              <a:rPr lang="en-US" dirty="0">
                <a:latin typeface="-apple-system"/>
              </a:rPr>
              <a:t>A browser is the first thing you need in order to view a website (Client). A browser is a piece of software that can connect to a web server, send HTTP requests (requests for specific pages), receive HTTP responses (HTML pages as responses), and display the HTML pages on your screen. Currently, the best browsers are Google Chrome and Firefox.</a:t>
            </a:r>
            <a:endParaRPr lang="en-GB" dirty="0">
              <a:latin typeface="-apple-system"/>
            </a:endParaRPr>
          </a:p>
          <a:p>
            <a:pPr marL="0" indent="0">
              <a:buNone/>
            </a:pPr>
            <a:endParaRPr lang="en-GB" b="1" i="0" dirty="0">
              <a:effectLst/>
              <a:latin typeface="-apple-system"/>
            </a:endParaRPr>
          </a:p>
        </p:txBody>
      </p:sp>
    </p:spTree>
    <p:extLst>
      <p:ext uri="{BB962C8B-B14F-4D97-AF65-F5344CB8AC3E}">
        <p14:creationId xmlns:p14="http://schemas.microsoft.com/office/powerpoint/2010/main" val="1596277401"/>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Ion Boardroom</Template>
  <TotalTime>300</TotalTime>
  <Words>1647</Words>
  <Application>Microsoft Office PowerPoint</Application>
  <PresentationFormat>Widescreen</PresentationFormat>
  <Paragraphs>85</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-apple-system</vt:lpstr>
      <vt:lpstr>Arial</vt:lpstr>
      <vt:lpstr>Century Gothic</vt:lpstr>
      <vt:lpstr>IBM Plex Mono</vt:lpstr>
      <vt:lpstr>IBM Plex Sans</vt:lpstr>
      <vt:lpstr>Wingdings</vt:lpstr>
      <vt:lpstr>Wingdings 2</vt:lpstr>
      <vt:lpstr>Quotable</vt:lpstr>
      <vt:lpstr>WEB BROWSERS </vt:lpstr>
      <vt:lpstr>We will learn about:</vt:lpstr>
      <vt:lpstr>How the World Wide Web Works? </vt:lpstr>
      <vt:lpstr>How the World Wide Web Works? </vt:lpstr>
      <vt:lpstr>How the World Wide Web Works? </vt:lpstr>
      <vt:lpstr>How the World Wide Web Works? </vt:lpstr>
      <vt:lpstr>PowerPoint Presentation</vt:lpstr>
      <vt:lpstr>PowerPoint Presentation</vt:lpstr>
      <vt:lpstr>How the World Wide Web Works? </vt:lpstr>
      <vt:lpstr>How does a web browser work? </vt:lpstr>
      <vt:lpstr>Fetch </vt:lpstr>
      <vt:lpstr>Process</vt:lpstr>
      <vt:lpstr>Web Kit Main Flow</vt:lpstr>
      <vt:lpstr>PowerPoint Presentation</vt:lpstr>
      <vt:lpstr>The JavaScript engine</vt:lpstr>
      <vt:lpstr>JavaScript Engine</vt:lpstr>
      <vt:lpstr>PowerPoint Presentation</vt:lpstr>
      <vt:lpstr>Display </vt:lpstr>
      <vt:lpstr>PowerPoint Presentation</vt:lpstr>
      <vt:lpstr>Storage</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BROWSERS </dc:title>
  <dc:creator>Sanada Thomas</dc:creator>
  <cp:lastModifiedBy>Sanada Thomas</cp:lastModifiedBy>
  <cp:revision>2</cp:revision>
  <dcterms:created xsi:type="dcterms:W3CDTF">2022-12-02T14:51:15Z</dcterms:created>
  <dcterms:modified xsi:type="dcterms:W3CDTF">2022-12-06T19:43:54Z</dcterms:modified>
</cp:coreProperties>
</file>