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3"/>
  </p:notesMasterIdLst>
  <p:sldIdLst>
    <p:sldId id="256" r:id="rId2"/>
    <p:sldId id="258" r:id="rId3"/>
    <p:sldId id="259" r:id="rId4"/>
    <p:sldId id="311" r:id="rId5"/>
    <p:sldId id="313" r:id="rId6"/>
    <p:sldId id="312" r:id="rId7"/>
    <p:sldId id="314" r:id="rId8"/>
    <p:sldId id="315" r:id="rId9"/>
    <p:sldId id="263" r:id="rId10"/>
    <p:sldId id="264" r:id="rId11"/>
    <p:sldId id="265" r:id="rId12"/>
    <p:sldId id="268" r:id="rId13"/>
    <p:sldId id="269" r:id="rId14"/>
    <p:sldId id="270" r:id="rId15"/>
    <p:sldId id="271" r:id="rId16"/>
    <p:sldId id="274" r:id="rId17"/>
    <p:sldId id="275" r:id="rId18"/>
    <p:sldId id="276" r:id="rId19"/>
    <p:sldId id="278" r:id="rId20"/>
    <p:sldId id="279" r:id="rId21"/>
    <p:sldId id="290" r:id="rId22"/>
  </p:sldIdLst>
  <p:sldSz cx="9144000" cy="5143500" type="screen16x9"/>
  <p:notesSz cx="6858000" cy="9144000"/>
  <p:embeddedFontLst>
    <p:embeddedFont>
      <p:font typeface="Anaheim" panose="020B0604020202020204" charset="0"/>
      <p:regular r:id="rId24"/>
    </p:embeddedFont>
    <p:embeddedFont>
      <p:font typeface="Bebas Neue" panose="020B0606020202050201" pitchFamily="34" charset="0"/>
      <p:regular r:id="rId25"/>
    </p:embeddedFont>
    <p:embeddedFont>
      <p:font typeface="Comfortaa" panose="020B0604020202020204" charset="0"/>
      <p:regular r:id="rId26"/>
      <p:bold r:id="rId27"/>
    </p:embeddedFont>
    <p:embeddedFont>
      <p:font typeface="DM Sans" pitchFamily="2" charset="0"/>
      <p:regular r:id="rId28"/>
      <p:bold r:id="rId29"/>
      <p:italic r:id="rId30"/>
      <p:boldItalic r:id="rId31"/>
    </p:embeddedFont>
    <p:embeddedFont>
      <p:font typeface="Fira Code" panose="020B0809050000020004" pitchFamily="49" charset="0"/>
      <p:regular r:id="rId32"/>
      <p:bold r:id="rId33"/>
    </p:embeddedFont>
    <p:embeddedFont>
      <p:font typeface="Nunito Light" pitchFamily="2" charset="0"/>
      <p:regular r:id="rId34"/>
      <p:italic r:id="rId35"/>
    </p:embeddedFont>
    <p:embeddedFont>
      <p:font typeface="PT Sans" panose="020B0503020203020204" pitchFamily="34" charset="0"/>
      <p:regular r:id="rId36"/>
      <p:bold r:id="rId37"/>
      <p:italic r:id="rId38"/>
      <p:boldItalic r:id="rId39"/>
    </p:embeddedFont>
    <p:embeddedFont>
      <p:font typeface="Source Code Pro" panose="020B0509030403020204" pitchFamily="49" charset="0"/>
      <p:regular r:id="rId40"/>
      <p:bold r:id="rId41"/>
      <p:italic r:id="rId42"/>
      <p:boldItalic r:id="rId43"/>
    </p:embeddedFont>
    <p:embeddedFont>
      <p:font typeface="Source Code Pro Medium" panose="020B0509030403020204"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E3B88-8D48-437D-BB1D-1D46CF5E5A5E}">
  <a:tblStyle styleId="{CCFE3B88-8D48-437D-BB1D-1D46CF5E5A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95EF01-DB55-4683-A50D-A6E52DBC949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0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2162573e21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2162573e21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162573e21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162573e21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74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9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2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2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90" name="Google Shape;190;p23"/>
          <p:cNvSpPr txBox="1">
            <a:spLocks noGrp="1"/>
          </p:cNvSpPr>
          <p:nvPr>
            <p:ph type="title" hasCustomPrompt="1"/>
          </p:nvPr>
        </p:nvSpPr>
        <p:spPr>
          <a:xfrm>
            <a:off x="4051975" y="630575"/>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a:spLocks noGrp="1"/>
          </p:cNvSpPr>
          <p:nvPr>
            <p:ph type="subTitle" idx="1"/>
          </p:nvPr>
        </p:nvSpPr>
        <p:spPr>
          <a:xfrm>
            <a:off x="4408555" y="1300670"/>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2" name="Google Shape;192;p23"/>
          <p:cNvSpPr txBox="1">
            <a:spLocks noGrp="1"/>
          </p:cNvSpPr>
          <p:nvPr>
            <p:ph type="title" idx="2" hasCustomPrompt="1"/>
          </p:nvPr>
        </p:nvSpPr>
        <p:spPr>
          <a:xfrm>
            <a:off x="4051975" y="1982840"/>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a:spLocks noGrp="1"/>
          </p:cNvSpPr>
          <p:nvPr>
            <p:ph type="subTitle" idx="3"/>
          </p:nvPr>
        </p:nvSpPr>
        <p:spPr>
          <a:xfrm>
            <a:off x="4408555" y="2652935"/>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4" name="Google Shape;194;p23"/>
          <p:cNvSpPr txBox="1">
            <a:spLocks noGrp="1"/>
          </p:cNvSpPr>
          <p:nvPr>
            <p:ph type="title" idx="4" hasCustomPrompt="1"/>
          </p:nvPr>
        </p:nvSpPr>
        <p:spPr>
          <a:xfrm>
            <a:off x="4051975" y="3335105"/>
            <a:ext cx="40221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solidFill>
                  <a:schemeClr val="accent5"/>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a:spLocks noGrp="1"/>
          </p:cNvSpPr>
          <p:nvPr>
            <p:ph type="subTitle" idx="5"/>
          </p:nvPr>
        </p:nvSpPr>
        <p:spPr>
          <a:xfrm>
            <a:off x="4408555" y="4005200"/>
            <a:ext cx="4022100" cy="59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1020613" y="1335100"/>
            <a:ext cx="7102800" cy="1578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1020588" y="3094475"/>
            <a:ext cx="7102800" cy="4653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5" name="Google Shape;75;p1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7" r:id="rId5"/>
    <p:sldLayoutId id="2147483658" r:id="rId6"/>
    <p:sldLayoutId id="2147483659" r:id="rId7"/>
    <p:sldLayoutId id="2147483660" r:id="rId8"/>
    <p:sldLayoutId id="2147483662" r:id="rId9"/>
    <p:sldLayoutId id="2147483664" r:id="rId10"/>
    <p:sldLayoutId id="2147483666" r:id="rId11"/>
    <p:sldLayoutId id="2147483669" r:id="rId12"/>
    <p:sldLayoutId id="2147483671"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415996" y="1284361"/>
            <a:ext cx="6691304" cy="14965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8F8F8"/>
                </a:solidFill>
              </a:rPr>
              <a:t>Stockage et requêtage avec Apache Hive</a:t>
            </a:r>
            <a:endParaRPr dirty="0">
              <a:solidFill>
                <a:srgbClr val="F8F8F8"/>
              </a:solidFill>
            </a:endParaRPr>
          </a:p>
        </p:txBody>
      </p:sp>
      <p:sp>
        <p:nvSpPr>
          <p:cNvPr id="239" name="Google Shape;239;p31"/>
          <p:cNvSpPr txBox="1">
            <a:spLocks noGrp="1"/>
          </p:cNvSpPr>
          <p:nvPr>
            <p:ph type="subTitle" idx="1"/>
          </p:nvPr>
        </p:nvSpPr>
        <p:spPr>
          <a:xfrm>
            <a:off x="5939488" y="4099689"/>
            <a:ext cx="2553120" cy="9605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Réalisée par:</a:t>
            </a:r>
          </a:p>
          <a:p>
            <a:pPr marL="0" lvl="0" indent="0" algn="ctr" rtl="0">
              <a:spcBef>
                <a:spcPts val="0"/>
              </a:spcBef>
              <a:spcAft>
                <a:spcPts val="0"/>
              </a:spcAft>
              <a:buNone/>
            </a:pPr>
            <a:r>
              <a:rPr lang="fr-FR" dirty="0"/>
              <a:t>Aya Saidi</a:t>
            </a:r>
          </a:p>
          <a:p>
            <a:pPr marL="0" lvl="0" indent="0" algn="ctr" rtl="0">
              <a:spcBef>
                <a:spcPts val="0"/>
              </a:spcBef>
              <a:spcAft>
                <a:spcPts val="0"/>
              </a:spcAft>
              <a:buNone/>
            </a:pPr>
            <a:r>
              <a:rPr lang="fr-FR" dirty="0"/>
              <a:t>Hanane Addou</a:t>
            </a:r>
            <a:endParaRPr dirty="0"/>
          </a:p>
        </p:txBody>
      </p:sp>
      <p:sp>
        <p:nvSpPr>
          <p:cNvPr id="240" name="Google Shape;240;p31"/>
          <p:cNvSpPr txBox="1"/>
          <p:nvPr/>
        </p:nvSpPr>
        <p:spPr>
          <a:xfrm>
            <a:off x="1639533" y="431498"/>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1" y="696438"/>
            <a:ext cx="1812360" cy="3763419"/>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39;p31">
            <a:extLst>
              <a:ext uri="{FF2B5EF4-FFF2-40B4-BE49-F238E27FC236}">
                <a16:creationId xmlns:a16="http://schemas.microsoft.com/office/drawing/2014/main" id="{4773B943-30C8-F542-B3EA-E626A0736E5B}"/>
              </a:ext>
            </a:extLst>
          </p:cNvPr>
          <p:cNvSpPr txBox="1">
            <a:spLocks/>
          </p:cNvSpPr>
          <p:nvPr/>
        </p:nvSpPr>
        <p:spPr>
          <a:xfrm>
            <a:off x="2102676" y="4099690"/>
            <a:ext cx="2540705" cy="960520"/>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Source Code Pro"/>
              <a:buNone/>
              <a:defRPr sz="16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800"/>
              <a:buFont typeface="Source Code Pro"/>
              <a:buNone/>
              <a:defRPr sz="1800" b="0" i="0" u="none" strike="noStrike" cap="none">
                <a:solidFill>
                  <a:schemeClr val="dk1"/>
                </a:solidFill>
                <a:latin typeface="Source Code Pro"/>
                <a:ea typeface="Source Code Pro"/>
                <a:cs typeface="Source Code Pro"/>
                <a:sym typeface="Source Code Pro"/>
              </a:defRPr>
            </a:lvl9pPr>
          </a:lstStyle>
          <a:p>
            <a:pPr marL="0" indent="0"/>
            <a:r>
              <a:rPr lang="fr-FR" sz="1400" dirty="0"/>
              <a:t>Professeur Encadrant</a:t>
            </a:r>
            <a:r>
              <a:rPr lang="fr-FR" dirty="0"/>
              <a:t>:</a:t>
            </a:r>
          </a:p>
          <a:p>
            <a:pPr marL="0" indent="0"/>
            <a:r>
              <a:rPr lang="fr-FR" dirty="0" err="1"/>
              <a:t>Mr.Hajji</a:t>
            </a:r>
            <a:r>
              <a:rPr lang="fr-F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are </a:t>
            </a:r>
            <a:r>
              <a:rPr lang="en">
                <a:solidFill>
                  <a:schemeClr val="accent4"/>
                </a:solidFill>
              </a:rPr>
              <a:t>three ideas</a:t>
            </a:r>
            <a:endParaRPr>
              <a:solidFill>
                <a:schemeClr val="accent4"/>
              </a:solidFill>
            </a:endParaRPr>
          </a:p>
        </p:txBody>
      </p:sp>
      <p:sp>
        <p:nvSpPr>
          <p:cNvPr id="524" name="Google Shape;524;p39"/>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of them all</a:t>
            </a:r>
            <a:endParaRPr/>
          </a:p>
        </p:txBody>
      </p:sp>
      <p:sp>
        <p:nvSpPr>
          <p:cNvPr id="525" name="Google Shape;525;p39"/>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a:t>
            </a:r>
            <a:endParaRPr/>
          </a:p>
        </p:txBody>
      </p:sp>
      <p:sp>
        <p:nvSpPr>
          <p:cNvPr id="526" name="Google Shape;526;p39"/>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 It’s full of iron oxide</a:t>
            </a:r>
            <a:endParaRPr/>
          </a:p>
        </p:txBody>
      </p:sp>
      <p:sp>
        <p:nvSpPr>
          <p:cNvPr id="527" name="Google Shape;527;p39"/>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528" name="Google Shape;528;p39"/>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529" name="Google Shape;529;p39"/>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Practical </a:t>
            </a:r>
            <a:r>
              <a:rPr lang="en">
                <a:solidFill>
                  <a:schemeClr val="accent4"/>
                </a:solidFill>
              </a:rPr>
              <a:t>exercise </a:t>
            </a:r>
            <a:r>
              <a:rPr lang="en">
                <a:solidFill>
                  <a:schemeClr val="lt2"/>
                </a:solidFill>
              </a:rPr>
              <a:t>01</a:t>
            </a:r>
            <a:endParaRPr>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Java program to print 'Hello' on screen and then print your name on a separate line. </a:t>
            </a:r>
            <a:endParaRPr/>
          </a:p>
          <a:p>
            <a:pPr marL="0" lvl="0" indent="0" algn="l" rtl="0">
              <a:spcBef>
                <a:spcPts val="0"/>
              </a:spcBef>
              <a:spcAft>
                <a:spcPts val="0"/>
              </a:spcAft>
              <a:buNone/>
            </a:pPr>
            <a:endParaRPr i="1"/>
          </a:p>
          <a:p>
            <a:pPr marL="0" lvl="0" indent="0" algn="l" rtl="0">
              <a:spcBef>
                <a:spcPts val="0"/>
              </a:spcBef>
              <a:spcAft>
                <a:spcPts val="0"/>
              </a:spcAft>
              <a:buNone/>
            </a:pPr>
            <a:r>
              <a:rPr lang="en">
                <a:solidFill>
                  <a:schemeClr val="dk2"/>
                </a:solidFill>
              </a:rPr>
              <a:t>Expected output</a:t>
            </a:r>
            <a:r>
              <a:rPr lang="en"/>
              <a:t>:</a:t>
            </a:r>
            <a:endParaRPr/>
          </a:p>
          <a:p>
            <a:pPr marL="457200" lvl="0" indent="0" algn="l" rtl="0">
              <a:spcBef>
                <a:spcPts val="0"/>
              </a:spcBef>
              <a:spcAft>
                <a:spcPts val="0"/>
              </a:spcAft>
              <a:buNone/>
            </a:pPr>
            <a:r>
              <a:rPr lang="en"/>
              <a:t>Hello</a:t>
            </a:r>
            <a:endParaRPr/>
          </a:p>
          <a:p>
            <a:pPr marL="457200" lvl="0" indent="0" algn="l" rtl="0">
              <a:spcBef>
                <a:spcPts val="0"/>
              </a:spcBef>
              <a:spcAft>
                <a:spcPts val="0"/>
              </a:spcAft>
              <a:buNone/>
            </a:pPr>
            <a:r>
              <a:rPr lang="en"/>
              <a:t>Sofia Hill</a:t>
            </a:r>
            <a:endParaRPr/>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Practical </a:t>
            </a:r>
            <a:r>
              <a:rPr lang="en">
                <a:solidFill>
                  <a:schemeClr val="accent4"/>
                </a:solidFill>
              </a:rPr>
              <a:t>exercise </a:t>
            </a:r>
            <a:r>
              <a:rPr lang="en">
                <a:solidFill>
                  <a:schemeClr val="lt2"/>
                </a:solidFill>
              </a:rPr>
              <a:t>02</a:t>
            </a:r>
            <a:endParaRPr>
              <a:solidFill>
                <a:schemeClr val="lt2"/>
              </a:solidFill>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Java program to divide two numbers and print on the screen.</a:t>
            </a:r>
            <a:endParaRPr u="sng"/>
          </a:p>
          <a:p>
            <a:pPr marL="457200" lvl="0" indent="0" algn="l" rtl="0">
              <a:spcBef>
                <a:spcPts val="0"/>
              </a:spcBef>
              <a:spcAft>
                <a:spcPts val="0"/>
              </a:spcAft>
              <a:buNone/>
            </a:pPr>
            <a:r>
              <a:rPr lang="en">
                <a:solidFill>
                  <a:schemeClr val="dk2"/>
                </a:solidFill>
              </a:rPr>
              <a:t>Test data</a:t>
            </a:r>
            <a:r>
              <a:rPr lang="en"/>
              <a:t>:</a:t>
            </a:r>
            <a:endParaRPr/>
          </a:p>
          <a:p>
            <a:pPr marL="914400" lvl="0" indent="0" algn="l" rtl="0">
              <a:spcBef>
                <a:spcPts val="0"/>
              </a:spcBef>
              <a:spcAft>
                <a:spcPts val="0"/>
              </a:spcAft>
              <a:buNone/>
            </a:pPr>
            <a:r>
              <a:rPr lang="en"/>
              <a:t>80/2</a:t>
            </a:r>
            <a:endParaRPr/>
          </a:p>
          <a:p>
            <a:pPr marL="457200" lvl="0" indent="0" algn="l" rtl="0">
              <a:spcBef>
                <a:spcPts val="0"/>
              </a:spcBef>
              <a:spcAft>
                <a:spcPts val="0"/>
              </a:spcAft>
              <a:buNone/>
            </a:pPr>
            <a:r>
              <a:rPr lang="en">
                <a:solidFill>
                  <a:schemeClr val="lt2"/>
                </a:solidFill>
              </a:rPr>
              <a:t>Expected output</a:t>
            </a:r>
            <a:r>
              <a:rPr lang="en"/>
              <a:t>:</a:t>
            </a:r>
            <a:endParaRPr/>
          </a:p>
          <a:p>
            <a:pPr marL="914400" lvl="0" indent="0" algn="l" rtl="0">
              <a:spcBef>
                <a:spcPts val="0"/>
              </a:spcBef>
              <a:spcAft>
                <a:spcPts val="0"/>
              </a:spcAft>
              <a:buNone/>
            </a:pPr>
            <a:r>
              <a:rPr lang="en"/>
              <a:t>40</a:t>
            </a:r>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a:solidFill>
                  <a:schemeClr val="accent4"/>
                </a:solidFill>
              </a:rPr>
              <a:t>words</a:t>
            </a:r>
            <a:endParaRPr>
              <a:solidFill>
                <a:schemeClr val="accent4"/>
              </a:solidFill>
            </a:endParaRPr>
          </a:p>
        </p:txBody>
      </p:sp>
      <p:grpSp>
        <p:nvGrpSpPr>
          <p:cNvPr id="709" name="Google Shape;709;p44"/>
          <p:cNvGrpSpPr/>
          <p:nvPr/>
        </p:nvGrpSpPr>
        <p:grpSpPr>
          <a:xfrm>
            <a:off x="335642" y="696438"/>
            <a:ext cx="2932044" cy="3907563"/>
            <a:chOff x="335642" y="696438"/>
            <a:chExt cx="2932044" cy="3907563"/>
          </a:xfrm>
        </p:grpSpPr>
        <p:sp>
          <p:nvSpPr>
            <p:cNvPr id="710" name="Google Shape;710;p44"/>
            <p:cNvSpPr/>
            <p:nvPr/>
          </p:nvSpPr>
          <p:spPr>
            <a:xfrm>
              <a:off x="335642" y="7050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821967" y="69643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335642" y="10172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335642" y="134395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335642" y="167068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770496" y="167068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1304877" y="16706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335642" y="19812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335642" y="232411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335642" y="263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335642" y="294196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349364" y="37229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770496" y="198126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731557" y="23241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770496" y="263303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770496" y="295892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770496" y="328481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74186" y="198126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174186" y="232411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205349" y="263303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1205349" y="297753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1205349" y="328481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1883777" y="198126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174096" y="230715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2342750" y="2633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2342750" y="328486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349364" y="396201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731557" y="42455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1224956" y="4245513"/>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1883777" y="4245513"/>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634075" y="4245513"/>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731557" y="445403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224956" y="445403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2169156" y="445403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4"/>
          <p:cNvSpPr txBox="1"/>
          <p:nvPr/>
        </p:nvSpPr>
        <p:spPr>
          <a:xfrm>
            <a:off x="4014788" y="2453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56" name="Google Shape;756;p44"/>
          <p:cNvSpPr txBox="1"/>
          <p:nvPr/>
        </p:nvSpPr>
        <p:spPr>
          <a:xfrm>
            <a:off x="7313175" y="38364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57" name="Google Shape;757;p44"/>
          <p:cNvSpPr txBox="1"/>
          <p:nvPr/>
        </p:nvSpPr>
        <p:spPr>
          <a:xfrm>
            <a:off x="7778275" y="40494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58" name="Google Shape;758;p44"/>
          <p:cNvSpPr txBox="1"/>
          <p:nvPr/>
        </p:nvSpPr>
        <p:spPr>
          <a:xfrm>
            <a:off x="4459138" y="460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Practical </a:t>
            </a:r>
            <a:r>
              <a:rPr lang="en">
                <a:solidFill>
                  <a:schemeClr val="accent4"/>
                </a:solidFill>
              </a:rPr>
              <a:t>exercise </a:t>
            </a:r>
            <a:r>
              <a:rPr lang="en">
                <a:solidFill>
                  <a:schemeClr val="lt2"/>
                </a:solidFill>
              </a:rPr>
              <a:t>03</a:t>
            </a:r>
            <a:endParaRPr>
              <a:solidFill>
                <a:schemeClr val="lt2"/>
              </a:solidFill>
            </a:endParaRPr>
          </a:p>
        </p:txBody>
      </p:sp>
      <p:sp>
        <p:nvSpPr>
          <p:cNvPr id="764" name="Google Shape;764;p45"/>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Java program that takes two numbers as input and displays the product of two numbers. </a:t>
            </a:r>
            <a:endParaRPr/>
          </a:p>
          <a:p>
            <a:pPr marL="0" lvl="0" indent="0" algn="l" rtl="0">
              <a:spcBef>
                <a:spcPts val="0"/>
              </a:spcBef>
              <a:spcAft>
                <a:spcPts val="0"/>
              </a:spcAft>
              <a:buNone/>
            </a:pPr>
            <a:endParaRPr/>
          </a:p>
          <a:p>
            <a:pPr marL="457200" lvl="0" indent="0" algn="l" rtl="0">
              <a:spcBef>
                <a:spcPts val="0"/>
              </a:spcBef>
              <a:spcAft>
                <a:spcPts val="0"/>
              </a:spcAft>
              <a:buNone/>
            </a:pPr>
            <a:r>
              <a:rPr lang="en">
                <a:solidFill>
                  <a:schemeClr val="dk2"/>
                </a:solidFill>
              </a:rPr>
              <a:t>Test data:</a:t>
            </a:r>
            <a:endParaRPr>
              <a:solidFill>
                <a:schemeClr val="dk2"/>
              </a:solidFill>
            </a:endParaRPr>
          </a:p>
          <a:p>
            <a:pPr marL="457200" lvl="0" indent="0" algn="l" rtl="0">
              <a:spcBef>
                <a:spcPts val="0"/>
              </a:spcBef>
              <a:spcAft>
                <a:spcPts val="0"/>
              </a:spcAft>
              <a:buNone/>
            </a:pPr>
            <a:r>
              <a:rPr lang="en">
                <a:solidFill>
                  <a:schemeClr val="accent2"/>
                </a:solidFill>
              </a:rPr>
              <a:t>Input first number:</a:t>
            </a:r>
            <a:r>
              <a:rPr lang="en"/>
              <a:t> 70</a:t>
            </a:r>
            <a:endParaRPr/>
          </a:p>
          <a:p>
            <a:pPr marL="457200" lvl="0" indent="0" algn="l" rtl="0">
              <a:spcBef>
                <a:spcPts val="0"/>
              </a:spcBef>
              <a:spcAft>
                <a:spcPts val="0"/>
              </a:spcAft>
              <a:buNone/>
            </a:pPr>
            <a:r>
              <a:rPr lang="en">
                <a:solidFill>
                  <a:schemeClr val="accent4"/>
                </a:solidFill>
              </a:rPr>
              <a:t>Input second number:</a:t>
            </a:r>
            <a:r>
              <a:rPr lang="en"/>
              <a:t> 4</a:t>
            </a:r>
            <a:endParaRPr/>
          </a:p>
          <a:p>
            <a:pPr marL="457200" lvl="0" indent="0" algn="l" rtl="0">
              <a:spcBef>
                <a:spcPts val="0"/>
              </a:spcBef>
              <a:spcAft>
                <a:spcPts val="0"/>
              </a:spcAft>
              <a:buNone/>
            </a:pPr>
            <a:r>
              <a:rPr lang="en">
                <a:solidFill>
                  <a:schemeClr val="accent5"/>
                </a:solidFill>
              </a:rPr>
              <a:t>Expected output:</a:t>
            </a:r>
            <a:endParaRPr>
              <a:solidFill>
                <a:schemeClr val="accent5"/>
              </a:solidFill>
            </a:endParaRPr>
          </a:p>
          <a:p>
            <a:pPr marL="914400" lvl="0" indent="0" algn="l" rtl="0">
              <a:spcBef>
                <a:spcPts val="0"/>
              </a:spcBef>
              <a:spcAft>
                <a:spcPts val="0"/>
              </a:spcAft>
              <a:buNone/>
            </a:pPr>
            <a:r>
              <a:rPr lang="en"/>
              <a:t>70 x 4 = 280</a:t>
            </a:r>
            <a:endParaRPr b="1"/>
          </a:p>
          <a:p>
            <a:pPr marL="0" lvl="0" indent="0" algn="l" rtl="0">
              <a:spcBef>
                <a:spcPts val="0"/>
              </a:spcBef>
              <a:spcAft>
                <a:spcPts val="0"/>
              </a:spcAft>
              <a:buNone/>
            </a:pPr>
            <a:endParaRPr/>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45"/>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“This is a quote, words full of wisdom that someone important said and that can inspire the reader.”</a:t>
            </a:r>
            <a:endParaRPr/>
          </a:p>
        </p:txBody>
      </p:sp>
      <p:sp>
        <p:nvSpPr>
          <p:cNvPr id="803" name="Google Shape;803;p46"/>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—Someone Famous</a:t>
            </a:r>
            <a:endParaRPr/>
          </a:p>
        </p:txBody>
      </p:sp>
      <p:grpSp>
        <p:nvGrpSpPr>
          <p:cNvPr id="804" name="Google Shape;804;p46"/>
          <p:cNvGrpSpPr/>
          <p:nvPr/>
        </p:nvGrpSpPr>
        <p:grpSpPr>
          <a:xfrm>
            <a:off x="358925" y="1867675"/>
            <a:ext cx="2142175" cy="2736325"/>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38" name="Google Shape;838;p46"/>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839" name="Google Shape;839;p46"/>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Practical </a:t>
            </a:r>
            <a:r>
              <a:rPr lang="en">
                <a:solidFill>
                  <a:schemeClr val="accent4"/>
                </a:solidFill>
              </a:rPr>
              <a:t>exercise </a:t>
            </a:r>
            <a:r>
              <a:rPr lang="en">
                <a:solidFill>
                  <a:schemeClr val="lt2"/>
                </a:solidFill>
              </a:rPr>
              <a:t>04</a:t>
            </a:r>
            <a:endParaRPr>
              <a:solidFill>
                <a:schemeClr val="lt2"/>
              </a:solidFill>
            </a:endParaRPr>
          </a:p>
        </p:txBody>
      </p:sp>
      <p:grpSp>
        <p:nvGrpSpPr>
          <p:cNvPr id="859" name="Google Shape;859;p49"/>
          <p:cNvGrpSpPr/>
          <p:nvPr/>
        </p:nvGrpSpPr>
        <p:grpSpPr>
          <a:xfrm>
            <a:off x="321967" y="1337250"/>
            <a:ext cx="2415354" cy="3413475"/>
            <a:chOff x="719992" y="1135488"/>
            <a:chExt cx="2415354" cy="3413475"/>
          </a:xfrm>
        </p:grpSpPr>
        <p:sp>
          <p:nvSpPr>
            <p:cNvPr id="860" name="Google Shape;860;p49"/>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49"/>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Java program to print the sum (addition), multiplication, subtraction, division and remainder of two numbers.</a:t>
            </a:r>
            <a:endParaRPr/>
          </a:p>
          <a:p>
            <a:pPr marL="457200" lvl="0" indent="0" algn="l" rtl="0">
              <a:spcBef>
                <a:spcPts val="0"/>
              </a:spcBef>
              <a:spcAft>
                <a:spcPts val="0"/>
              </a:spcAft>
              <a:buNone/>
            </a:pPr>
            <a:r>
              <a:rPr lang="en">
                <a:solidFill>
                  <a:schemeClr val="dk2"/>
                </a:solidFill>
              </a:rPr>
              <a:t>Test data</a:t>
            </a:r>
            <a:r>
              <a:rPr lang="en"/>
              <a:t>:</a:t>
            </a:r>
            <a:endParaRPr/>
          </a:p>
          <a:p>
            <a:pPr marL="457200" lvl="0" indent="0" algn="l" rtl="0">
              <a:spcBef>
                <a:spcPts val="0"/>
              </a:spcBef>
              <a:spcAft>
                <a:spcPts val="0"/>
              </a:spcAft>
              <a:buNone/>
            </a:pPr>
            <a:r>
              <a:rPr lang="en">
                <a:solidFill>
                  <a:schemeClr val="accent2"/>
                </a:solidFill>
              </a:rPr>
              <a:t>Input first number</a:t>
            </a:r>
            <a:r>
              <a:rPr lang="en"/>
              <a:t>: 200</a:t>
            </a:r>
            <a:endParaRPr/>
          </a:p>
          <a:p>
            <a:pPr marL="457200" lvl="0" indent="0" algn="l" rtl="0">
              <a:spcBef>
                <a:spcPts val="0"/>
              </a:spcBef>
              <a:spcAft>
                <a:spcPts val="0"/>
              </a:spcAft>
              <a:buNone/>
            </a:pPr>
            <a:r>
              <a:rPr lang="en">
                <a:solidFill>
                  <a:schemeClr val="accent3"/>
                </a:solidFill>
              </a:rPr>
              <a:t>Input second number</a:t>
            </a:r>
            <a:r>
              <a:rPr lang="en"/>
              <a:t>: 55</a:t>
            </a:r>
            <a:endParaRPr/>
          </a:p>
          <a:p>
            <a:pPr marL="457200" lvl="0" indent="0" algn="l" rtl="0">
              <a:spcBef>
                <a:spcPts val="0"/>
              </a:spcBef>
              <a:spcAft>
                <a:spcPts val="0"/>
              </a:spcAft>
              <a:buNone/>
            </a:pPr>
            <a:r>
              <a:rPr lang="en">
                <a:solidFill>
                  <a:schemeClr val="accent4"/>
                </a:solidFill>
              </a:rPr>
              <a:t>Expected Output</a:t>
            </a:r>
            <a:r>
              <a:rPr lang="en"/>
              <a:t>:</a:t>
            </a:r>
            <a:endParaRPr/>
          </a:p>
          <a:p>
            <a:pPr marL="914400" lvl="0" indent="0" algn="l" rtl="0">
              <a:spcBef>
                <a:spcPts val="0"/>
              </a:spcBef>
              <a:spcAft>
                <a:spcPts val="0"/>
              </a:spcAft>
              <a:buNone/>
            </a:pPr>
            <a:r>
              <a:rPr lang="en"/>
              <a:t>200 + 55 = 255</a:t>
            </a:r>
            <a:endParaRPr/>
          </a:p>
          <a:p>
            <a:pPr marL="914400" lvl="0" indent="0" algn="l" rtl="0">
              <a:spcBef>
                <a:spcPts val="0"/>
              </a:spcBef>
              <a:spcAft>
                <a:spcPts val="0"/>
              </a:spcAft>
              <a:buNone/>
            </a:pPr>
            <a:r>
              <a:rPr lang="en"/>
              <a:t>200 - 55 = 145</a:t>
            </a:r>
            <a:endParaRPr/>
          </a:p>
          <a:p>
            <a:pPr marL="914400" lvl="0" indent="0" algn="l" rtl="0">
              <a:spcBef>
                <a:spcPts val="0"/>
              </a:spcBef>
              <a:spcAft>
                <a:spcPts val="0"/>
              </a:spcAft>
              <a:buNone/>
            </a:pPr>
            <a:r>
              <a:rPr lang="en"/>
              <a:t>200 x 55 = 11000</a:t>
            </a:r>
            <a:endParaRPr/>
          </a:p>
          <a:p>
            <a:pPr marL="914400" lvl="0" indent="0" algn="l" rtl="0">
              <a:spcBef>
                <a:spcPts val="0"/>
              </a:spcBef>
              <a:spcAft>
                <a:spcPts val="0"/>
              </a:spcAft>
              <a:buNone/>
            </a:pPr>
            <a:r>
              <a:rPr lang="en"/>
              <a:t>200 / 55 = 3,63</a:t>
            </a:r>
            <a:endParaRPr/>
          </a:p>
          <a:p>
            <a:pPr marL="914400" lvl="0" indent="0" algn="l" rtl="0">
              <a:spcBef>
                <a:spcPts val="0"/>
              </a:spcBef>
              <a:spcAft>
                <a:spcPts val="0"/>
              </a:spcAft>
              <a:buNone/>
            </a:pPr>
            <a:r>
              <a:rPr lang="en"/>
              <a:t>200 mod 5 = 35</a:t>
            </a:r>
            <a:endParaRPr/>
          </a:p>
        </p:txBody>
      </p:sp>
      <p:sp>
        <p:nvSpPr>
          <p:cNvPr id="896" name="Google Shape;896;p49"/>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lt2"/>
                </a:solidFill>
                <a:latin typeface="Comfortaa"/>
                <a:ea typeface="Comfortaa"/>
                <a:cs typeface="Comfortaa"/>
                <a:sym typeface="Comfortaa"/>
              </a:rPr>
              <a:t>}</a:t>
            </a:r>
            <a:endParaRPr sz="5000">
              <a:solidFill>
                <a:schemeClr val="lt2"/>
              </a:solidFill>
              <a:latin typeface="Comfortaa"/>
              <a:ea typeface="Comfortaa"/>
              <a:cs typeface="Comfortaa"/>
              <a:sym typeface="Comfortaa"/>
            </a:endParaRPr>
          </a:p>
        </p:txBody>
      </p:sp>
      <p:sp>
        <p:nvSpPr>
          <p:cNvPr id="897" name="Google Shape;897;p49"/>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0"/>
          <p:cNvSpPr txBox="1">
            <a:spLocks noGrp="1"/>
          </p:cNvSpPr>
          <p:nvPr>
            <p:ph type="title"/>
          </p:nvPr>
        </p:nvSpPr>
        <p:spPr>
          <a:xfrm>
            <a:off x="1020613" y="1335100"/>
            <a:ext cx="7102800" cy="157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98,300,000</a:t>
            </a:r>
            <a:endParaRPr/>
          </a:p>
        </p:txBody>
      </p:sp>
      <p:sp>
        <p:nvSpPr>
          <p:cNvPr id="903" name="Google Shape;903;p50"/>
          <p:cNvSpPr txBox="1">
            <a:spLocks noGrp="1"/>
          </p:cNvSpPr>
          <p:nvPr>
            <p:ph type="subTitle" idx="1"/>
          </p:nvPr>
        </p:nvSpPr>
        <p:spPr>
          <a:xfrm>
            <a:off x="1020588" y="3094475"/>
            <a:ext cx="71028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&lt; Big numbers catch your audience’s attention &gt;</a:t>
            </a:r>
            <a:endParaRPr/>
          </a:p>
        </p:txBody>
      </p:sp>
      <p:grpSp>
        <p:nvGrpSpPr>
          <p:cNvPr id="904" name="Google Shape;904;p50"/>
          <p:cNvGrpSpPr/>
          <p:nvPr/>
        </p:nvGrpSpPr>
        <p:grpSpPr>
          <a:xfrm>
            <a:off x="350039" y="3944000"/>
            <a:ext cx="2536147" cy="887325"/>
            <a:chOff x="880714" y="3731738"/>
            <a:chExt cx="2536147" cy="887325"/>
          </a:xfrm>
        </p:grpSpPr>
        <p:sp>
          <p:nvSpPr>
            <p:cNvPr id="905" name="Google Shape;905;p50"/>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0"/>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0"/>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0"/>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0"/>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0"/>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0"/>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0"/>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0"/>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0"/>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0"/>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0"/>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0"/>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50"/>
          <p:cNvSpPr txBox="1"/>
          <p:nvPr/>
        </p:nvSpPr>
        <p:spPr>
          <a:xfrm>
            <a:off x="713225" y="118242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2"/>
                </a:solidFill>
                <a:latin typeface="Comfortaa"/>
                <a:ea typeface="Comfortaa"/>
                <a:cs typeface="Comfortaa"/>
                <a:sym typeface="Comfortaa"/>
              </a:rPr>
              <a:t>{</a:t>
            </a:r>
            <a:endParaRPr sz="5000">
              <a:solidFill>
                <a:schemeClr val="dk2"/>
              </a:solidFill>
              <a:latin typeface="Comfortaa"/>
              <a:ea typeface="Comfortaa"/>
              <a:cs typeface="Comfortaa"/>
              <a:sym typeface="Comfortaa"/>
            </a:endParaRPr>
          </a:p>
        </p:txBody>
      </p:sp>
      <p:sp>
        <p:nvSpPr>
          <p:cNvPr id="919" name="Google Shape;919;p50"/>
          <p:cNvSpPr txBox="1"/>
          <p:nvPr/>
        </p:nvSpPr>
        <p:spPr>
          <a:xfrm>
            <a:off x="8123425" y="384470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1"/>
          <p:cNvSpPr txBox="1">
            <a:spLocks noGrp="1"/>
          </p:cNvSpPr>
          <p:nvPr>
            <p:ph type="subTitle" idx="1"/>
          </p:nvPr>
        </p:nvSpPr>
        <p:spPr>
          <a:xfrm>
            <a:off x="4408555" y="1300670"/>
            <a:ext cx="40221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Jupiter’s rotation period</a:t>
            </a:r>
            <a:endParaRPr/>
          </a:p>
        </p:txBody>
      </p:sp>
      <p:sp>
        <p:nvSpPr>
          <p:cNvPr id="925" name="Google Shape;925;p51"/>
          <p:cNvSpPr txBox="1">
            <a:spLocks noGrp="1"/>
          </p:cNvSpPr>
          <p:nvPr>
            <p:ph type="title"/>
          </p:nvPr>
        </p:nvSpPr>
        <p:spPr>
          <a:xfrm>
            <a:off x="4051975" y="630575"/>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9h 55m 23s</a:t>
            </a:r>
            <a:endParaRPr/>
          </a:p>
        </p:txBody>
      </p:sp>
      <p:sp>
        <p:nvSpPr>
          <p:cNvPr id="926" name="Google Shape;926;p51"/>
          <p:cNvSpPr txBox="1">
            <a:spLocks noGrp="1"/>
          </p:cNvSpPr>
          <p:nvPr>
            <p:ph type="title" idx="2"/>
          </p:nvPr>
        </p:nvSpPr>
        <p:spPr>
          <a:xfrm>
            <a:off x="4051975" y="1982840"/>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333,000</a:t>
            </a:r>
            <a:endParaRPr/>
          </a:p>
        </p:txBody>
      </p:sp>
      <p:sp>
        <p:nvSpPr>
          <p:cNvPr id="927" name="Google Shape;927;p51"/>
          <p:cNvSpPr txBox="1">
            <a:spLocks noGrp="1"/>
          </p:cNvSpPr>
          <p:nvPr>
            <p:ph type="subTitle" idx="3"/>
          </p:nvPr>
        </p:nvSpPr>
        <p:spPr>
          <a:xfrm>
            <a:off x="4408555" y="2652935"/>
            <a:ext cx="40221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Sun’s mass compared to Earth’s</a:t>
            </a:r>
            <a:endParaRPr/>
          </a:p>
        </p:txBody>
      </p:sp>
      <p:sp>
        <p:nvSpPr>
          <p:cNvPr id="928" name="Google Shape;928;p51"/>
          <p:cNvSpPr txBox="1">
            <a:spLocks noGrp="1"/>
          </p:cNvSpPr>
          <p:nvPr>
            <p:ph type="title" idx="4"/>
          </p:nvPr>
        </p:nvSpPr>
        <p:spPr>
          <a:xfrm>
            <a:off x="4051975" y="3335105"/>
            <a:ext cx="40221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386,000 km</a:t>
            </a:r>
            <a:endParaRPr/>
          </a:p>
        </p:txBody>
      </p:sp>
      <p:sp>
        <p:nvSpPr>
          <p:cNvPr id="929" name="Google Shape;929;p51"/>
          <p:cNvSpPr txBox="1">
            <a:spLocks noGrp="1"/>
          </p:cNvSpPr>
          <p:nvPr>
            <p:ph type="subTitle" idx="5"/>
          </p:nvPr>
        </p:nvSpPr>
        <p:spPr>
          <a:xfrm>
            <a:off x="4408555" y="4005200"/>
            <a:ext cx="40221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Distance between Earth and the Moon</a:t>
            </a:r>
            <a:endParaRPr/>
          </a:p>
        </p:txBody>
      </p:sp>
      <p:grpSp>
        <p:nvGrpSpPr>
          <p:cNvPr id="930" name="Google Shape;930;p51"/>
          <p:cNvGrpSpPr/>
          <p:nvPr/>
        </p:nvGrpSpPr>
        <p:grpSpPr>
          <a:xfrm>
            <a:off x="335642" y="696438"/>
            <a:ext cx="2932044" cy="3907563"/>
            <a:chOff x="335642" y="696438"/>
            <a:chExt cx="2932044" cy="3907563"/>
          </a:xfrm>
        </p:grpSpPr>
        <p:sp>
          <p:nvSpPr>
            <p:cNvPr id="931" name="Google Shape;931;p51"/>
            <p:cNvSpPr/>
            <p:nvPr/>
          </p:nvSpPr>
          <p:spPr>
            <a:xfrm>
              <a:off x="335642" y="7050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1"/>
            <p:cNvSpPr/>
            <p:nvPr/>
          </p:nvSpPr>
          <p:spPr>
            <a:xfrm>
              <a:off x="821967" y="69643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1"/>
            <p:cNvSpPr/>
            <p:nvPr/>
          </p:nvSpPr>
          <p:spPr>
            <a:xfrm>
              <a:off x="335642" y="10172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1"/>
            <p:cNvSpPr/>
            <p:nvPr/>
          </p:nvSpPr>
          <p:spPr>
            <a:xfrm>
              <a:off x="335642" y="134395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1"/>
            <p:cNvSpPr/>
            <p:nvPr/>
          </p:nvSpPr>
          <p:spPr>
            <a:xfrm>
              <a:off x="335642" y="167068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1"/>
            <p:cNvSpPr/>
            <p:nvPr/>
          </p:nvSpPr>
          <p:spPr>
            <a:xfrm>
              <a:off x="770496" y="167068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1"/>
            <p:cNvSpPr/>
            <p:nvPr/>
          </p:nvSpPr>
          <p:spPr>
            <a:xfrm>
              <a:off x="1304877" y="16706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1"/>
            <p:cNvSpPr/>
            <p:nvPr/>
          </p:nvSpPr>
          <p:spPr>
            <a:xfrm>
              <a:off x="335642" y="19812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1"/>
            <p:cNvSpPr/>
            <p:nvPr/>
          </p:nvSpPr>
          <p:spPr>
            <a:xfrm>
              <a:off x="335642" y="232411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1"/>
            <p:cNvSpPr/>
            <p:nvPr/>
          </p:nvSpPr>
          <p:spPr>
            <a:xfrm>
              <a:off x="335642" y="263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1"/>
            <p:cNvSpPr/>
            <p:nvPr/>
          </p:nvSpPr>
          <p:spPr>
            <a:xfrm>
              <a:off x="335642" y="294196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1"/>
            <p:cNvSpPr/>
            <p:nvPr/>
          </p:nvSpPr>
          <p:spPr>
            <a:xfrm>
              <a:off x="349364" y="37229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1"/>
            <p:cNvSpPr/>
            <p:nvPr/>
          </p:nvSpPr>
          <p:spPr>
            <a:xfrm>
              <a:off x="770496" y="198126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1"/>
            <p:cNvSpPr/>
            <p:nvPr/>
          </p:nvSpPr>
          <p:spPr>
            <a:xfrm>
              <a:off x="731557" y="23241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1"/>
            <p:cNvSpPr/>
            <p:nvPr/>
          </p:nvSpPr>
          <p:spPr>
            <a:xfrm>
              <a:off x="770496" y="263303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1"/>
            <p:cNvSpPr/>
            <p:nvPr/>
          </p:nvSpPr>
          <p:spPr>
            <a:xfrm>
              <a:off x="770496" y="295892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1"/>
            <p:cNvSpPr/>
            <p:nvPr/>
          </p:nvSpPr>
          <p:spPr>
            <a:xfrm>
              <a:off x="770496" y="328481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p:cNvSpPr/>
            <p:nvPr/>
          </p:nvSpPr>
          <p:spPr>
            <a:xfrm>
              <a:off x="1174186" y="198126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p:cNvSpPr/>
            <p:nvPr/>
          </p:nvSpPr>
          <p:spPr>
            <a:xfrm>
              <a:off x="1174186" y="232411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1"/>
            <p:cNvSpPr/>
            <p:nvPr/>
          </p:nvSpPr>
          <p:spPr>
            <a:xfrm>
              <a:off x="1205349" y="263303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1"/>
            <p:cNvSpPr/>
            <p:nvPr/>
          </p:nvSpPr>
          <p:spPr>
            <a:xfrm>
              <a:off x="1205349" y="297753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p:cNvSpPr/>
            <p:nvPr/>
          </p:nvSpPr>
          <p:spPr>
            <a:xfrm>
              <a:off x="1205349" y="328481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1"/>
            <p:cNvSpPr/>
            <p:nvPr/>
          </p:nvSpPr>
          <p:spPr>
            <a:xfrm>
              <a:off x="1883777" y="198126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1"/>
            <p:cNvSpPr/>
            <p:nvPr/>
          </p:nvSpPr>
          <p:spPr>
            <a:xfrm>
              <a:off x="2174096" y="230715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1"/>
            <p:cNvSpPr/>
            <p:nvPr/>
          </p:nvSpPr>
          <p:spPr>
            <a:xfrm>
              <a:off x="2342750" y="2633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1"/>
            <p:cNvSpPr/>
            <p:nvPr/>
          </p:nvSpPr>
          <p:spPr>
            <a:xfrm>
              <a:off x="2342750" y="328486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349364" y="396201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1"/>
            <p:cNvSpPr/>
            <p:nvPr/>
          </p:nvSpPr>
          <p:spPr>
            <a:xfrm>
              <a:off x="731557" y="42455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1"/>
            <p:cNvSpPr/>
            <p:nvPr/>
          </p:nvSpPr>
          <p:spPr>
            <a:xfrm>
              <a:off x="1224956" y="4245513"/>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p:cNvSpPr/>
            <p:nvPr/>
          </p:nvSpPr>
          <p:spPr>
            <a:xfrm>
              <a:off x="1883777" y="4245513"/>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1"/>
            <p:cNvSpPr/>
            <p:nvPr/>
          </p:nvSpPr>
          <p:spPr>
            <a:xfrm>
              <a:off x="2634075" y="4245513"/>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1"/>
            <p:cNvSpPr/>
            <p:nvPr/>
          </p:nvSpPr>
          <p:spPr>
            <a:xfrm>
              <a:off x="731557" y="445403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1"/>
            <p:cNvSpPr/>
            <p:nvPr/>
          </p:nvSpPr>
          <p:spPr>
            <a:xfrm>
              <a:off x="1224956" y="445403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1"/>
            <p:cNvSpPr/>
            <p:nvPr/>
          </p:nvSpPr>
          <p:spPr>
            <a:xfrm>
              <a:off x="2169156" y="445403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1"/>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1"/>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1"/>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1"/>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1"/>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1"/>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1"/>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1"/>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Practical </a:t>
            </a:r>
            <a:r>
              <a:rPr lang="en">
                <a:solidFill>
                  <a:schemeClr val="accent4"/>
                </a:solidFill>
              </a:rPr>
              <a:t>exercise </a:t>
            </a:r>
            <a:r>
              <a:rPr lang="en">
                <a:solidFill>
                  <a:schemeClr val="lt2"/>
                </a:solidFill>
              </a:rPr>
              <a:t>05</a:t>
            </a:r>
            <a:endParaRPr>
              <a:solidFill>
                <a:schemeClr val="lt2"/>
              </a:solidFill>
            </a:endParaRPr>
          </a:p>
        </p:txBody>
      </p:sp>
      <p:grpSp>
        <p:nvGrpSpPr>
          <p:cNvPr id="1002" name="Google Shape;1002;p53"/>
          <p:cNvGrpSpPr/>
          <p:nvPr/>
        </p:nvGrpSpPr>
        <p:grpSpPr>
          <a:xfrm>
            <a:off x="714525" y="1769430"/>
            <a:ext cx="2046848" cy="2614559"/>
            <a:chOff x="358925" y="1867675"/>
            <a:chExt cx="2142175" cy="2736325"/>
          </a:xfrm>
        </p:grpSpPr>
        <p:sp>
          <p:nvSpPr>
            <p:cNvPr id="1003" name="Google Shape;1003;p5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5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lnSpc>
                <a:spcPct val="163636"/>
              </a:lnSpc>
              <a:spcBef>
                <a:spcPts val="0"/>
              </a:spcBef>
              <a:spcAft>
                <a:spcPts val="0"/>
              </a:spcAft>
              <a:buNone/>
            </a:pPr>
            <a:r>
              <a:rPr lang="en"/>
              <a:t>Write a Java program to convert a binary number into a hexadecimal number.</a:t>
            </a:r>
            <a:endParaRPr u="sng"/>
          </a:p>
          <a:p>
            <a:pPr marL="457200" lvl="0" indent="0" algn="l" rtl="0">
              <a:lnSpc>
                <a:spcPct val="163636"/>
              </a:lnSpc>
              <a:spcBef>
                <a:spcPts val="1200"/>
              </a:spcBef>
              <a:spcAft>
                <a:spcPts val="0"/>
              </a:spcAft>
              <a:buNone/>
            </a:pPr>
            <a:r>
              <a:rPr lang="en">
                <a:solidFill>
                  <a:schemeClr val="dk2"/>
                </a:solidFill>
              </a:rPr>
              <a:t>Input data</a:t>
            </a:r>
            <a:r>
              <a:rPr lang="en"/>
              <a:t>:</a:t>
            </a:r>
            <a:endParaRPr/>
          </a:p>
          <a:p>
            <a:pPr marL="457200" lvl="0" indent="0" algn="l" rtl="0">
              <a:lnSpc>
                <a:spcPct val="163636"/>
              </a:lnSpc>
              <a:spcBef>
                <a:spcPts val="1200"/>
              </a:spcBef>
              <a:spcAft>
                <a:spcPts val="0"/>
              </a:spcAft>
              <a:buNone/>
            </a:pPr>
            <a:r>
              <a:rPr lang="en">
                <a:solidFill>
                  <a:schemeClr val="accent1"/>
                </a:solidFill>
              </a:rPr>
              <a:t>Input a binary number</a:t>
            </a:r>
            <a:r>
              <a:rPr lang="en"/>
              <a:t>: 10010</a:t>
            </a:r>
            <a:endParaRPr/>
          </a:p>
          <a:p>
            <a:pPr marL="457200" lvl="0" indent="0" algn="l" rtl="0">
              <a:lnSpc>
                <a:spcPct val="163636"/>
              </a:lnSpc>
              <a:spcBef>
                <a:spcPts val="1200"/>
              </a:spcBef>
              <a:spcAft>
                <a:spcPts val="0"/>
              </a:spcAft>
              <a:buNone/>
            </a:pPr>
            <a:r>
              <a:rPr lang="en">
                <a:solidFill>
                  <a:schemeClr val="accent2"/>
                </a:solidFill>
              </a:rPr>
              <a:t>Expected output</a:t>
            </a:r>
            <a:r>
              <a:rPr lang="en"/>
              <a:t>:</a:t>
            </a:r>
            <a:endParaRPr/>
          </a:p>
          <a:p>
            <a:pPr marL="914400" lvl="0" indent="0" algn="l" rtl="0">
              <a:spcBef>
                <a:spcPts val="1200"/>
              </a:spcBef>
              <a:spcAft>
                <a:spcPts val="0"/>
              </a:spcAft>
              <a:buNone/>
            </a:pPr>
            <a:r>
              <a:rPr lang="en"/>
              <a:t>Hexadecimal value: D</a:t>
            </a:r>
            <a:endParaRPr/>
          </a:p>
          <a:p>
            <a:pPr marL="0" lvl="0" indent="0" algn="l" rtl="0">
              <a:spcBef>
                <a:spcPts val="0"/>
              </a:spcBef>
              <a:spcAft>
                <a:spcPts val="0"/>
              </a:spcAft>
              <a:buNone/>
            </a:pPr>
            <a:endParaRPr/>
          </a:p>
        </p:txBody>
      </p:sp>
      <p:sp>
        <p:nvSpPr>
          <p:cNvPr id="1035" name="Google Shape;1035;p53"/>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dk2"/>
                </a:solidFill>
                <a:latin typeface="Comfortaa"/>
                <a:ea typeface="Comfortaa"/>
                <a:cs typeface="Comfortaa"/>
                <a:sym typeface="Comfortaa"/>
              </a:rPr>
              <a:t>*</a:t>
            </a:r>
            <a:endParaRPr sz="9600">
              <a:solidFill>
                <a:schemeClr val="dk2"/>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r>
              <a:rPr lang="fr-FR" dirty="0">
                <a:solidFill>
                  <a:srgbClr val="00B0F0"/>
                </a:solidFill>
              </a:rPr>
              <a:t>Plan</a:t>
            </a:r>
          </a:p>
        </p:txBody>
      </p:sp>
      <p:sp>
        <p:nvSpPr>
          <p:cNvPr id="307" name="Google Shape;307;p33"/>
          <p:cNvSpPr txBox="1">
            <a:spLocks noGrp="1"/>
          </p:cNvSpPr>
          <p:nvPr>
            <p:ph type="subTitle" idx="1"/>
          </p:nvPr>
        </p:nvSpPr>
        <p:spPr>
          <a:xfrm>
            <a:off x="2781146" y="1886052"/>
            <a:ext cx="6213365" cy="478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b="1" i="0" dirty="0">
                <a:solidFill>
                  <a:schemeClr val="accent4">
                    <a:lumMod val="40000"/>
                    <a:lumOff val="60000"/>
                  </a:schemeClr>
                </a:solidFill>
                <a:effectLst/>
                <a:latin typeface="Söhne"/>
              </a:rPr>
              <a:t> Caractéristiques principales</a:t>
            </a:r>
            <a:br>
              <a:rPr lang="fr-FR" sz="2400" b="1" i="0" dirty="0">
                <a:solidFill>
                  <a:schemeClr val="accent4">
                    <a:lumMod val="40000"/>
                    <a:lumOff val="60000"/>
                  </a:schemeClr>
                </a:solidFill>
                <a:effectLst/>
                <a:latin typeface="Söhne"/>
              </a:rPr>
            </a:br>
            <a:endParaRPr sz="2400" dirty="0">
              <a:solidFill>
                <a:schemeClr val="accent4">
                  <a:lumMod val="40000"/>
                  <a:lumOff val="60000"/>
                </a:schemeClr>
              </a:solidFill>
            </a:endParaRPr>
          </a:p>
        </p:txBody>
      </p:sp>
      <p:sp>
        <p:nvSpPr>
          <p:cNvPr id="308" name="Google Shape;308;p33"/>
          <p:cNvSpPr txBox="1">
            <a:spLocks noGrp="1"/>
          </p:cNvSpPr>
          <p:nvPr>
            <p:ph type="subTitle" idx="2"/>
          </p:nvPr>
        </p:nvSpPr>
        <p:spPr>
          <a:xfrm>
            <a:off x="3103890" y="2447112"/>
            <a:ext cx="5681185" cy="5151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400" b="1" i="0" dirty="0">
                <a:solidFill>
                  <a:schemeClr val="bg2">
                    <a:lumMod val="60000"/>
                    <a:lumOff val="40000"/>
                  </a:schemeClr>
                </a:solidFill>
                <a:effectLst/>
                <a:latin typeface="Söhne"/>
              </a:rPr>
              <a:t> Architecture de Hive</a:t>
            </a:r>
            <a:endParaRPr sz="2400" dirty="0">
              <a:solidFill>
                <a:schemeClr val="bg2">
                  <a:lumMod val="60000"/>
                  <a:lumOff val="40000"/>
                </a:schemeClr>
              </a:solidFill>
            </a:endParaRPr>
          </a:p>
        </p:txBody>
      </p:sp>
      <p:sp>
        <p:nvSpPr>
          <p:cNvPr id="310" name="Google Shape;310;p33"/>
          <p:cNvSpPr txBox="1">
            <a:spLocks noGrp="1"/>
          </p:cNvSpPr>
          <p:nvPr>
            <p:ph type="title" idx="4"/>
          </p:nvPr>
        </p:nvSpPr>
        <p:spPr>
          <a:xfrm>
            <a:off x="1706817" y="1469362"/>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01</a:t>
            </a:r>
            <a:endParaRPr dirty="0">
              <a:solidFill>
                <a:schemeClr val="accent1"/>
              </a:solidFill>
            </a:endParaRPr>
          </a:p>
        </p:txBody>
      </p:sp>
      <p:sp>
        <p:nvSpPr>
          <p:cNvPr id="311" name="Google Shape;311;p33"/>
          <p:cNvSpPr txBox="1">
            <a:spLocks noGrp="1"/>
          </p:cNvSpPr>
          <p:nvPr>
            <p:ph type="title" idx="5"/>
          </p:nvPr>
        </p:nvSpPr>
        <p:spPr>
          <a:xfrm>
            <a:off x="1894812" y="1973262"/>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02</a:t>
            </a:r>
            <a:endParaRPr dirty="0">
              <a:solidFill>
                <a:schemeClr val="accent1"/>
              </a:solidFill>
            </a:endParaRPr>
          </a:p>
        </p:txBody>
      </p:sp>
      <p:sp>
        <p:nvSpPr>
          <p:cNvPr id="312" name="Google Shape;312;p33"/>
          <p:cNvSpPr txBox="1">
            <a:spLocks noGrp="1"/>
          </p:cNvSpPr>
          <p:nvPr>
            <p:ph type="title" idx="6"/>
          </p:nvPr>
        </p:nvSpPr>
        <p:spPr>
          <a:xfrm>
            <a:off x="2195862" y="2543583"/>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03</a:t>
            </a:r>
            <a:endParaRPr dirty="0">
              <a:solidFill>
                <a:schemeClr val="accent1"/>
              </a:solidFill>
            </a:endParaRP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us-titre 2">
            <a:extLst>
              <a:ext uri="{FF2B5EF4-FFF2-40B4-BE49-F238E27FC236}">
                <a16:creationId xmlns:a16="http://schemas.microsoft.com/office/drawing/2014/main" id="{2DE35A7F-67A9-E444-29D5-F2B92C896619}"/>
              </a:ext>
            </a:extLst>
          </p:cNvPr>
          <p:cNvSpPr>
            <a:spLocks noGrp="1"/>
          </p:cNvSpPr>
          <p:nvPr>
            <p:ph type="subTitle" idx="7"/>
          </p:nvPr>
        </p:nvSpPr>
        <p:spPr>
          <a:xfrm>
            <a:off x="2383715" y="1229938"/>
            <a:ext cx="6535998" cy="725388"/>
          </a:xfrm>
        </p:spPr>
        <p:txBody>
          <a:bodyPr/>
          <a:lstStyle/>
          <a:p>
            <a:r>
              <a:rPr lang="fr-FR" sz="2400" b="1" i="0" dirty="0">
                <a:solidFill>
                  <a:schemeClr val="accent3">
                    <a:lumMod val="60000"/>
                    <a:lumOff val="40000"/>
                  </a:schemeClr>
                </a:solidFill>
                <a:effectLst/>
                <a:latin typeface="DM Sans" panose="020F0502020204030204" pitchFamily="2" charset="0"/>
              </a:rPr>
              <a:t>Définition d’apache </a:t>
            </a:r>
            <a:r>
              <a:rPr lang="fr-FR" sz="2400" b="1" i="0" dirty="0">
                <a:solidFill>
                  <a:schemeClr val="accent3">
                    <a:lumMod val="60000"/>
                    <a:lumOff val="40000"/>
                  </a:schemeClr>
                </a:solidFill>
                <a:effectLst/>
                <a:latin typeface="Söhne"/>
              </a:rPr>
              <a:t>Hive et son rôle</a:t>
            </a:r>
            <a:endParaRPr lang="fr-FR" dirty="0">
              <a:solidFill>
                <a:schemeClr val="accent3">
                  <a:lumMod val="60000"/>
                  <a:lumOff val="4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5" name="Google Shape;1045;p54"/>
          <p:cNvPicPr preferRelativeResize="0"/>
          <p:nvPr/>
        </p:nvPicPr>
        <p:blipFill rotWithShape="1">
          <a:blip r:embed="rId3">
            <a:alphaModFix/>
          </a:blip>
          <a:srcRect l="3891" r="3882"/>
          <a:stretch/>
        </p:blipFill>
        <p:spPr>
          <a:xfrm>
            <a:off x="4790153" y="1352658"/>
            <a:ext cx="3249110" cy="1981718"/>
          </a:xfrm>
          <a:prstGeom prst="rect">
            <a:avLst/>
          </a:prstGeom>
          <a:noFill/>
          <a:ln>
            <a:noFill/>
          </a:ln>
        </p:spPr>
      </p:pic>
      <p:sp>
        <p:nvSpPr>
          <p:cNvPr id="1046" name="Google Shape;1046;p54"/>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a:t>
            </a:r>
            <a:r>
              <a:rPr lang="en">
                <a:solidFill>
                  <a:schemeClr val="accent4"/>
                </a:solidFill>
              </a:rPr>
              <a:t>mockup</a:t>
            </a:r>
            <a:endParaRPr>
              <a:solidFill>
                <a:schemeClr val="accent4"/>
              </a:solidFill>
            </a:endParaRPr>
          </a:p>
        </p:txBody>
      </p:sp>
      <p:sp>
        <p:nvSpPr>
          <p:cNvPr id="1047" name="Google Shape;1047;p54"/>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388" name="Google Shape;1388;p6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Source Code Pro Medium"/>
                <a:ea typeface="Source Code Pro Medium"/>
                <a:cs typeface="Source Code Pro Medium"/>
                <a:sym typeface="Source Code Pro Medium"/>
              </a:rPr>
              <a:t>&lt; Do you have any questions? &gt;</a:t>
            </a:r>
            <a:endParaRPr sz="2000">
              <a:solidFill>
                <a:schemeClr val="lt2"/>
              </a:solidFill>
              <a:latin typeface="Source Code Pro Medium"/>
              <a:ea typeface="Source Code Pro Medium"/>
              <a:cs typeface="Source Code Pro Medium"/>
              <a:sym typeface="Source Code Pro Medium"/>
            </a:endParaRPr>
          </a:p>
          <a:p>
            <a:pPr marL="457200" lvl="0" indent="0" algn="l" rtl="0">
              <a:spcBef>
                <a:spcPts val="0"/>
              </a:spcBef>
              <a:spcAft>
                <a:spcPts val="0"/>
              </a:spcAft>
              <a:buNone/>
            </a:pPr>
            <a:r>
              <a:rPr lang="en"/>
              <a:t>youremail@freepik.com</a:t>
            </a:r>
            <a:endParaRPr/>
          </a:p>
          <a:p>
            <a:pPr marL="914400" lvl="0" indent="0" algn="l" rtl="0">
              <a:spcBef>
                <a:spcPts val="0"/>
              </a:spcBef>
              <a:spcAft>
                <a:spcPts val="0"/>
              </a:spcAft>
              <a:buNone/>
            </a:pPr>
            <a:r>
              <a:rPr lang="en"/>
              <a:t>+34 654 321 432</a:t>
            </a:r>
            <a:endParaRPr/>
          </a:p>
          <a:p>
            <a:pPr marL="1371600" lvl="0" indent="0" algn="l" rtl="0">
              <a:spcBef>
                <a:spcPts val="0"/>
              </a:spcBef>
              <a:spcAft>
                <a:spcPts val="0"/>
              </a:spcAft>
              <a:buNone/>
            </a:pPr>
            <a:r>
              <a:rPr lang="en"/>
              <a:t>yourwebsite.com</a:t>
            </a:r>
            <a:endParaRPr/>
          </a:p>
        </p:txBody>
      </p:sp>
      <p:sp>
        <p:nvSpPr>
          <p:cNvPr id="1389" name="Google Shape;1389;p65"/>
          <p:cNvSpPr/>
          <p:nvPr/>
        </p:nvSpPr>
        <p:spPr>
          <a:xfrm>
            <a:off x="4036450" y="3088037"/>
            <a:ext cx="437400" cy="43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5"/>
          <p:cNvSpPr/>
          <p:nvPr/>
        </p:nvSpPr>
        <p:spPr>
          <a:xfrm>
            <a:off x="4904325" y="3088037"/>
            <a:ext cx="437400" cy="43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5"/>
          <p:cNvSpPr/>
          <p:nvPr/>
        </p:nvSpPr>
        <p:spPr>
          <a:xfrm>
            <a:off x="5772200" y="3088037"/>
            <a:ext cx="437400" cy="43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65"/>
          <p:cNvGrpSpPr/>
          <p:nvPr/>
        </p:nvGrpSpPr>
        <p:grpSpPr>
          <a:xfrm>
            <a:off x="4123599" y="3167535"/>
            <a:ext cx="276012" cy="275991"/>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65"/>
          <p:cNvGrpSpPr/>
          <p:nvPr/>
        </p:nvGrpSpPr>
        <p:grpSpPr>
          <a:xfrm>
            <a:off x="4989631" y="3186243"/>
            <a:ext cx="266790" cy="238574"/>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0" name="Google Shape;1400;p65"/>
          <p:cNvSpPr/>
          <p:nvPr/>
        </p:nvSpPr>
        <p:spPr>
          <a:xfrm>
            <a:off x="5853515" y="318648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5"/>
          <p:cNvSpPr txBox="1"/>
          <p:nvPr/>
        </p:nvSpPr>
        <p:spPr>
          <a:xfrm>
            <a:off x="3485375" y="434360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4"/>
                </a:solidFill>
                <a:latin typeface="Source Code Pro"/>
                <a:ea typeface="Source Code Pro"/>
                <a:cs typeface="Source Code Pro"/>
                <a:sym typeface="Source Code Pro"/>
              </a:rPr>
              <a:t>Please keep this slide for attribution</a:t>
            </a:r>
            <a:endParaRPr sz="1200">
              <a:solidFill>
                <a:schemeClr val="accent4"/>
              </a:solidFill>
              <a:latin typeface="Source Code Pro"/>
              <a:ea typeface="Source Code Pro"/>
              <a:cs typeface="Source Code Pro"/>
              <a:sym typeface="Source Code Pro"/>
            </a:endParaRPr>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915005" y="1742575"/>
            <a:ext cx="4893353" cy="15467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b="1" i="0" dirty="0">
                <a:solidFill>
                  <a:schemeClr val="accent3">
                    <a:lumMod val="40000"/>
                    <a:lumOff val="60000"/>
                  </a:schemeClr>
                </a:solidFill>
                <a:effectLst/>
                <a:latin typeface="DM Sans" panose="020F0502020204030204" pitchFamily="2" charset="0"/>
              </a:rPr>
              <a:t>Qu'est-ce</a:t>
            </a:r>
            <a:r>
              <a:rPr lang="fr-FR" sz="3200" b="1" i="0" dirty="0">
                <a:solidFill>
                  <a:schemeClr val="accent3">
                    <a:lumMod val="40000"/>
                    <a:lumOff val="60000"/>
                  </a:schemeClr>
                </a:solidFill>
                <a:effectLst/>
                <a:latin typeface="Söhne"/>
              </a:rPr>
              <a:t> qu'Apache Hive et quel est son rôle ?</a:t>
            </a:r>
            <a:endParaRPr sz="3200" b="1" dirty="0">
              <a:solidFill>
                <a:schemeClr val="accent3">
                  <a:lumMod val="40000"/>
                  <a:lumOff val="60000"/>
                </a:schemeClr>
              </a:solidFill>
            </a:endParaRPr>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6;p35">
            <a:extLst>
              <a:ext uri="{FF2B5EF4-FFF2-40B4-BE49-F238E27FC236}">
                <a16:creationId xmlns:a16="http://schemas.microsoft.com/office/drawing/2014/main" id="{D7C06B94-2695-5BBF-EF5A-9C0693BAAE2C}"/>
              </a:ext>
            </a:extLst>
          </p:cNvPr>
          <p:cNvSpPr txBox="1">
            <a:spLocks noGrp="1"/>
          </p:cNvSpPr>
          <p:nvPr>
            <p:ph type="title"/>
          </p:nvPr>
        </p:nvSpPr>
        <p:spPr>
          <a:xfrm>
            <a:off x="103366" y="318052"/>
            <a:ext cx="7943354" cy="735055"/>
          </a:xfrm>
          <a:prstGeom prst="rect">
            <a:avLst/>
          </a:prstGeom>
        </p:spPr>
        <p:txBody>
          <a:bodyPr spcFirstLastPara="1" wrap="square" lIns="91425" tIns="91425" rIns="91425" bIns="91425" anchor="ctr" anchorCtr="0">
            <a:noAutofit/>
          </a:bodyPr>
          <a:lstStyle/>
          <a:p>
            <a:pPr algn="l"/>
            <a:br>
              <a:rPr lang="fr-FR" b="1" i="0" dirty="0">
                <a:solidFill>
                  <a:schemeClr val="accent1">
                    <a:lumMod val="40000"/>
                    <a:lumOff val="60000"/>
                  </a:schemeClr>
                </a:solidFill>
                <a:effectLst/>
                <a:latin typeface="Söhne"/>
              </a:rPr>
            </a:br>
            <a:r>
              <a:rPr lang="fr-FR" b="1" i="0" dirty="0">
                <a:solidFill>
                  <a:schemeClr val="accent1">
                    <a:lumMod val="40000"/>
                    <a:lumOff val="60000"/>
                  </a:schemeClr>
                </a:solidFill>
                <a:effectLst/>
                <a:latin typeface="Söhne"/>
              </a:rPr>
              <a:t>1. Introduction à Apache Hive et son rôle</a:t>
            </a:r>
            <a:br>
              <a:rPr lang="fr-FR" b="1" i="0" dirty="0">
                <a:solidFill>
                  <a:schemeClr val="accent1">
                    <a:lumMod val="40000"/>
                    <a:lumOff val="60000"/>
                  </a:schemeClr>
                </a:solidFill>
                <a:effectLst/>
                <a:latin typeface="Söhne"/>
              </a:rPr>
            </a:br>
            <a:endParaRPr b="1" dirty="0">
              <a:solidFill>
                <a:schemeClr val="accent1">
                  <a:lumMod val="40000"/>
                  <a:lumOff val="60000"/>
                </a:schemeClr>
              </a:solidFill>
            </a:endParaRPr>
          </a:p>
        </p:txBody>
      </p:sp>
      <p:sp>
        <p:nvSpPr>
          <p:cNvPr id="5" name="Rectangle 1">
            <a:extLst>
              <a:ext uri="{FF2B5EF4-FFF2-40B4-BE49-F238E27FC236}">
                <a16:creationId xmlns:a16="http://schemas.microsoft.com/office/drawing/2014/main" id="{CF4F62D1-EFC0-D239-70DD-79105A3B7E40}"/>
              </a:ext>
            </a:extLst>
          </p:cNvPr>
          <p:cNvSpPr>
            <a:spLocks noGrp="1" noChangeArrowheads="1"/>
          </p:cNvSpPr>
          <p:nvPr>
            <p:ph type="subTitle" idx="1"/>
          </p:nvPr>
        </p:nvSpPr>
        <p:spPr bwMode="auto">
          <a:xfrm>
            <a:off x="294198" y="1412737"/>
            <a:ext cx="84045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sz="2400" b="0" i="0" dirty="0">
                <a:solidFill>
                  <a:srgbClr val="F8F8F8"/>
                </a:solidFill>
                <a:effectLst/>
                <a:latin typeface="Söhne"/>
              </a:rPr>
              <a:t>Apache Hive, un composant essentiel du </a:t>
            </a:r>
            <a:r>
              <a:rPr lang="fr-FR" sz="2400" b="0" i="0" dirty="0" err="1">
                <a:solidFill>
                  <a:srgbClr val="F8F8F8"/>
                </a:solidFill>
                <a:effectLst/>
                <a:latin typeface="Söhne"/>
              </a:rPr>
              <a:t>framework</a:t>
            </a:r>
            <a:r>
              <a:rPr lang="fr-FR" sz="2400" b="0" i="0" dirty="0">
                <a:solidFill>
                  <a:srgbClr val="F8F8F8"/>
                </a:solidFill>
                <a:effectLst/>
                <a:latin typeface="Söhne"/>
              </a:rPr>
              <a:t> Hadoop, a pour objectif principal de simplifier l'interrogation, l'analyse et la gestion des données stockées dans le Hadoop Distributed File System (HDFS). En utilisant un langage de requête SQL-like appelé </a:t>
            </a:r>
            <a:r>
              <a:rPr lang="fr-FR" sz="2400" b="0" i="0" dirty="0" err="1">
                <a:solidFill>
                  <a:srgbClr val="F8F8F8"/>
                </a:solidFill>
                <a:effectLst/>
                <a:latin typeface="Söhne"/>
              </a:rPr>
              <a:t>HiveQL</a:t>
            </a:r>
            <a:r>
              <a:rPr lang="fr-FR" sz="2400" b="0" i="0" dirty="0">
                <a:solidFill>
                  <a:srgbClr val="F8F8F8"/>
                </a:solidFill>
                <a:effectLst/>
                <a:latin typeface="Söhne"/>
              </a:rPr>
              <a:t>, les utilisateurs peuvent définir et manipuler des données de manière intuitive, transformant ainsi la complexité inhérente aux opérations sur Hadoop en une approche plus </a:t>
            </a:r>
            <a:r>
              <a:rPr lang="fr-FR" sz="2400" b="0" i="0" dirty="0" err="1">
                <a:solidFill>
                  <a:srgbClr val="F8F8F8"/>
                </a:solidFill>
                <a:effectLst/>
                <a:latin typeface="Söhne"/>
              </a:rPr>
              <a:t>conviviale.v</a:t>
            </a:r>
            <a:endParaRPr kumimoji="0" lang="fr-FR" altLang="fr-FR" sz="1800" b="0" i="0" u="none" strike="noStrike" cap="none" normalizeH="0" baseline="0" dirty="0">
              <a:ln>
                <a:noFill/>
              </a:ln>
              <a:solidFill>
                <a:srgbClr val="F8F8F8"/>
              </a:solidFill>
              <a:effectLst/>
            </a:endParaRPr>
          </a:p>
        </p:txBody>
      </p:sp>
    </p:spTree>
    <p:extLst>
      <p:ext uri="{BB962C8B-B14F-4D97-AF65-F5344CB8AC3E}">
        <p14:creationId xmlns:p14="http://schemas.microsoft.com/office/powerpoint/2010/main" val="381734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65362900-80B7-E3D4-4A47-4B627368D19C}"/>
              </a:ext>
            </a:extLst>
          </p:cNvPr>
          <p:cNvSpPr>
            <a:spLocks noGrp="1"/>
          </p:cNvSpPr>
          <p:nvPr>
            <p:ph type="subTitle" idx="1"/>
          </p:nvPr>
        </p:nvSpPr>
        <p:spPr>
          <a:xfrm>
            <a:off x="373711" y="1478943"/>
            <a:ext cx="8057114" cy="3125057"/>
          </a:xfrm>
        </p:spPr>
        <p:txBody>
          <a:bodyPr/>
          <a:lstStyle/>
          <a:p>
            <a:pPr marL="139700" indent="0">
              <a:buNone/>
            </a:pPr>
            <a:r>
              <a:rPr lang="fr-FR" sz="2000" b="0" i="0" dirty="0">
                <a:solidFill>
                  <a:srgbClr val="F8F8F8"/>
                </a:solidFill>
                <a:effectLst/>
                <a:latin typeface="Söhne"/>
              </a:rPr>
              <a:t>Hive offre une interface familière aux analystes et aux utilisateurs SQL, permettant l'exécution de requêtes sur de vastes ensembles de données stockées dans HDFS. Cette facilité d'utilisation ouvre la voie à une exploration efficace des données, à l'analyse approfondie et à une gestion optimisée des informations au sein de l'écosystème Hadoop</a:t>
            </a:r>
            <a:r>
              <a:rPr lang="fr-FR" b="0" i="0" dirty="0">
                <a:solidFill>
                  <a:srgbClr val="374151"/>
                </a:solidFill>
                <a:effectLst/>
                <a:latin typeface="Söhne"/>
              </a:rPr>
              <a:t>.</a:t>
            </a:r>
            <a:endParaRPr lang="fr-FR" dirty="0"/>
          </a:p>
        </p:txBody>
      </p:sp>
    </p:spTree>
    <p:extLst>
      <p:ext uri="{BB962C8B-B14F-4D97-AF65-F5344CB8AC3E}">
        <p14:creationId xmlns:p14="http://schemas.microsoft.com/office/powerpoint/2010/main" val="296777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822248" y="1733384"/>
            <a:ext cx="5321752" cy="1622066"/>
          </a:xfrm>
          <a:prstGeom prst="rect">
            <a:avLst/>
          </a:prstGeom>
        </p:spPr>
        <p:txBody>
          <a:bodyPr spcFirstLastPara="1" wrap="square" lIns="91425" tIns="91425" rIns="91425" bIns="91425" anchor="b" anchorCtr="0">
            <a:noAutofit/>
          </a:bodyPr>
          <a:lstStyle/>
          <a:p>
            <a:r>
              <a:rPr lang="fr-FR" sz="3200" b="1" i="0" dirty="0">
                <a:solidFill>
                  <a:schemeClr val="accent3">
                    <a:lumMod val="60000"/>
                    <a:lumOff val="40000"/>
                  </a:schemeClr>
                </a:solidFill>
                <a:effectLst/>
                <a:latin typeface="Söhne"/>
              </a:rPr>
              <a:t> Caractéristiques principales</a:t>
            </a:r>
            <a:br>
              <a:rPr lang="fr-FR" sz="3200" b="1" i="0" dirty="0">
                <a:solidFill>
                  <a:schemeClr val="accent3">
                    <a:lumMod val="60000"/>
                    <a:lumOff val="40000"/>
                  </a:schemeClr>
                </a:solidFill>
                <a:effectLst/>
                <a:latin typeface="Söhne"/>
              </a:rPr>
            </a:br>
            <a:endParaRPr sz="3200" dirty="0">
              <a:solidFill>
                <a:schemeClr val="accent3">
                  <a:lumMod val="60000"/>
                  <a:lumOff val="40000"/>
                </a:schemeClr>
              </a:solidFill>
            </a:endParaRPr>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358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6;p35">
            <a:extLst>
              <a:ext uri="{FF2B5EF4-FFF2-40B4-BE49-F238E27FC236}">
                <a16:creationId xmlns:a16="http://schemas.microsoft.com/office/drawing/2014/main" id="{D7C06B94-2695-5BBF-EF5A-9C0693BAAE2C}"/>
              </a:ext>
            </a:extLst>
          </p:cNvPr>
          <p:cNvSpPr txBox="1">
            <a:spLocks noGrp="1"/>
          </p:cNvSpPr>
          <p:nvPr>
            <p:ph type="title"/>
          </p:nvPr>
        </p:nvSpPr>
        <p:spPr>
          <a:xfrm>
            <a:off x="103366" y="318052"/>
            <a:ext cx="7943354" cy="735055"/>
          </a:xfrm>
          <a:prstGeom prst="rect">
            <a:avLst/>
          </a:prstGeom>
        </p:spPr>
        <p:txBody>
          <a:bodyPr spcFirstLastPara="1" wrap="square" lIns="91425" tIns="91425" rIns="91425" bIns="91425" anchor="ctr" anchorCtr="0">
            <a:noAutofit/>
          </a:bodyPr>
          <a:lstStyle/>
          <a:p>
            <a:pPr algn="l"/>
            <a:r>
              <a:rPr lang="fr-FR" b="1" i="0" dirty="0">
                <a:solidFill>
                  <a:schemeClr val="accent1">
                    <a:lumMod val="40000"/>
                    <a:lumOff val="60000"/>
                  </a:schemeClr>
                </a:solidFill>
                <a:effectLst/>
                <a:latin typeface="Söhne"/>
              </a:rPr>
              <a:t>2. Caractéristiques</a:t>
            </a:r>
            <a:endParaRPr b="1" dirty="0">
              <a:solidFill>
                <a:schemeClr val="accent1">
                  <a:lumMod val="40000"/>
                  <a:lumOff val="60000"/>
                </a:schemeClr>
              </a:solidFill>
            </a:endParaRPr>
          </a:p>
        </p:txBody>
      </p:sp>
      <p:sp>
        <p:nvSpPr>
          <p:cNvPr id="5" name="Rectangle 1">
            <a:extLst>
              <a:ext uri="{FF2B5EF4-FFF2-40B4-BE49-F238E27FC236}">
                <a16:creationId xmlns:a16="http://schemas.microsoft.com/office/drawing/2014/main" id="{CF4F62D1-EFC0-D239-70DD-79105A3B7E40}"/>
              </a:ext>
            </a:extLst>
          </p:cNvPr>
          <p:cNvSpPr>
            <a:spLocks noGrp="1" noChangeArrowheads="1"/>
          </p:cNvSpPr>
          <p:nvPr>
            <p:ph type="subTitle" idx="1"/>
          </p:nvPr>
        </p:nvSpPr>
        <p:spPr bwMode="auto">
          <a:xfrm>
            <a:off x="294198" y="1412737"/>
            <a:ext cx="84045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sz="2400" b="0" i="0" dirty="0">
                <a:solidFill>
                  <a:srgbClr val="F8F8F8"/>
                </a:solidFill>
                <a:effectLst/>
                <a:latin typeface="Söhne"/>
              </a:rPr>
              <a:t>Apache Hive simplifie l'analyse de données dans Hadoop grâce à son langage SQL-like, </a:t>
            </a:r>
            <a:r>
              <a:rPr lang="fr-FR" sz="2400" b="0" i="0" dirty="0" err="1">
                <a:solidFill>
                  <a:srgbClr val="F8F8F8"/>
                </a:solidFill>
                <a:effectLst/>
                <a:latin typeface="Söhne"/>
              </a:rPr>
              <a:t>HiveQL</a:t>
            </a:r>
            <a:r>
              <a:rPr lang="fr-FR" sz="2400" b="0" i="0" dirty="0">
                <a:solidFill>
                  <a:srgbClr val="F8F8F8"/>
                </a:solidFill>
                <a:effectLst/>
                <a:latin typeface="Söhne"/>
              </a:rPr>
              <a:t>. En exploitant Hadoop MapReduce, il permet le traitement distribué pour des ensembles de données massifs. Son architecture basée sur les colonnes assure une compression efficace des données, optimisant l'espace de stockage. Hive offre ainsi une expérience SQL conviviale tout en garantissant des analyses de données évolutives.</a:t>
            </a:r>
            <a:endParaRPr kumimoji="0" lang="fr-FR" altLang="fr-FR" sz="2400" b="0" i="0" u="none" strike="noStrike" cap="none" normalizeH="0" baseline="0" dirty="0">
              <a:ln>
                <a:noFill/>
              </a:ln>
              <a:solidFill>
                <a:srgbClr val="F8F8F8"/>
              </a:solidFill>
              <a:effectLst/>
            </a:endParaRPr>
          </a:p>
        </p:txBody>
      </p:sp>
    </p:spTree>
    <p:extLst>
      <p:ext uri="{BB962C8B-B14F-4D97-AF65-F5344CB8AC3E}">
        <p14:creationId xmlns:p14="http://schemas.microsoft.com/office/powerpoint/2010/main" val="67330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995901" y="2151834"/>
            <a:ext cx="5026952" cy="899654"/>
          </a:xfrm>
          <a:prstGeom prst="rect">
            <a:avLst/>
          </a:prstGeom>
        </p:spPr>
        <p:txBody>
          <a:bodyPr spcFirstLastPara="1" wrap="square" lIns="91425" tIns="91425" rIns="91425" bIns="91425" anchor="b" anchorCtr="0">
            <a:noAutofit/>
          </a:bodyPr>
          <a:lstStyle/>
          <a:p>
            <a:pPr algn="ctr"/>
            <a:r>
              <a:rPr lang="fr-FR" sz="3600" b="1" i="0" dirty="0">
                <a:solidFill>
                  <a:schemeClr val="accent3">
                    <a:lumMod val="60000"/>
                    <a:lumOff val="40000"/>
                  </a:schemeClr>
                </a:solidFill>
                <a:effectLst/>
                <a:latin typeface="Söhne"/>
              </a:rPr>
              <a:t>3. Architecture de Hive</a:t>
            </a:r>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853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b="1" i="0" dirty="0">
                <a:solidFill>
                  <a:schemeClr val="bg2">
                    <a:lumMod val="60000"/>
                    <a:lumOff val="40000"/>
                  </a:schemeClr>
                </a:solidFill>
                <a:effectLst/>
                <a:latin typeface="Söhne"/>
              </a:rPr>
              <a:t>Architecture</a:t>
            </a:r>
            <a:r>
              <a:rPr lang="fr-FR" sz="3200" b="1" i="0" dirty="0">
                <a:solidFill>
                  <a:schemeClr val="accent3">
                    <a:lumMod val="60000"/>
                    <a:lumOff val="40000"/>
                  </a:schemeClr>
                </a:solidFill>
                <a:effectLst/>
                <a:latin typeface="Söhne"/>
              </a:rPr>
              <a:t> </a:t>
            </a:r>
            <a:endParaRPr dirty="0">
              <a:solidFill>
                <a:schemeClr val="accent4"/>
              </a:solidFill>
            </a:endParaRPr>
          </a:p>
        </p:txBody>
      </p:sp>
      <p:grpSp>
        <p:nvGrpSpPr>
          <p:cNvPr id="504" name="Google Shape;504;p38"/>
          <p:cNvGrpSpPr/>
          <p:nvPr/>
        </p:nvGrpSpPr>
        <p:grpSpPr>
          <a:xfrm>
            <a:off x="94072" y="4216475"/>
            <a:ext cx="2212006" cy="791700"/>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8412743" y="4301673"/>
            <a:ext cx="53972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647</Words>
  <Application>Microsoft Office PowerPoint</Application>
  <PresentationFormat>Affichage à l'écran (16:9)</PresentationFormat>
  <Paragraphs>113</Paragraphs>
  <Slides>21</Slides>
  <Notes>18</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21</vt:i4>
      </vt:variant>
    </vt:vector>
  </HeadingPairs>
  <TitlesOfParts>
    <vt:vector size="33" baseType="lpstr">
      <vt:lpstr>Anaheim</vt:lpstr>
      <vt:lpstr>Söhne</vt:lpstr>
      <vt:lpstr>Arial</vt:lpstr>
      <vt:lpstr>Source Code Pro</vt:lpstr>
      <vt:lpstr>Nunito Light</vt:lpstr>
      <vt:lpstr>DM Sans</vt:lpstr>
      <vt:lpstr>Source Code Pro Medium</vt:lpstr>
      <vt:lpstr>Fira Code</vt:lpstr>
      <vt:lpstr>Comfortaa</vt:lpstr>
      <vt:lpstr>PT Sans</vt:lpstr>
      <vt:lpstr>Bebas Neue</vt:lpstr>
      <vt:lpstr>Introduction to Java Programming for High School by Slidesgo</vt:lpstr>
      <vt:lpstr>Stockage et requêtage avec Apache Hive</vt:lpstr>
      <vt:lpstr>Plan</vt:lpstr>
      <vt:lpstr>Qu'est-ce qu'Apache Hive et quel est son rôle ?</vt:lpstr>
      <vt:lpstr> 1. Introduction à Apache Hive et son rôle </vt:lpstr>
      <vt:lpstr>Présentation PowerPoint</vt:lpstr>
      <vt:lpstr> Caractéristiques principales </vt:lpstr>
      <vt:lpstr>2. Caractéristiques</vt:lpstr>
      <vt:lpstr>3. Architecture de Hive</vt:lpstr>
      <vt:lpstr>Architecture </vt:lpstr>
      <vt:lpstr>Here are three ideas</vt:lpstr>
      <vt:lpstr>Practical exercise 01</vt:lpstr>
      <vt:lpstr>Practical exercise 02</vt:lpstr>
      <vt:lpstr>Awesome words</vt:lpstr>
      <vt:lpstr>Practical exercise 03</vt:lpstr>
      <vt:lpstr>—Someone Famous</vt:lpstr>
      <vt:lpstr>Practical exercise 04</vt:lpstr>
      <vt:lpstr>98,300,000</vt:lpstr>
      <vt:lpstr>9h 55m 23s</vt:lpstr>
      <vt:lpstr>Practical exercise 05</vt:lpstr>
      <vt:lpstr>Computer mockup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Stockage et requêtage avec Apache Hive</dc:title>
  <cp:lastModifiedBy>lenovo</cp:lastModifiedBy>
  <cp:revision>2</cp:revision>
  <dcterms:modified xsi:type="dcterms:W3CDTF">2023-12-29T23:25:37Z</dcterms:modified>
</cp:coreProperties>
</file>