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8357" y="461594"/>
            <a:ext cx="54472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5940" y="1639950"/>
            <a:ext cx="379095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76400" y="228600"/>
            <a:ext cx="5181600" cy="63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9558" y="461594"/>
            <a:ext cx="716488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7972425" cy="256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08290" y="6464909"/>
            <a:ext cx="6997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6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7.png"/><Relationship Id="rId3" Type="http://schemas.openxmlformats.org/officeDocument/2006/relationships/image" Target="../media/image438.png"/><Relationship Id="rId4" Type="http://schemas.openxmlformats.org/officeDocument/2006/relationships/image" Target="../media/image439.png"/><Relationship Id="rId5" Type="http://schemas.openxmlformats.org/officeDocument/2006/relationships/image" Target="../media/image440.png"/><Relationship Id="rId6" Type="http://schemas.openxmlformats.org/officeDocument/2006/relationships/image" Target="../media/image441.png"/><Relationship Id="rId7" Type="http://schemas.openxmlformats.org/officeDocument/2006/relationships/image" Target="../media/image442.png"/><Relationship Id="rId8" Type="http://schemas.openxmlformats.org/officeDocument/2006/relationships/image" Target="../media/image443.png"/><Relationship Id="rId9" Type="http://schemas.openxmlformats.org/officeDocument/2006/relationships/image" Target="../media/image444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5.png"/><Relationship Id="rId3" Type="http://schemas.openxmlformats.org/officeDocument/2006/relationships/image" Target="../media/image446.png"/><Relationship Id="rId4" Type="http://schemas.openxmlformats.org/officeDocument/2006/relationships/image" Target="../media/image447.png"/><Relationship Id="rId5" Type="http://schemas.openxmlformats.org/officeDocument/2006/relationships/image" Target="../media/image448.png"/><Relationship Id="rId6" Type="http://schemas.openxmlformats.org/officeDocument/2006/relationships/image" Target="../media/image449.png"/><Relationship Id="rId7" Type="http://schemas.openxmlformats.org/officeDocument/2006/relationships/image" Target="../media/image450.png"/><Relationship Id="rId8" Type="http://schemas.openxmlformats.org/officeDocument/2006/relationships/image" Target="../media/image451.png"/><Relationship Id="rId9" Type="http://schemas.openxmlformats.org/officeDocument/2006/relationships/image" Target="../media/image452.png"/><Relationship Id="rId10" Type="http://schemas.openxmlformats.org/officeDocument/2006/relationships/image" Target="../media/image453.png"/><Relationship Id="rId11" Type="http://schemas.openxmlformats.org/officeDocument/2006/relationships/image" Target="../media/image454.png"/><Relationship Id="rId12" Type="http://schemas.openxmlformats.org/officeDocument/2006/relationships/image" Target="../media/image455.png"/><Relationship Id="rId13" Type="http://schemas.openxmlformats.org/officeDocument/2006/relationships/image" Target="../media/image456.png"/><Relationship Id="rId14" Type="http://schemas.openxmlformats.org/officeDocument/2006/relationships/image" Target="../media/image457.png"/><Relationship Id="rId15" Type="http://schemas.openxmlformats.org/officeDocument/2006/relationships/image" Target="../media/image458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9.png"/><Relationship Id="rId3" Type="http://schemas.openxmlformats.org/officeDocument/2006/relationships/image" Target="../media/image460.png"/><Relationship Id="rId4" Type="http://schemas.openxmlformats.org/officeDocument/2006/relationships/image" Target="../media/image461.png"/><Relationship Id="rId5" Type="http://schemas.openxmlformats.org/officeDocument/2006/relationships/image" Target="../media/image462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3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p.net/mvc/tutorials/mvc-5/introduction/getting-started" TargetMode="External"/><Relationship Id="rId3" Type="http://schemas.openxmlformats.org/officeDocument/2006/relationships/hyperlink" Target="http://www.dotnetperls.com/lambda" TargetMode="External"/><Relationship Id="rId4" Type="http://schemas.openxmlformats.org/officeDocument/2006/relationships/hyperlink" Target="http://code.msdn.microsoft.com/101-LINQ-Samples-3fb9811b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3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7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3.jpg"/><Relationship Id="rId3" Type="http://schemas.openxmlformats.org/officeDocument/2006/relationships/image" Target="../media/image10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app/HelloWorld/Welcome/3?name=Rick" TargetMode="External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8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jp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7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jp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Relationship Id="rId12" Type="http://schemas.openxmlformats.org/officeDocument/2006/relationships/image" Target="../media/image220.png"/><Relationship Id="rId13" Type="http://schemas.openxmlformats.org/officeDocument/2006/relationships/image" Target="../media/image221.png"/><Relationship Id="rId14" Type="http://schemas.openxmlformats.org/officeDocument/2006/relationships/image" Target="../media/image222.png"/><Relationship Id="rId15" Type="http://schemas.openxmlformats.org/officeDocument/2006/relationships/image" Target="../media/image223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3.png"/><Relationship Id="rId3" Type="http://schemas.openxmlformats.org/officeDocument/2006/relationships/image" Target="../media/image244.png"/><Relationship Id="rId4" Type="http://schemas.openxmlformats.org/officeDocument/2006/relationships/image" Target="../media/image245.png"/><Relationship Id="rId5" Type="http://schemas.openxmlformats.org/officeDocument/2006/relationships/image" Target="../media/image246.png"/><Relationship Id="rId6" Type="http://schemas.openxmlformats.org/officeDocument/2006/relationships/image" Target="../media/image247.png"/><Relationship Id="rId7" Type="http://schemas.openxmlformats.org/officeDocument/2006/relationships/image" Target="../media/image248.png"/><Relationship Id="rId8" Type="http://schemas.openxmlformats.org/officeDocument/2006/relationships/image" Target="../media/image249.png"/><Relationship Id="rId9" Type="http://schemas.openxmlformats.org/officeDocument/2006/relationships/image" Target="../media/image250.png"/><Relationship Id="rId10" Type="http://schemas.openxmlformats.org/officeDocument/2006/relationships/image" Target="../media/image251.png"/><Relationship Id="rId11" Type="http://schemas.openxmlformats.org/officeDocument/2006/relationships/image" Target="../media/image25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Relationship Id="rId13" Type="http://schemas.openxmlformats.org/officeDocument/2006/relationships/image" Target="../media/image264.png"/><Relationship Id="rId14" Type="http://schemas.openxmlformats.org/officeDocument/2006/relationships/image" Target="../media/image265.png"/><Relationship Id="rId15" Type="http://schemas.openxmlformats.org/officeDocument/2006/relationships/image" Target="../media/image266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image" Target="../media/image271.png"/><Relationship Id="rId7" Type="http://schemas.openxmlformats.org/officeDocument/2006/relationships/image" Target="../media/image272.png"/><Relationship Id="rId8" Type="http://schemas.openxmlformats.org/officeDocument/2006/relationships/image" Target="../media/image273.png"/><Relationship Id="rId9" Type="http://schemas.openxmlformats.org/officeDocument/2006/relationships/image" Target="../media/image274.png"/><Relationship Id="rId10" Type="http://schemas.openxmlformats.org/officeDocument/2006/relationships/image" Target="../media/image275.png"/><Relationship Id="rId11" Type="http://schemas.openxmlformats.org/officeDocument/2006/relationships/image" Target="../media/image276.png"/><Relationship Id="rId12" Type="http://schemas.openxmlformats.org/officeDocument/2006/relationships/image" Target="../media/image277.png"/><Relationship Id="rId13" Type="http://schemas.openxmlformats.org/officeDocument/2006/relationships/image" Target="../media/image278.png"/><Relationship Id="rId14" Type="http://schemas.openxmlformats.org/officeDocument/2006/relationships/image" Target="../media/image279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7" Type="http://schemas.openxmlformats.org/officeDocument/2006/relationships/image" Target="../media/image285.png"/><Relationship Id="rId8" Type="http://schemas.openxmlformats.org/officeDocument/2006/relationships/image" Target="../media/image286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png"/><Relationship Id="rId3" Type="http://schemas.openxmlformats.org/officeDocument/2006/relationships/image" Target="../media/image288.jpg"/><Relationship Id="rId4" Type="http://schemas.openxmlformats.org/officeDocument/2006/relationships/image" Target="../media/image289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Relationship Id="rId9" Type="http://schemas.openxmlformats.org/officeDocument/2006/relationships/image" Target="../media/image294.png"/><Relationship Id="rId10" Type="http://schemas.openxmlformats.org/officeDocument/2006/relationships/image" Target="../media/image295.png"/><Relationship Id="rId11" Type="http://schemas.openxmlformats.org/officeDocument/2006/relationships/image" Target="../media/image296.png"/><Relationship Id="rId12" Type="http://schemas.openxmlformats.org/officeDocument/2006/relationships/image" Target="../media/image297.png"/><Relationship Id="rId13" Type="http://schemas.openxmlformats.org/officeDocument/2006/relationships/image" Target="../media/image298.png"/><Relationship Id="rId14" Type="http://schemas.openxmlformats.org/officeDocument/2006/relationships/image" Target="../media/image299.png"/><Relationship Id="rId15" Type="http://schemas.openxmlformats.org/officeDocument/2006/relationships/image" Target="../media/image300.png"/><Relationship Id="rId16" Type="http://schemas.openxmlformats.org/officeDocument/2006/relationships/image" Target="../media/image301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Relationship Id="rId7" Type="http://schemas.openxmlformats.org/officeDocument/2006/relationships/image" Target="../media/image307.png"/><Relationship Id="rId8" Type="http://schemas.openxmlformats.org/officeDocument/2006/relationships/image" Target="../media/image308.png"/><Relationship Id="rId9" Type="http://schemas.openxmlformats.org/officeDocument/2006/relationships/image" Target="../media/image309.png"/><Relationship Id="rId10" Type="http://schemas.openxmlformats.org/officeDocument/2006/relationships/image" Target="../media/image310.png"/><Relationship Id="rId11" Type="http://schemas.openxmlformats.org/officeDocument/2006/relationships/image" Target="../media/image311.png"/><Relationship Id="rId12" Type="http://schemas.openxmlformats.org/officeDocument/2006/relationships/image" Target="../media/image312.png"/><Relationship Id="rId13" Type="http://schemas.openxmlformats.org/officeDocument/2006/relationships/image" Target="../media/image313.png"/><Relationship Id="rId14" Type="http://schemas.openxmlformats.org/officeDocument/2006/relationships/image" Target="../media/image314.png"/><Relationship Id="rId15" Type="http://schemas.openxmlformats.org/officeDocument/2006/relationships/image" Target="../media/image315.png"/><Relationship Id="rId16" Type="http://schemas.openxmlformats.org/officeDocument/2006/relationships/image" Target="../media/image316.png"/><Relationship Id="rId17" Type="http://schemas.openxmlformats.org/officeDocument/2006/relationships/image" Target="../media/image317.png"/><Relationship Id="rId18" Type="http://schemas.openxmlformats.org/officeDocument/2006/relationships/image" Target="../media/image318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9.png"/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3.png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327.png"/><Relationship Id="rId7" Type="http://schemas.openxmlformats.org/officeDocument/2006/relationships/image" Target="../media/image328.png"/><Relationship Id="rId8" Type="http://schemas.openxmlformats.org/officeDocument/2006/relationships/image" Target="../media/image329.png"/><Relationship Id="rId9" Type="http://schemas.openxmlformats.org/officeDocument/2006/relationships/image" Target="../media/image330.png"/><Relationship Id="rId10" Type="http://schemas.openxmlformats.org/officeDocument/2006/relationships/image" Target="../media/image331.png"/><Relationship Id="rId11" Type="http://schemas.openxmlformats.org/officeDocument/2006/relationships/image" Target="../media/image332.png"/><Relationship Id="rId12" Type="http://schemas.openxmlformats.org/officeDocument/2006/relationships/image" Target="../media/image333.png"/><Relationship Id="rId13" Type="http://schemas.openxmlformats.org/officeDocument/2006/relationships/image" Target="../media/image334.png"/><Relationship Id="rId14" Type="http://schemas.openxmlformats.org/officeDocument/2006/relationships/image" Target="../media/image335.png"/><Relationship Id="rId15" Type="http://schemas.openxmlformats.org/officeDocument/2006/relationships/image" Target="../media/image336.png"/><Relationship Id="rId16" Type="http://schemas.openxmlformats.org/officeDocument/2006/relationships/image" Target="../media/image337.png"/><Relationship Id="rId17" Type="http://schemas.openxmlformats.org/officeDocument/2006/relationships/image" Target="../media/image338.png"/><Relationship Id="rId18" Type="http://schemas.openxmlformats.org/officeDocument/2006/relationships/image" Target="../media/image339.png"/><Relationship Id="rId19" Type="http://schemas.openxmlformats.org/officeDocument/2006/relationships/image" Target="../media/image340.png"/><Relationship Id="rId20" Type="http://schemas.openxmlformats.org/officeDocument/2006/relationships/image" Target="../media/image341.png"/><Relationship Id="rId21" Type="http://schemas.openxmlformats.org/officeDocument/2006/relationships/image" Target="../media/image342.png"/><Relationship Id="rId22" Type="http://schemas.openxmlformats.org/officeDocument/2006/relationships/image" Target="../media/image343.png"/><Relationship Id="rId23" Type="http://schemas.openxmlformats.org/officeDocument/2006/relationships/image" Target="../media/image344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9.png"/><Relationship Id="rId3" Type="http://schemas.openxmlformats.org/officeDocument/2006/relationships/image" Target="../media/image345.png"/><Relationship Id="rId4" Type="http://schemas.openxmlformats.org/officeDocument/2006/relationships/image" Target="../media/image346.png"/><Relationship Id="rId5" Type="http://schemas.openxmlformats.org/officeDocument/2006/relationships/image" Target="../media/image347.png"/><Relationship Id="rId6" Type="http://schemas.openxmlformats.org/officeDocument/2006/relationships/image" Target="../media/image348.png"/><Relationship Id="rId7" Type="http://schemas.openxmlformats.org/officeDocument/2006/relationships/image" Target="../media/image349.png"/><Relationship Id="rId8" Type="http://schemas.openxmlformats.org/officeDocument/2006/relationships/image" Target="../media/image350.png"/><Relationship Id="rId9" Type="http://schemas.openxmlformats.org/officeDocument/2006/relationships/image" Target="../media/image35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6.png"/><Relationship Id="rId3" Type="http://schemas.openxmlformats.org/officeDocument/2006/relationships/image" Target="../media/image357.png"/><Relationship Id="rId4" Type="http://schemas.openxmlformats.org/officeDocument/2006/relationships/image" Target="../media/image358.png"/><Relationship Id="rId5" Type="http://schemas.openxmlformats.org/officeDocument/2006/relationships/image" Target="../media/image359.png"/><Relationship Id="rId6" Type="http://schemas.openxmlformats.org/officeDocument/2006/relationships/image" Target="../media/image360.png"/><Relationship Id="rId7" Type="http://schemas.openxmlformats.org/officeDocument/2006/relationships/image" Target="../media/image361.png"/><Relationship Id="rId8" Type="http://schemas.openxmlformats.org/officeDocument/2006/relationships/image" Target="../media/image362.png"/><Relationship Id="rId9" Type="http://schemas.openxmlformats.org/officeDocument/2006/relationships/image" Target="../media/image363.png"/><Relationship Id="rId10" Type="http://schemas.openxmlformats.org/officeDocument/2006/relationships/image" Target="../media/image364.png"/><Relationship Id="rId11" Type="http://schemas.openxmlformats.org/officeDocument/2006/relationships/image" Target="../media/image365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image" Target="../media/image369.png"/><Relationship Id="rId6" Type="http://schemas.openxmlformats.org/officeDocument/2006/relationships/image" Target="../media/image370.png"/><Relationship Id="rId7" Type="http://schemas.openxmlformats.org/officeDocument/2006/relationships/image" Target="../media/image371.png"/><Relationship Id="rId8" Type="http://schemas.openxmlformats.org/officeDocument/2006/relationships/image" Target="../media/image372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3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image" Target="../media/image378.png"/><Relationship Id="rId7" Type="http://schemas.openxmlformats.org/officeDocument/2006/relationships/image" Target="../media/image379.png"/><Relationship Id="rId8" Type="http://schemas.openxmlformats.org/officeDocument/2006/relationships/image" Target="../media/image380.png"/><Relationship Id="rId9" Type="http://schemas.openxmlformats.org/officeDocument/2006/relationships/image" Target="../media/image381.png"/><Relationship Id="rId10" Type="http://schemas.openxmlformats.org/officeDocument/2006/relationships/image" Target="../media/image382.png"/><Relationship Id="rId11" Type="http://schemas.openxmlformats.org/officeDocument/2006/relationships/image" Target="../media/image383.png"/><Relationship Id="rId12" Type="http://schemas.openxmlformats.org/officeDocument/2006/relationships/image" Target="../media/image384.png"/><Relationship Id="rId13" Type="http://schemas.openxmlformats.org/officeDocument/2006/relationships/image" Target="../media/image385.png"/><Relationship Id="rId14" Type="http://schemas.openxmlformats.org/officeDocument/2006/relationships/image" Target="../media/image386.png"/><Relationship Id="rId15" Type="http://schemas.openxmlformats.org/officeDocument/2006/relationships/image" Target="../media/image387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8.jpg"/><Relationship Id="rId3" Type="http://schemas.openxmlformats.org/officeDocument/2006/relationships/image" Target="../media/image389.png"/><Relationship Id="rId4" Type="http://schemas.openxmlformats.org/officeDocument/2006/relationships/image" Target="../media/image390.png"/><Relationship Id="rId5" Type="http://schemas.openxmlformats.org/officeDocument/2006/relationships/image" Target="../media/image391.png"/><Relationship Id="rId6" Type="http://schemas.openxmlformats.org/officeDocument/2006/relationships/image" Target="../media/image392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3.png"/><Relationship Id="rId3" Type="http://schemas.openxmlformats.org/officeDocument/2006/relationships/image" Target="../media/image394.png"/><Relationship Id="rId4" Type="http://schemas.openxmlformats.org/officeDocument/2006/relationships/image" Target="../media/image395.png"/><Relationship Id="rId5" Type="http://schemas.openxmlformats.org/officeDocument/2006/relationships/image" Target="../media/image396.png"/><Relationship Id="rId6" Type="http://schemas.openxmlformats.org/officeDocument/2006/relationships/image" Target="../media/image397.png"/><Relationship Id="rId7" Type="http://schemas.openxmlformats.org/officeDocument/2006/relationships/image" Target="../media/image398.png"/><Relationship Id="rId8" Type="http://schemas.openxmlformats.org/officeDocument/2006/relationships/image" Target="../media/image399.png"/><Relationship Id="rId9" Type="http://schemas.openxmlformats.org/officeDocument/2006/relationships/image" Target="../media/image400.png"/><Relationship Id="rId10" Type="http://schemas.openxmlformats.org/officeDocument/2006/relationships/image" Target="../media/image401.png"/><Relationship Id="rId11" Type="http://schemas.openxmlformats.org/officeDocument/2006/relationships/image" Target="../media/image402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3.png"/><Relationship Id="rId3" Type="http://schemas.openxmlformats.org/officeDocument/2006/relationships/image" Target="../media/image404.png"/><Relationship Id="rId4" Type="http://schemas.openxmlformats.org/officeDocument/2006/relationships/image" Target="../media/image405.png"/><Relationship Id="rId5" Type="http://schemas.openxmlformats.org/officeDocument/2006/relationships/image" Target="../media/image406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7.png"/><Relationship Id="rId3" Type="http://schemas.openxmlformats.org/officeDocument/2006/relationships/image" Target="../media/image408.png"/><Relationship Id="rId4" Type="http://schemas.openxmlformats.org/officeDocument/2006/relationships/image" Target="../media/image409.png"/><Relationship Id="rId5" Type="http://schemas.openxmlformats.org/officeDocument/2006/relationships/image" Target="../media/image410.png"/><Relationship Id="rId6" Type="http://schemas.openxmlformats.org/officeDocument/2006/relationships/image" Target="../media/image411.png"/><Relationship Id="rId7" Type="http://schemas.openxmlformats.org/officeDocument/2006/relationships/image" Target="../media/image412.png"/><Relationship Id="rId8" Type="http://schemas.openxmlformats.org/officeDocument/2006/relationships/image" Target="../media/image413.png"/><Relationship Id="rId9" Type="http://schemas.openxmlformats.org/officeDocument/2006/relationships/image" Target="../media/image414.png"/><Relationship Id="rId10" Type="http://schemas.openxmlformats.org/officeDocument/2006/relationships/image" Target="../media/image415.png"/><Relationship Id="rId11" Type="http://schemas.openxmlformats.org/officeDocument/2006/relationships/image" Target="../media/image4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7.png"/><Relationship Id="rId3" Type="http://schemas.openxmlformats.org/officeDocument/2006/relationships/image" Target="../media/image418.png"/><Relationship Id="rId4" Type="http://schemas.openxmlformats.org/officeDocument/2006/relationships/image" Target="../media/image419.png"/><Relationship Id="rId5" Type="http://schemas.openxmlformats.org/officeDocument/2006/relationships/image" Target="../media/image420.png"/><Relationship Id="rId6" Type="http://schemas.openxmlformats.org/officeDocument/2006/relationships/image" Target="../media/image421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2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Relationship Id="rId3" Type="http://schemas.openxmlformats.org/officeDocument/2006/relationships/image" Target="../media/image424.png"/><Relationship Id="rId4" Type="http://schemas.openxmlformats.org/officeDocument/2006/relationships/image" Target="../media/image425.png"/><Relationship Id="rId5" Type="http://schemas.openxmlformats.org/officeDocument/2006/relationships/image" Target="../media/image426.png"/><Relationship Id="rId6" Type="http://schemas.openxmlformats.org/officeDocument/2006/relationships/image" Target="../media/image427.png"/><Relationship Id="rId7" Type="http://schemas.openxmlformats.org/officeDocument/2006/relationships/image" Target="../media/image428.png"/><Relationship Id="rId8" Type="http://schemas.openxmlformats.org/officeDocument/2006/relationships/image" Target="../media/image429.png"/><Relationship Id="rId9" Type="http://schemas.openxmlformats.org/officeDocument/2006/relationships/image" Target="../media/image430.png"/><Relationship Id="rId10" Type="http://schemas.openxmlformats.org/officeDocument/2006/relationships/image" Target="../media/image431.png"/><Relationship Id="rId11" Type="http://schemas.openxmlformats.org/officeDocument/2006/relationships/image" Target="../media/image432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3.png"/><Relationship Id="rId3" Type="http://schemas.openxmlformats.org/officeDocument/2006/relationships/image" Target="../media/image434.png"/><Relationship Id="rId4" Type="http://schemas.openxmlformats.org/officeDocument/2006/relationships/image" Target="../media/image435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3769" y="2481452"/>
            <a:ext cx="3697604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"/>
                <a:cs typeface="Calibri"/>
              </a:rPr>
              <a:t>ASP </a:t>
            </a:r>
            <a:r>
              <a:rPr dirty="0" sz="4400" spc="-5">
                <a:latin typeface="Calibri"/>
                <a:cs typeface="Calibri"/>
              </a:rPr>
              <a:t>.NET </a:t>
            </a:r>
            <a:r>
              <a:rPr dirty="0" sz="4400" spc="-10">
                <a:latin typeface="Calibri"/>
                <a:cs typeface="Calibri"/>
              </a:rPr>
              <a:t>MVC</a:t>
            </a:r>
            <a:r>
              <a:rPr dirty="0" sz="4400" spc="-65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5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9864" y="3894201"/>
            <a:ext cx="368490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Nemanja </a:t>
            </a:r>
            <a:r>
              <a:rPr dirty="0" sz="3200" spc="-15">
                <a:solidFill>
                  <a:srgbClr val="888888"/>
                </a:solidFill>
                <a:latin typeface="Calibri"/>
                <a:cs typeface="Calibri"/>
              </a:rPr>
              <a:t>Kojic,</a:t>
            </a:r>
            <a:r>
              <a:rPr dirty="0" sz="3200" spc="-9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MScEE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2275" y="5581650"/>
            <a:ext cx="2914650" cy="1142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104775"/>
            <a:ext cx="1990725" cy="581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0"/>
            <a:ext cx="2371725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86500" y="0"/>
            <a:ext cx="2857499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461594"/>
            <a:ext cx="53555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 </a:t>
            </a:r>
            <a:r>
              <a:rPr dirty="0" spc="-5"/>
              <a:t>.NET </a:t>
            </a:r>
            <a:r>
              <a:rPr dirty="0"/>
              <a:t>App</a:t>
            </a:r>
            <a:r>
              <a:rPr dirty="0" spc="-4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3907154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5030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No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Postback  interaction!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All user </a:t>
            </a:r>
            <a:r>
              <a:rPr dirty="0" sz="3200" spc="-10">
                <a:latin typeface="Calibri"/>
                <a:cs typeface="Calibri"/>
              </a:rPr>
              <a:t>interactions  </a:t>
            </a:r>
            <a:r>
              <a:rPr dirty="0" sz="3200" spc="-20">
                <a:latin typeface="Calibri"/>
                <a:cs typeface="Calibri"/>
              </a:rPr>
              <a:t>routed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controller</a:t>
            </a:r>
            <a:endParaRPr sz="3200">
              <a:latin typeface="Calibri"/>
              <a:cs typeface="Calibri"/>
            </a:endParaRPr>
          </a:p>
          <a:p>
            <a:pPr marL="355600" marR="15113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No </a:t>
            </a:r>
            <a:r>
              <a:rPr dirty="0" sz="3200" spc="-5">
                <a:latin typeface="Calibri"/>
                <a:cs typeface="Calibri"/>
              </a:rPr>
              <a:t>view </a:t>
            </a:r>
            <a:r>
              <a:rPr dirty="0" sz="3200" spc="-30">
                <a:latin typeface="Calibri"/>
                <a:cs typeface="Calibri"/>
              </a:rPr>
              <a:t>state </a:t>
            </a:r>
            <a:r>
              <a:rPr dirty="0" sz="3200">
                <a:latin typeface="Calibri"/>
                <a:cs typeface="Calibri"/>
              </a:rPr>
              <a:t>and  </a:t>
            </a:r>
            <a:r>
              <a:rPr dirty="0" sz="3200" spc="-10">
                <a:latin typeface="Calibri"/>
                <a:cs typeface="Calibri"/>
              </a:rPr>
              <a:t>page </a:t>
            </a:r>
            <a:r>
              <a:rPr dirty="0" sz="3200" spc="-15">
                <a:latin typeface="Calibri"/>
                <a:cs typeface="Calibri"/>
              </a:rPr>
              <a:t>lifecycle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events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1371536"/>
            <a:ext cx="3505200" cy="485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298" y="461594"/>
            <a:ext cx="7061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Expression </a:t>
            </a:r>
            <a:r>
              <a:rPr dirty="0"/>
              <a:t>lambdas -</a:t>
            </a:r>
            <a:r>
              <a:rPr dirty="0" spc="-75"/>
              <a:t> </a:t>
            </a:r>
            <a:r>
              <a:rPr dirty="0" spc="-2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6417"/>
            <a:ext cx="8245475" cy="436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41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Consolas"/>
                <a:cs typeface="Consolas"/>
              </a:rPr>
              <a:t>(x, </a:t>
            </a:r>
            <a:r>
              <a:rPr dirty="0" sz="3000" b="1">
                <a:latin typeface="Consolas"/>
                <a:cs typeface="Consolas"/>
              </a:rPr>
              <a:t>y) =&gt; x ==</a:t>
            </a:r>
            <a:r>
              <a:rPr dirty="0" sz="3000" spc="-20" b="1">
                <a:latin typeface="Consolas"/>
                <a:cs typeface="Consolas"/>
              </a:rPr>
              <a:t> </a:t>
            </a:r>
            <a:r>
              <a:rPr dirty="0" sz="3000" b="1">
                <a:latin typeface="Consolas"/>
                <a:cs typeface="Consolas"/>
              </a:rPr>
              <a:t>y</a:t>
            </a:r>
            <a:endParaRPr sz="3000">
              <a:latin typeface="Consolas"/>
              <a:cs typeface="Consolas"/>
            </a:endParaRPr>
          </a:p>
          <a:p>
            <a:pPr marL="355600">
              <a:lnSpc>
                <a:spcPts val="3410"/>
              </a:lnSpc>
            </a:pP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20">
                <a:latin typeface="Calibri"/>
                <a:cs typeface="Calibri"/>
              </a:rPr>
              <a:t>parameters </a:t>
            </a:r>
            <a:r>
              <a:rPr dirty="0" sz="3000" spc="-5">
                <a:latin typeface="Calibri"/>
                <a:cs typeface="Calibri"/>
              </a:rPr>
              <a:t>types </a:t>
            </a:r>
            <a:r>
              <a:rPr dirty="0" sz="3000" spc="-20">
                <a:latin typeface="Calibri"/>
                <a:cs typeface="Calibri"/>
              </a:rPr>
              <a:t>inferred </a:t>
            </a:r>
            <a:r>
              <a:rPr dirty="0" sz="3000" spc="-10">
                <a:latin typeface="Calibri"/>
                <a:cs typeface="Calibri"/>
              </a:rPr>
              <a:t>by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compiler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 b="1">
                <a:latin typeface="Consolas"/>
                <a:cs typeface="Consolas"/>
              </a:rPr>
              <a:t>(int </a:t>
            </a:r>
            <a:r>
              <a:rPr dirty="0" sz="3000" b="1">
                <a:latin typeface="Consolas"/>
                <a:cs typeface="Consolas"/>
              </a:rPr>
              <a:t>x, </a:t>
            </a:r>
            <a:r>
              <a:rPr dirty="0" sz="3000" spc="-5" b="1">
                <a:latin typeface="Consolas"/>
                <a:cs typeface="Consolas"/>
              </a:rPr>
              <a:t>string </a:t>
            </a:r>
            <a:r>
              <a:rPr dirty="0" sz="3000" b="1">
                <a:latin typeface="Consolas"/>
                <a:cs typeface="Consolas"/>
              </a:rPr>
              <a:t>s) =&gt; </a:t>
            </a:r>
            <a:r>
              <a:rPr dirty="0" sz="3000" spc="-10" b="1">
                <a:latin typeface="Consolas"/>
                <a:cs typeface="Consolas"/>
              </a:rPr>
              <a:t>s.Length </a:t>
            </a:r>
            <a:r>
              <a:rPr dirty="0" sz="3000" b="1">
                <a:latin typeface="Consolas"/>
                <a:cs typeface="Consolas"/>
              </a:rPr>
              <a:t>&gt; x  </a:t>
            </a:r>
            <a:r>
              <a:rPr dirty="0" sz="3000" spc="-10">
                <a:latin typeface="Calibri"/>
                <a:cs typeface="Calibri"/>
              </a:rPr>
              <a:t>Specify </a:t>
            </a:r>
            <a:r>
              <a:rPr dirty="0" sz="3000">
                <a:latin typeface="Calibri"/>
                <a:cs typeface="Calibri"/>
              </a:rPr>
              <a:t>types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>
                <a:latin typeface="Calibri"/>
                <a:cs typeface="Calibri"/>
              </a:rPr>
              <a:t>the </a:t>
            </a:r>
            <a:r>
              <a:rPr dirty="0" sz="3000" spc="-20">
                <a:latin typeface="Calibri"/>
                <a:cs typeface="Calibri"/>
              </a:rPr>
              <a:t>parameters </a:t>
            </a:r>
            <a:r>
              <a:rPr dirty="0" sz="3000" spc="-5">
                <a:latin typeface="Calibri"/>
                <a:cs typeface="Calibri"/>
              </a:rPr>
              <a:t>when </a:t>
            </a:r>
            <a:r>
              <a:rPr dirty="0" sz="3000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compiler  </a:t>
            </a:r>
            <a:r>
              <a:rPr dirty="0" sz="3000" spc="-5">
                <a:latin typeface="Calibri"/>
                <a:cs typeface="Calibri"/>
              </a:rPr>
              <a:t>cannot </a:t>
            </a:r>
            <a:r>
              <a:rPr dirty="0" sz="3000" spc="-25">
                <a:latin typeface="Calibri"/>
                <a:cs typeface="Calibri"/>
              </a:rPr>
              <a:t>inferre </a:t>
            </a:r>
            <a:r>
              <a:rPr dirty="0" sz="3000">
                <a:latin typeface="Calibri"/>
                <a:cs typeface="Calibri"/>
              </a:rPr>
              <a:t>them </a:t>
            </a:r>
            <a:r>
              <a:rPr dirty="0" sz="3000" spc="-20">
                <a:latin typeface="Calibri"/>
                <a:cs typeface="Calibri"/>
              </a:rPr>
              <a:t>from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10">
                <a:latin typeface="Calibri"/>
                <a:cs typeface="Calibri"/>
              </a:rPr>
              <a:t> code.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Consolas"/>
                <a:cs typeface="Consolas"/>
              </a:rPr>
              <a:t>() =&gt; </a:t>
            </a:r>
            <a:r>
              <a:rPr dirty="0" sz="3000" spc="-10" b="1">
                <a:latin typeface="Consolas"/>
                <a:cs typeface="Consolas"/>
              </a:rPr>
              <a:t>SomeMethod()</a:t>
            </a:r>
            <a:endParaRPr sz="3000">
              <a:latin typeface="Consolas"/>
              <a:cs typeface="Consolas"/>
            </a:endParaRPr>
          </a:p>
          <a:p>
            <a:pPr marL="355600" marR="1123950">
              <a:lnSpc>
                <a:spcPts val="3240"/>
              </a:lnSpc>
              <a:spcBef>
                <a:spcPts val="229"/>
              </a:spcBef>
            </a:pPr>
            <a:r>
              <a:rPr dirty="0" sz="3000" spc="-30">
                <a:latin typeface="Calibri"/>
                <a:cs typeface="Calibri"/>
              </a:rPr>
              <a:t>Zero </a:t>
            </a:r>
            <a:r>
              <a:rPr dirty="0" sz="3000" spc="-5">
                <a:latin typeface="Calibri"/>
                <a:cs typeface="Calibri"/>
              </a:rPr>
              <a:t>input </a:t>
            </a:r>
            <a:r>
              <a:rPr dirty="0" sz="3000" spc="-20">
                <a:latin typeface="Calibri"/>
                <a:cs typeface="Calibri"/>
              </a:rPr>
              <a:t>parameters </a:t>
            </a:r>
            <a:r>
              <a:rPr dirty="0" sz="3000" spc="-10">
                <a:latin typeface="Calibri"/>
                <a:cs typeface="Calibri"/>
              </a:rPr>
              <a:t>specified </a:t>
            </a:r>
            <a:r>
              <a:rPr dirty="0" sz="3000">
                <a:latin typeface="Calibri"/>
                <a:cs typeface="Calibri"/>
              </a:rPr>
              <a:t>with </a:t>
            </a:r>
            <a:r>
              <a:rPr dirty="0" sz="3000" spc="-5">
                <a:latin typeface="Calibri"/>
                <a:cs typeface="Calibri"/>
              </a:rPr>
              <a:t>empty  </a:t>
            </a:r>
            <a:r>
              <a:rPr dirty="0" sz="3000" spc="-10">
                <a:latin typeface="Calibri"/>
                <a:cs typeface="Calibri"/>
              </a:rPr>
              <a:t>parentheses.</a:t>
            </a:r>
            <a:endParaRPr sz="3000">
              <a:latin typeface="Calibri"/>
              <a:cs typeface="Calibri"/>
            </a:endParaRPr>
          </a:p>
          <a:p>
            <a:pPr marL="355600" marR="379730">
              <a:lnSpc>
                <a:spcPts val="3240"/>
              </a:lnSpc>
            </a:pPr>
            <a:r>
              <a:rPr dirty="0" sz="3000" spc="-10">
                <a:latin typeface="Calibri"/>
                <a:cs typeface="Calibri"/>
              </a:rPr>
              <a:t>Note: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method </a:t>
            </a:r>
            <a:r>
              <a:rPr dirty="0" sz="3000" spc="-10">
                <a:latin typeface="Calibri"/>
                <a:cs typeface="Calibri"/>
              </a:rPr>
              <a:t>call </a:t>
            </a:r>
            <a:r>
              <a:rPr dirty="0" sz="3000" spc="-5">
                <a:latin typeface="Calibri"/>
                <a:cs typeface="Calibri"/>
              </a:rPr>
              <a:t>cannot be </a:t>
            </a:r>
            <a:r>
              <a:rPr dirty="0" sz="3000" spc="-15">
                <a:latin typeface="Calibri"/>
                <a:cs typeface="Calibri"/>
              </a:rPr>
              <a:t>evaluated</a:t>
            </a:r>
            <a:r>
              <a:rPr dirty="0" sz="3000" spc="-1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outside  </a:t>
            </a:r>
            <a:r>
              <a:rPr dirty="0" sz="3000">
                <a:latin typeface="Calibri"/>
                <a:cs typeface="Calibri"/>
              </a:rPr>
              <a:t>the </a:t>
            </a:r>
            <a:r>
              <a:rPr dirty="0" sz="3000" spc="-5">
                <a:latin typeface="Calibri"/>
                <a:cs typeface="Calibri"/>
              </a:rPr>
              <a:t>.NET </a:t>
            </a:r>
            <a:r>
              <a:rPr dirty="0" sz="3000" spc="-15">
                <a:latin typeface="Calibri"/>
                <a:cs typeface="Calibri"/>
              </a:rPr>
              <a:t>Framework </a:t>
            </a:r>
            <a:r>
              <a:rPr dirty="0" sz="3000">
                <a:latin typeface="Calibri"/>
                <a:cs typeface="Calibri"/>
              </a:rPr>
              <a:t>(e.g. </a:t>
            </a:r>
            <a:r>
              <a:rPr dirty="0" sz="3000" spc="-5">
                <a:latin typeface="Calibri"/>
                <a:cs typeface="Calibri"/>
              </a:rPr>
              <a:t>SQL</a:t>
            </a:r>
            <a:r>
              <a:rPr dirty="0" sz="3000" spc="-4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Server)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461594"/>
            <a:ext cx="44348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Statement</a:t>
            </a:r>
            <a:r>
              <a:rPr dirty="0" spc="-70"/>
              <a:t> </a:t>
            </a:r>
            <a:r>
              <a:rPr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087"/>
            <a:ext cx="7741920" cy="280987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Consolas"/>
                <a:cs typeface="Consolas"/>
              </a:rPr>
              <a:t>(input parameters) </a:t>
            </a:r>
            <a:r>
              <a:rPr dirty="0" sz="3000" b="1">
                <a:latin typeface="Consolas"/>
                <a:cs typeface="Consolas"/>
              </a:rPr>
              <a:t>=&gt;</a:t>
            </a:r>
            <a:r>
              <a:rPr dirty="0" sz="3000" spc="-15" b="1">
                <a:latin typeface="Consolas"/>
                <a:cs typeface="Consolas"/>
              </a:rPr>
              <a:t> </a:t>
            </a:r>
            <a:r>
              <a:rPr dirty="0" sz="3000" spc="-5" b="1">
                <a:latin typeface="Consolas"/>
                <a:cs typeface="Consolas"/>
              </a:rPr>
              <a:t>{statement;}</a:t>
            </a:r>
            <a:endParaRPr sz="3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Statements </a:t>
            </a:r>
            <a:r>
              <a:rPr dirty="0" sz="3200" spc="-5">
                <a:latin typeface="Calibri"/>
                <a:cs typeface="Calibri"/>
              </a:rPr>
              <a:t>enclosed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braces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body of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statement </a:t>
            </a:r>
            <a:r>
              <a:rPr dirty="0" sz="3200">
                <a:latin typeface="Calibri"/>
                <a:cs typeface="Calibri"/>
              </a:rPr>
              <a:t>lambda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15">
                <a:latin typeface="Calibri"/>
                <a:cs typeface="Calibri"/>
              </a:rPr>
              <a:t>contain  </a:t>
            </a:r>
            <a:r>
              <a:rPr dirty="0" sz="3200" spc="-5">
                <a:latin typeface="Calibri"/>
                <a:cs typeface="Calibri"/>
              </a:rPr>
              <a:t>multiple </a:t>
            </a:r>
            <a:r>
              <a:rPr dirty="0" sz="3200" spc="-20">
                <a:latin typeface="Calibri"/>
                <a:cs typeface="Calibri"/>
              </a:rPr>
              <a:t>statements </a:t>
            </a:r>
            <a:r>
              <a:rPr dirty="0" sz="3200" spc="-5">
                <a:latin typeface="Calibri"/>
                <a:cs typeface="Calibri"/>
              </a:rPr>
              <a:t>(in </a:t>
            </a:r>
            <a:r>
              <a:rPr dirty="0" sz="3200" spc="-10">
                <a:latin typeface="Calibri"/>
                <a:cs typeface="Calibri"/>
              </a:rPr>
              <a:t>practices,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two-three)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Cannot </a:t>
            </a:r>
            <a:r>
              <a:rPr dirty="0" sz="3200">
                <a:latin typeface="Calibri"/>
                <a:cs typeface="Calibri"/>
              </a:rPr>
              <a:t>be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15">
                <a:latin typeface="Calibri"/>
                <a:cs typeface="Calibri"/>
              </a:rPr>
              <a:t>create </a:t>
            </a:r>
            <a:r>
              <a:rPr dirty="0" sz="3200" spc="-10">
                <a:latin typeface="Calibri"/>
                <a:cs typeface="Calibri"/>
              </a:rPr>
              <a:t>expression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trees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364" y="4641772"/>
            <a:ext cx="8526176" cy="968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501" y="461594"/>
            <a:ext cx="57010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Generic </a:t>
            </a:r>
            <a:r>
              <a:rPr dirty="0" spc="-20"/>
              <a:t>delegates </a:t>
            </a:r>
            <a:r>
              <a:rPr dirty="0"/>
              <a:t>–</a:t>
            </a:r>
            <a:r>
              <a:rPr dirty="0" spc="-90"/>
              <a:t> </a:t>
            </a:r>
            <a:r>
              <a:rPr dirty="0"/>
              <a:t>Func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System.Func&lt;T,TResult&gt;</a:t>
            </a:r>
          </a:p>
          <a:p>
            <a:pPr marL="355600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T – </a:t>
            </a:r>
            <a:r>
              <a:rPr dirty="0" spc="-10" b="0">
                <a:latin typeface="Calibri"/>
                <a:cs typeface="Calibri"/>
              </a:rPr>
              <a:t>argument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type,</a:t>
            </a:r>
          </a:p>
          <a:p>
            <a:pPr marL="355600">
              <a:lnSpc>
                <a:spcPct val="100000"/>
              </a:lnSpc>
            </a:pPr>
            <a:r>
              <a:rPr dirty="0" spc="-15" b="0">
                <a:latin typeface="Calibri"/>
                <a:cs typeface="Calibri"/>
              </a:rPr>
              <a:t>TResult </a:t>
            </a:r>
            <a:r>
              <a:rPr dirty="0" b="0">
                <a:latin typeface="Calibri"/>
                <a:cs typeface="Calibri"/>
              </a:rPr>
              <a:t>– </a:t>
            </a:r>
            <a:r>
              <a:rPr dirty="0" spc="-10" b="0">
                <a:latin typeface="Calibri"/>
                <a:cs typeface="Calibri"/>
              </a:rPr>
              <a:t>return </a:t>
            </a:r>
            <a:r>
              <a:rPr dirty="0" spc="-5" b="0">
                <a:latin typeface="Calibri"/>
                <a:cs typeface="Calibri"/>
              </a:rPr>
              <a:t>type </a:t>
            </a:r>
            <a:r>
              <a:rPr dirty="0" spc="-15" b="0">
                <a:latin typeface="Calibri"/>
                <a:cs typeface="Calibri"/>
              </a:rPr>
              <a:t>(last </a:t>
            </a:r>
            <a:r>
              <a:rPr dirty="0" b="0">
                <a:latin typeface="Calibri"/>
                <a:cs typeface="Calibri"/>
              </a:rPr>
              <a:t>type</a:t>
            </a:r>
            <a:r>
              <a:rPr dirty="0" spc="55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parameter)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0" b="0">
                <a:latin typeface="Calibri"/>
                <a:cs typeface="Calibri"/>
              </a:rPr>
              <a:t>Useful </a:t>
            </a:r>
            <a:r>
              <a:rPr dirty="0" spc="-30" b="0">
                <a:latin typeface="Calibri"/>
                <a:cs typeface="Calibri"/>
              </a:rPr>
              <a:t>for </a:t>
            </a:r>
            <a:r>
              <a:rPr dirty="0" spc="-10" b="0">
                <a:latin typeface="Calibri"/>
                <a:cs typeface="Calibri"/>
              </a:rPr>
              <a:t>encapsulating </a:t>
            </a:r>
            <a:r>
              <a:rPr dirty="0" spc="-5" b="0">
                <a:latin typeface="Calibri"/>
                <a:cs typeface="Calibri"/>
              </a:rPr>
              <a:t>user-defined  </a:t>
            </a:r>
            <a:r>
              <a:rPr dirty="0" spc="-10" b="0">
                <a:latin typeface="Calibri"/>
                <a:cs typeface="Calibri"/>
              </a:rPr>
              <a:t>expressions that </a:t>
            </a:r>
            <a:r>
              <a:rPr dirty="0" spc="-15" b="0">
                <a:latin typeface="Calibri"/>
                <a:cs typeface="Calibri"/>
              </a:rPr>
              <a:t>are </a:t>
            </a:r>
            <a:r>
              <a:rPr dirty="0" b="0">
                <a:latin typeface="Calibri"/>
                <a:cs typeface="Calibri"/>
              </a:rPr>
              <a:t>applied </a:t>
            </a:r>
            <a:r>
              <a:rPr dirty="0" spc="-20" b="0">
                <a:latin typeface="Calibri"/>
                <a:cs typeface="Calibri"/>
              </a:rPr>
              <a:t>to </a:t>
            </a:r>
            <a:r>
              <a:rPr dirty="0" b="0">
                <a:latin typeface="Calibri"/>
                <a:cs typeface="Calibri"/>
              </a:rPr>
              <a:t>all </a:t>
            </a:r>
            <a:r>
              <a:rPr dirty="0" spc="-5" b="0">
                <a:latin typeface="Calibri"/>
                <a:cs typeface="Calibri"/>
              </a:rPr>
              <a:t>elements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39" y="4144136"/>
            <a:ext cx="16332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data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488" y="4938888"/>
            <a:ext cx="7704625" cy="23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9167" y="5512166"/>
            <a:ext cx="7260056" cy="61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85032" y="4390644"/>
            <a:ext cx="4364736" cy="59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8747" y="4379976"/>
            <a:ext cx="433578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33800" y="4419600"/>
            <a:ext cx="4267200" cy="501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00" y="4419600"/>
            <a:ext cx="4267200" cy="501650"/>
          </a:xfrm>
          <a:custGeom>
            <a:avLst/>
            <a:gdLst/>
            <a:ahLst/>
            <a:cxnLst/>
            <a:rect l="l" t="t" r="r" b="b"/>
            <a:pathLst>
              <a:path w="4267200" h="50165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711200" y="0"/>
                </a:lnTo>
                <a:lnTo>
                  <a:pt x="1778000" y="0"/>
                </a:lnTo>
                <a:lnTo>
                  <a:pt x="4203700" y="0"/>
                </a:lnTo>
                <a:lnTo>
                  <a:pt x="4228409" y="4992"/>
                </a:lnTo>
                <a:lnTo>
                  <a:pt x="4248594" y="18605"/>
                </a:lnTo>
                <a:lnTo>
                  <a:pt x="4262207" y="38790"/>
                </a:lnTo>
                <a:lnTo>
                  <a:pt x="4267200" y="63500"/>
                </a:lnTo>
                <a:lnTo>
                  <a:pt x="4267200" y="222250"/>
                </a:lnTo>
                <a:lnTo>
                  <a:pt x="4267200" y="317500"/>
                </a:lnTo>
                <a:lnTo>
                  <a:pt x="4262207" y="342209"/>
                </a:lnTo>
                <a:lnTo>
                  <a:pt x="4248594" y="362394"/>
                </a:lnTo>
                <a:lnTo>
                  <a:pt x="4228409" y="376007"/>
                </a:lnTo>
                <a:lnTo>
                  <a:pt x="4203700" y="381000"/>
                </a:lnTo>
                <a:lnTo>
                  <a:pt x="1778000" y="381000"/>
                </a:lnTo>
                <a:lnTo>
                  <a:pt x="495553" y="501395"/>
                </a:lnTo>
                <a:lnTo>
                  <a:pt x="7112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66769" y="4445889"/>
            <a:ext cx="40024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generic </a:t>
            </a:r>
            <a:r>
              <a:rPr dirty="0" sz="1800" spc="-10">
                <a:latin typeface="Calibri"/>
                <a:cs typeface="Calibri"/>
              </a:rPr>
              <a:t>declaration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delegate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7691" y="5381244"/>
            <a:ext cx="2284475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05144" y="5370576"/>
            <a:ext cx="2037588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66459" y="5410200"/>
            <a:ext cx="218694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6459" y="5410200"/>
            <a:ext cx="2186940" cy="381000"/>
          </a:xfrm>
          <a:custGeom>
            <a:avLst/>
            <a:gdLst/>
            <a:ahLst/>
            <a:cxnLst/>
            <a:rect l="l" t="t" r="r" b="b"/>
            <a:pathLst>
              <a:path w="2186940" h="381000">
                <a:moveTo>
                  <a:pt x="129539" y="63500"/>
                </a:moveTo>
                <a:lnTo>
                  <a:pt x="134532" y="38790"/>
                </a:lnTo>
                <a:lnTo>
                  <a:pt x="148145" y="18605"/>
                </a:lnTo>
                <a:lnTo>
                  <a:pt x="168330" y="4992"/>
                </a:lnTo>
                <a:lnTo>
                  <a:pt x="193039" y="0"/>
                </a:lnTo>
                <a:lnTo>
                  <a:pt x="472439" y="0"/>
                </a:lnTo>
                <a:lnTo>
                  <a:pt x="986789" y="0"/>
                </a:lnTo>
                <a:lnTo>
                  <a:pt x="2123440" y="0"/>
                </a:lnTo>
                <a:lnTo>
                  <a:pt x="2148149" y="4992"/>
                </a:lnTo>
                <a:lnTo>
                  <a:pt x="2168334" y="18605"/>
                </a:lnTo>
                <a:lnTo>
                  <a:pt x="2181947" y="38790"/>
                </a:lnTo>
                <a:lnTo>
                  <a:pt x="2186940" y="63500"/>
                </a:lnTo>
                <a:lnTo>
                  <a:pt x="2186940" y="158750"/>
                </a:lnTo>
                <a:lnTo>
                  <a:pt x="2186940" y="317500"/>
                </a:lnTo>
                <a:lnTo>
                  <a:pt x="2181947" y="342214"/>
                </a:lnTo>
                <a:lnTo>
                  <a:pt x="2168334" y="362399"/>
                </a:lnTo>
                <a:lnTo>
                  <a:pt x="2148149" y="376009"/>
                </a:lnTo>
                <a:lnTo>
                  <a:pt x="2123440" y="381000"/>
                </a:lnTo>
                <a:lnTo>
                  <a:pt x="986789" y="381000"/>
                </a:lnTo>
                <a:lnTo>
                  <a:pt x="472439" y="381000"/>
                </a:lnTo>
                <a:lnTo>
                  <a:pt x="193039" y="381000"/>
                </a:lnTo>
                <a:lnTo>
                  <a:pt x="168330" y="376009"/>
                </a:lnTo>
                <a:lnTo>
                  <a:pt x="148145" y="362399"/>
                </a:lnTo>
                <a:lnTo>
                  <a:pt x="134532" y="342214"/>
                </a:lnTo>
                <a:lnTo>
                  <a:pt x="129539" y="317500"/>
                </a:lnTo>
                <a:lnTo>
                  <a:pt x="129539" y="158750"/>
                </a:lnTo>
                <a:lnTo>
                  <a:pt x="0" y="187515"/>
                </a:lnTo>
                <a:lnTo>
                  <a:pt x="129539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73800" y="5436819"/>
            <a:ext cx="1702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Example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604" y="461594"/>
            <a:ext cx="47993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 </a:t>
            </a:r>
            <a:r>
              <a:rPr dirty="0" spc="-20"/>
              <a:t>delegate</a:t>
            </a:r>
            <a:r>
              <a:rPr dirty="0" spc="-110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338059" cy="1515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lambda </a:t>
            </a:r>
            <a:r>
              <a:rPr dirty="0" sz="3200" spc="-15">
                <a:latin typeface="Calibri"/>
                <a:cs typeface="Calibri"/>
              </a:rPr>
              <a:t>expression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5">
                <a:latin typeface="Calibri"/>
                <a:cs typeface="Calibri"/>
              </a:rPr>
              <a:t>be passed where  Expression&lt;Func&gt; </a:t>
            </a:r>
            <a:r>
              <a:rPr dirty="0" sz="3200">
                <a:latin typeface="Calibri"/>
                <a:cs typeface="Calibri"/>
              </a:rPr>
              <a:t>type is</a:t>
            </a:r>
            <a:r>
              <a:rPr dirty="0" sz="3200" spc="-10">
                <a:latin typeface="Calibri"/>
                <a:cs typeface="Calibri"/>
              </a:rPr>
              <a:t> required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5">
                <a:latin typeface="Calibri"/>
                <a:cs typeface="Calibri"/>
              </a:rPr>
              <a:t>System.Linq.Queryable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342" y="3517947"/>
            <a:ext cx="6238470" cy="55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00015" y="4005071"/>
            <a:ext cx="3121151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1391" y="3938015"/>
            <a:ext cx="2641091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49672" y="4033646"/>
            <a:ext cx="3022727" cy="538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49672" y="4033646"/>
            <a:ext cx="3023235" cy="538480"/>
          </a:xfrm>
          <a:custGeom>
            <a:avLst/>
            <a:gdLst/>
            <a:ahLst/>
            <a:cxnLst/>
            <a:rect l="l" t="t" r="r" b="b"/>
            <a:pathLst>
              <a:path w="3023234" h="538479">
                <a:moveTo>
                  <a:pt x="203326" y="93852"/>
                </a:moveTo>
                <a:lnTo>
                  <a:pt x="210306" y="59227"/>
                </a:lnTo>
                <a:lnTo>
                  <a:pt x="229346" y="30972"/>
                </a:lnTo>
                <a:lnTo>
                  <a:pt x="257601" y="11932"/>
                </a:lnTo>
                <a:lnTo>
                  <a:pt x="292226" y="4952"/>
                </a:lnTo>
                <a:lnTo>
                  <a:pt x="673226" y="4952"/>
                </a:lnTo>
                <a:lnTo>
                  <a:pt x="1378077" y="4952"/>
                </a:lnTo>
                <a:lnTo>
                  <a:pt x="2933827" y="4952"/>
                </a:lnTo>
                <a:lnTo>
                  <a:pt x="2968452" y="11932"/>
                </a:lnTo>
                <a:lnTo>
                  <a:pt x="2996707" y="30972"/>
                </a:lnTo>
                <a:lnTo>
                  <a:pt x="3015747" y="59227"/>
                </a:lnTo>
                <a:lnTo>
                  <a:pt x="3022727" y="93852"/>
                </a:lnTo>
                <a:lnTo>
                  <a:pt x="3022727" y="227202"/>
                </a:lnTo>
                <a:lnTo>
                  <a:pt x="3022727" y="449452"/>
                </a:lnTo>
                <a:lnTo>
                  <a:pt x="3015747" y="484078"/>
                </a:lnTo>
                <a:lnTo>
                  <a:pt x="2996707" y="512333"/>
                </a:lnTo>
                <a:lnTo>
                  <a:pt x="2968452" y="531373"/>
                </a:lnTo>
                <a:lnTo>
                  <a:pt x="2933827" y="538352"/>
                </a:lnTo>
                <a:lnTo>
                  <a:pt x="1378077" y="538352"/>
                </a:lnTo>
                <a:lnTo>
                  <a:pt x="673226" y="538352"/>
                </a:lnTo>
                <a:lnTo>
                  <a:pt x="292226" y="538352"/>
                </a:lnTo>
                <a:lnTo>
                  <a:pt x="257601" y="531373"/>
                </a:lnTo>
                <a:lnTo>
                  <a:pt x="229346" y="512333"/>
                </a:lnTo>
                <a:lnTo>
                  <a:pt x="210306" y="484078"/>
                </a:lnTo>
                <a:lnTo>
                  <a:pt x="203326" y="449452"/>
                </a:lnTo>
                <a:lnTo>
                  <a:pt x="203326" y="227202"/>
                </a:lnTo>
                <a:lnTo>
                  <a:pt x="0" y="0"/>
                </a:lnTo>
                <a:lnTo>
                  <a:pt x="203326" y="93852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10047" y="4003929"/>
            <a:ext cx="2303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Compiler </a:t>
            </a:r>
            <a:r>
              <a:rPr dirty="0" sz="1800" spc="-10">
                <a:latin typeface="Calibri"/>
                <a:cs typeface="Calibri"/>
              </a:rPr>
              <a:t>can </a:t>
            </a:r>
            <a:r>
              <a:rPr dirty="0" sz="1800" spc="-15">
                <a:latin typeface="Calibri"/>
                <a:cs typeface="Calibri"/>
              </a:rPr>
              <a:t>infere </a:t>
            </a:r>
            <a:r>
              <a:rPr dirty="0" sz="1800">
                <a:latin typeface="Calibri"/>
                <a:cs typeface="Calibri"/>
              </a:rPr>
              <a:t>the  type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parameter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509" y="4869872"/>
            <a:ext cx="6996590" cy="207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2698" y="5644448"/>
            <a:ext cx="7877762" cy="199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7031" y="5039867"/>
            <a:ext cx="2401824" cy="43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1708" y="5027676"/>
            <a:ext cx="1929383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5800" y="5069459"/>
            <a:ext cx="2304415" cy="3407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5800" y="5069459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86741"/>
                </a:moveTo>
                <a:lnTo>
                  <a:pt x="3992" y="66962"/>
                </a:lnTo>
                <a:lnTo>
                  <a:pt x="14879" y="50815"/>
                </a:lnTo>
                <a:lnTo>
                  <a:pt x="31027" y="39931"/>
                </a:lnTo>
                <a:lnTo>
                  <a:pt x="50800" y="35941"/>
                </a:lnTo>
                <a:lnTo>
                  <a:pt x="1155700" y="35941"/>
                </a:lnTo>
                <a:lnTo>
                  <a:pt x="1651000" y="35941"/>
                </a:lnTo>
                <a:lnTo>
                  <a:pt x="1930400" y="35941"/>
                </a:lnTo>
                <a:lnTo>
                  <a:pt x="1950178" y="39931"/>
                </a:lnTo>
                <a:lnTo>
                  <a:pt x="1966325" y="50815"/>
                </a:lnTo>
                <a:lnTo>
                  <a:pt x="1977209" y="66962"/>
                </a:lnTo>
                <a:lnTo>
                  <a:pt x="1981200" y="86741"/>
                </a:lnTo>
                <a:lnTo>
                  <a:pt x="2304415" y="0"/>
                </a:lnTo>
                <a:lnTo>
                  <a:pt x="1981200" y="162941"/>
                </a:lnTo>
                <a:lnTo>
                  <a:pt x="1981200" y="289941"/>
                </a:lnTo>
                <a:lnTo>
                  <a:pt x="1977209" y="309719"/>
                </a:lnTo>
                <a:lnTo>
                  <a:pt x="1966325" y="325866"/>
                </a:lnTo>
                <a:lnTo>
                  <a:pt x="1950178" y="336750"/>
                </a:lnTo>
                <a:lnTo>
                  <a:pt x="1930400" y="340741"/>
                </a:lnTo>
                <a:lnTo>
                  <a:pt x="1651000" y="340741"/>
                </a:lnTo>
                <a:lnTo>
                  <a:pt x="1155700" y="340741"/>
                </a:lnTo>
                <a:lnTo>
                  <a:pt x="50800" y="340741"/>
                </a:lnTo>
                <a:lnTo>
                  <a:pt x="31027" y="336750"/>
                </a:lnTo>
                <a:lnTo>
                  <a:pt x="14879" y="325866"/>
                </a:lnTo>
                <a:lnTo>
                  <a:pt x="3992" y="309719"/>
                </a:lnTo>
                <a:lnTo>
                  <a:pt x="0" y="289941"/>
                </a:lnTo>
                <a:lnTo>
                  <a:pt x="0" y="162941"/>
                </a:lnTo>
                <a:lnTo>
                  <a:pt x="0" y="8674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7031" y="4049267"/>
            <a:ext cx="2490216" cy="43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7031" y="4037076"/>
            <a:ext cx="2154936" cy="4297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5800" y="4078859"/>
            <a:ext cx="2393061" cy="3407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5800" y="4078859"/>
            <a:ext cx="2393315" cy="340995"/>
          </a:xfrm>
          <a:custGeom>
            <a:avLst/>
            <a:gdLst/>
            <a:ahLst/>
            <a:cxnLst/>
            <a:rect l="l" t="t" r="r" b="b"/>
            <a:pathLst>
              <a:path w="2393315" h="340995">
                <a:moveTo>
                  <a:pt x="0" y="86741"/>
                </a:moveTo>
                <a:lnTo>
                  <a:pt x="3992" y="66962"/>
                </a:lnTo>
                <a:lnTo>
                  <a:pt x="14879" y="50815"/>
                </a:lnTo>
                <a:lnTo>
                  <a:pt x="31027" y="39931"/>
                </a:lnTo>
                <a:lnTo>
                  <a:pt x="50800" y="35941"/>
                </a:lnTo>
                <a:lnTo>
                  <a:pt x="1200150" y="35941"/>
                </a:lnTo>
                <a:lnTo>
                  <a:pt x="1714500" y="35941"/>
                </a:lnTo>
                <a:lnTo>
                  <a:pt x="2006600" y="35941"/>
                </a:lnTo>
                <a:lnTo>
                  <a:pt x="2026378" y="39931"/>
                </a:lnTo>
                <a:lnTo>
                  <a:pt x="2042525" y="50815"/>
                </a:lnTo>
                <a:lnTo>
                  <a:pt x="2053409" y="66962"/>
                </a:lnTo>
                <a:lnTo>
                  <a:pt x="2057400" y="86741"/>
                </a:lnTo>
                <a:lnTo>
                  <a:pt x="2393061" y="0"/>
                </a:lnTo>
                <a:lnTo>
                  <a:pt x="2057400" y="162941"/>
                </a:lnTo>
                <a:lnTo>
                  <a:pt x="2057400" y="289941"/>
                </a:lnTo>
                <a:lnTo>
                  <a:pt x="2053409" y="309719"/>
                </a:lnTo>
                <a:lnTo>
                  <a:pt x="2042525" y="325866"/>
                </a:lnTo>
                <a:lnTo>
                  <a:pt x="2026378" y="336750"/>
                </a:lnTo>
                <a:lnTo>
                  <a:pt x="2006600" y="340741"/>
                </a:lnTo>
                <a:lnTo>
                  <a:pt x="1714500" y="340741"/>
                </a:lnTo>
                <a:lnTo>
                  <a:pt x="1200150" y="340741"/>
                </a:lnTo>
                <a:lnTo>
                  <a:pt x="50800" y="340741"/>
                </a:lnTo>
                <a:lnTo>
                  <a:pt x="31027" y="336750"/>
                </a:lnTo>
                <a:lnTo>
                  <a:pt x="14879" y="325866"/>
                </a:lnTo>
                <a:lnTo>
                  <a:pt x="3992" y="309719"/>
                </a:lnTo>
                <a:lnTo>
                  <a:pt x="0" y="289941"/>
                </a:lnTo>
                <a:lnTo>
                  <a:pt x="0" y="162941"/>
                </a:lnTo>
                <a:lnTo>
                  <a:pt x="0" y="8674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03859" y="4102989"/>
            <a:ext cx="1819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Output: </a:t>
            </a:r>
            <a:r>
              <a:rPr dirty="0" sz="1800">
                <a:latin typeface="Calibri"/>
                <a:cs typeface="Calibri"/>
              </a:rPr>
              <a:t>5, 1, 3, 9,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031" y="5801867"/>
            <a:ext cx="2401824" cy="4389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7260" y="5789676"/>
            <a:ext cx="1478280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5800" y="5831408"/>
            <a:ext cx="2304415" cy="3407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5800" y="5831408"/>
            <a:ext cx="2304415" cy="340995"/>
          </a:xfrm>
          <a:custGeom>
            <a:avLst/>
            <a:gdLst/>
            <a:ahLst/>
            <a:cxnLst/>
            <a:rect l="l" t="t" r="r" b="b"/>
            <a:pathLst>
              <a:path w="2304415" h="340995">
                <a:moveTo>
                  <a:pt x="0" y="86791"/>
                </a:moveTo>
                <a:lnTo>
                  <a:pt x="3992" y="67018"/>
                </a:lnTo>
                <a:lnTo>
                  <a:pt x="14879" y="50871"/>
                </a:lnTo>
                <a:lnTo>
                  <a:pt x="31027" y="39984"/>
                </a:lnTo>
                <a:lnTo>
                  <a:pt x="50800" y="35991"/>
                </a:lnTo>
                <a:lnTo>
                  <a:pt x="1155700" y="35991"/>
                </a:lnTo>
                <a:lnTo>
                  <a:pt x="1651000" y="35991"/>
                </a:lnTo>
                <a:lnTo>
                  <a:pt x="1930400" y="35991"/>
                </a:lnTo>
                <a:lnTo>
                  <a:pt x="1950178" y="39984"/>
                </a:lnTo>
                <a:lnTo>
                  <a:pt x="1966325" y="50871"/>
                </a:lnTo>
                <a:lnTo>
                  <a:pt x="1977209" y="67018"/>
                </a:lnTo>
                <a:lnTo>
                  <a:pt x="1981200" y="86791"/>
                </a:lnTo>
                <a:lnTo>
                  <a:pt x="2304415" y="0"/>
                </a:lnTo>
                <a:lnTo>
                  <a:pt x="1981200" y="162991"/>
                </a:lnTo>
                <a:lnTo>
                  <a:pt x="1981200" y="289991"/>
                </a:lnTo>
                <a:lnTo>
                  <a:pt x="1977209" y="309764"/>
                </a:lnTo>
                <a:lnTo>
                  <a:pt x="1966325" y="325912"/>
                </a:lnTo>
                <a:lnTo>
                  <a:pt x="1950178" y="336799"/>
                </a:lnTo>
                <a:lnTo>
                  <a:pt x="1930400" y="340791"/>
                </a:lnTo>
                <a:lnTo>
                  <a:pt x="1651000" y="340791"/>
                </a:lnTo>
                <a:lnTo>
                  <a:pt x="1155700" y="340791"/>
                </a:lnTo>
                <a:lnTo>
                  <a:pt x="50800" y="340791"/>
                </a:lnTo>
                <a:lnTo>
                  <a:pt x="31027" y="336799"/>
                </a:lnTo>
                <a:lnTo>
                  <a:pt x="14879" y="325912"/>
                </a:lnTo>
                <a:lnTo>
                  <a:pt x="3992" y="309764"/>
                </a:lnTo>
                <a:lnTo>
                  <a:pt x="0" y="289991"/>
                </a:lnTo>
                <a:lnTo>
                  <a:pt x="0" y="162991"/>
                </a:lnTo>
                <a:lnTo>
                  <a:pt x="0" y="86791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78535" y="5093589"/>
            <a:ext cx="1593850" cy="106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Output: </a:t>
            </a:r>
            <a:r>
              <a:rPr dirty="0" sz="1800">
                <a:latin typeface="Calibri"/>
                <a:cs typeface="Calibri"/>
              </a:rPr>
              <a:t>5, 4, 1,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Output: </a:t>
            </a:r>
            <a:r>
              <a:rPr dirty="0" sz="1800">
                <a:latin typeface="Calibri"/>
                <a:cs typeface="Calibri"/>
              </a:rPr>
              <a:t>5,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057" y="461594"/>
            <a:ext cx="59524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Type </a:t>
            </a:r>
            <a:r>
              <a:rPr dirty="0" spc="-20"/>
              <a:t>inference </a:t>
            </a:r>
            <a:r>
              <a:rPr dirty="0" spc="-10"/>
              <a:t>in</a:t>
            </a:r>
            <a:r>
              <a:rPr dirty="0" spc="20"/>
              <a:t> </a:t>
            </a:r>
            <a:r>
              <a:rPr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204834" cy="310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857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Compiler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30">
                <a:latin typeface="Calibri"/>
                <a:cs typeface="Calibri"/>
              </a:rPr>
              <a:t>infer </a:t>
            </a:r>
            <a:r>
              <a:rPr dirty="0" sz="3200">
                <a:latin typeface="Calibri"/>
                <a:cs typeface="Calibri"/>
              </a:rPr>
              <a:t>the type </a:t>
            </a:r>
            <a:r>
              <a:rPr dirty="0" sz="3200" spc="-5">
                <a:latin typeface="Calibri"/>
                <a:cs typeface="Calibri"/>
              </a:rPr>
              <a:t>of the </a:t>
            </a:r>
            <a:r>
              <a:rPr dirty="0" sz="3200" spc="-20">
                <a:latin typeface="Calibri"/>
                <a:cs typeface="Calibri"/>
              </a:rPr>
              <a:t>parameters  </a:t>
            </a:r>
            <a:r>
              <a:rPr dirty="0" sz="3200" spc="-5">
                <a:latin typeface="Calibri"/>
                <a:cs typeface="Calibri"/>
              </a:rPr>
              <a:t>based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on: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30">
                <a:latin typeface="Calibri"/>
                <a:cs typeface="Calibri"/>
              </a:rPr>
              <a:t>Lambda’s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body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5">
                <a:latin typeface="Calibri"/>
                <a:cs typeface="Calibri"/>
              </a:rPr>
              <a:t>Parameter’s </a:t>
            </a:r>
            <a:r>
              <a:rPr dirty="0" sz="2800" spc="-20">
                <a:latin typeface="Calibri"/>
                <a:cs typeface="Calibri"/>
              </a:rPr>
              <a:t>delegate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3200">
                <a:latin typeface="Consolas"/>
                <a:cs typeface="Consolas"/>
              </a:rPr>
              <a:t>IEnumerable&lt;Customer&gt;</a:t>
            </a:r>
            <a:r>
              <a:rPr dirty="0" sz="3200" spc="-65">
                <a:latin typeface="Consolas"/>
                <a:cs typeface="Consolas"/>
              </a:rPr>
              <a:t> </a:t>
            </a:r>
            <a:r>
              <a:rPr dirty="0" sz="3200">
                <a:latin typeface="Consolas"/>
                <a:cs typeface="Consolas"/>
              </a:rPr>
              <a:t>customers=...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648149"/>
            <a:ext cx="6781800" cy="5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9483" y="5119115"/>
            <a:ext cx="3034284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7332" y="5141976"/>
            <a:ext cx="2685288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9141" y="5148326"/>
            <a:ext cx="2935859" cy="414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79141" y="5148326"/>
            <a:ext cx="2936240" cy="414655"/>
          </a:xfrm>
          <a:custGeom>
            <a:avLst/>
            <a:gdLst/>
            <a:ahLst/>
            <a:cxnLst/>
            <a:rect l="l" t="t" r="r" b="b"/>
            <a:pathLst>
              <a:path w="2936240" h="414654">
                <a:moveTo>
                  <a:pt x="268858" y="96774"/>
                </a:moveTo>
                <a:lnTo>
                  <a:pt x="273851" y="72064"/>
                </a:lnTo>
                <a:lnTo>
                  <a:pt x="287464" y="51879"/>
                </a:lnTo>
                <a:lnTo>
                  <a:pt x="307649" y="38266"/>
                </a:lnTo>
                <a:lnTo>
                  <a:pt x="332358" y="33274"/>
                </a:lnTo>
                <a:lnTo>
                  <a:pt x="713358" y="33274"/>
                </a:lnTo>
                <a:lnTo>
                  <a:pt x="1380108" y="33274"/>
                </a:lnTo>
                <a:lnTo>
                  <a:pt x="2872359" y="33274"/>
                </a:lnTo>
                <a:lnTo>
                  <a:pt x="2897068" y="38266"/>
                </a:lnTo>
                <a:lnTo>
                  <a:pt x="2917253" y="51879"/>
                </a:lnTo>
                <a:lnTo>
                  <a:pt x="2930866" y="72064"/>
                </a:lnTo>
                <a:lnTo>
                  <a:pt x="2935859" y="96774"/>
                </a:lnTo>
                <a:lnTo>
                  <a:pt x="2935859" y="192024"/>
                </a:lnTo>
                <a:lnTo>
                  <a:pt x="2935859" y="350774"/>
                </a:lnTo>
                <a:lnTo>
                  <a:pt x="2930866" y="375483"/>
                </a:lnTo>
                <a:lnTo>
                  <a:pt x="2917253" y="395668"/>
                </a:lnTo>
                <a:lnTo>
                  <a:pt x="2897068" y="409281"/>
                </a:lnTo>
                <a:lnTo>
                  <a:pt x="2872359" y="414274"/>
                </a:lnTo>
                <a:lnTo>
                  <a:pt x="1380108" y="414274"/>
                </a:lnTo>
                <a:lnTo>
                  <a:pt x="713358" y="414274"/>
                </a:lnTo>
                <a:lnTo>
                  <a:pt x="332358" y="414274"/>
                </a:lnTo>
                <a:lnTo>
                  <a:pt x="307649" y="409281"/>
                </a:lnTo>
                <a:lnTo>
                  <a:pt x="287464" y="395668"/>
                </a:lnTo>
                <a:lnTo>
                  <a:pt x="273851" y="375483"/>
                </a:lnTo>
                <a:lnTo>
                  <a:pt x="268858" y="350774"/>
                </a:lnTo>
                <a:lnTo>
                  <a:pt x="268858" y="192024"/>
                </a:lnTo>
                <a:lnTo>
                  <a:pt x="0" y="0"/>
                </a:lnTo>
                <a:lnTo>
                  <a:pt x="268858" y="96774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05352" y="5207965"/>
            <a:ext cx="2350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Standard </a:t>
            </a:r>
            <a:r>
              <a:rPr dirty="0" sz="1800">
                <a:latin typeface="Calibri"/>
                <a:cs typeface="Calibri"/>
              </a:rPr>
              <a:t>query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operator.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97" y="461594"/>
            <a:ext cx="8067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Lambda </a:t>
            </a:r>
            <a:r>
              <a:rPr dirty="0" spc="-10"/>
              <a:t>expressions </a:t>
            </a:r>
            <a:r>
              <a:rPr dirty="0"/>
              <a:t>– </a:t>
            </a:r>
            <a:r>
              <a:rPr dirty="0" spc="-15"/>
              <a:t>general</a:t>
            </a:r>
            <a:r>
              <a:rPr dirty="0" spc="-65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02270" cy="412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>
                <a:latin typeface="Calibri"/>
                <a:cs typeface="Calibri"/>
              </a:rPr>
              <a:t>lambda </a:t>
            </a:r>
            <a:r>
              <a:rPr dirty="0" sz="3200" spc="-15">
                <a:latin typeface="Calibri"/>
                <a:cs typeface="Calibri"/>
              </a:rPr>
              <a:t>must contain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same number of  </a:t>
            </a:r>
            <a:r>
              <a:rPr dirty="0" sz="3200" spc="-20">
                <a:latin typeface="Calibri"/>
                <a:cs typeface="Calibri"/>
              </a:rPr>
              <a:t>parameters </a:t>
            </a:r>
            <a:r>
              <a:rPr dirty="0" sz="3200">
                <a:latin typeface="Calibri"/>
                <a:cs typeface="Calibri"/>
              </a:rPr>
              <a:t>as the </a:t>
            </a:r>
            <a:r>
              <a:rPr dirty="0" sz="3200" spc="-20">
                <a:latin typeface="Calibri"/>
                <a:cs typeface="Calibri"/>
              </a:rPr>
              <a:t>delegate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  <a:p>
            <a:pPr marL="355600" marR="2660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Each </a:t>
            </a:r>
            <a:r>
              <a:rPr dirty="0" sz="3200" spc="-5">
                <a:latin typeface="Calibri"/>
                <a:cs typeface="Calibri"/>
              </a:rPr>
              <a:t>input </a:t>
            </a:r>
            <a:r>
              <a:rPr dirty="0" sz="3200" spc="-15">
                <a:latin typeface="Calibri"/>
                <a:cs typeface="Calibri"/>
              </a:rPr>
              <a:t>parameter </a:t>
            </a:r>
            <a:r>
              <a:rPr dirty="0" sz="3200">
                <a:latin typeface="Calibri"/>
                <a:cs typeface="Calibri"/>
              </a:rPr>
              <a:t>in the lambda </a:t>
            </a:r>
            <a:r>
              <a:rPr dirty="0" sz="3200" spc="-15">
                <a:latin typeface="Calibri"/>
                <a:cs typeface="Calibri"/>
              </a:rPr>
              <a:t>must </a:t>
            </a:r>
            <a:r>
              <a:rPr dirty="0" sz="3200" spc="-5">
                <a:latin typeface="Calibri"/>
                <a:cs typeface="Calibri"/>
              </a:rPr>
              <a:t>be  implicitly </a:t>
            </a:r>
            <a:r>
              <a:rPr dirty="0" sz="3200" spc="-15">
                <a:latin typeface="Calibri"/>
                <a:cs typeface="Calibri"/>
              </a:rPr>
              <a:t>convertible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its </a:t>
            </a:r>
            <a:r>
              <a:rPr dirty="0" sz="3200" spc="-10">
                <a:latin typeface="Calibri"/>
                <a:cs typeface="Calibri"/>
              </a:rPr>
              <a:t>corresponding  </a:t>
            </a:r>
            <a:r>
              <a:rPr dirty="0" sz="3200" spc="-20">
                <a:latin typeface="Calibri"/>
                <a:cs typeface="Calibri"/>
              </a:rPr>
              <a:t>delegate </a:t>
            </a:r>
            <a:r>
              <a:rPr dirty="0" sz="3200" spc="-15">
                <a:latin typeface="Calibri"/>
                <a:cs typeface="Calibri"/>
              </a:rPr>
              <a:t>parameter</a:t>
            </a:r>
            <a:endParaRPr sz="3200">
              <a:latin typeface="Calibri"/>
              <a:cs typeface="Calibri"/>
            </a:endParaRPr>
          </a:p>
          <a:p>
            <a:pPr marL="355600" marR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return value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the lambda </a:t>
            </a:r>
            <a:r>
              <a:rPr dirty="0" sz="3200" spc="-5">
                <a:latin typeface="Calibri"/>
                <a:cs typeface="Calibri"/>
              </a:rPr>
              <a:t>(if </a:t>
            </a:r>
            <a:r>
              <a:rPr dirty="0" sz="3200" spc="-15">
                <a:latin typeface="Calibri"/>
                <a:cs typeface="Calibri"/>
              </a:rPr>
              <a:t>any) must  </a:t>
            </a:r>
            <a:r>
              <a:rPr dirty="0" sz="3200" spc="-5">
                <a:latin typeface="Calibri"/>
                <a:cs typeface="Calibri"/>
              </a:rPr>
              <a:t>be implicitly </a:t>
            </a:r>
            <a:r>
              <a:rPr dirty="0" sz="3200" spc="-15">
                <a:latin typeface="Calibri"/>
                <a:cs typeface="Calibri"/>
              </a:rPr>
              <a:t>convertible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35">
                <a:latin typeface="Calibri"/>
                <a:cs typeface="Calibri"/>
              </a:rPr>
              <a:t>delegate’s  </a:t>
            </a:r>
            <a:r>
              <a:rPr dirty="0" sz="3200" spc="-10">
                <a:latin typeface="Calibri"/>
                <a:cs typeface="Calibri"/>
              </a:rPr>
              <a:t>return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Lambda </a:t>
            </a:r>
            <a:r>
              <a:rPr dirty="0" spc="-10"/>
              <a:t>expressions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2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066405" cy="402526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Func&lt;int,int&gt; f1 </a:t>
            </a:r>
            <a:r>
              <a:rPr dirty="0" sz="3200" b="1">
                <a:latin typeface="Calibri"/>
                <a:cs typeface="Calibri"/>
              </a:rPr>
              <a:t>= x </a:t>
            </a:r>
            <a:r>
              <a:rPr dirty="0" sz="3200" spc="-5" b="1">
                <a:latin typeface="Calibri"/>
                <a:cs typeface="Calibri"/>
              </a:rPr>
              <a:t>=&gt;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x+1;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Func&lt;int,int&gt; </a:t>
            </a:r>
            <a:r>
              <a:rPr dirty="0" sz="3200" b="1">
                <a:latin typeface="Calibri"/>
                <a:cs typeface="Calibri"/>
              </a:rPr>
              <a:t>f2 = x =&gt; </a:t>
            </a:r>
            <a:r>
              <a:rPr dirty="0" sz="3200" spc="-10" b="1">
                <a:latin typeface="Calibri"/>
                <a:cs typeface="Calibri"/>
              </a:rPr>
              <a:t>{return</a:t>
            </a:r>
            <a:r>
              <a:rPr dirty="0" sz="3200" spc="-6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x+1;}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Func&lt;int,int&gt; f3 </a:t>
            </a:r>
            <a:r>
              <a:rPr dirty="0" sz="3200" b="1">
                <a:latin typeface="Calibri"/>
                <a:cs typeface="Calibri"/>
              </a:rPr>
              <a:t>= </a:t>
            </a:r>
            <a:r>
              <a:rPr dirty="0" sz="3200" spc="-5" b="1">
                <a:latin typeface="Calibri"/>
                <a:cs typeface="Calibri"/>
              </a:rPr>
              <a:t>(int x) </a:t>
            </a:r>
            <a:r>
              <a:rPr dirty="0" sz="3200" b="1">
                <a:latin typeface="Calibri"/>
                <a:cs typeface="Calibri"/>
              </a:rPr>
              <a:t>=&gt; x</a:t>
            </a:r>
            <a:r>
              <a:rPr dirty="0" sz="3200" spc="-4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+1;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Func&lt;int,int&gt; f4 </a:t>
            </a:r>
            <a:r>
              <a:rPr dirty="0" sz="3200" b="1">
                <a:latin typeface="Calibri"/>
                <a:cs typeface="Calibri"/>
              </a:rPr>
              <a:t>= </a:t>
            </a:r>
            <a:r>
              <a:rPr dirty="0" sz="3200" spc="-5" b="1">
                <a:latin typeface="Calibri"/>
                <a:cs typeface="Calibri"/>
              </a:rPr>
              <a:t>(int x) </a:t>
            </a:r>
            <a:r>
              <a:rPr dirty="0" sz="3200" b="1">
                <a:latin typeface="Calibri"/>
                <a:cs typeface="Calibri"/>
              </a:rPr>
              <a:t>=&gt; </a:t>
            </a:r>
            <a:r>
              <a:rPr dirty="0" sz="3200" spc="-10" b="1">
                <a:latin typeface="Calibri"/>
                <a:cs typeface="Calibri"/>
              </a:rPr>
              <a:t>{return</a:t>
            </a:r>
            <a:r>
              <a:rPr dirty="0" sz="3200" spc="-6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x+1;}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Func&lt;int,int&gt; f7 </a:t>
            </a:r>
            <a:r>
              <a:rPr dirty="0" sz="3200" b="1">
                <a:latin typeface="Calibri"/>
                <a:cs typeface="Calibri"/>
              </a:rPr>
              <a:t>= </a:t>
            </a:r>
            <a:r>
              <a:rPr dirty="0" sz="3200" spc="-15" b="1">
                <a:latin typeface="Calibri"/>
                <a:cs typeface="Calibri"/>
              </a:rPr>
              <a:t>delegate(int </a:t>
            </a:r>
            <a:r>
              <a:rPr dirty="0" sz="3200" spc="-5" b="1">
                <a:latin typeface="Calibri"/>
                <a:cs typeface="Calibri"/>
              </a:rPr>
              <a:t>x) </a:t>
            </a:r>
            <a:r>
              <a:rPr dirty="0" sz="3200" spc="-10" b="1">
                <a:latin typeface="Calibri"/>
                <a:cs typeface="Calibri"/>
              </a:rPr>
              <a:t>{return</a:t>
            </a:r>
            <a:r>
              <a:rPr dirty="0" sz="3200" spc="-5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x+1;}</a:t>
            </a:r>
            <a:endParaRPr sz="3200">
              <a:latin typeface="Calibri"/>
              <a:cs typeface="Calibri"/>
            </a:endParaRPr>
          </a:p>
          <a:p>
            <a:pPr marL="355600" marR="27705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Invocation example:  </a:t>
            </a:r>
            <a:r>
              <a:rPr dirty="0" sz="3200" spc="-5">
                <a:latin typeface="Calibri"/>
                <a:cs typeface="Calibri"/>
              </a:rPr>
              <a:t>Con</a:t>
            </a:r>
            <a:r>
              <a:rPr dirty="0" sz="3200" spc="-15">
                <a:latin typeface="Calibri"/>
                <a:cs typeface="Calibri"/>
              </a:rPr>
              <a:t>s</a:t>
            </a:r>
            <a:r>
              <a:rPr dirty="0" sz="3200" spc="-5">
                <a:latin typeface="Calibri"/>
                <a:cs typeface="Calibri"/>
              </a:rPr>
              <a:t>ole</a:t>
            </a:r>
            <a:r>
              <a:rPr dirty="0" sz="3200" spc="-240">
                <a:latin typeface="Calibri"/>
                <a:cs typeface="Calibri"/>
              </a:rPr>
              <a:t>.</a:t>
            </a:r>
            <a:r>
              <a:rPr dirty="0" sz="3200" spc="-90">
                <a:latin typeface="Calibri"/>
                <a:cs typeface="Calibri"/>
              </a:rPr>
              <a:t>W</a:t>
            </a:r>
            <a:r>
              <a:rPr dirty="0" sz="3200">
                <a:latin typeface="Calibri"/>
                <a:cs typeface="Calibri"/>
              </a:rPr>
              <a:t>ri</a:t>
            </a:r>
            <a:r>
              <a:rPr dirty="0" sz="3200" spc="-5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eln</a:t>
            </a:r>
            <a:r>
              <a:rPr dirty="0" sz="3200" spc="-5">
                <a:latin typeface="Calibri"/>
                <a:cs typeface="Calibri"/>
              </a:rPr>
              <a:t>(f</a:t>
            </a:r>
            <a:r>
              <a:rPr dirty="0" sz="3200" spc="-15">
                <a:latin typeface="Calibri"/>
                <a:cs typeface="Calibri"/>
              </a:rPr>
              <a:t>1</a:t>
            </a:r>
            <a:r>
              <a:rPr dirty="0" sz="3200" spc="-5">
                <a:latin typeface="Calibri"/>
                <a:cs typeface="Calibri"/>
              </a:rPr>
              <a:t>.I</a:t>
            </a:r>
            <a:r>
              <a:rPr dirty="0" sz="3200" spc="-6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v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 spc="-114">
                <a:latin typeface="Calibri"/>
                <a:cs typeface="Calibri"/>
              </a:rPr>
              <a:t>k</a:t>
            </a:r>
            <a:r>
              <a:rPr dirty="0" sz="3200">
                <a:latin typeface="Calibri"/>
                <a:cs typeface="Calibri"/>
              </a:rPr>
              <a:t>e(4));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Lambda </a:t>
            </a:r>
            <a:r>
              <a:rPr dirty="0" spc="-10"/>
              <a:t>expressions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2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27620" cy="412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Func&lt;int,int,int&gt; f5= </a:t>
            </a:r>
            <a:r>
              <a:rPr dirty="0" sz="3200" b="1">
                <a:latin typeface="Calibri"/>
                <a:cs typeface="Calibri"/>
              </a:rPr>
              <a:t>(x,y) </a:t>
            </a:r>
            <a:r>
              <a:rPr dirty="0" sz="3200" spc="-5" b="1">
                <a:latin typeface="Calibri"/>
                <a:cs typeface="Calibri"/>
              </a:rPr>
              <a:t>=&gt;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x*y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2371725" algn="l"/>
              </a:tabLst>
            </a:pPr>
            <a:r>
              <a:rPr dirty="0" sz="3200" spc="-15">
                <a:latin typeface="Calibri"/>
                <a:cs typeface="Calibri"/>
              </a:rPr>
              <a:t>Invocation:	</a:t>
            </a:r>
            <a:r>
              <a:rPr dirty="0" sz="3200" spc="-20">
                <a:latin typeface="Calibri"/>
                <a:cs typeface="Calibri"/>
              </a:rPr>
              <a:t>Console.Writeln(f5.Invoke(2,2));</a:t>
            </a:r>
            <a:endParaRPr sz="3200">
              <a:latin typeface="Calibri"/>
              <a:cs typeface="Calibri"/>
            </a:endParaRPr>
          </a:p>
          <a:p>
            <a:pPr marL="355600" marR="889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Calibri"/>
                <a:cs typeface="Calibri"/>
              </a:rPr>
              <a:t>Action </a:t>
            </a:r>
            <a:r>
              <a:rPr dirty="0" sz="3200" spc="-5" b="1">
                <a:latin typeface="Calibri"/>
                <a:cs typeface="Calibri"/>
              </a:rPr>
              <a:t>f6 </a:t>
            </a:r>
            <a:r>
              <a:rPr dirty="0" sz="3200" b="1">
                <a:latin typeface="Calibri"/>
                <a:cs typeface="Calibri"/>
              </a:rPr>
              <a:t>= () </a:t>
            </a:r>
            <a:r>
              <a:rPr dirty="0" sz="3200" spc="-5" b="1">
                <a:latin typeface="Calibri"/>
                <a:cs typeface="Calibri"/>
              </a:rPr>
              <a:t>=&gt; </a:t>
            </a:r>
            <a:r>
              <a:rPr dirty="0" sz="3200" spc="-15" b="1">
                <a:latin typeface="Calibri"/>
                <a:cs typeface="Calibri"/>
              </a:rPr>
              <a:t>Console.Writeline();  </a:t>
            </a:r>
            <a:r>
              <a:rPr dirty="0" sz="3200" spc="-5">
                <a:latin typeface="Calibri"/>
                <a:cs typeface="Calibri"/>
              </a:rPr>
              <a:t>Function </a:t>
            </a:r>
            <a:r>
              <a:rPr dirty="0" sz="3200" spc="-15">
                <a:latin typeface="Calibri"/>
                <a:cs typeface="Calibri"/>
              </a:rPr>
              <a:t>instance </a:t>
            </a:r>
            <a:r>
              <a:rPr dirty="0" sz="3200" spc="-10">
                <a:latin typeface="Calibri"/>
                <a:cs typeface="Calibri"/>
              </a:rPr>
              <a:t>that </a:t>
            </a:r>
            <a:r>
              <a:rPr dirty="0" sz="3200" spc="-5">
                <a:latin typeface="Calibri"/>
                <a:cs typeface="Calibri"/>
              </a:rPr>
              <a:t>does not </a:t>
            </a:r>
            <a:r>
              <a:rPr dirty="0" sz="3200" spc="-10">
                <a:latin typeface="Calibri"/>
                <a:cs typeface="Calibri"/>
              </a:rPr>
              <a:t>receive </a:t>
            </a:r>
            <a:r>
              <a:rPr dirty="0" sz="3200" spc="-20">
                <a:latin typeface="Calibri"/>
                <a:cs typeface="Calibri"/>
              </a:rPr>
              <a:t>any  </a:t>
            </a:r>
            <a:r>
              <a:rPr dirty="0" sz="3200" spc="-15">
                <a:latin typeface="Calibri"/>
                <a:cs typeface="Calibri"/>
              </a:rPr>
              <a:t>parameter </a:t>
            </a:r>
            <a:r>
              <a:rPr dirty="0" sz="3200" spc="-5">
                <a:latin typeface="Calibri"/>
                <a:cs typeface="Calibri"/>
              </a:rPr>
              <a:t>nor </a:t>
            </a:r>
            <a:r>
              <a:rPr dirty="0" sz="3200" spc="-10">
                <a:latin typeface="Calibri"/>
                <a:cs typeface="Calibri"/>
              </a:rPr>
              <a:t>returns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value.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2371090" algn="l"/>
              </a:tabLst>
            </a:pPr>
            <a:r>
              <a:rPr dirty="0" sz="3200" spc="-15">
                <a:latin typeface="Calibri"/>
                <a:cs typeface="Calibri"/>
              </a:rPr>
              <a:t>Invocation:	</a:t>
            </a:r>
            <a:r>
              <a:rPr dirty="0" sz="3200" spc="-20">
                <a:latin typeface="Calibri"/>
                <a:cs typeface="Calibri"/>
              </a:rPr>
              <a:t>f6.Invoke();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Calibri"/>
                <a:cs typeface="Calibri"/>
              </a:rPr>
              <a:t>Func&lt;int&gt; f8 </a:t>
            </a:r>
            <a:r>
              <a:rPr dirty="0" sz="3200" b="1">
                <a:latin typeface="Calibri"/>
                <a:cs typeface="Calibri"/>
              </a:rPr>
              <a:t>= </a:t>
            </a:r>
            <a:r>
              <a:rPr dirty="0" sz="3200" spc="-15" b="1">
                <a:latin typeface="Calibri"/>
                <a:cs typeface="Calibri"/>
              </a:rPr>
              <a:t>delegate </a:t>
            </a:r>
            <a:r>
              <a:rPr dirty="0" sz="3200" b="1">
                <a:latin typeface="Calibri"/>
                <a:cs typeface="Calibri"/>
              </a:rPr>
              <a:t>{ </a:t>
            </a:r>
            <a:r>
              <a:rPr dirty="0" sz="3200" spc="-15" b="1">
                <a:latin typeface="Calibri"/>
                <a:cs typeface="Calibri"/>
              </a:rPr>
              <a:t>return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1+1;}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2371725" algn="l"/>
              </a:tabLst>
            </a:pPr>
            <a:r>
              <a:rPr dirty="0" sz="3200" spc="-15">
                <a:latin typeface="Calibri"/>
                <a:cs typeface="Calibri"/>
              </a:rPr>
              <a:t>Invocation:	</a:t>
            </a:r>
            <a:r>
              <a:rPr dirty="0" sz="3200" spc="-20">
                <a:latin typeface="Calibri"/>
                <a:cs typeface="Calibri"/>
              </a:rPr>
              <a:t>Console.Writeln(f8());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989944"/>
            <a:ext cx="2824480" cy="1053465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spc="-5">
                <a:solidFill>
                  <a:srgbClr val="888888"/>
                </a:solidFill>
              </a:rPr>
              <a:t>Language </a:t>
            </a:r>
            <a:r>
              <a:rPr dirty="0" sz="2000" spc="-15">
                <a:solidFill>
                  <a:srgbClr val="888888"/>
                </a:solidFill>
              </a:rPr>
              <a:t>Integrated</a:t>
            </a:r>
            <a:r>
              <a:rPr dirty="0" sz="2000" spc="-80">
                <a:solidFill>
                  <a:srgbClr val="888888"/>
                </a:solidFill>
              </a:rPr>
              <a:t> </a:t>
            </a:r>
            <a:r>
              <a:rPr dirty="0" sz="2000">
                <a:solidFill>
                  <a:srgbClr val="888888"/>
                </a:solidFill>
              </a:rPr>
              <a:t>Query</a:t>
            </a:r>
            <a:endParaRPr sz="2000"/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4000" spc="-5" b="1">
                <a:latin typeface="Calibri"/>
                <a:cs typeface="Calibri"/>
              </a:rPr>
              <a:t>LINQ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461594"/>
            <a:ext cx="18484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</a:t>
            </a:r>
            <a:r>
              <a:rPr dirty="0" spc="5"/>
              <a:t>o</a:t>
            </a:r>
            <a:r>
              <a:rPr dirty="0" spc="-35"/>
              <a:t>n</a:t>
            </a:r>
            <a:r>
              <a:rPr dirty="0" spc="-50"/>
              <a:t>t</a:t>
            </a:r>
            <a:r>
              <a:rPr dirty="0"/>
              <a:t>e</a:t>
            </a:r>
            <a:r>
              <a:rPr dirty="0" spc="-25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5385435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Undestand </a:t>
            </a:r>
            <a:r>
              <a:rPr dirty="0" sz="3200" spc="-5">
                <a:latin typeface="Calibri"/>
                <a:cs typeface="Calibri"/>
              </a:rPr>
              <a:t>what LINQ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is?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Learn </a:t>
            </a:r>
            <a:r>
              <a:rPr dirty="0" sz="3200" spc="-10">
                <a:latin typeface="Calibri"/>
                <a:cs typeface="Calibri"/>
              </a:rPr>
              <a:t>what problems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solves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See what </a:t>
            </a:r>
            <a:r>
              <a:rPr dirty="0" sz="3200">
                <a:latin typeface="Calibri"/>
                <a:cs typeface="Calibri"/>
              </a:rPr>
              <a:t>its </a:t>
            </a:r>
            <a:r>
              <a:rPr dirty="0" sz="3200" spc="-25">
                <a:latin typeface="Calibri"/>
                <a:cs typeface="Calibri"/>
              </a:rPr>
              <a:t>syntax </a:t>
            </a:r>
            <a:r>
              <a:rPr dirty="0" sz="3200" spc="-5">
                <a:latin typeface="Calibri"/>
                <a:cs typeface="Calibri"/>
              </a:rPr>
              <a:t>looks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like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Know </a:t>
            </a:r>
            <a:r>
              <a:rPr dirty="0" sz="3200" spc="-10">
                <a:latin typeface="Calibri"/>
                <a:cs typeface="Calibri"/>
              </a:rPr>
              <a:t>where </a:t>
            </a:r>
            <a:r>
              <a:rPr dirty="0" sz="3200" spc="-5">
                <a:latin typeface="Calibri"/>
                <a:cs typeface="Calibri"/>
              </a:rPr>
              <a:t>LINQ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5">
                <a:latin typeface="Calibri"/>
                <a:cs typeface="Calibri"/>
              </a:rPr>
              <a:t>be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used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461594"/>
            <a:ext cx="44977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MVC </a:t>
            </a:r>
            <a:r>
              <a:rPr dirty="0"/>
              <a:t>App</a:t>
            </a:r>
            <a:r>
              <a:rPr dirty="0" spc="-50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6755130" cy="325056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Entry points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MVC: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UrlRoutingModule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MvcRouteHandler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Request</a:t>
            </a:r>
            <a:r>
              <a:rPr dirty="0" sz="3200" spc="-5">
                <a:latin typeface="Calibri"/>
                <a:cs typeface="Calibri"/>
              </a:rPr>
              <a:t> handling: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Select </a:t>
            </a:r>
            <a:r>
              <a:rPr dirty="0" sz="2800" spc="-15">
                <a:latin typeface="Calibri"/>
                <a:cs typeface="Calibri"/>
              </a:rPr>
              <a:t>appropriate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controller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Obtain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specific </a:t>
            </a:r>
            <a:r>
              <a:rPr dirty="0" sz="2800" spc="-15">
                <a:latin typeface="Calibri"/>
                <a:cs typeface="Calibri"/>
              </a:rPr>
              <a:t>controller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instance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Call the </a:t>
            </a:r>
            <a:r>
              <a:rPr dirty="0" sz="2800" spc="-20">
                <a:latin typeface="Calibri"/>
                <a:cs typeface="Calibri"/>
              </a:rPr>
              <a:t>controller’s Execute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20990" y="6464909"/>
            <a:ext cx="6870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110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461594"/>
            <a:ext cx="3241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What </a:t>
            </a:r>
            <a:r>
              <a:rPr dirty="0"/>
              <a:t>is</a:t>
            </a:r>
            <a:r>
              <a:rPr dirty="0" spc="-85"/>
              <a:t> </a:t>
            </a:r>
            <a:r>
              <a:rPr dirty="0" spc="-5"/>
              <a:t>LINQ?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46390" cy="44907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Language </a:t>
            </a:r>
            <a:r>
              <a:rPr dirty="0" sz="3200" spc="-20">
                <a:latin typeface="Calibri"/>
                <a:cs typeface="Calibri"/>
              </a:rPr>
              <a:t>INtegrated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Query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 is </a:t>
            </a:r>
            <a:r>
              <a:rPr dirty="0" sz="3200" spc="-5">
                <a:latin typeface="Calibri"/>
                <a:cs typeface="Calibri"/>
              </a:rPr>
              <a:t>part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programming </a:t>
            </a:r>
            <a:r>
              <a:rPr dirty="0" sz="3200" spc="-5">
                <a:latin typeface="Calibri"/>
                <a:cs typeface="Calibri"/>
              </a:rPr>
              <a:t>language </a:t>
            </a:r>
            <a:r>
              <a:rPr dirty="0" sz="3200" spc="-25">
                <a:latin typeface="Calibri"/>
                <a:cs typeface="Calibri"/>
              </a:rPr>
              <a:t>syntax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Supported </a:t>
            </a:r>
            <a:r>
              <a:rPr dirty="0" sz="3200" spc="-5">
                <a:latin typeface="Calibri"/>
                <a:cs typeface="Calibri"/>
              </a:rPr>
              <a:t>by: C#, </a:t>
            </a:r>
            <a:r>
              <a:rPr dirty="0" sz="3200" spc="-20">
                <a:latin typeface="Calibri"/>
                <a:cs typeface="Calibri"/>
              </a:rPr>
              <a:t>VB, </a:t>
            </a:r>
            <a:r>
              <a:rPr dirty="0" sz="3200" spc="-5">
                <a:latin typeface="Calibri"/>
                <a:cs typeface="Calibri"/>
              </a:rPr>
              <a:t>Delphi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Prism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querying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Supported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following </a:t>
            </a:r>
            <a:r>
              <a:rPr dirty="0" sz="3200">
                <a:latin typeface="Calibri"/>
                <a:cs typeface="Calibri"/>
              </a:rPr>
              <a:t>types of </a:t>
            </a:r>
            <a:r>
              <a:rPr dirty="0" sz="3200" spc="-20">
                <a:latin typeface="Calibri"/>
                <a:cs typeface="Calibri"/>
              </a:rPr>
              <a:t>data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sources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Relational</a:t>
            </a:r>
            <a:r>
              <a:rPr dirty="0" sz="2800" spc="-20">
                <a:latin typeface="Calibri"/>
                <a:cs typeface="Calibri"/>
              </a:rPr>
              <a:t> data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XML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9" y="461594"/>
            <a:ext cx="407860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LINQ</a:t>
            </a:r>
            <a:r>
              <a:rPr dirty="0" spc="-60"/>
              <a:t> </a:t>
            </a:r>
            <a:r>
              <a:rPr dirty="0" spc="-1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600161"/>
            <a:ext cx="6629400" cy="461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20990" y="6464909"/>
            <a:ext cx="6870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111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49233" y="6464909"/>
            <a:ext cx="2590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461594"/>
            <a:ext cx="42138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ADO </a:t>
            </a:r>
            <a:r>
              <a:rPr dirty="0" spc="-5"/>
              <a:t>.NET </a:t>
            </a:r>
            <a:r>
              <a:rPr dirty="0" spc="-10"/>
              <a:t>vs.</a:t>
            </a:r>
            <a:r>
              <a:rPr dirty="0" spc="-50"/>
              <a:t> </a:t>
            </a:r>
            <a:r>
              <a:rPr dirty="0" spc="-5"/>
              <a:t>LINQ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/>
              <a:t>ADO</a:t>
            </a:r>
            <a:r>
              <a:rPr dirty="0" spc="-25"/>
              <a:t> </a:t>
            </a:r>
            <a:r>
              <a:rPr dirty="0" spc="-5"/>
              <a:t>.NET</a:t>
            </a:r>
          </a:p>
          <a:p>
            <a:pPr marL="355600" marR="49847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 b="0">
                <a:latin typeface="Calibri"/>
                <a:cs typeface="Calibri"/>
              </a:rPr>
              <a:t>OO library </a:t>
            </a:r>
            <a:r>
              <a:rPr dirty="0" spc="-20" b="0">
                <a:latin typeface="Calibri"/>
                <a:cs typeface="Calibri"/>
              </a:rPr>
              <a:t>for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relational  </a:t>
            </a:r>
            <a:r>
              <a:rPr dirty="0" spc="-15" b="0">
                <a:latin typeface="Calibri"/>
                <a:cs typeface="Calibri"/>
              </a:rPr>
              <a:t>data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b="0">
                <a:latin typeface="Calibri"/>
                <a:cs typeface="Calibri"/>
              </a:rPr>
              <a:t>Mapping </a:t>
            </a:r>
            <a:r>
              <a:rPr dirty="0" spc="-15" b="0">
                <a:latin typeface="Calibri"/>
                <a:cs typeface="Calibri"/>
              </a:rPr>
              <a:t>from </a:t>
            </a:r>
            <a:r>
              <a:rPr dirty="0" spc="-10" b="0">
                <a:latin typeface="Calibri"/>
                <a:cs typeface="Calibri"/>
              </a:rPr>
              <a:t>relational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to</a:t>
            </a:r>
          </a:p>
          <a:p>
            <a:pPr marL="355600">
              <a:lnSpc>
                <a:spcPct val="100000"/>
              </a:lnSpc>
            </a:pPr>
            <a:r>
              <a:rPr dirty="0" spc="-5" b="0">
                <a:latin typeface="Calibri"/>
                <a:cs typeface="Calibri"/>
              </a:rPr>
              <a:t>OO objects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needed!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 b="0">
                <a:latin typeface="Calibri"/>
                <a:cs typeface="Calibri"/>
              </a:rPr>
              <a:t>High </a:t>
            </a:r>
            <a:r>
              <a:rPr dirty="0" b="0">
                <a:latin typeface="Calibri"/>
                <a:cs typeface="Calibri"/>
              </a:rPr>
              <a:t>Impedance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Missmatch  </a:t>
            </a:r>
            <a:r>
              <a:rPr dirty="0" spc="-20" b="0">
                <a:latin typeface="Calibri"/>
                <a:cs typeface="Calibri"/>
              </a:rPr>
              <a:t>for </a:t>
            </a:r>
            <a:r>
              <a:rPr dirty="0" b="0">
                <a:latin typeface="Calibri"/>
                <a:cs typeface="Calibri"/>
              </a:rPr>
              <a:t>mapping </a:t>
            </a:r>
            <a:r>
              <a:rPr dirty="0" spc="-15" b="0">
                <a:latin typeface="Calibri"/>
                <a:cs typeface="Calibri"/>
              </a:rPr>
              <a:t>data from  </a:t>
            </a:r>
            <a:r>
              <a:rPr dirty="0" spc="-20" b="0">
                <a:latin typeface="Calibri"/>
                <a:cs typeface="Calibri"/>
              </a:rPr>
              <a:t>storage </a:t>
            </a:r>
            <a:r>
              <a:rPr dirty="0" spc="-15" b="0">
                <a:latin typeface="Calibri"/>
                <a:cs typeface="Calibri"/>
              </a:rPr>
              <a:t>to </a:t>
            </a:r>
            <a:r>
              <a:rPr dirty="0" spc="-5" b="0">
                <a:latin typeface="Calibri"/>
                <a:cs typeface="Calibri"/>
              </a:rPr>
              <a:t>objects </a:t>
            </a:r>
            <a:r>
              <a:rPr dirty="0" b="0">
                <a:latin typeface="Calibri"/>
                <a:cs typeface="Calibri"/>
              </a:rPr>
              <a:t>in an  </a:t>
            </a:r>
            <a:r>
              <a:rPr dirty="0" spc="-5" b="0">
                <a:latin typeface="Calibri"/>
                <a:cs typeface="Calibri"/>
              </a:rPr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527" y="1731390"/>
            <a:ext cx="64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LINQ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527" y="2188590"/>
            <a:ext cx="3675379" cy="317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257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SQL-Like </a:t>
            </a:r>
            <a:r>
              <a:rPr dirty="0" sz="2400" spc="-25">
                <a:latin typeface="Calibri"/>
                <a:cs typeface="Calibri"/>
              </a:rPr>
              <a:t>syntax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 spc="-5">
                <a:latin typeface="Calibri"/>
                <a:cs typeface="Calibri"/>
              </a:rPr>
              <a:t>deals 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-15">
                <a:latin typeface="Calibri"/>
                <a:cs typeface="Calibri"/>
              </a:rPr>
              <a:t>pure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Reduces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Impedance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Missmatch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Makes data </a:t>
            </a:r>
            <a:r>
              <a:rPr dirty="0" sz="2400">
                <a:latin typeface="Calibri"/>
                <a:cs typeface="Calibri"/>
              </a:rPr>
              <a:t>querying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more  efficient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One </a:t>
            </a:r>
            <a:r>
              <a:rPr dirty="0" sz="2400" spc="-10">
                <a:latin typeface="Calibri"/>
                <a:cs typeface="Calibri"/>
              </a:rPr>
              <a:t>still must </a:t>
            </a:r>
            <a:r>
              <a:rPr dirty="0" sz="2400" spc="-5">
                <a:latin typeface="Calibri"/>
                <a:cs typeface="Calibri"/>
              </a:rPr>
              <a:t>know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15">
                <a:latin typeface="Calibri"/>
                <a:cs typeface="Calibri"/>
              </a:rPr>
              <a:t>format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222" y="461594"/>
            <a:ext cx="33077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LINQ</a:t>
            </a:r>
            <a:r>
              <a:rPr dirty="0" spc="-45"/>
              <a:t> </a:t>
            </a:r>
            <a:r>
              <a:rPr dirty="0" spc="-20"/>
              <a:t>Adapters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114030" cy="346646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LINQ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LINQ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SQL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LINQ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XML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LINQ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Entities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 is </a:t>
            </a:r>
            <a:r>
              <a:rPr dirty="0" sz="3200" spc="-5">
                <a:latin typeface="Calibri"/>
                <a:cs typeface="Calibri"/>
              </a:rPr>
              <a:t>possible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20">
                <a:latin typeface="Calibri"/>
                <a:cs typeface="Calibri"/>
              </a:rPr>
              <a:t>create </a:t>
            </a:r>
            <a:r>
              <a:rPr dirty="0" sz="3200" spc="-5">
                <a:latin typeface="Calibri"/>
                <a:cs typeface="Calibri"/>
              </a:rPr>
              <a:t>own </a:t>
            </a:r>
            <a:r>
              <a:rPr dirty="0" sz="3200" spc="-20">
                <a:latin typeface="Calibri"/>
                <a:cs typeface="Calibri"/>
              </a:rPr>
              <a:t>customized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adapter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>
                <a:latin typeface="Calibri"/>
                <a:cs typeface="Calibri"/>
              </a:rPr>
              <a:t>E.g. </a:t>
            </a:r>
            <a:r>
              <a:rPr dirty="0" sz="2800" spc="-10">
                <a:latin typeface="Calibri"/>
                <a:cs typeface="Calibri"/>
              </a:rPr>
              <a:t>LINQ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Querying </a:t>
            </a:r>
            <a:r>
              <a:rPr dirty="0" sz="2800" spc="-30">
                <a:latin typeface="Calibri"/>
                <a:cs typeface="Calibri"/>
              </a:rPr>
              <a:t>Twitter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113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461594"/>
            <a:ext cx="25266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R</a:t>
            </a:r>
            <a:r>
              <a:rPr dirty="0" spc="-30"/>
              <a:t>e</a:t>
            </a:r>
            <a:r>
              <a:rPr dirty="0" spc="-110"/>
              <a:t>f</a:t>
            </a:r>
            <a:r>
              <a:rPr dirty="0"/>
              <a:t>e</a:t>
            </a:r>
            <a:r>
              <a:rPr dirty="0" spc="-60"/>
              <a:t>r</a:t>
            </a:r>
            <a:r>
              <a:rPr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08570" cy="412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6445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ASP </a:t>
            </a:r>
            <a:r>
              <a:rPr dirty="0" sz="3200" spc="-5">
                <a:latin typeface="Calibri"/>
                <a:cs typeface="Calibri"/>
              </a:rPr>
              <a:t>.NET </a:t>
            </a:r>
            <a:r>
              <a:rPr dirty="0" sz="3200" spc="-10">
                <a:latin typeface="Calibri"/>
                <a:cs typeface="Calibri"/>
              </a:rPr>
              <a:t>MVC </a:t>
            </a:r>
            <a:r>
              <a:rPr dirty="0" sz="3200">
                <a:latin typeface="Calibri"/>
                <a:cs typeface="Calibri"/>
              </a:rPr>
              <a:t>5 </a:t>
            </a:r>
            <a:r>
              <a:rPr dirty="0" sz="3200" spc="-35">
                <a:latin typeface="Calibri"/>
                <a:cs typeface="Calibri"/>
              </a:rPr>
              <a:t>Tutorial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10">
                <a:latin typeface="Calibri"/>
                <a:cs typeface="Calibri"/>
              </a:rPr>
              <a:t>Official 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www.asp.net/mvc/tutorials/mvc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5/introduction/getting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started</a:t>
            </a:r>
            <a:endParaRPr sz="3200">
              <a:latin typeface="Calibri"/>
              <a:cs typeface="Calibri"/>
            </a:endParaRPr>
          </a:p>
          <a:p>
            <a:pPr marL="355600" marR="10534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Lambda </a:t>
            </a:r>
            <a:r>
              <a:rPr dirty="0" sz="3200" spc="-15">
                <a:latin typeface="Calibri"/>
                <a:cs typeface="Calibri"/>
              </a:rPr>
              <a:t>expressions 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http://</a:t>
            </a:r>
            <a:r>
              <a:rPr dirty="0" u="heavy" sz="3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www.dotnetperls.com/lambda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LINQ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code.msdn.microsoft.com/101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LINQ</a:t>
            </a:r>
            <a:r>
              <a:rPr dirty="0" u="heavy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Samples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heavy" sz="3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3fb9811b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461594"/>
            <a:ext cx="63366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MVC </a:t>
            </a:r>
            <a:r>
              <a:rPr dirty="0"/>
              <a:t>App </a:t>
            </a:r>
            <a:r>
              <a:rPr dirty="0" spc="-15"/>
              <a:t>Execution </a:t>
            </a:r>
            <a:r>
              <a:rPr dirty="0"/>
              <a:t>-</a:t>
            </a:r>
            <a:r>
              <a:rPr dirty="0" spc="-80"/>
              <a:t> </a:t>
            </a:r>
            <a:r>
              <a:rPr dirty="0" spc="-20"/>
              <a:t>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593965" cy="433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Receive </a:t>
            </a:r>
            <a:r>
              <a:rPr dirty="0" sz="3000" spc="-20">
                <a:latin typeface="Calibri"/>
                <a:cs typeface="Calibri"/>
              </a:rPr>
              <a:t>first request </a:t>
            </a:r>
            <a:r>
              <a:rPr dirty="0" sz="3000" spc="-25">
                <a:latin typeface="Calibri"/>
                <a:cs typeface="Calibri"/>
              </a:rPr>
              <a:t>for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application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ts val="311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Populating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30">
                <a:latin typeface="Calibri"/>
                <a:cs typeface="Calibri"/>
              </a:rPr>
              <a:t>RouteTable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5">
                <a:latin typeface="Calibri"/>
                <a:cs typeface="Calibri"/>
              </a:rPr>
              <a:t>Perform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routing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Create </a:t>
            </a:r>
            <a:r>
              <a:rPr dirty="0" sz="3000" spc="-10">
                <a:latin typeface="Calibri"/>
                <a:cs typeface="Calibri"/>
              </a:rPr>
              <a:t>MVC </a:t>
            </a:r>
            <a:r>
              <a:rPr dirty="0" sz="3000" spc="-20">
                <a:latin typeface="Calibri"/>
                <a:cs typeface="Calibri"/>
              </a:rPr>
              <a:t>Request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handler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Create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controller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Execute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controller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30">
                <a:latin typeface="Calibri"/>
                <a:cs typeface="Calibri"/>
              </a:rPr>
              <a:t>Invoke</a:t>
            </a:r>
            <a:r>
              <a:rPr dirty="0" sz="3000" spc="-4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action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Execute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result</a:t>
            </a:r>
            <a:endParaRPr sz="3000">
              <a:latin typeface="Calibri"/>
              <a:cs typeface="Calibri"/>
            </a:endParaRPr>
          </a:p>
          <a:p>
            <a:pPr lvl="1" marL="756285" marR="5080" indent="-287020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ViewResult, </a:t>
            </a:r>
            <a:r>
              <a:rPr dirty="0" sz="2600" spc="-25">
                <a:latin typeface="Calibri"/>
                <a:cs typeface="Calibri"/>
              </a:rPr>
              <a:t>RedirectToRouteResult, </a:t>
            </a:r>
            <a:r>
              <a:rPr dirty="0" sz="2600" spc="-10">
                <a:latin typeface="Calibri"/>
                <a:cs typeface="Calibri"/>
              </a:rPr>
              <a:t>ContentResult,  </a:t>
            </a:r>
            <a:r>
              <a:rPr dirty="0" sz="2600" spc="-5">
                <a:latin typeface="Calibri"/>
                <a:cs typeface="Calibri"/>
              </a:rPr>
              <a:t>FileResult, JsonResult,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RedirectResult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461594"/>
            <a:ext cx="44977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MVC </a:t>
            </a:r>
            <a:r>
              <a:rPr dirty="0"/>
              <a:t>App</a:t>
            </a:r>
            <a:r>
              <a:rPr dirty="0" spc="-50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398383" cy="4493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989944"/>
            <a:ext cx="5083175" cy="1053465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888888"/>
                </a:solidFill>
              </a:rPr>
              <a:t>BUILDING VIEW </a:t>
            </a:r>
            <a:r>
              <a:rPr dirty="0" sz="2000" spc="-35">
                <a:solidFill>
                  <a:srgbClr val="888888"/>
                </a:solidFill>
              </a:rPr>
              <a:t>PAGES </a:t>
            </a:r>
            <a:r>
              <a:rPr dirty="0" sz="2000">
                <a:solidFill>
                  <a:srgbClr val="888888"/>
                </a:solidFill>
              </a:rPr>
              <a:t>USING </a:t>
            </a:r>
            <a:r>
              <a:rPr dirty="0" sz="2000" spc="-5">
                <a:solidFill>
                  <a:srgbClr val="888888"/>
                </a:solidFill>
              </a:rPr>
              <a:t>RAZOR</a:t>
            </a:r>
            <a:r>
              <a:rPr dirty="0" sz="2000" spc="-120">
                <a:solidFill>
                  <a:srgbClr val="888888"/>
                </a:solidFill>
              </a:rPr>
              <a:t> </a:t>
            </a:r>
            <a:r>
              <a:rPr dirty="0" sz="2000" spc="-10">
                <a:solidFill>
                  <a:srgbClr val="888888"/>
                </a:solidFill>
              </a:rPr>
              <a:t>LANGUAGE</a:t>
            </a:r>
            <a:endParaRPr sz="2000"/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4000" spc="-20" b="1">
                <a:latin typeface="Calibri"/>
                <a:cs typeface="Calibri"/>
              </a:rPr>
              <a:t>RAZOR</a:t>
            </a:r>
            <a:r>
              <a:rPr dirty="0" sz="4000" spc="-10" b="1">
                <a:latin typeface="Calibri"/>
                <a:cs typeface="Calibri"/>
              </a:rPr>
              <a:t> ENGINE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461594"/>
            <a:ext cx="29533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Razor</a:t>
            </a:r>
            <a:r>
              <a:rPr dirty="0" spc="-65"/>
              <a:t> </a:t>
            </a:r>
            <a:r>
              <a:rPr dirty="0" spc="-5"/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6291580" cy="17818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new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view-engine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Optimized </a:t>
            </a:r>
            <a:r>
              <a:rPr dirty="0" sz="3200" spc="-10">
                <a:latin typeface="Calibri"/>
                <a:cs typeface="Calibri"/>
              </a:rPr>
              <a:t>around </a:t>
            </a:r>
            <a:r>
              <a:rPr dirty="0" sz="3200" spc="-5">
                <a:latin typeface="Calibri"/>
                <a:cs typeface="Calibri"/>
              </a:rPr>
              <a:t>HTML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generation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Code-focused templating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approach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177" y="461594"/>
            <a:ext cx="63112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Razor </a:t>
            </a:r>
            <a:r>
              <a:rPr dirty="0" spc="-5"/>
              <a:t>Engine </a:t>
            </a:r>
            <a:r>
              <a:rPr dirty="0"/>
              <a:t>– Design</a:t>
            </a:r>
            <a:r>
              <a:rPr dirty="0" spc="-5"/>
              <a:t> </a:t>
            </a:r>
            <a:r>
              <a:rPr dirty="0" spc="-1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6779895" cy="405193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Compact, </a:t>
            </a:r>
            <a:r>
              <a:rPr dirty="0" sz="3200" spc="-10">
                <a:latin typeface="Calibri"/>
                <a:cs typeface="Calibri"/>
              </a:rPr>
              <a:t>Expressive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Fluid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Easy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learn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 is </a:t>
            </a:r>
            <a:r>
              <a:rPr dirty="0" sz="3200" spc="-5">
                <a:latin typeface="Calibri"/>
                <a:cs typeface="Calibri"/>
              </a:rPr>
              <a:t>not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new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5">
                <a:latin typeface="Calibri"/>
                <a:cs typeface="Calibri"/>
              </a:rPr>
              <a:t>Works </a:t>
            </a:r>
            <a:r>
              <a:rPr dirty="0" sz="3200">
                <a:latin typeface="Calibri"/>
                <a:cs typeface="Calibri"/>
              </a:rPr>
              <a:t>with </a:t>
            </a:r>
            <a:r>
              <a:rPr dirty="0" sz="3200" spc="-20">
                <a:latin typeface="Calibri"/>
                <a:cs typeface="Calibri"/>
              </a:rPr>
              <a:t>any text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editor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Great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Intellisense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Unit-testable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50">
                <a:latin typeface="Calibri"/>
                <a:cs typeface="Calibri"/>
              </a:rPr>
              <a:t>Testing </a:t>
            </a:r>
            <a:r>
              <a:rPr dirty="0" sz="2800" spc="-10">
                <a:latin typeface="Calibri"/>
                <a:cs typeface="Calibri"/>
              </a:rPr>
              <a:t>views </a:t>
            </a:r>
            <a:r>
              <a:rPr dirty="0" sz="2800" spc="-5">
                <a:latin typeface="Calibri"/>
                <a:cs typeface="Calibri"/>
              </a:rPr>
              <a:t>without </a:t>
            </a:r>
            <a:r>
              <a:rPr dirty="0" sz="2800" spc="-45">
                <a:latin typeface="Calibri"/>
                <a:cs typeface="Calibri"/>
              </a:rPr>
              <a:t>server,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controllers…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461594"/>
            <a:ext cx="43948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Razor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20"/>
              <a:t>HelloWorld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241490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Uses </a:t>
            </a:r>
            <a:r>
              <a:rPr dirty="0" sz="3200">
                <a:latin typeface="Calibri"/>
                <a:cs typeface="Calibri"/>
              </a:rPr>
              <a:t>@ </a:t>
            </a:r>
            <a:r>
              <a:rPr dirty="0" sz="3200" spc="-30">
                <a:latin typeface="Calibri"/>
                <a:cs typeface="Calibri"/>
              </a:rPr>
              <a:t>for  </a:t>
            </a:r>
            <a:r>
              <a:rPr dirty="0" sz="3200" spc="-20">
                <a:latin typeface="Calibri"/>
                <a:cs typeface="Calibri"/>
              </a:rPr>
              <a:t>Razor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blocks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819400"/>
            <a:ext cx="2796794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38525" y="2286000"/>
            <a:ext cx="5133975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9900" y="4419600"/>
            <a:ext cx="5591175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0032" y="4543044"/>
            <a:ext cx="1386840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5083" y="4570476"/>
            <a:ext cx="1168908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28800" y="4572000"/>
            <a:ext cx="1288669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8800" y="4572000"/>
            <a:ext cx="1289050" cy="457200"/>
          </a:xfrm>
          <a:custGeom>
            <a:avLst/>
            <a:gdLst/>
            <a:ahLst/>
            <a:cxnLst/>
            <a:rect l="l" t="t" r="r" b="b"/>
            <a:pathLst>
              <a:path w="128905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666750" y="0"/>
                </a:lnTo>
                <a:lnTo>
                  <a:pt x="952500" y="0"/>
                </a:lnTo>
                <a:lnTo>
                  <a:pt x="1066800" y="0"/>
                </a:lnTo>
                <a:lnTo>
                  <a:pt x="1096440" y="5994"/>
                </a:lnTo>
                <a:lnTo>
                  <a:pt x="1120663" y="22336"/>
                </a:lnTo>
                <a:lnTo>
                  <a:pt x="1137005" y="46559"/>
                </a:lnTo>
                <a:lnTo>
                  <a:pt x="1143000" y="76200"/>
                </a:lnTo>
                <a:lnTo>
                  <a:pt x="1288669" y="118618"/>
                </a:lnTo>
                <a:lnTo>
                  <a:pt x="1143000" y="190500"/>
                </a:lnTo>
                <a:lnTo>
                  <a:pt x="1143000" y="381000"/>
                </a:lnTo>
                <a:lnTo>
                  <a:pt x="1137005" y="410640"/>
                </a:lnTo>
                <a:lnTo>
                  <a:pt x="1120663" y="434863"/>
                </a:lnTo>
                <a:lnTo>
                  <a:pt x="1096440" y="451205"/>
                </a:lnTo>
                <a:lnTo>
                  <a:pt x="1066800" y="457200"/>
                </a:lnTo>
                <a:lnTo>
                  <a:pt x="952500" y="457200"/>
                </a:lnTo>
                <a:lnTo>
                  <a:pt x="6667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1905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82470" y="4636389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.aspx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671" y="1799844"/>
            <a:ext cx="1453896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44084" y="1827276"/>
            <a:ext cx="116890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328" y="1828800"/>
            <a:ext cx="1355471" cy="5279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5328" y="1828800"/>
            <a:ext cx="1355725" cy="528320"/>
          </a:xfrm>
          <a:custGeom>
            <a:avLst/>
            <a:gdLst/>
            <a:ahLst/>
            <a:cxnLst/>
            <a:rect l="l" t="t" r="r" b="b"/>
            <a:pathLst>
              <a:path w="1355725" h="528319">
                <a:moveTo>
                  <a:pt x="212471" y="76200"/>
                </a:moveTo>
                <a:lnTo>
                  <a:pt x="218465" y="46559"/>
                </a:lnTo>
                <a:lnTo>
                  <a:pt x="234807" y="22336"/>
                </a:lnTo>
                <a:lnTo>
                  <a:pt x="259030" y="5994"/>
                </a:lnTo>
                <a:lnTo>
                  <a:pt x="288671" y="0"/>
                </a:lnTo>
                <a:lnTo>
                  <a:pt x="402971" y="0"/>
                </a:lnTo>
                <a:lnTo>
                  <a:pt x="688721" y="0"/>
                </a:lnTo>
                <a:lnTo>
                  <a:pt x="1279271" y="0"/>
                </a:lnTo>
                <a:lnTo>
                  <a:pt x="1308911" y="5994"/>
                </a:lnTo>
                <a:lnTo>
                  <a:pt x="1333134" y="22336"/>
                </a:lnTo>
                <a:lnTo>
                  <a:pt x="1349476" y="46559"/>
                </a:lnTo>
                <a:lnTo>
                  <a:pt x="1355471" y="76200"/>
                </a:lnTo>
                <a:lnTo>
                  <a:pt x="1355471" y="266700"/>
                </a:lnTo>
                <a:lnTo>
                  <a:pt x="1355471" y="381000"/>
                </a:lnTo>
                <a:lnTo>
                  <a:pt x="1349476" y="410640"/>
                </a:lnTo>
                <a:lnTo>
                  <a:pt x="1333134" y="434863"/>
                </a:lnTo>
                <a:lnTo>
                  <a:pt x="1308911" y="451205"/>
                </a:lnTo>
                <a:lnTo>
                  <a:pt x="1279271" y="457200"/>
                </a:lnTo>
                <a:lnTo>
                  <a:pt x="688721" y="457200"/>
                </a:lnTo>
                <a:lnTo>
                  <a:pt x="402971" y="457200"/>
                </a:lnTo>
                <a:lnTo>
                  <a:pt x="288671" y="457200"/>
                </a:lnTo>
                <a:lnTo>
                  <a:pt x="259030" y="451205"/>
                </a:lnTo>
                <a:lnTo>
                  <a:pt x="234807" y="434863"/>
                </a:lnTo>
                <a:lnTo>
                  <a:pt x="218465" y="410640"/>
                </a:lnTo>
                <a:lnTo>
                  <a:pt x="212471" y="381000"/>
                </a:lnTo>
                <a:lnTo>
                  <a:pt x="0" y="527938"/>
                </a:lnTo>
                <a:lnTo>
                  <a:pt x="212471" y="266700"/>
                </a:lnTo>
                <a:lnTo>
                  <a:pt x="212471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12104" y="1892553"/>
            <a:ext cx="833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razor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4797" y="461594"/>
            <a:ext cx="554101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Calibri"/>
                <a:cs typeface="Calibri"/>
              </a:rPr>
              <a:t>Loops </a:t>
            </a:r>
            <a:r>
              <a:rPr dirty="0" sz="4400">
                <a:latin typeface="Calibri"/>
                <a:cs typeface="Calibri"/>
              </a:rPr>
              <a:t>and </a:t>
            </a:r>
            <a:r>
              <a:rPr dirty="0" sz="4400" spc="-15">
                <a:latin typeface="Calibri"/>
                <a:cs typeface="Calibri"/>
              </a:rPr>
              <a:t>Nested</a:t>
            </a:r>
            <a:r>
              <a:rPr dirty="0" sz="4400" spc="-35">
                <a:latin typeface="Calibri"/>
                <a:cs typeface="Calibri"/>
              </a:rPr>
              <a:t> </a:t>
            </a:r>
            <a:r>
              <a:rPr dirty="0" sz="4400" spc="-5">
                <a:latin typeface="Calibri"/>
                <a:cs typeface="Calibri"/>
              </a:rPr>
              <a:t>HTML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6325" y="1905000"/>
            <a:ext cx="3581400" cy="140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2600" y="3581400"/>
            <a:ext cx="5514975" cy="227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8725" y="1924050"/>
            <a:ext cx="2962275" cy="140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28459" y="1495044"/>
            <a:ext cx="1702307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22007" y="1484375"/>
            <a:ext cx="1469136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77863" y="1524000"/>
            <a:ext cx="1604136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77863" y="1524000"/>
            <a:ext cx="1604645" cy="381000"/>
          </a:xfrm>
          <a:custGeom>
            <a:avLst/>
            <a:gdLst/>
            <a:ahLst/>
            <a:cxnLst/>
            <a:rect l="l" t="t" r="r" b="b"/>
            <a:pathLst>
              <a:path w="1604645" h="381000">
                <a:moveTo>
                  <a:pt x="156336" y="63500"/>
                </a:moveTo>
                <a:lnTo>
                  <a:pt x="161329" y="38790"/>
                </a:lnTo>
                <a:lnTo>
                  <a:pt x="174942" y="18605"/>
                </a:lnTo>
                <a:lnTo>
                  <a:pt x="195127" y="4992"/>
                </a:lnTo>
                <a:lnTo>
                  <a:pt x="219836" y="0"/>
                </a:lnTo>
                <a:lnTo>
                  <a:pt x="397636" y="0"/>
                </a:lnTo>
                <a:lnTo>
                  <a:pt x="759586" y="0"/>
                </a:lnTo>
                <a:lnTo>
                  <a:pt x="1540636" y="0"/>
                </a:lnTo>
                <a:lnTo>
                  <a:pt x="1565346" y="4992"/>
                </a:lnTo>
                <a:lnTo>
                  <a:pt x="1585531" y="18605"/>
                </a:lnTo>
                <a:lnTo>
                  <a:pt x="1599144" y="38790"/>
                </a:lnTo>
                <a:lnTo>
                  <a:pt x="1604136" y="63500"/>
                </a:lnTo>
                <a:lnTo>
                  <a:pt x="1604136" y="222250"/>
                </a:lnTo>
                <a:lnTo>
                  <a:pt x="1604136" y="317500"/>
                </a:lnTo>
                <a:lnTo>
                  <a:pt x="1599144" y="342209"/>
                </a:lnTo>
                <a:lnTo>
                  <a:pt x="1585531" y="362394"/>
                </a:lnTo>
                <a:lnTo>
                  <a:pt x="1565346" y="376007"/>
                </a:lnTo>
                <a:lnTo>
                  <a:pt x="1540636" y="381000"/>
                </a:lnTo>
                <a:lnTo>
                  <a:pt x="759586" y="381000"/>
                </a:lnTo>
                <a:lnTo>
                  <a:pt x="397636" y="381000"/>
                </a:lnTo>
                <a:lnTo>
                  <a:pt x="219836" y="381000"/>
                </a:lnTo>
                <a:lnTo>
                  <a:pt x="195127" y="376007"/>
                </a:lnTo>
                <a:lnTo>
                  <a:pt x="174942" y="362394"/>
                </a:lnTo>
                <a:lnTo>
                  <a:pt x="161329" y="342209"/>
                </a:lnTo>
                <a:lnTo>
                  <a:pt x="156336" y="317500"/>
                </a:lnTo>
                <a:lnTo>
                  <a:pt x="0" y="371728"/>
                </a:lnTo>
                <a:lnTo>
                  <a:pt x="156336" y="222250"/>
                </a:lnTo>
                <a:lnTo>
                  <a:pt x="15633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9032" y="1495044"/>
            <a:ext cx="1729739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11224" y="1484375"/>
            <a:ext cx="1517903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47800" y="1524000"/>
            <a:ext cx="1631442" cy="4263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7800" y="1524000"/>
            <a:ext cx="1631950" cy="426720"/>
          </a:xfrm>
          <a:custGeom>
            <a:avLst/>
            <a:gdLst/>
            <a:ahLst/>
            <a:cxnLst/>
            <a:rect l="l" t="t" r="r" b="b"/>
            <a:pathLst>
              <a:path w="1631950" h="426719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844550" y="0"/>
                </a:lnTo>
                <a:lnTo>
                  <a:pt x="1206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222250"/>
                </a:lnTo>
                <a:lnTo>
                  <a:pt x="1631442" y="426338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1206500" y="381000"/>
                </a:lnTo>
                <a:lnTo>
                  <a:pt x="84455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78991" y="1549653"/>
            <a:ext cx="6646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3865" algn="l"/>
              </a:tabLst>
            </a:pPr>
            <a:r>
              <a:rPr dirty="0" sz="1800" spc="-10">
                <a:latin typeface="Calibri"/>
                <a:cs typeface="Calibri"/>
              </a:rPr>
              <a:t>Razor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syntax	</a:t>
            </a:r>
            <a:r>
              <a:rPr dirty="0" sz="1800" spc="-10">
                <a:latin typeface="Calibri"/>
                <a:cs typeface="Calibri"/>
              </a:rPr>
              <a:t>.aspx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syntax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53" y="461594"/>
            <a:ext cx="79362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If </a:t>
            </a:r>
            <a:r>
              <a:rPr dirty="0" spc="-5"/>
              <a:t>Blocks </a:t>
            </a:r>
            <a:r>
              <a:rPr dirty="0"/>
              <a:t>and </a:t>
            </a:r>
            <a:r>
              <a:rPr dirty="0" spc="-5"/>
              <a:t>Multi-line</a:t>
            </a:r>
            <a:r>
              <a:rPr dirty="0" spc="-10"/>
              <a:t> </a:t>
            </a:r>
            <a:r>
              <a:rPr dirty="0" spc="-15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90575" y="2428875"/>
            <a:ext cx="3705225" cy="124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7725" y="4600575"/>
            <a:ext cx="3248025" cy="1247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72050" y="2438400"/>
            <a:ext cx="3486150" cy="523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80432" y="1647444"/>
            <a:ext cx="1926336" cy="858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0555" y="1615439"/>
            <a:ext cx="1519427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9200" y="1676400"/>
            <a:ext cx="1828800" cy="759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9200" y="1676400"/>
            <a:ext cx="1828800" cy="760095"/>
          </a:xfrm>
          <a:custGeom>
            <a:avLst/>
            <a:gdLst/>
            <a:ahLst/>
            <a:cxnLst/>
            <a:rect l="l" t="t" r="r" b="b"/>
            <a:pathLst>
              <a:path w="1828800" h="760094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304800" y="0"/>
                </a:lnTo>
                <a:lnTo>
                  <a:pt x="762000" y="0"/>
                </a:lnTo>
                <a:lnTo>
                  <a:pt x="1726692" y="0"/>
                </a:lnTo>
                <a:lnTo>
                  <a:pt x="1766435" y="8024"/>
                </a:lnTo>
                <a:lnTo>
                  <a:pt x="1798891" y="29908"/>
                </a:lnTo>
                <a:lnTo>
                  <a:pt x="1820775" y="62364"/>
                </a:lnTo>
                <a:lnTo>
                  <a:pt x="1828800" y="102108"/>
                </a:lnTo>
                <a:lnTo>
                  <a:pt x="1828800" y="357377"/>
                </a:lnTo>
                <a:lnTo>
                  <a:pt x="1828800" y="510539"/>
                </a:lnTo>
                <a:lnTo>
                  <a:pt x="1820775" y="550283"/>
                </a:lnTo>
                <a:lnTo>
                  <a:pt x="1798891" y="582739"/>
                </a:lnTo>
                <a:lnTo>
                  <a:pt x="1766435" y="604623"/>
                </a:lnTo>
                <a:lnTo>
                  <a:pt x="1726692" y="612648"/>
                </a:lnTo>
                <a:lnTo>
                  <a:pt x="762000" y="612648"/>
                </a:lnTo>
                <a:lnTo>
                  <a:pt x="533400" y="759587"/>
                </a:lnTo>
                <a:lnTo>
                  <a:pt x="304800" y="612648"/>
                </a:lnTo>
                <a:lnTo>
                  <a:pt x="102108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8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77941" y="1680717"/>
            <a:ext cx="11328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Mul</a:t>
            </a:r>
            <a:r>
              <a:rPr dirty="0" sz="1800" spc="-10">
                <a:latin typeface="Calibri"/>
                <a:cs typeface="Calibri"/>
              </a:rPr>
              <a:t>ti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6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65">
                <a:latin typeface="Calibri"/>
                <a:cs typeface="Calibri"/>
              </a:rPr>
              <a:t>k</a:t>
            </a:r>
            <a:r>
              <a:rPr dirty="0" sz="1800">
                <a:latin typeface="Calibri"/>
                <a:cs typeface="Calibri"/>
              </a:rPr>
              <a:t>en  </a:t>
            </a:r>
            <a:r>
              <a:rPr dirty="0" sz="1800" spc="-15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231" y="1647444"/>
            <a:ext cx="1621536" cy="845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3523" y="1752600"/>
            <a:ext cx="1520952" cy="429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0" y="1676400"/>
            <a:ext cx="1524000" cy="7479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2000" y="1676400"/>
            <a:ext cx="1524000" cy="748030"/>
          </a:xfrm>
          <a:custGeom>
            <a:avLst/>
            <a:gdLst/>
            <a:ahLst/>
            <a:cxnLst/>
            <a:rect l="l" t="t" r="r" b="b"/>
            <a:pathLst>
              <a:path w="1524000" h="748030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254000" y="0"/>
                </a:lnTo>
                <a:lnTo>
                  <a:pt x="635000" y="0"/>
                </a:lnTo>
                <a:lnTo>
                  <a:pt x="1421892" y="0"/>
                </a:lnTo>
                <a:lnTo>
                  <a:pt x="1461635" y="8024"/>
                </a:lnTo>
                <a:lnTo>
                  <a:pt x="1494091" y="29908"/>
                </a:lnTo>
                <a:lnTo>
                  <a:pt x="1515975" y="62364"/>
                </a:lnTo>
                <a:lnTo>
                  <a:pt x="1524000" y="102108"/>
                </a:lnTo>
                <a:lnTo>
                  <a:pt x="1524000" y="357377"/>
                </a:lnTo>
                <a:lnTo>
                  <a:pt x="1524000" y="510539"/>
                </a:lnTo>
                <a:lnTo>
                  <a:pt x="1515975" y="550283"/>
                </a:lnTo>
                <a:lnTo>
                  <a:pt x="1494091" y="582739"/>
                </a:lnTo>
                <a:lnTo>
                  <a:pt x="1461635" y="604623"/>
                </a:lnTo>
                <a:lnTo>
                  <a:pt x="1421892" y="612648"/>
                </a:lnTo>
                <a:lnTo>
                  <a:pt x="635000" y="612648"/>
                </a:lnTo>
                <a:lnTo>
                  <a:pt x="444500" y="747902"/>
                </a:lnTo>
                <a:lnTo>
                  <a:pt x="254000" y="612648"/>
                </a:lnTo>
                <a:lnTo>
                  <a:pt x="102108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30046" y="1817878"/>
            <a:ext cx="1187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9431" y="3781044"/>
            <a:ext cx="1773936" cy="8808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2603" y="3749040"/>
            <a:ext cx="1339596" cy="704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8200" y="3810000"/>
            <a:ext cx="1676400" cy="7829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8200" y="3810000"/>
            <a:ext cx="1676400" cy="782955"/>
          </a:xfrm>
          <a:custGeom>
            <a:avLst/>
            <a:gdLst/>
            <a:ahLst/>
            <a:cxnLst/>
            <a:rect l="l" t="t" r="r" b="b"/>
            <a:pathLst>
              <a:path w="1676400" h="782954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279400" y="0"/>
                </a:lnTo>
                <a:lnTo>
                  <a:pt x="698500" y="0"/>
                </a:lnTo>
                <a:lnTo>
                  <a:pt x="1574292" y="0"/>
                </a:lnTo>
                <a:lnTo>
                  <a:pt x="1614035" y="8024"/>
                </a:lnTo>
                <a:lnTo>
                  <a:pt x="1646491" y="29908"/>
                </a:lnTo>
                <a:lnTo>
                  <a:pt x="1668375" y="62364"/>
                </a:lnTo>
                <a:lnTo>
                  <a:pt x="1676400" y="102107"/>
                </a:lnTo>
                <a:lnTo>
                  <a:pt x="1676400" y="357377"/>
                </a:lnTo>
                <a:lnTo>
                  <a:pt x="1676400" y="510539"/>
                </a:lnTo>
                <a:lnTo>
                  <a:pt x="1668375" y="550283"/>
                </a:lnTo>
                <a:lnTo>
                  <a:pt x="1646491" y="582739"/>
                </a:lnTo>
                <a:lnTo>
                  <a:pt x="1614035" y="604623"/>
                </a:lnTo>
                <a:lnTo>
                  <a:pt x="1574292" y="612648"/>
                </a:lnTo>
                <a:lnTo>
                  <a:pt x="698500" y="612648"/>
                </a:lnTo>
                <a:lnTo>
                  <a:pt x="472821" y="782955"/>
                </a:lnTo>
                <a:lnTo>
                  <a:pt x="279400" y="612648"/>
                </a:lnTo>
                <a:lnTo>
                  <a:pt x="102108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7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89431" y="3814953"/>
            <a:ext cx="973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Multi-line 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em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14215" y="3630167"/>
            <a:ext cx="4265676" cy="1321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388228" y="3800347"/>
            <a:ext cx="21431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35496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Variables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span  </a:t>
            </a:r>
            <a:r>
              <a:rPr dirty="0" baseline="23148" sz="2700" spc="-247">
                <a:latin typeface="Calibri"/>
                <a:cs typeface="Calibri"/>
              </a:rPr>
              <a:t>Variab</a:t>
            </a:r>
            <a:r>
              <a:rPr dirty="0" sz="1800" spc="-16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baseline="23148" sz="2700" spc="-247">
                <a:latin typeface="Calibri"/>
                <a:cs typeface="Calibri"/>
              </a:rPr>
              <a:t>le</a:t>
            </a:r>
            <a:r>
              <a:rPr dirty="0" sz="1800" spc="-16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baseline="23148" sz="2700" spc="-247">
                <a:latin typeface="Calibri"/>
                <a:cs typeface="Calibri"/>
              </a:rPr>
              <a:t>s</a:t>
            </a:r>
            <a:r>
              <a:rPr dirty="0" sz="1800" spc="-165">
                <a:solidFill>
                  <a:srgbClr val="FFFFFF"/>
                </a:solidFill>
                <a:latin typeface="Calibri"/>
                <a:cs typeface="Calibri"/>
              </a:rPr>
              <a:t>ltiple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  <a:p>
            <a:pPr marL="67183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code blocks!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942" y="461594"/>
            <a:ext cx="32188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What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 spc="-10"/>
              <a:t>MVC?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5379085" cy="22694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Model-View-Controller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(MVC)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Standard Architectural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Pattern</a:t>
            </a:r>
            <a:endParaRPr sz="3200">
              <a:latin typeface="Calibri"/>
              <a:cs typeface="Calibri"/>
            </a:endParaRPr>
          </a:p>
          <a:p>
            <a:pPr marL="355600" marR="111950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Separation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concerns:  </a:t>
            </a:r>
            <a:r>
              <a:rPr dirty="0" sz="3200">
                <a:latin typeface="Calibri"/>
                <a:cs typeface="Calibri"/>
              </a:rPr>
              <a:t>model, </a:t>
            </a:r>
            <a:r>
              <a:rPr dirty="0" sz="3200" spc="-60">
                <a:latin typeface="Calibri"/>
                <a:cs typeface="Calibri"/>
              </a:rPr>
              <a:t>view,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controller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7494" y="3381789"/>
            <a:ext cx="3130771" cy="26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510" y="461594"/>
            <a:ext cx="67233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Integrating Content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286000"/>
            <a:ext cx="5772150" cy="74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1050" y="3076575"/>
            <a:ext cx="6581775" cy="8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5164" y="1344167"/>
            <a:ext cx="4302251" cy="1293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82239" y="1505839"/>
            <a:ext cx="25584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Parser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examines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right-hand  side of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character.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4457700"/>
            <a:ext cx="3771900" cy="1552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1311" y="4695444"/>
            <a:ext cx="2505456" cy="1088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4776" y="4715255"/>
            <a:ext cx="2243328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51096" y="4724400"/>
            <a:ext cx="2406904" cy="990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51096" y="4724400"/>
            <a:ext cx="2407285" cy="990600"/>
          </a:xfrm>
          <a:custGeom>
            <a:avLst/>
            <a:gdLst/>
            <a:ahLst/>
            <a:cxnLst/>
            <a:rect l="l" t="t" r="r" b="b"/>
            <a:pathLst>
              <a:path w="2407284" h="990600">
                <a:moveTo>
                  <a:pt x="197103" y="165100"/>
                </a:moveTo>
                <a:lnTo>
                  <a:pt x="203001" y="121208"/>
                </a:lnTo>
                <a:lnTo>
                  <a:pt x="219644" y="81769"/>
                </a:lnTo>
                <a:lnTo>
                  <a:pt x="245459" y="48355"/>
                </a:lnTo>
                <a:lnTo>
                  <a:pt x="278873" y="22540"/>
                </a:lnTo>
                <a:lnTo>
                  <a:pt x="318312" y="5897"/>
                </a:lnTo>
                <a:lnTo>
                  <a:pt x="362203" y="0"/>
                </a:lnTo>
                <a:lnTo>
                  <a:pt x="565403" y="0"/>
                </a:lnTo>
                <a:lnTo>
                  <a:pt x="1117853" y="0"/>
                </a:lnTo>
                <a:lnTo>
                  <a:pt x="2241804" y="0"/>
                </a:lnTo>
                <a:lnTo>
                  <a:pt x="2285695" y="5897"/>
                </a:lnTo>
                <a:lnTo>
                  <a:pt x="2325134" y="22540"/>
                </a:lnTo>
                <a:lnTo>
                  <a:pt x="2358548" y="48355"/>
                </a:lnTo>
                <a:lnTo>
                  <a:pt x="2384363" y="81769"/>
                </a:lnTo>
                <a:lnTo>
                  <a:pt x="2401006" y="121208"/>
                </a:lnTo>
                <a:lnTo>
                  <a:pt x="2406904" y="165100"/>
                </a:lnTo>
                <a:lnTo>
                  <a:pt x="2406904" y="412750"/>
                </a:lnTo>
                <a:lnTo>
                  <a:pt x="2406904" y="825500"/>
                </a:lnTo>
                <a:lnTo>
                  <a:pt x="2401006" y="869391"/>
                </a:lnTo>
                <a:lnTo>
                  <a:pt x="2384363" y="908830"/>
                </a:lnTo>
                <a:lnTo>
                  <a:pt x="2358548" y="942244"/>
                </a:lnTo>
                <a:lnTo>
                  <a:pt x="2325134" y="968059"/>
                </a:lnTo>
                <a:lnTo>
                  <a:pt x="2285695" y="984702"/>
                </a:lnTo>
                <a:lnTo>
                  <a:pt x="2241804" y="990600"/>
                </a:lnTo>
                <a:lnTo>
                  <a:pt x="1117853" y="990600"/>
                </a:lnTo>
                <a:lnTo>
                  <a:pt x="565403" y="990600"/>
                </a:lnTo>
                <a:lnTo>
                  <a:pt x="362203" y="990600"/>
                </a:lnTo>
                <a:lnTo>
                  <a:pt x="318312" y="984702"/>
                </a:lnTo>
                <a:lnTo>
                  <a:pt x="278873" y="968059"/>
                </a:lnTo>
                <a:lnTo>
                  <a:pt x="245459" y="942244"/>
                </a:lnTo>
                <a:lnTo>
                  <a:pt x="219644" y="908830"/>
                </a:lnTo>
                <a:lnTo>
                  <a:pt x="203001" y="869391"/>
                </a:lnTo>
                <a:lnTo>
                  <a:pt x="197103" y="825500"/>
                </a:lnTo>
                <a:lnTo>
                  <a:pt x="197103" y="412750"/>
                </a:lnTo>
                <a:lnTo>
                  <a:pt x="0" y="299338"/>
                </a:lnTo>
                <a:lnTo>
                  <a:pt x="197103" y="1651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52796" y="4781169"/>
            <a:ext cx="1802764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8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Identifying </a:t>
            </a:r>
            <a:r>
              <a:rPr dirty="0" sz="1800" spc="-10">
                <a:latin typeface="Calibri"/>
                <a:cs typeface="Calibri"/>
              </a:rPr>
              <a:t>nested  content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HTML  </a:t>
            </a:r>
            <a:r>
              <a:rPr dirty="0" sz="1800" spc="-5">
                <a:latin typeface="Calibri"/>
                <a:cs typeface="Calibri"/>
              </a:rPr>
              <a:t>block</a:t>
            </a:r>
            <a:r>
              <a:rPr dirty="0" sz="1800" spc="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461594"/>
            <a:ext cx="4599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Layout/Master</a:t>
            </a:r>
            <a:r>
              <a:rPr dirty="0" spc="-100"/>
              <a:t> </a:t>
            </a:r>
            <a:r>
              <a:rPr dirty="0" spc="-1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542925" y="1695450"/>
            <a:ext cx="3819525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06823" y="1723644"/>
            <a:ext cx="2295144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55591" y="1752600"/>
            <a:ext cx="2197608" cy="61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55591" y="1752600"/>
            <a:ext cx="2197735" cy="612775"/>
          </a:xfrm>
          <a:custGeom>
            <a:avLst/>
            <a:gdLst/>
            <a:ahLst/>
            <a:cxnLst/>
            <a:rect l="l" t="t" r="r" b="b"/>
            <a:pathLst>
              <a:path w="2197734" h="612775">
                <a:moveTo>
                  <a:pt x="140208" y="102108"/>
                </a:moveTo>
                <a:lnTo>
                  <a:pt x="148232" y="62364"/>
                </a:lnTo>
                <a:lnTo>
                  <a:pt x="170116" y="29908"/>
                </a:lnTo>
                <a:lnTo>
                  <a:pt x="202572" y="8024"/>
                </a:lnTo>
                <a:lnTo>
                  <a:pt x="242316" y="0"/>
                </a:lnTo>
                <a:lnTo>
                  <a:pt x="483108" y="0"/>
                </a:lnTo>
                <a:lnTo>
                  <a:pt x="997458" y="0"/>
                </a:lnTo>
                <a:lnTo>
                  <a:pt x="2095500" y="0"/>
                </a:lnTo>
                <a:lnTo>
                  <a:pt x="2135243" y="8024"/>
                </a:lnTo>
                <a:lnTo>
                  <a:pt x="2167699" y="29908"/>
                </a:lnTo>
                <a:lnTo>
                  <a:pt x="2189583" y="62364"/>
                </a:lnTo>
                <a:lnTo>
                  <a:pt x="2197608" y="102108"/>
                </a:lnTo>
                <a:lnTo>
                  <a:pt x="2197608" y="255270"/>
                </a:lnTo>
                <a:lnTo>
                  <a:pt x="2197608" y="510539"/>
                </a:lnTo>
                <a:lnTo>
                  <a:pt x="2189583" y="550283"/>
                </a:lnTo>
                <a:lnTo>
                  <a:pt x="2167699" y="582739"/>
                </a:lnTo>
                <a:lnTo>
                  <a:pt x="2135243" y="604623"/>
                </a:lnTo>
                <a:lnTo>
                  <a:pt x="2095500" y="612648"/>
                </a:lnTo>
                <a:lnTo>
                  <a:pt x="997458" y="612648"/>
                </a:lnTo>
                <a:lnTo>
                  <a:pt x="483108" y="612648"/>
                </a:lnTo>
                <a:lnTo>
                  <a:pt x="242316" y="612648"/>
                </a:lnTo>
                <a:lnTo>
                  <a:pt x="202572" y="604623"/>
                </a:lnTo>
                <a:lnTo>
                  <a:pt x="170116" y="582739"/>
                </a:lnTo>
                <a:lnTo>
                  <a:pt x="148232" y="550283"/>
                </a:lnTo>
                <a:lnTo>
                  <a:pt x="140208" y="510539"/>
                </a:lnTo>
                <a:lnTo>
                  <a:pt x="140208" y="255270"/>
                </a:lnTo>
                <a:lnTo>
                  <a:pt x="0" y="173354"/>
                </a:lnTo>
                <a:lnTo>
                  <a:pt x="140208" y="1021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93411" y="1894078"/>
            <a:ext cx="16630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SiteLayout.cshtml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1344" y="3933444"/>
            <a:ext cx="3544824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1655" y="3901440"/>
            <a:ext cx="3348228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21127" y="3962400"/>
            <a:ext cx="3446272" cy="612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1127" y="3962400"/>
            <a:ext cx="3446779" cy="612775"/>
          </a:xfrm>
          <a:custGeom>
            <a:avLst/>
            <a:gdLst/>
            <a:ahLst/>
            <a:cxnLst/>
            <a:rect l="l" t="t" r="r" b="b"/>
            <a:pathLst>
              <a:path w="3446779" h="612775">
                <a:moveTo>
                  <a:pt x="169672" y="102107"/>
                </a:moveTo>
                <a:lnTo>
                  <a:pt x="177696" y="62364"/>
                </a:lnTo>
                <a:lnTo>
                  <a:pt x="199580" y="29908"/>
                </a:lnTo>
                <a:lnTo>
                  <a:pt x="232036" y="8024"/>
                </a:lnTo>
                <a:lnTo>
                  <a:pt x="271780" y="0"/>
                </a:lnTo>
                <a:lnTo>
                  <a:pt x="715772" y="0"/>
                </a:lnTo>
                <a:lnTo>
                  <a:pt x="1534922" y="0"/>
                </a:lnTo>
                <a:lnTo>
                  <a:pt x="3344164" y="0"/>
                </a:lnTo>
                <a:lnTo>
                  <a:pt x="3383907" y="8024"/>
                </a:lnTo>
                <a:lnTo>
                  <a:pt x="3416363" y="29908"/>
                </a:lnTo>
                <a:lnTo>
                  <a:pt x="3438247" y="62364"/>
                </a:lnTo>
                <a:lnTo>
                  <a:pt x="3446272" y="102107"/>
                </a:lnTo>
                <a:lnTo>
                  <a:pt x="3446272" y="255269"/>
                </a:lnTo>
                <a:lnTo>
                  <a:pt x="3446272" y="510539"/>
                </a:lnTo>
                <a:lnTo>
                  <a:pt x="3438247" y="550283"/>
                </a:lnTo>
                <a:lnTo>
                  <a:pt x="3416363" y="582739"/>
                </a:lnTo>
                <a:lnTo>
                  <a:pt x="3383907" y="604623"/>
                </a:lnTo>
                <a:lnTo>
                  <a:pt x="3344164" y="612648"/>
                </a:lnTo>
                <a:lnTo>
                  <a:pt x="1534922" y="612648"/>
                </a:lnTo>
                <a:lnTo>
                  <a:pt x="715772" y="612648"/>
                </a:lnTo>
                <a:lnTo>
                  <a:pt x="271780" y="612648"/>
                </a:lnTo>
                <a:lnTo>
                  <a:pt x="232036" y="604623"/>
                </a:lnTo>
                <a:lnTo>
                  <a:pt x="199580" y="582739"/>
                </a:lnTo>
                <a:lnTo>
                  <a:pt x="177696" y="550283"/>
                </a:lnTo>
                <a:lnTo>
                  <a:pt x="169672" y="510539"/>
                </a:lnTo>
                <a:lnTo>
                  <a:pt x="169672" y="255269"/>
                </a:lnTo>
                <a:lnTo>
                  <a:pt x="0" y="173355"/>
                </a:lnTo>
                <a:lnTo>
                  <a:pt x="169672" y="102107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8533" y="3967353"/>
            <a:ext cx="2960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834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@RenderBody()  </a:t>
            </a:r>
            <a:r>
              <a:rPr dirty="0" sz="1800" spc="-5">
                <a:latin typeface="Calibri"/>
                <a:cs typeface="Calibri"/>
              </a:rPr>
              <a:t>Including specific body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" y="1724025"/>
            <a:ext cx="5419725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53965" y="2743200"/>
            <a:ext cx="4208907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38094" y="461594"/>
            <a:ext cx="30702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Content</a:t>
            </a:r>
            <a:r>
              <a:rPr dirty="0" spc="-100"/>
              <a:t> </a:t>
            </a:r>
            <a:r>
              <a:rPr dirty="0" spc="-10"/>
              <a:t>page</a:t>
            </a:r>
          </a:p>
        </p:txBody>
      </p:sp>
      <p:sp>
        <p:nvSpPr>
          <p:cNvPr id="5" name="object 5"/>
          <p:cNvSpPr/>
          <p:nvPr/>
        </p:nvSpPr>
        <p:spPr>
          <a:xfrm>
            <a:off x="2950464" y="2028444"/>
            <a:ext cx="4184903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01923" y="2017776"/>
            <a:ext cx="388010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9104" y="2057400"/>
            <a:ext cx="4087495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99104" y="2057400"/>
            <a:ext cx="4087495" cy="381000"/>
          </a:xfrm>
          <a:custGeom>
            <a:avLst/>
            <a:gdLst/>
            <a:ahLst/>
            <a:cxnLst/>
            <a:rect l="l" t="t" r="r" b="b"/>
            <a:pathLst>
              <a:path w="4087495" h="381000">
                <a:moveTo>
                  <a:pt x="201294" y="63500"/>
                </a:moveTo>
                <a:lnTo>
                  <a:pt x="206287" y="38790"/>
                </a:lnTo>
                <a:lnTo>
                  <a:pt x="219900" y="18605"/>
                </a:lnTo>
                <a:lnTo>
                  <a:pt x="240085" y="4992"/>
                </a:lnTo>
                <a:lnTo>
                  <a:pt x="264794" y="0"/>
                </a:lnTo>
                <a:lnTo>
                  <a:pt x="848994" y="0"/>
                </a:lnTo>
                <a:lnTo>
                  <a:pt x="1820545" y="0"/>
                </a:lnTo>
                <a:lnTo>
                  <a:pt x="4023995" y="0"/>
                </a:lnTo>
                <a:lnTo>
                  <a:pt x="4048704" y="4992"/>
                </a:lnTo>
                <a:lnTo>
                  <a:pt x="4068889" y="18605"/>
                </a:lnTo>
                <a:lnTo>
                  <a:pt x="4082502" y="38790"/>
                </a:lnTo>
                <a:lnTo>
                  <a:pt x="4087495" y="63500"/>
                </a:lnTo>
                <a:lnTo>
                  <a:pt x="4087495" y="158750"/>
                </a:lnTo>
                <a:lnTo>
                  <a:pt x="4087495" y="317500"/>
                </a:lnTo>
                <a:lnTo>
                  <a:pt x="4082502" y="342209"/>
                </a:lnTo>
                <a:lnTo>
                  <a:pt x="4068889" y="362394"/>
                </a:lnTo>
                <a:lnTo>
                  <a:pt x="4048704" y="376007"/>
                </a:lnTo>
                <a:lnTo>
                  <a:pt x="4023995" y="381000"/>
                </a:lnTo>
                <a:lnTo>
                  <a:pt x="1820545" y="381000"/>
                </a:lnTo>
                <a:lnTo>
                  <a:pt x="848994" y="381000"/>
                </a:lnTo>
                <a:lnTo>
                  <a:pt x="264794" y="381000"/>
                </a:lnTo>
                <a:lnTo>
                  <a:pt x="240085" y="376007"/>
                </a:lnTo>
                <a:lnTo>
                  <a:pt x="219900" y="362394"/>
                </a:lnTo>
                <a:lnTo>
                  <a:pt x="206287" y="342209"/>
                </a:lnTo>
                <a:lnTo>
                  <a:pt x="201294" y="317500"/>
                </a:lnTo>
                <a:lnTo>
                  <a:pt x="201294" y="158750"/>
                </a:lnTo>
                <a:lnTo>
                  <a:pt x="0" y="107823"/>
                </a:lnTo>
                <a:lnTo>
                  <a:pt x="201294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69945" y="2083130"/>
            <a:ext cx="3545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Explicitly setting </a:t>
            </a:r>
            <a:r>
              <a:rPr dirty="0" sz="1800" spc="-15">
                <a:latin typeface="Calibri"/>
                <a:cs typeface="Calibri"/>
              </a:rPr>
              <a:t>LayoutPage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property.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1032" y="5228844"/>
            <a:ext cx="2683764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18944" y="5219700"/>
            <a:ext cx="2417063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9800" y="5257800"/>
            <a:ext cx="2585466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09800" y="5257800"/>
            <a:ext cx="2585720" cy="384175"/>
          </a:xfrm>
          <a:custGeom>
            <a:avLst/>
            <a:gdLst/>
            <a:ahLst/>
            <a:cxnLst/>
            <a:rect l="l" t="t" r="r" b="b"/>
            <a:pathLst>
              <a:path w="2585720" h="384175">
                <a:moveTo>
                  <a:pt x="0" y="64008"/>
                </a:moveTo>
                <a:lnTo>
                  <a:pt x="5036" y="39112"/>
                </a:lnTo>
                <a:lnTo>
                  <a:pt x="18764" y="18764"/>
                </a:lnTo>
                <a:lnTo>
                  <a:pt x="39112" y="5036"/>
                </a:lnTo>
                <a:lnTo>
                  <a:pt x="64007" y="0"/>
                </a:lnTo>
                <a:lnTo>
                  <a:pt x="1422400" y="0"/>
                </a:lnTo>
                <a:lnTo>
                  <a:pt x="2032000" y="0"/>
                </a:lnTo>
                <a:lnTo>
                  <a:pt x="2374391" y="0"/>
                </a:lnTo>
                <a:lnTo>
                  <a:pt x="2399287" y="5036"/>
                </a:lnTo>
                <a:lnTo>
                  <a:pt x="2419635" y="18764"/>
                </a:lnTo>
                <a:lnTo>
                  <a:pt x="2433363" y="39112"/>
                </a:lnTo>
                <a:lnTo>
                  <a:pt x="2438400" y="64008"/>
                </a:lnTo>
                <a:lnTo>
                  <a:pt x="2585466" y="117221"/>
                </a:lnTo>
                <a:lnTo>
                  <a:pt x="2438400" y="160019"/>
                </a:lnTo>
                <a:lnTo>
                  <a:pt x="2438400" y="320040"/>
                </a:lnTo>
                <a:lnTo>
                  <a:pt x="2433363" y="344952"/>
                </a:lnTo>
                <a:lnTo>
                  <a:pt x="2419635" y="365298"/>
                </a:lnTo>
                <a:lnTo>
                  <a:pt x="2399287" y="379017"/>
                </a:lnTo>
                <a:lnTo>
                  <a:pt x="2374391" y="384047"/>
                </a:lnTo>
                <a:lnTo>
                  <a:pt x="2032000" y="384047"/>
                </a:lnTo>
                <a:lnTo>
                  <a:pt x="1422400" y="384047"/>
                </a:lnTo>
                <a:lnTo>
                  <a:pt x="64007" y="384047"/>
                </a:lnTo>
                <a:lnTo>
                  <a:pt x="39112" y="379017"/>
                </a:lnTo>
                <a:lnTo>
                  <a:pt x="18764" y="365298"/>
                </a:lnTo>
                <a:lnTo>
                  <a:pt x="5036" y="344952"/>
                </a:lnTo>
                <a:lnTo>
                  <a:pt x="0" y="320040"/>
                </a:lnTo>
                <a:lnTo>
                  <a:pt x="0" y="160019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86964" y="5285689"/>
            <a:ext cx="2081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Complete </a:t>
            </a:r>
            <a:r>
              <a:rPr dirty="0" sz="1800" spc="-5">
                <a:latin typeface="Calibri"/>
                <a:cs typeface="Calibri"/>
              </a:rPr>
              <a:t>HTML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461594"/>
            <a:ext cx="72910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Master </a:t>
            </a:r>
            <a:r>
              <a:rPr dirty="0" spc="-10"/>
              <a:t>page </a:t>
            </a:r>
            <a:r>
              <a:rPr dirty="0"/>
              <a:t>– </a:t>
            </a:r>
            <a:r>
              <a:rPr dirty="0" spc="-5"/>
              <a:t>section</a:t>
            </a:r>
            <a:r>
              <a:rPr dirty="0" spc="-10"/>
              <a:t> overrides</a:t>
            </a:r>
          </a:p>
        </p:txBody>
      </p:sp>
      <p:sp>
        <p:nvSpPr>
          <p:cNvPr id="3" name="object 3"/>
          <p:cNvSpPr/>
          <p:nvPr/>
        </p:nvSpPr>
        <p:spPr>
          <a:xfrm>
            <a:off x="1228725" y="1619250"/>
            <a:ext cx="4438650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5547" y="3857244"/>
            <a:ext cx="2903220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1579" y="3846576"/>
            <a:ext cx="252679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14823" y="3886200"/>
            <a:ext cx="2805176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14823" y="3886200"/>
            <a:ext cx="2805430" cy="381000"/>
          </a:xfrm>
          <a:custGeom>
            <a:avLst/>
            <a:gdLst/>
            <a:ahLst/>
            <a:cxnLst/>
            <a:rect l="l" t="t" r="r" b="b"/>
            <a:pathLst>
              <a:path w="2805429" h="381000">
                <a:moveTo>
                  <a:pt x="138175" y="63500"/>
                </a:moveTo>
                <a:lnTo>
                  <a:pt x="143168" y="38790"/>
                </a:lnTo>
                <a:lnTo>
                  <a:pt x="156781" y="18605"/>
                </a:lnTo>
                <a:lnTo>
                  <a:pt x="176966" y="4992"/>
                </a:lnTo>
                <a:lnTo>
                  <a:pt x="201675" y="0"/>
                </a:lnTo>
                <a:lnTo>
                  <a:pt x="582676" y="0"/>
                </a:lnTo>
                <a:lnTo>
                  <a:pt x="1249426" y="0"/>
                </a:lnTo>
                <a:lnTo>
                  <a:pt x="2741676" y="0"/>
                </a:lnTo>
                <a:lnTo>
                  <a:pt x="2766385" y="4992"/>
                </a:lnTo>
                <a:lnTo>
                  <a:pt x="2786570" y="18605"/>
                </a:lnTo>
                <a:lnTo>
                  <a:pt x="2800183" y="38790"/>
                </a:lnTo>
                <a:lnTo>
                  <a:pt x="2805176" y="63500"/>
                </a:lnTo>
                <a:lnTo>
                  <a:pt x="2805176" y="158750"/>
                </a:lnTo>
                <a:lnTo>
                  <a:pt x="2805176" y="317500"/>
                </a:lnTo>
                <a:lnTo>
                  <a:pt x="2800183" y="342209"/>
                </a:lnTo>
                <a:lnTo>
                  <a:pt x="2786570" y="362394"/>
                </a:lnTo>
                <a:lnTo>
                  <a:pt x="2766385" y="376007"/>
                </a:lnTo>
                <a:lnTo>
                  <a:pt x="2741676" y="381000"/>
                </a:lnTo>
                <a:lnTo>
                  <a:pt x="1249426" y="381000"/>
                </a:lnTo>
                <a:lnTo>
                  <a:pt x="582676" y="381000"/>
                </a:lnTo>
                <a:lnTo>
                  <a:pt x="201675" y="381000"/>
                </a:lnTo>
                <a:lnTo>
                  <a:pt x="176966" y="376007"/>
                </a:lnTo>
                <a:lnTo>
                  <a:pt x="156781" y="362394"/>
                </a:lnTo>
                <a:lnTo>
                  <a:pt x="143168" y="342209"/>
                </a:lnTo>
                <a:lnTo>
                  <a:pt x="138175" y="317500"/>
                </a:lnTo>
                <a:lnTo>
                  <a:pt x="138175" y="158750"/>
                </a:lnTo>
                <a:lnTo>
                  <a:pt x="0" y="107823"/>
                </a:lnTo>
                <a:lnTo>
                  <a:pt x="13817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89982" y="3912489"/>
            <a:ext cx="2190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This section 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optional.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5547" y="5152644"/>
            <a:ext cx="2903220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1579" y="5141976"/>
            <a:ext cx="252679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14823" y="5181600"/>
            <a:ext cx="2805176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14823" y="5181600"/>
            <a:ext cx="2805430" cy="381000"/>
          </a:xfrm>
          <a:custGeom>
            <a:avLst/>
            <a:gdLst/>
            <a:ahLst/>
            <a:cxnLst/>
            <a:rect l="l" t="t" r="r" b="b"/>
            <a:pathLst>
              <a:path w="2805429" h="381000">
                <a:moveTo>
                  <a:pt x="138175" y="63500"/>
                </a:moveTo>
                <a:lnTo>
                  <a:pt x="143168" y="38790"/>
                </a:lnTo>
                <a:lnTo>
                  <a:pt x="156781" y="18605"/>
                </a:lnTo>
                <a:lnTo>
                  <a:pt x="176966" y="4992"/>
                </a:lnTo>
                <a:lnTo>
                  <a:pt x="201675" y="0"/>
                </a:lnTo>
                <a:lnTo>
                  <a:pt x="582676" y="0"/>
                </a:lnTo>
                <a:lnTo>
                  <a:pt x="1249426" y="0"/>
                </a:lnTo>
                <a:lnTo>
                  <a:pt x="2741676" y="0"/>
                </a:lnTo>
                <a:lnTo>
                  <a:pt x="2766385" y="4992"/>
                </a:lnTo>
                <a:lnTo>
                  <a:pt x="2786570" y="18605"/>
                </a:lnTo>
                <a:lnTo>
                  <a:pt x="2800183" y="38790"/>
                </a:lnTo>
                <a:lnTo>
                  <a:pt x="2805176" y="63500"/>
                </a:lnTo>
                <a:lnTo>
                  <a:pt x="2805176" y="158750"/>
                </a:lnTo>
                <a:lnTo>
                  <a:pt x="2805176" y="317500"/>
                </a:lnTo>
                <a:lnTo>
                  <a:pt x="2800183" y="342209"/>
                </a:lnTo>
                <a:lnTo>
                  <a:pt x="2786570" y="362394"/>
                </a:lnTo>
                <a:lnTo>
                  <a:pt x="2766385" y="376007"/>
                </a:lnTo>
                <a:lnTo>
                  <a:pt x="2741676" y="381000"/>
                </a:lnTo>
                <a:lnTo>
                  <a:pt x="1249426" y="381000"/>
                </a:lnTo>
                <a:lnTo>
                  <a:pt x="582676" y="381000"/>
                </a:lnTo>
                <a:lnTo>
                  <a:pt x="201675" y="381000"/>
                </a:lnTo>
                <a:lnTo>
                  <a:pt x="176966" y="376007"/>
                </a:lnTo>
                <a:lnTo>
                  <a:pt x="156781" y="362394"/>
                </a:lnTo>
                <a:lnTo>
                  <a:pt x="143168" y="342209"/>
                </a:lnTo>
                <a:lnTo>
                  <a:pt x="138175" y="317500"/>
                </a:lnTo>
                <a:lnTo>
                  <a:pt x="138175" y="158750"/>
                </a:lnTo>
                <a:lnTo>
                  <a:pt x="0" y="107822"/>
                </a:lnTo>
                <a:lnTo>
                  <a:pt x="13817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189982" y="5207965"/>
            <a:ext cx="21907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This section 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optional.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461594"/>
            <a:ext cx="72910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Master </a:t>
            </a:r>
            <a:r>
              <a:rPr dirty="0" spc="-10"/>
              <a:t>page </a:t>
            </a:r>
            <a:r>
              <a:rPr dirty="0"/>
              <a:t>– </a:t>
            </a:r>
            <a:r>
              <a:rPr dirty="0" spc="-5"/>
              <a:t>section</a:t>
            </a:r>
            <a:r>
              <a:rPr dirty="0" spc="-10"/>
              <a:t> overrides</a:t>
            </a:r>
          </a:p>
        </p:txBody>
      </p:sp>
      <p:sp>
        <p:nvSpPr>
          <p:cNvPr id="3" name="object 3"/>
          <p:cNvSpPr/>
          <p:nvPr/>
        </p:nvSpPr>
        <p:spPr>
          <a:xfrm>
            <a:off x="4437817" y="1609308"/>
            <a:ext cx="4326754" cy="39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407" y="1920614"/>
            <a:ext cx="3638260" cy="3763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5535" y="3703320"/>
            <a:ext cx="1316736" cy="32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5535" y="4768596"/>
            <a:ext cx="1316736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39740" y="3552444"/>
            <a:ext cx="2662427" cy="402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27420" y="3503676"/>
            <a:ext cx="1812035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88634" y="3581400"/>
            <a:ext cx="2564765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8634" y="3581400"/>
            <a:ext cx="2564765" cy="304800"/>
          </a:xfrm>
          <a:custGeom>
            <a:avLst/>
            <a:gdLst/>
            <a:ahLst/>
            <a:cxnLst/>
            <a:rect l="l" t="t" r="r" b="b"/>
            <a:pathLst>
              <a:path w="2564765" h="304800">
                <a:moveTo>
                  <a:pt x="126364" y="50800"/>
                </a:moveTo>
                <a:lnTo>
                  <a:pt x="130355" y="31021"/>
                </a:lnTo>
                <a:lnTo>
                  <a:pt x="141239" y="14874"/>
                </a:lnTo>
                <a:lnTo>
                  <a:pt x="157386" y="3990"/>
                </a:lnTo>
                <a:lnTo>
                  <a:pt x="177164" y="0"/>
                </a:lnTo>
                <a:lnTo>
                  <a:pt x="532764" y="0"/>
                </a:lnTo>
                <a:lnTo>
                  <a:pt x="1142364" y="0"/>
                </a:lnTo>
                <a:lnTo>
                  <a:pt x="2513965" y="0"/>
                </a:lnTo>
                <a:lnTo>
                  <a:pt x="2533743" y="3990"/>
                </a:lnTo>
                <a:lnTo>
                  <a:pt x="2549890" y="14874"/>
                </a:lnTo>
                <a:lnTo>
                  <a:pt x="2560774" y="31021"/>
                </a:lnTo>
                <a:lnTo>
                  <a:pt x="2564765" y="50800"/>
                </a:lnTo>
                <a:lnTo>
                  <a:pt x="2564765" y="177800"/>
                </a:lnTo>
                <a:lnTo>
                  <a:pt x="2564765" y="254000"/>
                </a:lnTo>
                <a:lnTo>
                  <a:pt x="2560774" y="273778"/>
                </a:lnTo>
                <a:lnTo>
                  <a:pt x="2549890" y="289925"/>
                </a:lnTo>
                <a:lnTo>
                  <a:pt x="2533743" y="300809"/>
                </a:lnTo>
                <a:lnTo>
                  <a:pt x="2513965" y="304800"/>
                </a:lnTo>
                <a:lnTo>
                  <a:pt x="1142364" y="304800"/>
                </a:lnTo>
                <a:lnTo>
                  <a:pt x="532764" y="304800"/>
                </a:lnTo>
                <a:lnTo>
                  <a:pt x="177164" y="304800"/>
                </a:lnTo>
                <a:lnTo>
                  <a:pt x="157386" y="300809"/>
                </a:lnTo>
                <a:lnTo>
                  <a:pt x="141239" y="289925"/>
                </a:lnTo>
                <a:lnTo>
                  <a:pt x="130355" y="273778"/>
                </a:lnTo>
                <a:lnTo>
                  <a:pt x="126364" y="254000"/>
                </a:lnTo>
                <a:lnTo>
                  <a:pt x="0" y="211327"/>
                </a:lnTo>
                <a:lnTo>
                  <a:pt x="126364" y="177800"/>
                </a:lnTo>
                <a:lnTo>
                  <a:pt x="126364" y="50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95186" y="3569334"/>
            <a:ext cx="147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Named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5940" y="4619244"/>
            <a:ext cx="2662427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03620" y="4570476"/>
            <a:ext cx="1812035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64834" y="4648200"/>
            <a:ext cx="2564765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64834" y="4648200"/>
            <a:ext cx="2564765" cy="304800"/>
          </a:xfrm>
          <a:custGeom>
            <a:avLst/>
            <a:gdLst/>
            <a:ahLst/>
            <a:cxnLst/>
            <a:rect l="l" t="t" r="r" b="b"/>
            <a:pathLst>
              <a:path w="2564765" h="304800">
                <a:moveTo>
                  <a:pt x="126364" y="50800"/>
                </a:moveTo>
                <a:lnTo>
                  <a:pt x="130355" y="31021"/>
                </a:lnTo>
                <a:lnTo>
                  <a:pt x="141239" y="14874"/>
                </a:lnTo>
                <a:lnTo>
                  <a:pt x="157386" y="3990"/>
                </a:lnTo>
                <a:lnTo>
                  <a:pt x="177164" y="0"/>
                </a:lnTo>
                <a:lnTo>
                  <a:pt x="532764" y="0"/>
                </a:lnTo>
                <a:lnTo>
                  <a:pt x="1142364" y="0"/>
                </a:lnTo>
                <a:lnTo>
                  <a:pt x="2513965" y="0"/>
                </a:lnTo>
                <a:lnTo>
                  <a:pt x="2533743" y="3990"/>
                </a:lnTo>
                <a:lnTo>
                  <a:pt x="2549890" y="14874"/>
                </a:lnTo>
                <a:lnTo>
                  <a:pt x="2560774" y="31021"/>
                </a:lnTo>
                <a:lnTo>
                  <a:pt x="2564765" y="50800"/>
                </a:lnTo>
                <a:lnTo>
                  <a:pt x="2564765" y="177800"/>
                </a:lnTo>
                <a:lnTo>
                  <a:pt x="2564765" y="254000"/>
                </a:lnTo>
                <a:lnTo>
                  <a:pt x="2560774" y="273778"/>
                </a:lnTo>
                <a:lnTo>
                  <a:pt x="2549890" y="289925"/>
                </a:lnTo>
                <a:lnTo>
                  <a:pt x="2533743" y="300809"/>
                </a:lnTo>
                <a:lnTo>
                  <a:pt x="2513965" y="304800"/>
                </a:lnTo>
                <a:lnTo>
                  <a:pt x="1142364" y="304800"/>
                </a:lnTo>
                <a:lnTo>
                  <a:pt x="532764" y="304800"/>
                </a:lnTo>
                <a:lnTo>
                  <a:pt x="177164" y="304800"/>
                </a:lnTo>
                <a:lnTo>
                  <a:pt x="157386" y="300809"/>
                </a:lnTo>
                <a:lnTo>
                  <a:pt x="141239" y="289925"/>
                </a:lnTo>
                <a:lnTo>
                  <a:pt x="130355" y="273778"/>
                </a:lnTo>
                <a:lnTo>
                  <a:pt x="126364" y="254000"/>
                </a:lnTo>
                <a:lnTo>
                  <a:pt x="0" y="211327"/>
                </a:lnTo>
                <a:lnTo>
                  <a:pt x="126364" y="177800"/>
                </a:lnTo>
                <a:lnTo>
                  <a:pt x="126364" y="50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71386" y="4636389"/>
            <a:ext cx="147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Named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680" y="461594"/>
            <a:ext cx="5870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Master </a:t>
            </a:r>
            <a:r>
              <a:rPr dirty="0" spc="-10"/>
              <a:t>page </a:t>
            </a:r>
            <a:r>
              <a:rPr dirty="0"/>
              <a:t>– </a:t>
            </a:r>
            <a:r>
              <a:rPr dirty="0" spc="-10"/>
              <a:t>result</a:t>
            </a:r>
            <a:r>
              <a:rPr dirty="0" spc="-60"/>
              <a:t> </a:t>
            </a:r>
            <a:r>
              <a:rPr dirty="0" spc="-10"/>
              <a:t>html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385072"/>
            <a:ext cx="4087905" cy="519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336" y="461594"/>
            <a:ext cx="6035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Re-usable </a:t>
            </a:r>
            <a:r>
              <a:rPr dirty="0"/>
              <a:t>“HTML</a:t>
            </a:r>
            <a:r>
              <a:rPr dirty="0" spc="-95"/>
              <a:t> </a:t>
            </a:r>
            <a:r>
              <a:rPr dirty="0" spc="-10"/>
              <a:t>Helpers”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5304790" cy="2757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314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Methods </a:t>
            </a:r>
            <a:r>
              <a:rPr dirty="0" sz="3200" spc="-10">
                <a:latin typeface="Calibri"/>
                <a:cs typeface="Calibri"/>
              </a:rPr>
              <a:t>that can </a:t>
            </a:r>
            <a:r>
              <a:rPr dirty="0" sz="3200" spc="-5">
                <a:latin typeface="Calibri"/>
                <a:cs typeface="Calibri"/>
              </a:rPr>
              <a:t>be </a:t>
            </a:r>
            <a:r>
              <a:rPr dirty="0" sz="3200" spc="-30">
                <a:latin typeface="Calibri"/>
                <a:cs typeface="Calibri"/>
              </a:rPr>
              <a:t>invoked  </a:t>
            </a:r>
            <a:r>
              <a:rPr dirty="0" sz="3200" spc="-5">
                <a:latin typeface="Calibri"/>
                <a:cs typeface="Calibri"/>
              </a:rPr>
              <a:t>within </a:t>
            </a:r>
            <a:r>
              <a:rPr dirty="0" sz="3200" spc="-10">
                <a:latin typeface="Calibri"/>
                <a:cs typeface="Calibri"/>
              </a:rPr>
              <a:t>code-blocks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Encapsulate generating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Implemented </a:t>
            </a:r>
            <a:r>
              <a:rPr dirty="0" sz="3200" spc="-5">
                <a:latin typeface="Calibri"/>
                <a:cs typeface="Calibri"/>
              </a:rPr>
              <a:t>using </a:t>
            </a:r>
            <a:r>
              <a:rPr dirty="0" sz="3200" spc="-15">
                <a:latin typeface="Calibri"/>
                <a:cs typeface="Calibri"/>
              </a:rPr>
              <a:t>pure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5">
                <a:latin typeface="Calibri"/>
                <a:cs typeface="Calibri"/>
              </a:rPr>
              <a:t>Work </a:t>
            </a:r>
            <a:r>
              <a:rPr dirty="0" sz="3200" spc="-5">
                <a:latin typeface="Calibri"/>
                <a:cs typeface="Calibri"/>
              </a:rPr>
              <a:t>with </a:t>
            </a:r>
            <a:r>
              <a:rPr dirty="0" sz="3200" spc="-20">
                <a:latin typeface="Calibri"/>
                <a:cs typeface="Calibri"/>
              </a:rPr>
              <a:t>Razor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engine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6325" y="3733800"/>
            <a:ext cx="4029075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5432" y="5000244"/>
            <a:ext cx="2523744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9148" y="4989576"/>
            <a:ext cx="2278379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4200" y="5029200"/>
            <a:ext cx="2425954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24200" y="5029200"/>
            <a:ext cx="2426335" cy="381000"/>
          </a:xfrm>
          <a:custGeom>
            <a:avLst/>
            <a:gdLst/>
            <a:ahLst/>
            <a:cxnLst/>
            <a:rect l="l" t="t" r="r" b="b"/>
            <a:pathLst>
              <a:path w="2426335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289050" y="0"/>
                </a:lnTo>
                <a:lnTo>
                  <a:pt x="1841500" y="0"/>
                </a:lnTo>
                <a:lnTo>
                  <a:pt x="2146300" y="0"/>
                </a:lnTo>
                <a:lnTo>
                  <a:pt x="2171009" y="4992"/>
                </a:lnTo>
                <a:lnTo>
                  <a:pt x="2191194" y="18605"/>
                </a:lnTo>
                <a:lnTo>
                  <a:pt x="2204807" y="38790"/>
                </a:lnTo>
                <a:lnTo>
                  <a:pt x="2209800" y="63500"/>
                </a:lnTo>
                <a:lnTo>
                  <a:pt x="2209800" y="222250"/>
                </a:lnTo>
                <a:lnTo>
                  <a:pt x="2425954" y="286131"/>
                </a:lnTo>
                <a:lnTo>
                  <a:pt x="2209800" y="317500"/>
                </a:lnTo>
                <a:lnTo>
                  <a:pt x="2204807" y="342209"/>
                </a:lnTo>
                <a:lnTo>
                  <a:pt x="2191194" y="362394"/>
                </a:lnTo>
                <a:lnTo>
                  <a:pt x="2171009" y="376007"/>
                </a:lnTo>
                <a:lnTo>
                  <a:pt x="2146300" y="381000"/>
                </a:lnTo>
                <a:lnTo>
                  <a:pt x="1841500" y="381000"/>
                </a:lnTo>
                <a:lnTo>
                  <a:pt x="128905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57169" y="5055489"/>
            <a:ext cx="194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Built-in HTML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461594"/>
            <a:ext cx="58947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Define </a:t>
            </a:r>
            <a:r>
              <a:rPr dirty="0"/>
              <a:t>own HTML</a:t>
            </a:r>
            <a:r>
              <a:rPr dirty="0" spc="-75"/>
              <a:t> </a:t>
            </a:r>
            <a:r>
              <a:rPr dirty="0" spc="-10"/>
              <a:t>helpers</a:t>
            </a:r>
          </a:p>
        </p:txBody>
      </p:sp>
      <p:sp>
        <p:nvSpPr>
          <p:cNvPr id="3" name="object 3"/>
          <p:cNvSpPr/>
          <p:nvPr/>
        </p:nvSpPr>
        <p:spPr>
          <a:xfrm>
            <a:off x="466725" y="2390775"/>
            <a:ext cx="3971925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43450" y="4019550"/>
            <a:ext cx="3667125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36135" y="2561844"/>
            <a:ext cx="2846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1979" y="2551176"/>
            <a:ext cx="2528316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85920" y="2590800"/>
            <a:ext cx="2748279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85920" y="2590800"/>
            <a:ext cx="2748280" cy="381000"/>
          </a:xfrm>
          <a:custGeom>
            <a:avLst/>
            <a:gdLst/>
            <a:ahLst/>
            <a:cxnLst/>
            <a:rect l="l" t="t" r="r" b="b"/>
            <a:pathLst>
              <a:path w="2748279" h="381000">
                <a:moveTo>
                  <a:pt x="233679" y="63500"/>
                </a:moveTo>
                <a:lnTo>
                  <a:pt x="238672" y="38790"/>
                </a:lnTo>
                <a:lnTo>
                  <a:pt x="252285" y="18605"/>
                </a:lnTo>
                <a:lnTo>
                  <a:pt x="272470" y="4992"/>
                </a:lnTo>
                <a:lnTo>
                  <a:pt x="297179" y="0"/>
                </a:lnTo>
                <a:lnTo>
                  <a:pt x="652779" y="0"/>
                </a:lnTo>
                <a:lnTo>
                  <a:pt x="1281429" y="0"/>
                </a:lnTo>
                <a:lnTo>
                  <a:pt x="2684779" y="0"/>
                </a:lnTo>
                <a:lnTo>
                  <a:pt x="2709489" y="4992"/>
                </a:lnTo>
                <a:lnTo>
                  <a:pt x="2729674" y="18605"/>
                </a:lnTo>
                <a:lnTo>
                  <a:pt x="2743287" y="38790"/>
                </a:lnTo>
                <a:lnTo>
                  <a:pt x="2748279" y="63500"/>
                </a:lnTo>
                <a:lnTo>
                  <a:pt x="2748279" y="158750"/>
                </a:lnTo>
                <a:lnTo>
                  <a:pt x="2748279" y="317500"/>
                </a:lnTo>
                <a:lnTo>
                  <a:pt x="2743287" y="342209"/>
                </a:lnTo>
                <a:lnTo>
                  <a:pt x="2729674" y="362394"/>
                </a:lnTo>
                <a:lnTo>
                  <a:pt x="2709489" y="376007"/>
                </a:lnTo>
                <a:lnTo>
                  <a:pt x="2684779" y="381000"/>
                </a:lnTo>
                <a:lnTo>
                  <a:pt x="1281429" y="381000"/>
                </a:lnTo>
                <a:lnTo>
                  <a:pt x="652779" y="381000"/>
                </a:lnTo>
                <a:lnTo>
                  <a:pt x="297179" y="381000"/>
                </a:lnTo>
                <a:lnTo>
                  <a:pt x="272470" y="376007"/>
                </a:lnTo>
                <a:lnTo>
                  <a:pt x="252285" y="362394"/>
                </a:lnTo>
                <a:lnTo>
                  <a:pt x="238672" y="342209"/>
                </a:lnTo>
                <a:lnTo>
                  <a:pt x="233679" y="317500"/>
                </a:lnTo>
                <a:lnTo>
                  <a:pt x="233679" y="158750"/>
                </a:lnTo>
                <a:lnTo>
                  <a:pt x="0" y="107823"/>
                </a:lnTo>
                <a:lnTo>
                  <a:pt x="233679" y="63500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42032" y="4924044"/>
            <a:ext cx="2807208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6604" y="4913376"/>
            <a:ext cx="2601468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0800" y="4953000"/>
            <a:ext cx="2708783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0800" y="4953000"/>
            <a:ext cx="2708910" cy="381000"/>
          </a:xfrm>
          <a:custGeom>
            <a:avLst/>
            <a:gdLst/>
            <a:ahLst/>
            <a:cxnLst/>
            <a:rect l="l" t="t" r="r" b="b"/>
            <a:pathLst>
              <a:path w="270891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51100" y="0"/>
                </a:lnTo>
                <a:lnTo>
                  <a:pt x="2475809" y="4992"/>
                </a:lnTo>
                <a:lnTo>
                  <a:pt x="2495994" y="18605"/>
                </a:lnTo>
                <a:lnTo>
                  <a:pt x="2509607" y="38790"/>
                </a:lnTo>
                <a:lnTo>
                  <a:pt x="2514600" y="63500"/>
                </a:lnTo>
                <a:lnTo>
                  <a:pt x="2708783" y="107823"/>
                </a:lnTo>
                <a:lnTo>
                  <a:pt x="2514600" y="158750"/>
                </a:lnTo>
                <a:lnTo>
                  <a:pt x="2514600" y="317500"/>
                </a:lnTo>
                <a:lnTo>
                  <a:pt x="2509607" y="342209"/>
                </a:lnTo>
                <a:lnTo>
                  <a:pt x="2495994" y="362394"/>
                </a:lnTo>
                <a:lnTo>
                  <a:pt x="2475809" y="376007"/>
                </a:lnTo>
                <a:lnTo>
                  <a:pt x="2451100" y="381000"/>
                </a:lnTo>
                <a:lnTo>
                  <a:pt x="2095500" y="381000"/>
                </a:lnTo>
                <a:lnTo>
                  <a:pt x="146685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14625" y="4979289"/>
            <a:ext cx="2266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HTML Helper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Invocation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631" y="1571244"/>
            <a:ext cx="2078736" cy="998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3587" y="1575816"/>
            <a:ext cx="2017776" cy="704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3400" y="1600200"/>
            <a:ext cx="1981200" cy="9004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3400" y="1600200"/>
            <a:ext cx="1981200" cy="900430"/>
          </a:xfrm>
          <a:custGeom>
            <a:avLst/>
            <a:gdLst/>
            <a:ahLst/>
            <a:cxnLst/>
            <a:rect l="l" t="t" r="r" b="b"/>
            <a:pathLst>
              <a:path w="1981200" h="90043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330200" y="0"/>
                </a:lnTo>
                <a:lnTo>
                  <a:pt x="825500" y="0"/>
                </a:lnTo>
                <a:lnTo>
                  <a:pt x="1866900" y="0"/>
                </a:lnTo>
                <a:lnTo>
                  <a:pt x="1911387" y="8983"/>
                </a:lnTo>
                <a:lnTo>
                  <a:pt x="1947719" y="33480"/>
                </a:lnTo>
                <a:lnTo>
                  <a:pt x="1972216" y="69812"/>
                </a:lnTo>
                <a:lnTo>
                  <a:pt x="1981200" y="114300"/>
                </a:lnTo>
                <a:lnTo>
                  <a:pt x="1981200" y="400050"/>
                </a:lnTo>
                <a:lnTo>
                  <a:pt x="1981200" y="571500"/>
                </a:lnTo>
                <a:lnTo>
                  <a:pt x="1972216" y="615987"/>
                </a:lnTo>
                <a:lnTo>
                  <a:pt x="1947719" y="652319"/>
                </a:lnTo>
                <a:lnTo>
                  <a:pt x="1911387" y="676816"/>
                </a:lnTo>
                <a:lnTo>
                  <a:pt x="1866900" y="685800"/>
                </a:lnTo>
                <a:lnTo>
                  <a:pt x="825500" y="685800"/>
                </a:lnTo>
                <a:lnTo>
                  <a:pt x="559231" y="900429"/>
                </a:lnTo>
                <a:lnTo>
                  <a:pt x="3302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1329" y="1641094"/>
            <a:ext cx="16833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267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@helper  </a:t>
            </a:r>
            <a:r>
              <a:rPr dirty="0" sz="1800" spc="-10">
                <a:latin typeface="Calibri"/>
                <a:cs typeface="Calibri"/>
              </a:rPr>
              <a:t>declarative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syntax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25467" y="3095244"/>
            <a:ext cx="3619499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53128" y="3063239"/>
            <a:ext cx="3262883" cy="7040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75125" y="3124200"/>
            <a:ext cx="3521075" cy="612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75125" y="3124200"/>
            <a:ext cx="3521075" cy="612775"/>
          </a:xfrm>
          <a:custGeom>
            <a:avLst/>
            <a:gdLst/>
            <a:ahLst/>
            <a:cxnLst/>
            <a:rect l="l" t="t" r="r" b="b"/>
            <a:pathLst>
              <a:path w="3521075" h="612775">
                <a:moveTo>
                  <a:pt x="244475" y="102108"/>
                </a:moveTo>
                <a:lnTo>
                  <a:pt x="252499" y="62364"/>
                </a:lnTo>
                <a:lnTo>
                  <a:pt x="274383" y="29908"/>
                </a:lnTo>
                <a:lnTo>
                  <a:pt x="306839" y="8024"/>
                </a:lnTo>
                <a:lnTo>
                  <a:pt x="346583" y="0"/>
                </a:lnTo>
                <a:lnTo>
                  <a:pt x="790575" y="0"/>
                </a:lnTo>
                <a:lnTo>
                  <a:pt x="1609725" y="0"/>
                </a:lnTo>
                <a:lnTo>
                  <a:pt x="3418967" y="0"/>
                </a:lnTo>
                <a:lnTo>
                  <a:pt x="3458710" y="8024"/>
                </a:lnTo>
                <a:lnTo>
                  <a:pt x="3491166" y="29908"/>
                </a:lnTo>
                <a:lnTo>
                  <a:pt x="3513050" y="62364"/>
                </a:lnTo>
                <a:lnTo>
                  <a:pt x="3521075" y="102108"/>
                </a:lnTo>
                <a:lnTo>
                  <a:pt x="3521075" y="255270"/>
                </a:lnTo>
                <a:lnTo>
                  <a:pt x="3521075" y="510539"/>
                </a:lnTo>
                <a:lnTo>
                  <a:pt x="3513050" y="550283"/>
                </a:lnTo>
                <a:lnTo>
                  <a:pt x="3491166" y="582739"/>
                </a:lnTo>
                <a:lnTo>
                  <a:pt x="3458710" y="604623"/>
                </a:lnTo>
                <a:lnTo>
                  <a:pt x="3418967" y="612648"/>
                </a:lnTo>
                <a:lnTo>
                  <a:pt x="1609725" y="612648"/>
                </a:lnTo>
                <a:lnTo>
                  <a:pt x="790575" y="612648"/>
                </a:lnTo>
                <a:lnTo>
                  <a:pt x="346583" y="612648"/>
                </a:lnTo>
                <a:lnTo>
                  <a:pt x="306839" y="604623"/>
                </a:lnTo>
                <a:lnTo>
                  <a:pt x="274383" y="582739"/>
                </a:lnTo>
                <a:lnTo>
                  <a:pt x="252499" y="550283"/>
                </a:lnTo>
                <a:lnTo>
                  <a:pt x="244475" y="510539"/>
                </a:lnTo>
                <a:lnTo>
                  <a:pt x="244475" y="255270"/>
                </a:lnTo>
                <a:lnTo>
                  <a:pt x="0" y="174878"/>
                </a:lnTo>
                <a:lnTo>
                  <a:pt x="244475" y="102108"/>
                </a:lnTo>
                <a:close/>
              </a:path>
            </a:pathLst>
          </a:custGeom>
          <a:ln w="12699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80382" y="2616834"/>
            <a:ext cx="2912745" cy="108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HTML Helper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9715" marR="5080" indent="-20764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HTML Helper should be placed 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Views\Helper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directory.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42032" y="1571244"/>
            <a:ext cx="3374136" cy="10393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49651" y="1575816"/>
            <a:ext cx="3357372" cy="704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90800" y="1600200"/>
            <a:ext cx="3276600" cy="9414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90800" y="1600200"/>
            <a:ext cx="3276600" cy="941705"/>
          </a:xfrm>
          <a:custGeom>
            <a:avLst/>
            <a:gdLst/>
            <a:ahLst/>
            <a:cxnLst/>
            <a:rect l="l" t="t" r="r" b="b"/>
            <a:pathLst>
              <a:path w="3276600" h="941705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546100" y="0"/>
                </a:lnTo>
                <a:lnTo>
                  <a:pt x="1365250" y="0"/>
                </a:lnTo>
                <a:lnTo>
                  <a:pt x="3162300" y="0"/>
                </a:lnTo>
                <a:lnTo>
                  <a:pt x="3206787" y="8983"/>
                </a:lnTo>
                <a:lnTo>
                  <a:pt x="3243119" y="33480"/>
                </a:lnTo>
                <a:lnTo>
                  <a:pt x="3267616" y="69812"/>
                </a:lnTo>
                <a:lnTo>
                  <a:pt x="3276600" y="114300"/>
                </a:lnTo>
                <a:lnTo>
                  <a:pt x="3276600" y="400050"/>
                </a:lnTo>
                <a:lnTo>
                  <a:pt x="3276600" y="571500"/>
                </a:lnTo>
                <a:lnTo>
                  <a:pt x="3267616" y="615987"/>
                </a:lnTo>
                <a:lnTo>
                  <a:pt x="3243119" y="652319"/>
                </a:lnTo>
                <a:lnTo>
                  <a:pt x="3206787" y="676816"/>
                </a:lnTo>
                <a:lnTo>
                  <a:pt x="3162300" y="685800"/>
                </a:lnTo>
                <a:lnTo>
                  <a:pt x="1365250" y="685800"/>
                </a:lnTo>
                <a:lnTo>
                  <a:pt x="924940" y="941451"/>
                </a:lnTo>
                <a:lnTo>
                  <a:pt x="5461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17673" y="1641094"/>
            <a:ext cx="3023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Helper’s </a:t>
            </a:r>
            <a:r>
              <a:rPr dirty="0" sz="1800" spc="-15">
                <a:latin typeface="Calibri"/>
                <a:cs typeface="Calibri"/>
              </a:rPr>
              <a:t>parameters </a:t>
            </a:r>
            <a:r>
              <a:rPr dirty="0" sz="1800" spc="-5">
                <a:latin typeface="Calibri"/>
                <a:cs typeface="Calibri"/>
              </a:rPr>
              <a:t>(full  language </a:t>
            </a:r>
            <a:r>
              <a:rPr dirty="0" sz="1800">
                <a:latin typeface="Calibri"/>
                <a:cs typeface="Calibri"/>
              </a:rPr>
              <a:t>and ebugging</a:t>
            </a:r>
            <a:r>
              <a:rPr dirty="0" sz="1800" spc="-5">
                <a:latin typeface="Calibri"/>
                <a:cs typeface="Calibri"/>
              </a:rPr>
              <a:t> support)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029" y="461594"/>
            <a:ext cx="48698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Visual </a:t>
            </a:r>
            <a:r>
              <a:rPr dirty="0"/>
              <a:t>Studio</a:t>
            </a:r>
            <a:r>
              <a:rPr dirty="0" spc="-35"/>
              <a:t> </a:t>
            </a:r>
            <a:r>
              <a:rPr dirty="0"/>
              <a:t>support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524000"/>
            <a:ext cx="6934200" cy="4860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941" y="461594"/>
            <a:ext cx="39916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Razor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679315" cy="29521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good </a:t>
            </a:r>
            <a:r>
              <a:rPr dirty="0" sz="3200" spc="-5">
                <a:latin typeface="Calibri"/>
                <a:cs typeface="Calibri"/>
              </a:rPr>
              <a:t>new view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engine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Code-focused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templating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Fast </a:t>
            </a:r>
            <a:r>
              <a:rPr dirty="0" sz="3200" spc="-5">
                <a:latin typeface="Calibri"/>
                <a:cs typeface="Calibri"/>
              </a:rPr>
              <a:t>and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expressive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Compact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syntax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Integrated </a:t>
            </a:r>
            <a:r>
              <a:rPr dirty="0" sz="3200" spc="-5">
                <a:latin typeface="Calibri"/>
                <a:cs typeface="Calibri"/>
              </a:rPr>
              <a:t>with C#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VB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244" y="461594"/>
            <a:ext cx="59867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 </a:t>
            </a:r>
            <a:r>
              <a:rPr dirty="0" spc="-5"/>
              <a:t>.NET </a:t>
            </a:r>
            <a:r>
              <a:rPr dirty="0" spc="-10"/>
              <a:t>MVC</a:t>
            </a:r>
            <a:r>
              <a:rPr dirty="0" spc="-55"/>
              <a:t> </a:t>
            </a:r>
            <a:r>
              <a:rPr dirty="0" spc="-15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10"/>
            <a:ext cx="6270625" cy="44684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An </a:t>
            </a:r>
            <a:r>
              <a:rPr dirty="0" sz="3000" spc="-15">
                <a:latin typeface="Calibri"/>
                <a:cs typeface="Calibri"/>
              </a:rPr>
              <a:t>alternative to </a:t>
            </a:r>
            <a:r>
              <a:rPr dirty="0" sz="3000">
                <a:latin typeface="Calibri"/>
                <a:cs typeface="Calibri"/>
              </a:rPr>
              <a:t>ASP </a:t>
            </a:r>
            <a:r>
              <a:rPr dirty="0" sz="3000" spc="-5">
                <a:latin typeface="Calibri"/>
                <a:cs typeface="Calibri"/>
              </a:rPr>
              <a:t>.NET </a:t>
            </a:r>
            <a:r>
              <a:rPr dirty="0" sz="3000" spc="-40">
                <a:latin typeface="Calibri"/>
                <a:cs typeface="Calibri"/>
              </a:rPr>
              <a:t>Web</a:t>
            </a:r>
            <a:r>
              <a:rPr dirty="0" sz="3000" spc="-4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Forms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Presentation</a:t>
            </a:r>
            <a:r>
              <a:rPr dirty="0" sz="3000" spc="-4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framework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Lightweight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Highly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testable</a:t>
            </a:r>
            <a:endParaRPr sz="2600">
              <a:latin typeface="Calibri"/>
              <a:cs typeface="Calibri"/>
            </a:endParaRPr>
          </a:p>
          <a:p>
            <a:pPr lvl="1" marL="756285" marR="2924175" indent="-287020">
              <a:lnSpc>
                <a:spcPts val="281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5">
                <a:latin typeface="Calibri"/>
                <a:cs typeface="Calibri"/>
              </a:rPr>
              <a:t>Integrated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1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  </a:t>
            </a:r>
            <a:r>
              <a:rPr dirty="0" sz="2600" spc="-10">
                <a:latin typeface="Calibri"/>
                <a:cs typeface="Calibri"/>
              </a:rPr>
              <a:t>existing </a:t>
            </a:r>
            <a:r>
              <a:rPr dirty="0" sz="2600">
                <a:latin typeface="Calibri"/>
                <a:cs typeface="Calibri"/>
              </a:rPr>
              <a:t>ASP </a:t>
            </a:r>
            <a:r>
              <a:rPr dirty="0" sz="2600" spc="-5">
                <a:latin typeface="Calibri"/>
                <a:cs typeface="Calibri"/>
              </a:rPr>
              <a:t>.NET  </a:t>
            </a:r>
            <a:r>
              <a:rPr dirty="0" sz="2600" spc="-15">
                <a:latin typeface="Calibri"/>
                <a:cs typeface="Calibri"/>
              </a:rPr>
              <a:t>features: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200" spc="-15">
                <a:latin typeface="Calibri"/>
                <a:cs typeface="Calibri"/>
              </a:rPr>
              <a:t>Master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pages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ts val="251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latin typeface="Calibri"/>
                <a:cs typeface="Calibri"/>
              </a:rPr>
              <a:t>Membership-Based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510"/>
              </a:lnSpc>
            </a:pPr>
            <a:r>
              <a:rPr dirty="0" sz="2200" spc="-10">
                <a:latin typeface="Calibri"/>
                <a:cs typeface="Calibri"/>
              </a:rPr>
              <a:t>Authentication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latin typeface="Calibri"/>
                <a:cs typeface="Calibri"/>
              </a:rPr>
              <a:t>...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0" y="2590800"/>
            <a:ext cx="4829175" cy="273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5264785" cy="12452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5" b="1">
                <a:latin typeface="Calibri"/>
                <a:cs typeface="Calibri"/>
              </a:rPr>
              <a:t>CREATING </a:t>
            </a:r>
            <a:r>
              <a:rPr dirty="0" sz="4000" spc="-5" b="1">
                <a:latin typeface="Calibri"/>
                <a:cs typeface="Calibri"/>
              </a:rPr>
              <a:t>ASP </a:t>
            </a:r>
            <a:r>
              <a:rPr dirty="0" sz="4000" spc="-10" b="1">
                <a:latin typeface="Calibri"/>
                <a:cs typeface="Calibri"/>
              </a:rPr>
              <a:t>.NET </a:t>
            </a:r>
            <a:r>
              <a:rPr dirty="0" sz="4000" spc="-25" b="1">
                <a:latin typeface="Calibri"/>
                <a:cs typeface="Calibri"/>
              </a:rPr>
              <a:t>MVC  </a:t>
            </a:r>
            <a:r>
              <a:rPr dirty="0" sz="4000" spc="-35" b="1">
                <a:latin typeface="Calibri"/>
                <a:cs typeface="Calibri"/>
              </a:rPr>
              <a:t>APPLICATION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2499" y="1833498"/>
            <a:ext cx="5910326" cy="4033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222" y="461594"/>
            <a:ext cx="33102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New </a:t>
            </a:r>
            <a:r>
              <a:rPr dirty="0" spc="-10"/>
              <a:t>Project</a:t>
            </a:r>
            <a:r>
              <a:rPr dirty="0" spc="-75"/>
              <a:t> </a:t>
            </a:r>
            <a:r>
              <a:rPr dirty="0"/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8714" y="6426809"/>
            <a:ext cx="609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32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600200"/>
            <a:ext cx="6134100" cy="429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5613" y="461594"/>
            <a:ext cx="61906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Select </a:t>
            </a:r>
            <a:r>
              <a:rPr dirty="0"/>
              <a:t>the </a:t>
            </a:r>
            <a:r>
              <a:rPr dirty="0" spc="-10"/>
              <a:t>project</a:t>
            </a:r>
            <a:r>
              <a:rPr dirty="0" spc="-95"/>
              <a:t> </a:t>
            </a:r>
            <a:r>
              <a:rPr dirty="0" spc="-15"/>
              <a:t>template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524063"/>
            <a:ext cx="4543425" cy="5049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461594"/>
            <a:ext cx="70478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 </a:t>
            </a:r>
            <a:r>
              <a:rPr dirty="0" spc="-5"/>
              <a:t>.NET </a:t>
            </a:r>
            <a:r>
              <a:rPr dirty="0" spc="-10"/>
              <a:t>MVC </a:t>
            </a:r>
            <a:r>
              <a:rPr dirty="0"/>
              <a:t>App Home</a:t>
            </a:r>
            <a:r>
              <a:rPr dirty="0" spc="-40"/>
              <a:t> </a:t>
            </a:r>
            <a:r>
              <a:rPr dirty="0" spc="-10"/>
              <a:t>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388287"/>
            <a:ext cx="5334000" cy="5099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8364" y="461594"/>
            <a:ext cx="48304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Run the</a:t>
            </a:r>
            <a:r>
              <a:rPr dirty="0" spc="-65"/>
              <a:t> </a:t>
            </a:r>
            <a:r>
              <a:rPr dirty="0" spc="-5"/>
              <a:t>application…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752600"/>
            <a:ext cx="4343019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9982" y="461594"/>
            <a:ext cx="67894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Expand the </a:t>
            </a:r>
            <a:r>
              <a:rPr dirty="0" spc="-15"/>
              <a:t>default </a:t>
            </a:r>
            <a:r>
              <a:rPr dirty="0"/>
              <a:t>App</a:t>
            </a:r>
            <a:r>
              <a:rPr dirty="0" spc="-60"/>
              <a:t> </a:t>
            </a:r>
            <a:r>
              <a:rPr dirty="0"/>
              <a:t>menu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1752600"/>
            <a:ext cx="4343019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98714" y="6464909"/>
            <a:ext cx="6096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37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46615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libri"/>
                <a:cs typeface="Calibri"/>
              </a:rPr>
              <a:t>ADDING</a:t>
            </a:r>
            <a:r>
              <a:rPr dirty="0" sz="4000" spc="-60" b="1">
                <a:latin typeface="Calibri"/>
                <a:cs typeface="Calibri"/>
              </a:rPr>
              <a:t> </a:t>
            </a:r>
            <a:r>
              <a:rPr dirty="0" sz="4000" spc="-15" b="1">
                <a:latin typeface="Calibri"/>
                <a:cs typeface="Calibri"/>
              </a:rPr>
              <a:t>CONTROLLER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299" y="1605025"/>
            <a:ext cx="6129274" cy="441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9657" y="461594"/>
            <a:ext cx="39668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Adding</a:t>
            </a:r>
            <a:r>
              <a:rPr dirty="0" spc="-75"/>
              <a:t> </a:t>
            </a:r>
            <a:r>
              <a:rPr dirty="0" spc="-15"/>
              <a:t>controller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419225"/>
            <a:ext cx="6134100" cy="505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1800" y="4267200"/>
            <a:ext cx="5715000" cy="158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4985" y="461594"/>
            <a:ext cx="55778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Adding </a:t>
            </a:r>
            <a:r>
              <a:rPr dirty="0" spc="-15"/>
              <a:t>controller</a:t>
            </a:r>
            <a:r>
              <a:rPr dirty="0" spc="-70"/>
              <a:t> </a:t>
            </a:r>
            <a:r>
              <a:rPr dirty="0" spc="-1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613" y="191465"/>
            <a:ext cx="5434330" cy="12452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9540" marR="5080" indent="-1387475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ASP .NET </a:t>
            </a:r>
            <a:r>
              <a:rPr dirty="0" sz="4000" spc="-10"/>
              <a:t>MVC</a:t>
            </a:r>
            <a:r>
              <a:rPr dirty="0" sz="4000" spc="-60"/>
              <a:t> </a:t>
            </a:r>
            <a:r>
              <a:rPr dirty="0" sz="4000" spc="-20"/>
              <a:t>Framework  </a:t>
            </a:r>
            <a:r>
              <a:rPr dirty="0" sz="4000" spc="-5"/>
              <a:t>Components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437755" cy="449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Models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Business/domain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logic</a:t>
            </a:r>
            <a:endParaRPr sz="2600">
              <a:latin typeface="Calibri"/>
              <a:cs typeface="Calibri"/>
            </a:endParaRPr>
          </a:p>
          <a:p>
            <a:pPr lvl="1" marL="756285" marR="5080" indent="-287020">
              <a:lnSpc>
                <a:spcPts val="25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>
                <a:latin typeface="Calibri"/>
                <a:cs typeface="Calibri"/>
              </a:rPr>
              <a:t>Model </a:t>
            </a:r>
            <a:r>
              <a:rPr dirty="0" sz="2600" spc="-5">
                <a:latin typeface="Calibri"/>
                <a:cs typeface="Calibri"/>
              </a:rPr>
              <a:t>objects, </a:t>
            </a:r>
            <a:r>
              <a:rPr dirty="0" sz="2600" spc="-10">
                <a:latin typeface="Calibri"/>
                <a:cs typeface="Calibri"/>
              </a:rPr>
              <a:t>retrieve </a:t>
            </a:r>
            <a:r>
              <a:rPr dirty="0" sz="2600">
                <a:latin typeface="Calibri"/>
                <a:cs typeface="Calibri"/>
              </a:rPr>
              <a:t>and </a:t>
            </a:r>
            <a:r>
              <a:rPr dirty="0" sz="2600" spc="-20">
                <a:latin typeface="Calibri"/>
                <a:cs typeface="Calibri"/>
              </a:rPr>
              <a:t>store </a:t>
            </a:r>
            <a:r>
              <a:rPr dirty="0" sz="2600" spc="-5">
                <a:latin typeface="Calibri"/>
                <a:cs typeface="Calibri"/>
              </a:rPr>
              <a:t>model </a:t>
            </a:r>
            <a:r>
              <a:rPr dirty="0" sz="2600" spc="-25">
                <a:latin typeface="Calibri"/>
                <a:cs typeface="Calibri"/>
              </a:rPr>
              <a:t>state </a:t>
            </a:r>
            <a:r>
              <a:rPr dirty="0" sz="2600">
                <a:latin typeface="Calibri"/>
                <a:cs typeface="Calibri"/>
              </a:rPr>
              <a:t>in a  </a:t>
            </a:r>
            <a:r>
              <a:rPr dirty="0" sz="2600" spc="-15">
                <a:latin typeface="Calibri"/>
                <a:cs typeface="Calibri"/>
              </a:rPr>
              <a:t>persistent </a:t>
            </a:r>
            <a:r>
              <a:rPr dirty="0" sz="2600" spc="-20">
                <a:latin typeface="Calibri"/>
                <a:cs typeface="Calibri"/>
              </a:rPr>
              <a:t>storage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(database).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Views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Display </a:t>
            </a:r>
            <a:r>
              <a:rPr dirty="0" sz="2600" spc="-15">
                <a:latin typeface="Calibri"/>
                <a:cs typeface="Calibri"/>
              </a:rPr>
              <a:t>application’s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UI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600">
                <a:latin typeface="Calibri"/>
                <a:cs typeface="Calibri"/>
              </a:rPr>
              <a:t>UI </a:t>
            </a:r>
            <a:r>
              <a:rPr dirty="0" sz="2600" spc="-15">
                <a:latin typeface="Calibri"/>
                <a:cs typeface="Calibri"/>
              </a:rPr>
              <a:t>created </a:t>
            </a:r>
            <a:r>
              <a:rPr dirty="0" sz="2600" spc="-10">
                <a:latin typeface="Calibri"/>
                <a:cs typeface="Calibri"/>
              </a:rPr>
              <a:t>from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model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Controllers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Handle user </a:t>
            </a:r>
            <a:r>
              <a:rPr dirty="0" sz="2600">
                <a:latin typeface="Calibri"/>
                <a:cs typeface="Calibri"/>
              </a:rPr>
              <a:t>input and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interaction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30">
                <a:latin typeface="Calibri"/>
                <a:cs typeface="Calibri"/>
              </a:rPr>
              <a:t>Work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model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Select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view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 spc="-5">
                <a:latin typeface="Calibri"/>
                <a:cs typeface="Calibri"/>
              </a:rPr>
              <a:t>rendering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UI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717" y="1452117"/>
            <a:ext cx="6167882" cy="4720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6864" y="461594"/>
            <a:ext cx="59740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Adding a </a:t>
            </a:r>
            <a:r>
              <a:rPr dirty="0" spc="-15"/>
              <a:t>controller</a:t>
            </a:r>
            <a:r>
              <a:rPr dirty="0" spc="-6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120" y="1472972"/>
            <a:ext cx="4242015" cy="446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29175" y="2028825"/>
            <a:ext cx="3952875" cy="3057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2269" y="461594"/>
            <a:ext cx="48412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Testing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0"/>
              <a:t>controller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461594"/>
            <a:ext cx="43884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dirty="0" spc="-75"/>
              <a:t> </a:t>
            </a:r>
            <a:r>
              <a:rPr dirty="0" spc="-15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174230" cy="27571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Controller </a:t>
            </a:r>
            <a:r>
              <a:rPr dirty="0" sz="3200" spc="-5">
                <a:latin typeface="Calibri"/>
                <a:cs typeface="Calibri"/>
              </a:rPr>
              <a:t>selection based on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URL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Default </a:t>
            </a:r>
            <a:r>
              <a:rPr dirty="0" sz="3200">
                <a:latin typeface="Calibri"/>
                <a:cs typeface="Calibri"/>
              </a:rPr>
              <a:t>URL </a:t>
            </a:r>
            <a:r>
              <a:rPr dirty="0" sz="3200" spc="-15">
                <a:latin typeface="Calibri"/>
                <a:cs typeface="Calibri"/>
              </a:rPr>
              <a:t>routing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logic: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/[Controller]/[ActionName]/[Parameters]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Format </a:t>
            </a:r>
            <a:r>
              <a:rPr dirty="0" sz="3200" spc="-35">
                <a:latin typeface="Calibri"/>
                <a:cs typeface="Calibri"/>
              </a:rPr>
              <a:t>for </a:t>
            </a:r>
            <a:r>
              <a:rPr dirty="0" sz="3200" spc="-15">
                <a:latin typeface="Calibri"/>
                <a:cs typeface="Calibri"/>
              </a:rPr>
              <a:t>routing</a:t>
            </a:r>
            <a:r>
              <a:rPr dirty="0" sz="3200" spc="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App_Start/RouteConfig.cs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181" y="4364181"/>
            <a:ext cx="6961851" cy="201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22" y="461594"/>
            <a:ext cx="27000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URL</a:t>
            </a:r>
            <a:r>
              <a:rPr dirty="0" spc="-75"/>
              <a:t> </a:t>
            </a:r>
            <a:r>
              <a:rPr dirty="0" spc="-1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53680" cy="4318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0483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Webapp </a:t>
            </a:r>
            <a:r>
              <a:rPr dirty="0" sz="3200">
                <a:latin typeface="Calibri"/>
                <a:cs typeface="Calibri"/>
              </a:rPr>
              <a:t>URL </a:t>
            </a:r>
            <a:r>
              <a:rPr dirty="0" sz="3200" spc="-5">
                <a:latin typeface="Calibri"/>
                <a:cs typeface="Calibri"/>
              </a:rPr>
              <a:t>without </a:t>
            </a:r>
            <a:r>
              <a:rPr dirty="0" sz="3200">
                <a:latin typeface="Calibri"/>
                <a:cs typeface="Calibri"/>
              </a:rPr>
              <a:t>URL </a:t>
            </a:r>
            <a:r>
              <a:rPr dirty="0" sz="3200" spc="-10">
                <a:latin typeface="Calibri"/>
                <a:cs typeface="Calibri"/>
              </a:rPr>
              <a:t>segments </a:t>
            </a:r>
            <a:r>
              <a:rPr dirty="0" sz="3200" spc="-5">
                <a:latin typeface="Calibri"/>
                <a:cs typeface="Calibri"/>
              </a:rPr>
              <a:t>=&gt;  </a:t>
            </a:r>
            <a:r>
              <a:rPr dirty="0" sz="3200" spc="-10">
                <a:latin typeface="Calibri"/>
                <a:cs typeface="Calibri"/>
              </a:rPr>
              <a:t>HomeController::Index()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Index()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15">
                <a:latin typeface="Calibri"/>
                <a:cs typeface="Calibri"/>
              </a:rPr>
              <a:t>default </a:t>
            </a:r>
            <a:r>
              <a:rPr dirty="0" sz="3200" spc="-5">
                <a:latin typeface="Calibri"/>
                <a:cs typeface="Calibri"/>
              </a:rPr>
              <a:t>method of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controller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/HelloWorld </a:t>
            </a:r>
            <a:r>
              <a:rPr dirty="0" sz="3200">
                <a:latin typeface="Calibri"/>
                <a:cs typeface="Calibri"/>
              </a:rPr>
              <a:t>=&gt;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HelloWorldController</a:t>
            </a:r>
            <a:endParaRPr sz="3200">
              <a:latin typeface="Calibri"/>
              <a:cs typeface="Calibri"/>
            </a:endParaRPr>
          </a:p>
          <a:p>
            <a:pPr marL="355600" marR="260096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/HelloWorld/Index </a:t>
            </a:r>
            <a:r>
              <a:rPr dirty="0" sz="3200" spc="-5">
                <a:latin typeface="Calibri"/>
                <a:cs typeface="Calibri"/>
              </a:rPr>
              <a:t>=&gt;  </a:t>
            </a:r>
            <a:r>
              <a:rPr dirty="0" sz="3200" spc="-15">
                <a:latin typeface="Calibri"/>
                <a:cs typeface="Calibri"/>
              </a:rPr>
              <a:t>HelloWorldController::Index()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http://webapp:port/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HelloWorld</a:t>
            </a:r>
            <a:r>
              <a:rPr dirty="0" sz="3200" spc="-15">
                <a:latin typeface="Calibri"/>
                <a:cs typeface="Calibri"/>
              </a:rPr>
              <a:t>/Welcome </a:t>
            </a:r>
            <a:r>
              <a:rPr dirty="0" sz="3200" spc="-5">
                <a:latin typeface="Calibri"/>
                <a:cs typeface="Calibri"/>
              </a:rPr>
              <a:t>=&gt;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HelloWorld</a:t>
            </a:r>
            <a:r>
              <a:rPr dirty="0" sz="3200" spc="-15">
                <a:latin typeface="Calibri"/>
                <a:cs typeface="Calibri"/>
              </a:rPr>
              <a:t>Controller::Welcome()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694" y="461594"/>
            <a:ext cx="26123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P</a:t>
            </a:r>
            <a:r>
              <a:rPr dirty="0"/>
              <a:t>a</a:t>
            </a:r>
            <a:r>
              <a:rPr dirty="0" spc="-85"/>
              <a:t>r</a:t>
            </a:r>
            <a:r>
              <a:rPr dirty="0"/>
              <a:t>am</a:t>
            </a:r>
            <a:r>
              <a:rPr dirty="0" spc="-20"/>
              <a:t>e</a:t>
            </a:r>
            <a:r>
              <a:rPr dirty="0" spc="-50"/>
              <a:t>t</a:t>
            </a:r>
            <a:r>
              <a:rPr dirty="0"/>
              <a:t>e</a:t>
            </a:r>
            <a:r>
              <a:rPr dirty="0" spc="-7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621"/>
            <a:ext cx="8023225" cy="170370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/HelloWorld/Welcome?name=Scott&amp;numtimes=4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Introducing </a:t>
            </a:r>
            <a:r>
              <a:rPr dirty="0" sz="3200">
                <a:latin typeface="Calibri"/>
                <a:cs typeface="Calibri"/>
              </a:rPr>
              <a:t>2 </a:t>
            </a:r>
            <a:r>
              <a:rPr dirty="0" sz="3200" spc="-20">
                <a:latin typeface="Calibri"/>
                <a:cs typeface="Calibri"/>
              </a:rPr>
              <a:t>parameters to Welcome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method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Parameters </a:t>
            </a:r>
            <a:r>
              <a:rPr dirty="0" sz="3200" spc="-5">
                <a:latin typeface="Calibri"/>
                <a:cs typeface="Calibri"/>
              </a:rPr>
              <a:t>passed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5">
                <a:latin typeface="Calibri"/>
                <a:cs typeface="Calibri"/>
              </a:rPr>
              <a:t>query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strings!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133" y="3404729"/>
            <a:ext cx="8954680" cy="980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0128" y="4454594"/>
            <a:ext cx="5442578" cy="2234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629" y="461594"/>
            <a:ext cx="36391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URL</a:t>
            </a:r>
            <a:r>
              <a:rPr dirty="0" spc="-65"/>
              <a:t> </a:t>
            </a:r>
            <a:r>
              <a:rPr dirty="0" spc="-3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18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  <a:hlinkClick r:id="rId2"/>
              </a:rPr>
              <a:t>http://webapp/HelloWorld/Welcome/3?name=Rick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850" y="2276475"/>
            <a:ext cx="63817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9125" y="4467225"/>
            <a:ext cx="6381750" cy="1847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1600" y="2971800"/>
            <a:ext cx="3429000" cy="1997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031" y="3014472"/>
            <a:ext cx="4059936" cy="101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0080" y="3252215"/>
            <a:ext cx="4105655" cy="704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" y="3042920"/>
            <a:ext cx="3962400" cy="919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" y="3042920"/>
            <a:ext cx="3962400" cy="919480"/>
          </a:xfrm>
          <a:custGeom>
            <a:avLst/>
            <a:gdLst/>
            <a:ahLst/>
            <a:cxnLst/>
            <a:rect l="l" t="t" r="r" b="b"/>
            <a:pathLst>
              <a:path w="3962400" h="919479">
                <a:moveTo>
                  <a:pt x="0" y="347979"/>
                </a:moveTo>
                <a:lnTo>
                  <a:pt x="8983" y="303492"/>
                </a:lnTo>
                <a:lnTo>
                  <a:pt x="33480" y="267160"/>
                </a:lnTo>
                <a:lnTo>
                  <a:pt x="69812" y="242663"/>
                </a:lnTo>
                <a:lnTo>
                  <a:pt x="114300" y="233679"/>
                </a:lnTo>
                <a:lnTo>
                  <a:pt x="660400" y="233679"/>
                </a:lnTo>
                <a:lnTo>
                  <a:pt x="1123950" y="0"/>
                </a:lnTo>
                <a:lnTo>
                  <a:pt x="1651000" y="233679"/>
                </a:lnTo>
                <a:lnTo>
                  <a:pt x="3848100" y="233679"/>
                </a:lnTo>
                <a:lnTo>
                  <a:pt x="3892587" y="242663"/>
                </a:lnTo>
                <a:lnTo>
                  <a:pt x="3928919" y="267160"/>
                </a:lnTo>
                <a:lnTo>
                  <a:pt x="3953416" y="303492"/>
                </a:lnTo>
                <a:lnTo>
                  <a:pt x="3962400" y="347979"/>
                </a:lnTo>
                <a:lnTo>
                  <a:pt x="3962400" y="519429"/>
                </a:lnTo>
                <a:lnTo>
                  <a:pt x="3962400" y="805179"/>
                </a:lnTo>
                <a:lnTo>
                  <a:pt x="3953416" y="849667"/>
                </a:lnTo>
                <a:lnTo>
                  <a:pt x="3928919" y="885999"/>
                </a:lnTo>
                <a:lnTo>
                  <a:pt x="3892587" y="910496"/>
                </a:lnTo>
                <a:lnTo>
                  <a:pt x="3848100" y="919479"/>
                </a:lnTo>
                <a:lnTo>
                  <a:pt x="1651000" y="919479"/>
                </a:lnTo>
                <a:lnTo>
                  <a:pt x="660400" y="919479"/>
                </a:lnTo>
                <a:lnTo>
                  <a:pt x="114300" y="919479"/>
                </a:lnTo>
                <a:lnTo>
                  <a:pt x="69812" y="910496"/>
                </a:lnTo>
                <a:lnTo>
                  <a:pt x="33480" y="885999"/>
                </a:lnTo>
                <a:lnTo>
                  <a:pt x="8983" y="849667"/>
                </a:lnTo>
                <a:lnTo>
                  <a:pt x="0" y="805179"/>
                </a:lnTo>
                <a:lnTo>
                  <a:pt x="0" y="519429"/>
                </a:lnTo>
                <a:lnTo>
                  <a:pt x="0" y="347979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07821" y="3317875"/>
            <a:ext cx="371665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2460" marR="5080" indent="-62039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Parameter </a:t>
            </a:r>
            <a:r>
              <a:rPr dirty="0" sz="1800">
                <a:latin typeface="Calibri"/>
                <a:cs typeface="Calibri"/>
              </a:rPr>
              <a:t>ID </a:t>
            </a:r>
            <a:r>
              <a:rPr dirty="0" sz="1800" spc="-10">
                <a:latin typeface="Calibri"/>
                <a:cs typeface="Calibri"/>
              </a:rPr>
              <a:t>matches </a:t>
            </a:r>
            <a:r>
              <a:rPr dirty="0" sz="1800" spc="-5">
                <a:latin typeface="Calibri"/>
                <a:cs typeface="Calibri"/>
              </a:rPr>
              <a:t>URL </a:t>
            </a:r>
            <a:r>
              <a:rPr dirty="0" sz="1800" spc="-10">
                <a:latin typeface="Calibri"/>
                <a:cs typeface="Calibri"/>
              </a:rPr>
              <a:t>specification 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 spc="-15">
                <a:latin typeface="Calibri"/>
                <a:cs typeface="Calibri"/>
              </a:rPr>
              <a:t>RegisterRoutes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3447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libri"/>
                <a:cs typeface="Calibri"/>
              </a:rPr>
              <a:t>ADDING A</a:t>
            </a:r>
            <a:r>
              <a:rPr dirty="0" sz="4000" spc="-6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VIEW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461594"/>
            <a:ext cx="13601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Vi</a:t>
            </a:r>
            <a:r>
              <a:rPr dirty="0" spc="-30"/>
              <a:t>e</a:t>
            </a:r>
            <a:r>
              <a:rPr dirty="0" spc="-40"/>
              <a:t>w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04480" cy="285496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Views created </a:t>
            </a:r>
            <a:r>
              <a:rPr dirty="0" sz="3200" spc="-5">
                <a:latin typeface="Calibri"/>
                <a:cs typeface="Calibri"/>
              </a:rPr>
              <a:t>using </a:t>
            </a:r>
            <a:r>
              <a:rPr dirty="0" sz="3200" spc="-20">
                <a:latin typeface="Calibri"/>
                <a:cs typeface="Calibri"/>
              </a:rPr>
              <a:t>Razor </a:t>
            </a:r>
            <a:r>
              <a:rPr dirty="0" sz="3200" spc="-5">
                <a:latin typeface="Calibri"/>
                <a:cs typeface="Calibri"/>
              </a:rPr>
              <a:t>view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engine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Controller </a:t>
            </a:r>
            <a:r>
              <a:rPr dirty="0" sz="3200">
                <a:latin typeface="Calibri"/>
                <a:cs typeface="Calibri"/>
              </a:rPr>
              <a:t>method </a:t>
            </a:r>
            <a:r>
              <a:rPr dirty="0" sz="3200" spc="-10">
                <a:latin typeface="Calibri"/>
                <a:cs typeface="Calibri"/>
              </a:rPr>
              <a:t>returns View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Controller </a:t>
            </a:r>
            <a:r>
              <a:rPr dirty="0" sz="3200" spc="-5">
                <a:latin typeface="Calibri"/>
                <a:cs typeface="Calibri"/>
              </a:rPr>
              <a:t>method </a:t>
            </a:r>
            <a:r>
              <a:rPr dirty="0" sz="3200" spc="-10">
                <a:latin typeface="Calibri"/>
                <a:cs typeface="Calibri"/>
              </a:rPr>
              <a:t>return </a:t>
            </a:r>
            <a:r>
              <a:rPr dirty="0" sz="3200" spc="-5">
                <a:latin typeface="Calibri"/>
                <a:cs typeface="Calibri"/>
              </a:rPr>
              <a:t>type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ActionResult</a:t>
            </a:r>
            <a:endParaRPr sz="3200">
              <a:latin typeface="Calibri"/>
              <a:cs typeface="Calibri"/>
            </a:endParaRPr>
          </a:p>
          <a:p>
            <a:pPr marL="355600" marR="5772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Common </a:t>
            </a:r>
            <a:r>
              <a:rPr dirty="0" sz="3200" spc="-15">
                <a:latin typeface="Calibri"/>
                <a:cs typeface="Calibri"/>
              </a:rPr>
              <a:t>pattern: </a:t>
            </a:r>
            <a:r>
              <a:rPr dirty="0" sz="3200">
                <a:latin typeface="Calibri"/>
                <a:cs typeface="Calibri"/>
              </a:rPr>
              <a:t>all </a:t>
            </a:r>
            <a:r>
              <a:rPr dirty="0" sz="3200" spc="-5">
                <a:latin typeface="Calibri"/>
                <a:cs typeface="Calibri"/>
              </a:rPr>
              <a:t>view </a:t>
            </a:r>
            <a:r>
              <a:rPr dirty="0" sz="3200" spc="-10">
                <a:latin typeface="Calibri"/>
                <a:cs typeface="Calibri"/>
              </a:rPr>
              <a:t>pages </a:t>
            </a:r>
            <a:r>
              <a:rPr dirty="0" sz="3200" spc="-15">
                <a:latin typeface="Calibri"/>
                <a:cs typeface="Calibri"/>
              </a:rPr>
              <a:t>share </a:t>
            </a:r>
            <a:r>
              <a:rPr dirty="0" sz="3200" spc="-5">
                <a:latin typeface="Calibri"/>
                <a:cs typeface="Calibri"/>
              </a:rPr>
              <a:t>the  same </a:t>
            </a:r>
            <a:r>
              <a:rPr dirty="0" sz="3200" spc="-15">
                <a:latin typeface="Calibri"/>
                <a:cs typeface="Calibri"/>
              </a:rPr>
              <a:t>master </a:t>
            </a:r>
            <a:r>
              <a:rPr dirty="0" sz="3200" spc="-20">
                <a:latin typeface="Calibri"/>
                <a:cs typeface="Calibri"/>
              </a:rPr>
              <a:t>layout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0972" y="4594772"/>
            <a:ext cx="7628728" cy="95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89" y="461594"/>
            <a:ext cx="39878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Create </a:t>
            </a:r>
            <a:r>
              <a:rPr dirty="0" spc="-10"/>
              <a:t>View</a:t>
            </a:r>
            <a:r>
              <a:rPr dirty="0" spc="-45"/>
              <a:t> </a:t>
            </a:r>
            <a:r>
              <a:rPr dirty="0" spc="-5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1943100" y="1295361"/>
            <a:ext cx="5295900" cy="5424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89" y="461594"/>
            <a:ext cx="39878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Create </a:t>
            </a:r>
            <a:r>
              <a:rPr dirty="0" spc="-10"/>
              <a:t>View</a:t>
            </a:r>
            <a:r>
              <a:rPr dirty="0" spc="-45"/>
              <a:t> </a:t>
            </a:r>
            <a:r>
              <a:rPr dirty="0" spc="-5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3810000" cy="11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895600"/>
            <a:ext cx="5732653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10400" y="1371600"/>
            <a:ext cx="1914525" cy="5000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84995" y="3409236"/>
            <a:ext cx="687274" cy="536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24600" y="3429000"/>
            <a:ext cx="6096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4600" y="3429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03320" y="3171444"/>
            <a:ext cx="1831848" cy="478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34967" y="3160776"/>
            <a:ext cx="1577339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2596" y="3200400"/>
            <a:ext cx="1733803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2596" y="3200400"/>
            <a:ext cx="1734185" cy="381000"/>
          </a:xfrm>
          <a:custGeom>
            <a:avLst/>
            <a:gdLst/>
            <a:ahLst/>
            <a:cxnLst/>
            <a:rect l="l" t="t" r="r" b="b"/>
            <a:pathLst>
              <a:path w="1734185" h="381000">
                <a:moveTo>
                  <a:pt x="209803" y="63500"/>
                </a:moveTo>
                <a:lnTo>
                  <a:pt x="214796" y="38790"/>
                </a:lnTo>
                <a:lnTo>
                  <a:pt x="228409" y="18605"/>
                </a:lnTo>
                <a:lnTo>
                  <a:pt x="248594" y="4992"/>
                </a:lnTo>
                <a:lnTo>
                  <a:pt x="273303" y="0"/>
                </a:lnTo>
                <a:lnTo>
                  <a:pt x="463803" y="0"/>
                </a:lnTo>
                <a:lnTo>
                  <a:pt x="844803" y="0"/>
                </a:lnTo>
                <a:lnTo>
                  <a:pt x="1670303" y="0"/>
                </a:lnTo>
                <a:lnTo>
                  <a:pt x="1695013" y="4992"/>
                </a:lnTo>
                <a:lnTo>
                  <a:pt x="1715198" y="18605"/>
                </a:lnTo>
                <a:lnTo>
                  <a:pt x="1728811" y="38790"/>
                </a:lnTo>
                <a:lnTo>
                  <a:pt x="1733803" y="63500"/>
                </a:lnTo>
                <a:lnTo>
                  <a:pt x="1733803" y="222250"/>
                </a:lnTo>
                <a:lnTo>
                  <a:pt x="1733803" y="317500"/>
                </a:lnTo>
                <a:lnTo>
                  <a:pt x="1728811" y="342209"/>
                </a:lnTo>
                <a:lnTo>
                  <a:pt x="1715198" y="362394"/>
                </a:lnTo>
                <a:lnTo>
                  <a:pt x="1695013" y="376007"/>
                </a:lnTo>
                <a:lnTo>
                  <a:pt x="1670303" y="381000"/>
                </a:lnTo>
                <a:lnTo>
                  <a:pt x="844803" y="381000"/>
                </a:lnTo>
                <a:lnTo>
                  <a:pt x="463803" y="381000"/>
                </a:lnTo>
                <a:lnTo>
                  <a:pt x="273303" y="381000"/>
                </a:lnTo>
                <a:lnTo>
                  <a:pt x="248594" y="376007"/>
                </a:lnTo>
                <a:lnTo>
                  <a:pt x="228409" y="362394"/>
                </a:lnTo>
                <a:lnTo>
                  <a:pt x="214796" y="342209"/>
                </a:lnTo>
                <a:lnTo>
                  <a:pt x="209803" y="317500"/>
                </a:lnTo>
                <a:lnTo>
                  <a:pt x="0" y="368173"/>
                </a:lnTo>
                <a:lnTo>
                  <a:pt x="209803" y="222250"/>
                </a:lnTo>
                <a:lnTo>
                  <a:pt x="209803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03370" y="3226434"/>
            <a:ext cx="1242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Master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562" y="461594"/>
            <a:ext cx="66465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When </a:t>
            </a:r>
            <a:r>
              <a:rPr dirty="0" spc="-25"/>
              <a:t>to </a:t>
            </a:r>
            <a:r>
              <a:rPr dirty="0" spc="-5"/>
              <a:t>use </a:t>
            </a:r>
            <a:r>
              <a:rPr dirty="0" spc="-15"/>
              <a:t>MVC</a:t>
            </a:r>
            <a:r>
              <a:rPr dirty="0" spc="-35"/>
              <a:t> </a:t>
            </a:r>
            <a:r>
              <a:rPr dirty="0" spc="-10"/>
              <a:t>approach?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62900" cy="4116704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Advantages: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Easier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manage </a:t>
            </a:r>
            <a:r>
              <a:rPr dirty="0" sz="2800" spc="-15">
                <a:latin typeface="Calibri"/>
                <a:cs typeface="Calibri"/>
              </a:rPr>
              <a:t>complexity </a:t>
            </a:r>
            <a:r>
              <a:rPr dirty="0" sz="2800" spc="-10">
                <a:latin typeface="Calibri"/>
                <a:cs typeface="Calibri"/>
              </a:rPr>
              <a:t>(divide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conquer)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does not use server </a:t>
            </a:r>
            <a:r>
              <a:rPr dirty="0" sz="2800" spc="-20">
                <a:latin typeface="Calibri"/>
                <a:cs typeface="Calibri"/>
              </a:rPr>
              <a:t>forms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view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5">
                <a:latin typeface="Calibri"/>
                <a:cs typeface="Calibri"/>
              </a:rPr>
              <a:t>Front </a:t>
            </a:r>
            <a:r>
              <a:rPr dirty="0" sz="2800" spc="-15">
                <a:latin typeface="Calibri"/>
                <a:cs typeface="Calibri"/>
              </a:rPr>
              <a:t>Controller </a:t>
            </a:r>
            <a:r>
              <a:rPr dirty="0" sz="2800" spc="-20">
                <a:latin typeface="Calibri"/>
                <a:cs typeface="Calibri"/>
              </a:rPr>
              <a:t>pattern </a:t>
            </a:r>
            <a:r>
              <a:rPr dirty="0" sz="2800" spc="-5">
                <a:latin typeface="Calibri"/>
                <a:cs typeface="Calibri"/>
              </a:rPr>
              <a:t>(rich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routing)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Better </a:t>
            </a:r>
            <a:r>
              <a:rPr dirty="0" sz="2800" spc="-10">
                <a:latin typeface="Calibri"/>
                <a:cs typeface="Calibri"/>
              </a:rPr>
              <a:t>support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5">
                <a:latin typeface="Calibri"/>
                <a:cs typeface="Calibri"/>
              </a:rPr>
              <a:t>test-driven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Ideal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5">
                <a:latin typeface="Calibri"/>
                <a:cs typeface="Calibri"/>
              </a:rPr>
              <a:t>distributed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5">
                <a:latin typeface="Calibri"/>
                <a:cs typeface="Calibri"/>
              </a:rPr>
              <a:t>large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teams</a:t>
            </a:r>
            <a:endParaRPr sz="2800">
              <a:latin typeface="Calibri"/>
              <a:cs typeface="Calibri"/>
            </a:endParaRPr>
          </a:p>
          <a:p>
            <a:pPr lvl="1" marL="756285" marR="101663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High </a:t>
            </a:r>
            <a:r>
              <a:rPr dirty="0" sz="2800" spc="-15">
                <a:latin typeface="Calibri"/>
                <a:cs typeface="Calibri"/>
              </a:rPr>
              <a:t>degree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20">
                <a:latin typeface="Calibri"/>
                <a:cs typeface="Calibri"/>
              </a:rPr>
              <a:t>control </a:t>
            </a:r>
            <a:r>
              <a:rPr dirty="0" sz="2800" spc="-15">
                <a:latin typeface="Calibri"/>
                <a:cs typeface="Calibri"/>
              </a:rPr>
              <a:t>over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application  </a:t>
            </a:r>
            <a:r>
              <a:rPr dirty="0" sz="2800" spc="-15">
                <a:latin typeface="Calibri"/>
                <a:cs typeface="Calibri"/>
              </a:rPr>
              <a:t>behavior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217" y="461594"/>
            <a:ext cx="56749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Implementing </a:t>
            </a:r>
            <a:r>
              <a:rPr dirty="0" spc="-10"/>
              <a:t>View</a:t>
            </a:r>
            <a:r>
              <a:rPr dirty="0" spc="-105"/>
              <a:t> </a:t>
            </a:r>
            <a:r>
              <a:rPr dirty="0" spc="-5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247650" y="2828925"/>
            <a:ext cx="3133725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200" y="2362200"/>
            <a:ext cx="5362575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3231" y="2485644"/>
            <a:ext cx="2383536" cy="67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9516" y="2474976"/>
            <a:ext cx="240944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0" y="2514600"/>
            <a:ext cx="2286000" cy="572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0" y="2514600"/>
            <a:ext cx="2286000" cy="573405"/>
          </a:xfrm>
          <a:custGeom>
            <a:avLst/>
            <a:gdLst/>
            <a:ahLst/>
            <a:cxnLst/>
            <a:rect l="l" t="t" r="r" b="b"/>
            <a:pathLst>
              <a:path w="2286000" h="573405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381000" y="0"/>
                </a:lnTo>
                <a:lnTo>
                  <a:pt x="952500" y="0"/>
                </a:lnTo>
                <a:lnTo>
                  <a:pt x="2222500" y="0"/>
                </a:lnTo>
                <a:lnTo>
                  <a:pt x="2247209" y="4992"/>
                </a:lnTo>
                <a:lnTo>
                  <a:pt x="2267394" y="18605"/>
                </a:lnTo>
                <a:lnTo>
                  <a:pt x="2281007" y="38790"/>
                </a:lnTo>
                <a:lnTo>
                  <a:pt x="2286000" y="63500"/>
                </a:lnTo>
                <a:lnTo>
                  <a:pt x="2286000" y="222250"/>
                </a:lnTo>
                <a:lnTo>
                  <a:pt x="2286000" y="317500"/>
                </a:lnTo>
                <a:lnTo>
                  <a:pt x="2281007" y="342209"/>
                </a:lnTo>
                <a:lnTo>
                  <a:pt x="2267394" y="362394"/>
                </a:lnTo>
                <a:lnTo>
                  <a:pt x="2247209" y="376007"/>
                </a:lnTo>
                <a:lnTo>
                  <a:pt x="2222500" y="381000"/>
                </a:lnTo>
                <a:lnTo>
                  <a:pt x="952500" y="381000"/>
                </a:lnTo>
                <a:lnTo>
                  <a:pt x="149339" y="572897"/>
                </a:lnTo>
                <a:lnTo>
                  <a:pt x="3810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7257" y="2540634"/>
            <a:ext cx="2073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Selected master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0631" y="2409444"/>
            <a:ext cx="2002535" cy="615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97395" y="2398776"/>
            <a:ext cx="1965959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2438400"/>
            <a:ext cx="1905000" cy="518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2438400"/>
            <a:ext cx="1905000" cy="518795"/>
          </a:xfrm>
          <a:custGeom>
            <a:avLst/>
            <a:gdLst/>
            <a:ahLst/>
            <a:cxnLst/>
            <a:rect l="l" t="t" r="r" b="b"/>
            <a:pathLst>
              <a:path w="1905000" h="518794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17500" y="0"/>
                </a:lnTo>
                <a:lnTo>
                  <a:pt x="793750" y="0"/>
                </a:lnTo>
                <a:lnTo>
                  <a:pt x="1841500" y="0"/>
                </a:lnTo>
                <a:lnTo>
                  <a:pt x="1866209" y="4992"/>
                </a:lnTo>
                <a:lnTo>
                  <a:pt x="1886394" y="18605"/>
                </a:lnTo>
                <a:lnTo>
                  <a:pt x="1900007" y="38790"/>
                </a:lnTo>
                <a:lnTo>
                  <a:pt x="1905000" y="63500"/>
                </a:lnTo>
                <a:lnTo>
                  <a:pt x="1905000" y="222250"/>
                </a:lnTo>
                <a:lnTo>
                  <a:pt x="1905000" y="317500"/>
                </a:lnTo>
                <a:lnTo>
                  <a:pt x="1900007" y="342209"/>
                </a:lnTo>
                <a:lnTo>
                  <a:pt x="1886394" y="362394"/>
                </a:lnTo>
                <a:lnTo>
                  <a:pt x="1866209" y="376007"/>
                </a:lnTo>
                <a:lnTo>
                  <a:pt x="1841500" y="381000"/>
                </a:lnTo>
                <a:lnTo>
                  <a:pt x="793750" y="381000"/>
                </a:lnTo>
                <a:lnTo>
                  <a:pt x="204089" y="518287"/>
                </a:lnTo>
                <a:lnTo>
                  <a:pt x="3175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66052" y="2464434"/>
            <a:ext cx="16313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Index, by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default.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" y="5334000"/>
            <a:ext cx="2057400" cy="800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2639" y="5533642"/>
            <a:ext cx="4300728" cy="1240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86583" y="5492494"/>
            <a:ext cx="3931920" cy="1252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21535" y="5562600"/>
            <a:ext cx="4203065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21535" y="5562600"/>
            <a:ext cx="4203065" cy="1143000"/>
          </a:xfrm>
          <a:custGeom>
            <a:avLst/>
            <a:gdLst/>
            <a:ahLst/>
            <a:cxnLst/>
            <a:rect l="l" t="t" r="r" b="b"/>
            <a:pathLst>
              <a:path w="4203065" h="1143000">
                <a:moveTo>
                  <a:pt x="240664" y="190500"/>
                </a:moveTo>
                <a:lnTo>
                  <a:pt x="245699" y="146821"/>
                </a:lnTo>
                <a:lnTo>
                  <a:pt x="260037" y="106724"/>
                </a:lnTo>
                <a:lnTo>
                  <a:pt x="282532" y="71353"/>
                </a:lnTo>
                <a:lnTo>
                  <a:pt x="312039" y="41851"/>
                </a:lnTo>
                <a:lnTo>
                  <a:pt x="347411" y="19363"/>
                </a:lnTo>
                <a:lnTo>
                  <a:pt x="387502" y="5031"/>
                </a:lnTo>
                <a:lnTo>
                  <a:pt x="431164" y="0"/>
                </a:lnTo>
                <a:lnTo>
                  <a:pt x="901064" y="0"/>
                </a:lnTo>
                <a:lnTo>
                  <a:pt x="1891664" y="0"/>
                </a:lnTo>
                <a:lnTo>
                  <a:pt x="4012565" y="0"/>
                </a:lnTo>
                <a:lnTo>
                  <a:pt x="4056227" y="5031"/>
                </a:lnTo>
                <a:lnTo>
                  <a:pt x="4096318" y="19363"/>
                </a:lnTo>
                <a:lnTo>
                  <a:pt x="4131690" y="41851"/>
                </a:lnTo>
                <a:lnTo>
                  <a:pt x="4161197" y="71353"/>
                </a:lnTo>
                <a:lnTo>
                  <a:pt x="4183692" y="106724"/>
                </a:lnTo>
                <a:lnTo>
                  <a:pt x="4198030" y="146821"/>
                </a:lnTo>
                <a:lnTo>
                  <a:pt x="4203065" y="190500"/>
                </a:lnTo>
                <a:lnTo>
                  <a:pt x="4203065" y="476250"/>
                </a:lnTo>
                <a:lnTo>
                  <a:pt x="4203065" y="952500"/>
                </a:lnTo>
                <a:lnTo>
                  <a:pt x="4198030" y="996178"/>
                </a:lnTo>
                <a:lnTo>
                  <a:pt x="4183692" y="1036275"/>
                </a:lnTo>
                <a:lnTo>
                  <a:pt x="4161197" y="1071646"/>
                </a:lnTo>
                <a:lnTo>
                  <a:pt x="4131690" y="1101148"/>
                </a:lnTo>
                <a:lnTo>
                  <a:pt x="4096318" y="1123636"/>
                </a:lnTo>
                <a:lnTo>
                  <a:pt x="4056227" y="1137968"/>
                </a:lnTo>
                <a:lnTo>
                  <a:pt x="4012565" y="1143000"/>
                </a:lnTo>
                <a:lnTo>
                  <a:pt x="1891664" y="1143000"/>
                </a:lnTo>
                <a:lnTo>
                  <a:pt x="901064" y="1143000"/>
                </a:lnTo>
                <a:lnTo>
                  <a:pt x="431164" y="1143000"/>
                </a:lnTo>
                <a:lnTo>
                  <a:pt x="387502" y="1137968"/>
                </a:lnTo>
                <a:lnTo>
                  <a:pt x="347411" y="1123636"/>
                </a:lnTo>
                <a:lnTo>
                  <a:pt x="312039" y="1101148"/>
                </a:lnTo>
                <a:lnTo>
                  <a:pt x="282532" y="1071646"/>
                </a:lnTo>
                <a:lnTo>
                  <a:pt x="260037" y="1036275"/>
                </a:lnTo>
                <a:lnTo>
                  <a:pt x="245699" y="996178"/>
                </a:lnTo>
                <a:lnTo>
                  <a:pt x="240664" y="952500"/>
                </a:lnTo>
                <a:lnTo>
                  <a:pt x="240664" y="476250"/>
                </a:lnTo>
                <a:lnTo>
                  <a:pt x="0" y="233565"/>
                </a:lnTo>
                <a:lnTo>
                  <a:pt x="240664" y="190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53970" y="5558738"/>
            <a:ext cx="357695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Change </a:t>
            </a:r>
            <a:r>
              <a:rPr dirty="0" sz="1800" spc="-15">
                <a:latin typeface="Calibri"/>
                <a:cs typeface="Calibri"/>
              </a:rPr>
              <a:t>controller’s </a:t>
            </a:r>
            <a:r>
              <a:rPr dirty="0" sz="1800" spc="-5">
                <a:latin typeface="Calibri"/>
                <a:cs typeface="Calibri"/>
              </a:rPr>
              <a:t>method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signature.</a:t>
            </a:r>
            <a:endParaRPr sz="1800">
              <a:latin typeface="Calibri"/>
              <a:cs typeface="Calibri"/>
            </a:endParaRPr>
          </a:p>
          <a:p>
            <a:pPr algn="ctr" marL="45720" marR="40005" indent="444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 method </a:t>
            </a:r>
            <a:r>
              <a:rPr dirty="0" sz="1800" spc="-10">
                <a:latin typeface="Calibri"/>
                <a:cs typeface="Calibri"/>
              </a:rPr>
              <a:t>retures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view object:  </a:t>
            </a:r>
            <a:r>
              <a:rPr dirty="0" sz="1800" spc="-10">
                <a:latin typeface="Calibri"/>
                <a:cs typeface="Calibri"/>
              </a:rPr>
              <a:t>searches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view file that is named </a:t>
            </a:r>
            <a:r>
              <a:rPr dirty="0" sz="1800">
                <a:latin typeface="Calibri"/>
                <a:cs typeface="Calibri"/>
              </a:rPr>
              <a:t>the  </a:t>
            </a:r>
            <a:r>
              <a:rPr dirty="0" sz="1800" spc="-5">
                <a:latin typeface="Calibri"/>
                <a:cs typeface="Calibri"/>
              </a:rPr>
              <a:t>same </a:t>
            </a:r>
            <a:r>
              <a:rPr dirty="0" sz="1800">
                <a:latin typeface="Calibri"/>
                <a:cs typeface="Calibri"/>
              </a:rPr>
              <a:t>as the </a:t>
            </a:r>
            <a:r>
              <a:rPr dirty="0" sz="1800" spc="-5">
                <a:latin typeface="Calibri"/>
                <a:cs typeface="Calibri"/>
              </a:rPr>
              <a:t>method </a:t>
            </a:r>
            <a:r>
              <a:rPr dirty="0" sz="1800" spc="-10">
                <a:latin typeface="Calibri"/>
                <a:cs typeface="Calibri"/>
              </a:rPr>
              <a:t>(Index.cshtml).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8714" y="6426809"/>
            <a:ext cx="609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50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38" y="461594"/>
            <a:ext cx="19824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Vi</a:t>
            </a:r>
            <a:r>
              <a:rPr dirty="0" spc="-30"/>
              <a:t>e</a:t>
            </a:r>
            <a:r>
              <a:rPr dirty="0"/>
              <a:t>wBag</a:t>
            </a:r>
          </a:p>
        </p:txBody>
      </p:sp>
      <p:sp>
        <p:nvSpPr>
          <p:cNvPr id="3" name="object 3"/>
          <p:cNvSpPr/>
          <p:nvPr/>
        </p:nvSpPr>
        <p:spPr>
          <a:xfrm>
            <a:off x="566763" y="5138900"/>
            <a:ext cx="5148173" cy="132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9898" y="4072001"/>
            <a:ext cx="5176774" cy="171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631" y="4695444"/>
            <a:ext cx="2223516" cy="51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4736" y="4686300"/>
            <a:ext cx="186080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3400" y="4724400"/>
            <a:ext cx="2125091" cy="418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4724400"/>
            <a:ext cx="2125345" cy="418465"/>
          </a:xfrm>
          <a:custGeom>
            <a:avLst/>
            <a:gdLst/>
            <a:ahLst/>
            <a:cxnLst/>
            <a:rect l="l" t="t" r="r" b="b"/>
            <a:pathLst>
              <a:path w="2125345" h="418464">
                <a:moveTo>
                  <a:pt x="0" y="64007"/>
                </a:moveTo>
                <a:lnTo>
                  <a:pt x="5030" y="39112"/>
                </a:lnTo>
                <a:lnTo>
                  <a:pt x="18749" y="18764"/>
                </a:lnTo>
                <a:lnTo>
                  <a:pt x="39095" y="5036"/>
                </a:lnTo>
                <a:lnTo>
                  <a:pt x="64007" y="0"/>
                </a:lnTo>
                <a:lnTo>
                  <a:pt x="1111250" y="0"/>
                </a:lnTo>
                <a:lnTo>
                  <a:pt x="1587500" y="0"/>
                </a:lnTo>
                <a:lnTo>
                  <a:pt x="1840992" y="0"/>
                </a:lnTo>
                <a:lnTo>
                  <a:pt x="1865887" y="5036"/>
                </a:lnTo>
                <a:lnTo>
                  <a:pt x="1886235" y="18764"/>
                </a:lnTo>
                <a:lnTo>
                  <a:pt x="1899963" y="39112"/>
                </a:lnTo>
                <a:lnTo>
                  <a:pt x="1905000" y="64007"/>
                </a:lnTo>
                <a:lnTo>
                  <a:pt x="1905000" y="224027"/>
                </a:lnTo>
                <a:lnTo>
                  <a:pt x="2125091" y="418464"/>
                </a:lnTo>
                <a:lnTo>
                  <a:pt x="1905000" y="320039"/>
                </a:lnTo>
                <a:lnTo>
                  <a:pt x="1899963" y="344935"/>
                </a:lnTo>
                <a:lnTo>
                  <a:pt x="1886235" y="365283"/>
                </a:lnTo>
                <a:lnTo>
                  <a:pt x="1865887" y="379011"/>
                </a:lnTo>
                <a:lnTo>
                  <a:pt x="1840992" y="384048"/>
                </a:lnTo>
                <a:lnTo>
                  <a:pt x="1587500" y="384048"/>
                </a:lnTo>
                <a:lnTo>
                  <a:pt x="1111250" y="384048"/>
                </a:lnTo>
                <a:lnTo>
                  <a:pt x="64007" y="384048"/>
                </a:lnTo>
                <a:lnTo>
                  <a:pt x="39095" y="379011"/>
                </a:lnTo>
                <a:lnTo>
                  <a:pt x="18749" y="365283"/>
                </a:lnTo>
                <a:lnTo>
                  <a:pt x="5030" y="344935"/>
                </a:lnTo>
                <a:lnTo>
                  <a:pt x="0" y="320039"/>
                </a:lnTo>
                <a:lnTo>
                  <a:pt x="0" y="224027"/>
                </a:lnTo>
                <a:lnTo>
                  <a:pt x="0" y="64007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2477" y="4752213"/>
            <a:ext cx="1525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Layout </a:t>
            </a:r>
            <a:r>
              <a:rPr dirty="0" sz="1800" spc="-5">
                <a:latin typeface="Calibri"/>
                <a:cs typeface="Calibri"/>
              </a:rPr>
              <a:t>view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6771" y="3628644"/>
            <a:ext cx="2482596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89191" y="3617976"/>
            <a:ext cx="2107691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25794" y="3657600"/>
            <a:ext cx="2384805" cy="415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25794" y="3657600"/>
            <a:ext cx="2385060" cy="415290"/>
          </a:xfrm>
          <a:custGeom>
            <a:avLst/>
            <a:gdLst/>
            <a:ahLst/>
            <a:cxnLst/>
            <a:rect l="l" t="t" r="r" b="b"/>
            <a:pathLst>
              <a:path w="2385059" h="415289">
                <a:moveTo>
                  <a:pt x="251205" y="63500"/>
                </a:moveTo>
                <a:lnTo>
                  <a:pt x="256198" y="38790"/>
                </a:lnTo>
                <a:lnTo>
                  <a:pt x="269811" y="18605"/>
                </a:lnTo>
                <a:lnTo>
                  <a:pt x="289996" y="4992"/>
                </a:lnTo>
                <a:lnTo>
                  <a:pt x="314705" y="0"/>
                </a:lnTo>
                <a:lnTo>
                  <a:pt x="606805" y="0"/>
                </a:lnTo>
                <a:lnTo>
                  <a:pt x="1140205" y="0"/>
                </a:lnTo>
                <a:lnTo>
                  <a:pt x="2321305" y="0"/>
                </a:lnTo>
                <a:lnTo>
                  <a:pt x="2346015" y="4992"/>
                </a:lnTo>
                <a:lnTo>
                  <a:pt x="2366200" y="18605"/>
                </a:lnTo>
                <a:lnTo>
                  <a:pt x="2379813" y="38790"/>
                </a:lnTo>
                <a:lnTo>
                  <a:pt x="2384805" y="63500"/>
                </a:lnTo>
                <a:lnTo>
                  <a:pt x="2384805" y="222250"/>
                </a:lnTo>
                <a:lnTo>
                  <a:pt x="2384805" y="317500"/>
                </a:lnTo>
                <a:lnTo>
                  <a:pt x="2379813" y="342209"/>
                </a:lnTo>
                <a:lnTo>
                  <a:pt x="2366200" y="362394"/>
                </a:lnTo>
                <a:lnTo>
                  <a:pt x="2346015" y="376007"/>
                </a:lnTo>
                <a:lnTo>
                  <a:pt x="2321305" y="381000"/>
                </a:lnTo>
                <a:lnTo>
                  <a:pt x="1140205" y="381000"/>
                </a:lnTo>
                <a:lnTo>
                  <a:pt x="606805" y="381000"/>
                </a:lnTo>
                <a:lnTo>
                  <a:pt x="314705" y="381000"/>
                </a:lnTo>
                <a:lnTo>
                  <a:pt x="289996" y="376007"/>
                </a:lnTo>
                <a:lnTo>
                  <a:pt x="269811" y="362394"/>
                </a:lnTo>
                <a:lnTo>
                  <a:pt x="256198" y="342209"/>
                </a:lnTo>
                <a:lnTo>
                  <a:pt x="251205" y="317500"/>
                </a:lnTo>
                <a:lnTo>
                  <a:pt x="0" y="415036"/>
                </a:lnTo>
                <a:lnTo>
                  <a:pt x="251205" y="222250"/>
                </a:lnTo>
                <a:lnTo>
                  <a:pt x="25120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5940" y="1607565"/>
            <a:ext cx="7894955" cy="2376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2877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Pass data </a:t>
            </a:r>
            <a:r>
              <a:rPr dirty="0" sz="3200" spc="-10">
                <a:latin typeface="Calibri"/>
                <a:cs typeface="Calibri"/>
              </a:rPr>
              <a:t>between </a:t>
            </a:r>
            <a:r>
              <a:rPr dirty="0" sz="3200" spc="-5">
                <a:latin typeface="Calibri"/>
                <a:cs typeface="Calibri"/>
              </a:rPr>
              <a:t>view </a:t>
            </a:r>
            <a:r>
              <a:rPr dirty="0" sz="3200" spc="-15">
                <a:latin typeface="Calibri"/>
                <a:cs typeface="Calibri"/>
              </a:rPr>
              <a:t>template </a:t>
            </a:r>
            <a:r>
              <a:rPr dirty="0" sz="3200">
                <a:latin typeface="Calibri"/>
                <a:cs typeface="Calibri"/>
              </a:rPr>
              <a:t>and  </a:t>
            </a:r>
            <a:r>
              <a:rPr dirty="0" sz="3200" spc="-20">
                <a:latin typeface="Calibri"/>
                <a:cs typeface="Calibri"/>
              </a:rPr>
              <a:t>layout </a:t>
            </a:r>
            <a:r>
              <a:rPr dirty="0" sz="3200" spc="-5">
                <a:latin typeface="Calibri"/>
                <a:cs typeface="Calibri"/>
              </a:rPr>
              <a:t>view file</a:t>
            </a:r>
            <a:endParaRPr sz="3200">
              <a:latin typeface="Calibri"/>
              <a:cs typeface="Calibri"/>
            </a:endParaRPr>
          </a:p>
          <a:p>
            <a:pPr marL="355600" marR="286194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ViewBag </a:t>
            </a:r>
            <a:r>
              <a:rPr dirty="0" sz="3200">
                <a:latin typeface="Calibri"/>
                <a:cs typeface="Calibri"/>
              </a:rPr>
              <a:t>is a </a:t>
            </a:r>
            <a:r>
              <a:rPr dirty="0" sz="3200" spc="-5">
                <a:latin typeface="Calibri"/>
                <a:cs typeface="Calibri"/>
              </a:rPr>
              <a:t>dynamic object  (has no </a:t>
            </a:r>
            <a:r>
              <a:rPr dirty="0" sz="3200" spc="-10">
                <a:latin typeface="Calibri"/>
                <a:cs typeface="Calibri"/>
              </a:rPr>
              <a:t>defined properties)</a:t>
            </a:r>
            <a:endParaRPr sz="32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alibri"/>
                <a:cs typeface="Calibri"/>
              </a:rPr>
              <a:t>View </a:t>
            </a:r>
            <a:r>
              <a:rPr dirty="0" sz="1800" spc="-10">
                <a:latin typeface="Calibri"/>
                <a:cs typeface="Calibri"/>
              </a:rPr>
              <a:t>template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496646"/>
            <a:ext cx="75438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/>
              <a:t>Passing </a:t>
            </a:r>
            <a:r>
              <a:rPr dirty="0" sz="4000" spc="-25"/>
              <a:t>data </a:t>
            </a:r>
            <a:r>
              <a:rPr dirty="0" sz="4000" spc="-20"/>
              <a:t>from </a:t>
            </a:r>
            <a:r>
              <a:rPr dirty="0" sz="4000" spc="-15"/>
              <a:t>Controller </a:t>
            </a:r>
            <a:r>
              <a:rPr dirty="0" sz="4000" spc="-25"/>
              <a:t>to</a:t>
            </a:r>
            <a:r>
              <a:rPr dirty="0" sz="4000" spc="30"/>
              <a:t> </a:t>
            </a:r>
            <a:r>
              <a:rPr dirty="0" sz="4000" spc="-15"/>
              <a:t>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35570" cy="44176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View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20">
                <a:latin typeface="Calibri"/>
                <a:cs typeface="Calibri"/>
              </a:rPr>
              <a:t>data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presentation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Controller </a:t>
            </a:r>
            <a:r>
              <a:rPr dirty="0" sz="3200" spc="-15">
                <a:latin typeface="Calibri"/>
                <a:cs typeface="Calibri"/>
              </a:rPr>
              <a:t>must </a:t>
            </a:r>
            <a:r>
              <a:rPr dirty="0" sz="3200" spc="-10">
                <a:latin typeface="Calibri"/>
                <a:cs typeface="Calibri"/>
              </a:rPr>
              <a:t>provide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view with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One </a:t>
            </a:r>
            <a:r>
              <a:rPr dirty="0" sz="3200" spc="-10">
                <a:latin typeface="Calibri"/>
                <a:cs typeface="Calibri"/>
              </a:rPr>
              <a:t>approach: </a:t>
            </a:r>
            <a:r>
              <a:rPr dirty="0" sz="3200" spc="-5">
                <a:latin typeface="Calibri"/>
                <a:cs typeface="Calibri"/>
              </a:rPr>
              <a:t>using</a:t>
            </a:r>
            <a:r>
              <a:rPr dirty="0" sz="3200" spc="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ViewBag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Controller </a:t>
            </a:r>
            <a:r>
              <a:rPr dirty="0" sz="2800" spc="-10">
                <a:latin typeface="Calibri"/>
                <a:cs typeface="Calibri"/>
              </a:rPr>
              <a:t>puts </a:t>
            </a:r>
            <a:r>
              <a:rPr dirty="0" sz="2800" spc="-20">
                <a:latin typeface="Calibri"/>
                <a:cs typeface="Calibri"/>
              </a:rPr>
              <a:t>data to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ViewBag,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View reads ViewBag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20">
                <a:latin typeface="Calibri"/>
                <a:cs typeface="Calibri"/>
              </a:rPr>
              <a:t>renders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No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binding!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Alternative </a:t>
            </a:r>
            <a:r>
              <a:rPr dirty="0" sz="3200" spc="-10">
                <a:latin typeface="Calibri"/>
                <a:cs typeface="Calibri"/>
              </a:rPr>
              <a:t>approach: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view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Strongly </a:t>
            </a:r>
            <a:r>
              <a:rPr dirty="0" sz="2800" spc="-5">
                <a:latin typeface="Calibri"/>
                <a:cs typeface="Calibri"/>
              </a:rPr>
              <a:t>typed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496646"/>
            <a:ext cx="75438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/>
              <a:t>Passing </a:t>
            </a:r>
            <a:r>
              <a:rPr dirty="0" sz="4000" spc="-25"/>
              <a:t>data </a:t>
            </a:r>
            <a:r>
              <a:rPr dirty="0" sz="4000" spc="-20"/>
              <a:t>from </a:t>
            </a:r>
            <a:r>
              <a:rPr dirty="0" sz="4000" spc="-15"/>
              <a:t>Controller </a:t>
            </a:r>
            <a:r>
              <a:rPr dirty="0" sz="4000" spc="-25"/>
              <a:t>to</a:t>
            </a:r>
            <a:r>
              <a:rPr dirty="0" sz="4000" spc="30"/>
              <a:t> </a:t>
            </a:r>
            <a:r>
              <a:rPr dirty="0" sz="4000" spc="-15"/>
              <a:t>View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6725" y="1847850"/>
            <a:ext cx="4552950" cy="37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1150" y="2019300"/>
            <a:ext cx="3295650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431" y="1418844"/>
            <a:ext cx="1699260" cy="51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823" y="1409700"/>
            <a:ext cx="1290827" cy="429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447800"/>
            <a:ext cx="1601089" cy="418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447800"/>
            <a:ext cx="1601470" cy="418465"/>
          </a:xfrm>
          <a:custGeom>
            <a:avLst/>
            <a:gdLst/>
            <a:ahLst/>
            <a:cxnLst/>
            <a:rect l="l" t="t" r="r" b="b"/>
            <a:pathLst>
              <a:path w="1601470" h="418464">
                <a:moveTo>
                  <a:pt x="0" y="64008"/>
                </a:moveTo>
                <a:lnTo>
                  <a:pt x="5030" y="39112"/>
                </a:lnTo>
                <a:lnTo>
                  <a:pt x="18749" y="18764"/>
                </a:lnTo>
                <a:lnTo>
                  <a:pt x="39095" y="5036"/>
                </a:lnTo>
                <a:lnTo>
                  <a:pt x="64007" y="0"/>
                </a:lnTo>
                <a:lnTo>
                  <a:pt x="800100" y="0"/>
                </a:lnTo>
                <a:lnTo>
                  <a:pt x="1143000" y="0"/>
                </a:lnTo>
                <a:lnTo>
                  <a:pt x="1307592" y="0"/>
                </a:lnTo>
                <a:lnTo>
                  <a:pt x="1332487" y="5036"/>
                </a:lnTo>
                <a:lnTo>
                  <a:pt x="1352835" y="18764"/>
                </a:lnTo>
                <a:lnTo>
                  <a:pt x="1366563" y="39112"/>
                </a:lnTo>
                <a:lnTo>
                  <a:pt x="1371600" y="64008"/>
                </a:lnTo>
                <a:lnTo>
                  <a:pt x="1371600" y="224027"/>
                </a:lnTo>
                <a:lnTo>
                  <a:pt x="1601089" y="418464"/>
                </a:lnTo>
                <a:lnTo>
                  <a:pt x="1371600" y="320039"/>
                </a:lnTo>
                <a:lnTo>
                  <a:pt x="1366563" y="344935"/>
                </a:lnTo>
                <a:lnTo>
                  <a:pt x="1352835" y="365283"/>
                </a:lnTo>
                <a:lnTo>
                  <a:pt x="1332487" y="379011"/>
                </a:lnTo>
                <a:lnTo>
                  <a:pt x="1307592" y="384048"/>
                </a:lnTo>
                <a:lnTo>
                  <a:pt x="1143000" y="384048"/>
                </a:lnTo>
                <a:lnTo>
                  <a:pt x="800100" y="384048"/>
                </a:lnTo>
                <a:lnTo>
                  <a:pt x="64007" y="384048"/>
                </a:lnTo>
                <a:lnTo>
                  <a:pt x="39095" y="379011"/>
                </a:lnTo>
                <a:lnTo>
                  <a:pt x="18749" y="365283"/>
                </a:lnTo>
                <a:lnTo>
                  <a:pt x="5030" y="344935"/>
                </a:lnTo>
                <a:lnTo>
                  <a:pt x="0" y="320039"/>
                </a:lnTo>
                <a:lnTo>
                  <a:pt x="0" y="224027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4565" y="1474978"/>
            <a:ext cx="9569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1432" y="1571244"/>
            <a:ext cx="1441704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71744" y="1562100"/>
            <a:ext cx="816863" cy="429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10200" y="1600200"/>
            <a:ext cx="1343278" cy="4320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10200" y="1600200"/>
            <a:ext cx="1343660" cy="432434"/>
          </a:xfrm>
          <a:custGeom>
            <a:avLst/>
            <a:gdLst/>
            <a:ahLst/>
            <a:cxnLst/>
            <a:rect l="l" t="t" r="r" b="b"/>
            <a:pathLst>
              <a:path w="1343659" h="432435">
                <a:moveTo>
                  <a:pt x="0" y="64008"/>
                </a:moveTo>
                <a:lnTo>
                  <a:pt x="5036" y="39112"/>
                </a:lnTo>
                <a:lnTo>
                  <a:pt x="18764" y="18764"/>
                </a:lnTo>
                <a:lnTo>
                  <a:pt x="39112" y="5036"/>
                </a:lnTo>
                <a:lnTo>
                  <a:pt x="64008" y="0"/>
                </a:lnTo>
                <a:lnTo>
                  <a:pt x="666750" y="0"/>
                </a:lnTo>
                <a:lnTo>
                  <a:pt x="952500" y="0"/>
                </a:lnTo>
                <a:lnTo>
                  <a:pt x="1078991" y="0"/>
                </a:lnTo>
                <a:lnTo>
                  <a:pt x="1103887" y="5036"/>
                </a:lnTo>
                <a:lnTo>
                  <a:pt x="1124235" y="18764"/>
                </a:lnTo>
                <a:lnTo>
                  <a:pt x="1137963" y="39112"/>
                </a:lnTo>
                <a:lnTo>
                  <a:pt x="1143000" y="64008"/>
                </a:lnTo>
                <a:lnTo>
                  <a:pt x="1143000" y="224027"/>
                </a:lnTo>
                <a:lnTo>
                  <a:pt x="1343278" y="432053"/>
                </a:lnTo>
                <a:lnTo>
                  <a:pt x="1143000" y="320039"/>
                </a:lnTo>
                <a:lnTo>
                  <a:pt x="1137963" y="344935"/>
                </a:lnTo>
                <a:lnTo>
                  <a:pt x="1124235" y="365283"/>
                </a:lnTo>
                <a:lnTo>
                  <a:pt x="1103887" y="379011"/>
                </a:lnTo>
                <a:lnTo>
                  <a:pt x="1078991" y="384048"/>
                </a:lnTo>
                <a:lnTo>
                  <a:pt x="952500" y="384048"/>
                </a:lnTo>
                <a:lnTo>
                  <a:pt x="666750" y="384048"/>
                </a:lnTo>
                <a:lnTo>
                  <a:pt x="64008" y="384048"/>
                </a:lnTo>
                <a:lnTo>
                  <a:pt x="39112" y="379011"/>
                </a:lnTo>
                <a:lnTo>
                  <a:pt x="18764" y="365283"/>
                </a:lnTo>
                <a:lnTo>
                  <a:pt x="5036" y="344935"/>
                </a:lnTo>
                <a:lnTo>
                  <a:pt x="0" y="320039"/>
                </a:lnTo>
                <a:lnTo>
                  <a:pt x="0" y="224027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40146" y="1627378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V</a:t>
            </a:r>
            <a:r>
              <a:rPr dirty="0" sz="1800" spc="-10">
                <a:latin typeface="Calibri"/>
                <a:cs typeface="Calibri"/>
              </a:rPr>
              <a:t>ie</a:t>
            </a:r>
            <a:r>
              <a:rPr dirty="0" sz="180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99203" y="4160645"/>
            <a:ext cx="4311396" cy="26211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60448" y="4847844"/>
            <a:ext cx="2179320" cy="935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7335" y="4791455"/>
            <a:ext cx="1862327" cy="978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9216" y="4876800"/>
            <a:ext cx="2081783" cy="838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9216" y="4876800"/>
            <a:ext cx="2082164" cy="838200"/>
          </a:xfrm>
          <a:custGeom>
            <a:avLst/>
            <a:gdLst/>
            <a:ahLst/>
            <a:cxnLst/>
            <a:rect l="l" t="t" r="r" b="b"/>
            <a:pathLst>
              <a:path w="2082164" h="838200">
                <a:moveTo>
                  <a:pt x="176783" y="139700"/>
                </a:moveTo>
                <a:lnTo>
                  <a:pt x="183900" y="95520"/>
                </a:lnTo>
                <a:lnTo>
                  <a:pt x="203720" y="57168"/>
                </a:lnTo>
                <a:lnTo>
                  <a:pt x="233952" y="26936"/>
                </a:lnTo>
                <a:lnTo>
                  <a:pt x="272304" y="7116"/>
                </a:lnTo>
                <a:lnTo>
                  <a:pt x="316483" y="0"/>
                </a:lnTo>
                <a:lnTo>
                  <a:pt x="494283" y="0"/>
                </a:lnTo>
                <a:lnTo>
                  <a:pt x="970533" y="0"/>
                </a:lnTo>
                <a:lnTo>
                  <a:pt x="1942083" y="0"/>
                </a:lnTo>
                <a:lnTo>
                  <a:pt x="1986214" y="7116"/>
                </a:lnTo>
                <a:lnTo>
                  <a:pt x="2024560" y="26936"/>
                </a:lnTo>
                <a:lnTo>
                  <a:pt x="2054811" y="57168"/>
                </a:lnTo>
                <a:lnTo>
                  <a:pt x="2074655" y="95520"/>
                </a:lnTo>
                <a:lnTo>
                  <a:pt x="2081783" y="139700"/>
                </a:lnTo>
                <a:lnTo>
                  <a:pt x="2081783" y="349250"/>
                </a:lnTo>
                <a:lnTo>
                  <a:pt x="2081783" y="698500"/>
                </a:lnTo>
                <a:lnTo>
                  <a:pt x="2074655" y="742655"/>
                </a:lnTo>
                <a:lnTo>
                  <a:pt x="2054811" y="781004"/>
                </a:lnTo>
                <a:lnTo>
                  <a:pt x="2024560" y="811245"/>
                </a:lnTo>
                <a:lnTo>
                  <a:pt x="1986214" y="831077"/>
                </a:lnTo>
                <a:lnTo>
                  <a:pt x="1942083" y="838200"/>
                </a:lnTo>
                <a:lnTo>
                  <a:pt x="970533" y="838200"/>
                </a:lnTo>
                <a:lnTo>
                  <a:pt x="494283" y="838200"/>
                </a:lnTo>
                <a:lnTo>
                  <a:pt x="316483" y="838200"/>
                </a:lnTo>
                <a:lnTo>
                  <a:pt x="272304" y="831077"/>
                </a:lnTo>
                <a:lnTo>
                  <a:pt x="233952" y="811245"/>
                </a:lnTo>
                <a:lnTo>
                  <a:pt x="203720" y="781004"/>
                </a:lnTo>
                <a:lnTo>
                  <a:pt x="183900" y="742655"/>
                </a:lnTo>
                <a:lnTo>
                  <a:pt x="176783" y="698500"/>
                </a:lnTo>
                <a:lnTo>
                  <a:pt x="176783" y="349250"/>
                </a:lnTo>
                <a:lnTo>
                  <a:pt x="0" y="97789"/>
                </a:lnTo>
                <a:lnTo>
                  <a:pt x="176783" y="1397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74722" y="4857369"/>
            <a:ext cx="15278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Returns  H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80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dVi</a:t>
            </a:r>
            <a:r>
              <a:rPr dirty="0" sz="1800" spc="-1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w  </a:t>
            </a:r>
            <a:r>
              <a:rPr dirty="0" sz="1800" spc="-5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38728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libri"/>
                <a:cs typeface="Calibri"/>
              </a:rPr>
              <a:t>ADDING A</a:t>
            </a:r>
            <a:r>
              <a:rPr dirty="0" sz="4000" spc="-6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MODEL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461594"/>
            <a:ext cx="44589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Model</a:t>
            </a:r>
            <a:r>
              <a:rPr dirty="0" spc="-110"/>
              <a:t> </a:t>
            </a:r>
            <a:r>
              <a:rPr dirty="0" spc="-5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815580" cy="32448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Entity </a:t>
            </a:r>
            <a:r>
              <a:rPr dirty="0" sz="3200" spc="-15">
                <a:latin typeface="Calibri"/>
                <a:cs typeface="Calibri"/>
              </a:rPr>
              <a:t>framework </a:t>
            </a:r>
            <a:r>
              <a:rPr dirty="0" sz="3200">
                <a:latin typeface="Calibri"/>
                <a:cs typeface="Calibri"/>
              </a:rPr>
              <a:t>-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>
                <a:latin typeface="Calibri"/>
                <a:cs typeface="Calibri"/>
              </a:rPr>
              <a:t>access</a:t>
            </a:r>
            <a:r>
              <a:rPr dirty="0" sz="3200" spc="-5">
                <a:latin typeface="Calibri"/>
                <a:cs typeface="Calibri"/>
              </a:rPr>
              <a:t> technology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“Code first” </a:t>
            </a:r>
            <a:r>
              <a:rPr dirty="0" sz="3200" spc="-10">
                <a:latin typeface="Calibri"/>
                <a:cs typeface="Calibri"/>
              </a:rPr>
              <a:t>development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paradigm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spc="-25">
                <a:latin typeface="Calibri"/>
                <a:cs typeface="Calibri"/>
              </a:rPr>
              <a:t>(first </a:t>
            </a:r>
            <a:r>
              <a:rPr dirty="0" sz="3200" spc="-10">
                <a:latin typeface="Calibri"/>
                <a:cs typeface="Calibri"/>
              </a:rPr>
              <a:t>code </a:t>
            </a:r>
            <a:r>
              <a:rPr dirty="0" sz="3200" spc="-5">
                <a:latin typeface="Calibri"/>
                <a:cs typeface="Calibri"/>
              </a:rPr>
              <a:t>classes, </a:t>
            </a:r>
            <a:r>
              <a:rPr dirty="0" sz="3200">
                <a:latin typeface="Calibri"/>
                <a:cs typeface="Calibri"/>
              </a:rPr>
              <a:t>then </a:t>
            </a:r>
            <a:r>
              <a:rPr dirty="0" sz="3200" spc="-20">
                <a:latin typeface="Calibri"/>
                <a:cs typeface="Calibri"/>
              </a:rPr>
              <a:t>generate </a:t>
            </a:r>
            <a:r>
              <a:rPr dirty="0" sz="3200" spc="-5">
                <a:latin typeface="Calibri"/>
                <a:cs typeface="Calibri"/>
              </a:rPr>
              <a:t>DB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schema)</a:t>
            </a:r>
            <a:endParaRPr sz="3200">
              <a:latin typeface="Calibri"/>
              <a:cs typeface="Calibri"/>
            </a:endParaRPr>
          </a:p>
          <a:p>
            <a:pPr marL="355600" marR="8890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“Database </a:t>
            </a:r>
            <a:r>
              <a:rPr dirty="0" sz="3200" spc="-5">
                <a:latin typeface="Calibri"/>
                <a:cs typeface="Calibri"/>
              </a:rPr>
              <a:t>first” </a:t>
            </a:r>
            <a:r>
              <a:rPr dirty="0" sz="3200" spc="-10">
                <a:latin typeface="Calibri"/>
                <a:cs typeface="Calibri"/>
              </a:rPr>
              <a:t>development paradigm  define </a:t>
            </a:r>
            <a:r>
              <a:rPr dirty="0" sz="3200" spc="-5">
                <a:latin typeface="Calibri"/>
                <a:cs typeface="Calibri"/>
              </a:rPr>
              <a:t>db schema </a:t>
            </a:r>
            <a:r>
              <a:rPr dirty="0" sz="3200" spc="-20">
                <a:latin typeface="Calibri"/>
                <a:cs typeface="Calibri"/>
              </a:rPr>
              <a:t>first,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then </a:t>
            </a:r>
            <a:r>
              <a:rPr dirty="0" sz="3200" spc="-20">
                <a:latin typeface="Calibri"/>
                <a:cs typeface="Calibri"/>
              </a:rPr>
              <a:t>generate </a:t>
            </a:r>
            <a:r>
              <a:rPr dirty="0" sz="3200" spc="-5">
                <a:latin typeface="Calibri"/>
                <a:cs typeface="Calibri"/>
              </a:rPr>
              <a:t>models, </a:t>
            </a:r>
            <a:r>
              <a:rPr dirty="0" sz="3200" spc="-20">
                <a:latin typeface="Calibri"/>
                <a:cs typeface="Calibri"/>
              </a:rPr>
              <a:t>controllers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views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61594"/>
            <a:ext cx="47859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Adding a model</a:t>
            </a:r>
            <a:r>
              <a:rPr dirty="0" spc="-5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1142949"/>
            <a:ext cx="5562600" cy="526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0831" y="4619244"/>
            <a:ext cx="2799588" cy="78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5319" y="4623815"/>
            <a:ext cx="2397252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4648200"/>
            <a:ext cx="2702305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4648200"/>
            <a:ext cx="2702560" cy="685800"/>
          </a:xfrm>
          <a:custGeom>
            <a:avLst/>
            <a:gdLst/>
            <a:ahLst/>
            <a:cxnLst/>
            <a:rect l="l" t="t" r="r" b="b"/>
            <a:pathLst>
              <a:path w="270256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422400" y="0"/>
                </a:lnTo>
                <a:lnTo>
                  <a:pt x="2032000" y="0"/>
                </a:lnTo>
                <a:lnTo>
                  <a:pt x="2324100" y="0"/>
                </a:lnTo>
                <a:lnTo>
                  <a:pt x="2368587" y="8983"/>
                </a:lnTo>
                <a:lnTo>
                  <a:pt x="2404919" y="33480"/>
                </a:lnTo>
                <a:lnTo>
                  <a:pt x="2429416" y="69812"/>
                </a:lnTo>
                <a:lnTo>
                  <a:pt x="2438400" y="114300"/>
                </a:lnTo>
                <a:lnTo>
                  <a:pt x="2438400" y="400050"/>
                </a:lnTo>
                <a:lnTo>
                  <a:pt x="2702305" y="463931"/>
                </a:lnTo>
                <a:lnTo>
                  <a:pt x="2438400" y="571500"/>
                </a:lnTo>
                <a:lnTo>
                  <a:pt x="2429416" y="615987"/>
                </a:lnTo>
                <a:lnTo>
                  <a:pt x="2404919" y="652319"/>
                </a:lnTo>
                <a:lnTo>
                  <a:pt x="2368587" y="676816"/>
                </a:lnTo>
                <a:lnTo>
                  <a:pt x="2324100" y="685800"/>
                </a:lnTo>
                <a:lnTo>
                  <a:pt x="2032000" y="685800"/>
                </a:lnTo>
                <a:lnTo>
                  <a:pt x="14224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3061" y="4689729"/>
            <a:ext cx="20097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Enter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class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name,</a:t>
            </a:r>
            <a:endParaRPr sz="18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</a:pPr>
            <a:r>
              <a:rPr dirty="0" sz="1800" spc="5">
                <a:latin typeface="Calibri"/>
                <a:cs typeface="Calibri"/>
              </a:rPr>
              <a:t>e.g.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Movie.cs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461594"/>
            <a:ext cx="78790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Adding </a:t>
            </a:r>
            <a:r>
              <a:rPr dirty="0" spc="-10"/>
              <a:t>properties </a:t>
            </a:r>
            <a:r>
              <a:rPr dirty="0" spc="-20"/>
              <a:t>to </a:t>
            </a:r>
            <a:r>
              <a:rPr dirty="0"/>
              <a:t>a model</a:t>
            </a:r>
            <a:r>
              <a:rPr dirty="0" spc="35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696937" y="2830601"/>
            <a:ext cx="7462342" cy="277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641" y="461594"/>
            <a:ext cx="57442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Adding a </a:t>
            </a:r>
            <a:r>
              <a:rPr dirty="0" spc="-15"/>
              <a:t>DbContext</a:t>
            </a:r>
            <a:r>
              <a:rPr dirty="0" spc="-10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2526098" y="1764161"/>
            <a:ext cx="4150926" cy="4116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9431" y="4390644"/>
            <a:ext cx="1993392" cy="154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2208" y="4364735"/>
            <a:ext cx="1522476" cy="1527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4419600"/>
            <a:ext cx="1895475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" y="4419600"/>
            <a:ext cx="1895475" cy="1447800"/>
          </a:xfrm>
          <a:custGeom>
            <a:avLst/>
            <a:gdLst/>
            <a:ahLst/>
            <a:cxnLst/>
            <a:rect l="l" t="t" r="r" b="b"/>
            <a:pathLst>
              <a:path w="1895475" h="1447800">
                <a:moveTo>
                  <a:pt x="0" y="241300"/>
                </a:moveTo>
                <a:lnTo>
                  <a:pt x="4902" y="192682"/>
                </a:lnTo>
                <a:lnTo>
                  <a:pt x="18963" y="147393"/>
                </a:lnTo>
                <a:lnTo>
                  <a:pt x="41211" y="106405"/>
                </a:lnTo>
                <a:lnTo>
                  <a:pt x="70677" y="70691"/>
                </a:lnTo>
                <a:lnTo>
                  <a:pt x="106389" y="41221"/>
                </a:lnTo>
                <a:lnTo>
                  <a:pt x="147377" y="18968"/>
                </a:lnTo>
                <a:lnTo>
                  <a:pt x="192671" y="4904"/>
                </a:lnTo>
                <a:lnTo>
                  <a:pt x="241300" y="0"/>
                </a:lnTo>
                <a:lnTo>
                  <a:pt x="933450" y="0"/>
                </a:lnTo>
                <a:lnTo>
                  <a:pt x="1333500" y="0"/>
                </a:lnTo>
                <a:lnTo>
                  <a:pt x="1358900" y="0"/>
                </a:lnTo>
                <a:lnTo>
                  <a:pt x="1407517" y="4904"/>
                </a:lnTo>
                <a:lnTo>
                  <a:pt x="1452806" y="18968"/>
                </a:lnTo>
                <a:lnTo>
                  <a:pt x="1493794" y="41221"/>
                </a:lnTo>
                <a:lnTo>
                  <a:pt x="1529508" y="70691"/>
                </a:lnTo>
                <a:lnTo>
                  <a:pt x="1558978" y="106405"/>
                </a:lnTo>
                <a:lnTo>
                  <a:pt x="1581231" y="147393"/>
                </a:lnTo>
                <a:lnTo>
                  <a:pt x="1595295" y="192682"/>
                </a:lnTo>
                <a:lnTo>
                  <a:pt x="1600200" y="241300"/>
                </a:lnTo>
                <a:lnTo>
                  <a:pt x="1895475" y="382016"/>
                </a:lnTo>
                <a:lnTo>
                  <a:pt x="1600200" y="603250"/>
                </a:lnTo>
                <a:lnTo>
                  <a:pt x="1600200" y="1206500"/>
                </a:lnTo>
                <a:lnTo>
                  <a:pt x="1595295" y="1255128"/>
                </a:lnTo>
                <a:lnTo>
                  <a:pt x="1581231" y="1300422"/>
                </a:lnTo>
                <a:lnTo>
                  <a:pt x="1558978" y="1341410"/>
                </a:lnTo>
                <a:lnTo>
                  <a:pt x="1529508" y="1377122"/>
                </a:lnTo>
                <a:lnTo>
                  <a:pt x="1493794" y="1406588"/>
                </a:lnTo>
                <a:lnTo>
                  <a:pt x="1452806" y="1428836"/>
                </a:lnTo>
                <a:lnTo>
                  <a:pt x="1407517" y="1442897"/>
                </a:lnTo>
                <a:lnTo>
                  <a:pt x="1358900" y="1447800"/>
                </a:lnTo>
                <a:lnTo>
                  <a:pt x="1333500" y="1447800"/>
                </a:lnTo>
                <a:lnTo>
                  <a:pt x="933450" y="1447800"/>
                </a:lnTo>
                <a:lnTo>
                  <a:pt x="241300" y="1447800"/>
                </a:lnTo>
                <a:lnTo>
                  <a:pt x="192671" y="1442897"/>
                </a:lnTo>
                <a:lnTo>
                  <a:pt x="147377" y="1428836"/>
                </a:lnTo>
                <a:lnTo>
                  <a:pt x="106389" y="1406588"/>
                </a:lnTo>
                <a:lnTo>
                  <a:pt x="70677" y="1377122"/>
                </a:lnTo>
                <a:lnTo>
                  <a:pt x="41211" y="1341410"/>
                </a:lnTo>
                <a:lnTo>
                  <a:pt x="18963" y="1300422"/>
                </a:lnTo>
                <a:lnTo>
                  <a:pt x="4902" y="1255128"/>
                </a:lnTo>
                <a:lnTo>
                  <a:pt x="0" y="1206500"/>
                </a:lnTo>
                <a:lnTo>
                  <a:pt x="0" y="603250"/>
                </a:lnTo>
                <a:lnTo>
                  <a:pt x="0" y="241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9035" y="4430648"/>
            <a:ext cx="113665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EF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database  </a:t>
            </a:r>
            <a:r>
              <a:rPr dirty="0" sz="1800" spc="-15">
                <a:latin typeface="Calibri"/>
                <a:cs typeface="Calibri"/>
              </a:rPr>
              <a:t>context  FETCH,  </a:t>
            </a:r>
            <a:r>
              <a:rPr dirty="0" sz="1800" spc="-30">
                <a:latin typeface="Calibri"/>
                <a:cs typeface="Calibri"/>
              </a:rPr>
              <a:t>INSERT,  </a:t>
            </a:r>
            <a:r>
              <a:rPr dirty="0" sz="1800" spc="-35"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2103" y="1876044"/>
            <a:ext cx="2340863" cy="1011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02352" y="1857755"/>
            <a:ext cx="1684020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90998" y="1905000"/>
            <a:ext cx="2243201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90998" y="1905000"/>
            <a:ext cx="2243455" cy="914400"/>
          </a:xfrm>
          <a:custGeom>
            <a:avLst/>
            <a:gdLst/>
            <a:ahLst/>
            <a:cxnLst/>
            <a:rect l="l" t="t" r="r" b="b"/>
            <a:pathLst>
              <a:path w="2243454" h="914400">
                <a:moveTo>
                  <a:pt x="262000" y="152400"/>
                </a:moveTo>
                <a:lnTo>
                  <a:pt x="269767" y="104217"/>
                </a:lnTo>
                <a:lnTo>
                  <a:pt x="291395" y="62380"/>
                </a:lnTo>
                <a:lnTo>
                  <a:pt x="324381" y="29394"/>
                </a:lnTo>
                <a:lnTo>
                  <a:pt x="366218" y="7766"/>
                </a:lnTo>
                <a:lnTo>
                  <a:pt x="414400" y="0"/>
                </a:lnTo>
                <a:lnTo>
                  <a:pt x="592201" y="0"/>
                </a:lnTo>
                <a:lnTo>
                  <a:pt x="1087501" y="0"/>
                </a:lnTo>
                <a:lnTo>
                  <a:pt x="2090801" y="0"/>
                </a:lnTo>
                <a:lnTo>
                  <a:pt x="2138983" y="7766"/>
                </a:lnTo>
                <a:lnTo>
                  <a:pt x="2180820" y="29394"/>
                </a:lnTo>
                <a:lnTo>
                  <a:pt x="2213806" y="62380"/>
                </a:lnTo>
                <a:lnTo>
                  <a:pt x="2235434" y="104217"/>
                </a:lnTo>
                <a:lnTo>
                  <a:pt x="2243201" y="152400"/>
                </a:lnTo>
                <a:lnTo>
                  <a:pt x="2243201" y="381000"/>
                </a:lnTo>
                <a:lnTo>
                  <a:pt x="2243201" y="762000"/>
                </a:lnTo>
                <a:lnTo>
                  <a:pt x="2235434" y="810182"/>
                </a:lnTo>
                <a:lnTo>
                  <a:pt x="2213806" y="852019"/>
                </a:lnTo>
                <a:lnTo>
                  <a:pt x="2180820" y="885005"/>
                </a:lnTo>
                <a:lnTo>
                  <a:pt x="2138983" y="906633"/>
                </a:lnTo>
                <a:lnTo>
                  <a:pt x="2090801" y="914400"/>
                </a:lnTo>
                <a:lnTo>
                  <a:pt x="1087501" y="914400"/>
                </a:lnTo>
                <a:lnTo>
                  <a:pt x="592201" y="914400"/>
                </a:lnTo>
                <a:lnTo>
                  <a:pt x="414400" y="914400"/>
                </a:lnTo>
                <a:lnTo>
                  <a:pt x="366218" y="906633"/>
                </a:lnTo>
                <a:lnTo>
                  <a:pt x="324381" y="885005"/>
                </a:lnTo>
                <a:lnTo>
                  <a:pt x="291395" y="852019"/>
                </a:lnTo>
                <a:lnTo>
                  <a:pt x="269767" y="810182"/>
                </a:lnTo>
                <a:lnTo>
                  <a:pt x="262000" y="762000"/>
                </a:lnTo>
                <a:lnTo>
                  <a:pt x="262000" y="381000"/>
                </a:lnTo>
                <a:lnTo>
                  <a:pt x="0" y="252857"/>
                </a:lnTo>
                <a:lnTo>
                  <a:pt x="262000" y="1524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69738" y="1923034"/>
            <a:ext cx="134874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EF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namespace  </a:t>
            </a:r>
            <a:r>
              <a:rPr dirty="0" sz="1800" spc="-15">
                <a:latin typeface="Calibri"/>
                <a:cs typeface="Calibri"/>
              </a:rPr>
              <a:t>DbContext  </a:t>
            </a:r>
            <a:r>
              <a:rPr dirty="0" sz="1800" spc="-5">
                <a:latin typeface="Calibri"/>
                <a:cs typeface="Calibri"/>
              </a:rPr>
              <a:t>DbSet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508" y="461594"/>
            <a:ext cx="48094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DB Connection</a:t>
            </a:r>
            <a:r>
              <a:rPr dirty="0" spc="-65"/>
              <a:t> </a:t>
            </a:r>
            <a:r>
              <a:rPr dirty="0" spc="-10"/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381125"/>
            <a:ext cx="2381250" cy="3648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4200" y="1371600"/>
            <a:ext cx="5543550" cy="3362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64" y="5414645"/>
            <a:ext cx="9135035" cy="1290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26508" y="5076444"/>
            <a:ext cx="3070860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6632" y="5042915"/>
            <a:ext cx="2895600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5910" y="5105400"/>
            <a:ext cx="2972689" cy="62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5910" y="5105400"/>
            <a:ext cx="2973070" cy="624205"/>
          </a:xfrm>
          <a:custGeom>
            <a:avLst/>
            <a:gdLst/>
            <a:ahLst/>
            <a:cxnLst/>
            <a:rect l="l" t="t" r="r" b="b"/>
            <a:pathLst>
              <a:path w="2973070" h="624204">
                <a:moveTo>
                  <a:pt x="229488" y="101600"/>
                </a:moveTo>
                <a:lnTo>
                  <a:pt x="237470" y="62043"/>
                </a:lnTo>
                <a:lnTo>
                  <a:pt x="259238" y="29749"/>
                </a:lnTo>
                <a:lnTo>
                  <a:pt x="291532" y="7981"/>
                </a:lnTo>
                <a:lnTo>
                  <a:pt x="331088" y="0"/>
                </a:lnTo>
                <a:lnTo>
                  <a:pt x="686688" y="0"/>
                </a:lnTo>
                <a:lnTo>
                  <a:pt x="1372489" y="0"/>
                </a:lnTo>
                <a:lnTo>
                  <a:pt x="2871089" y="0"/>
                </a:lnTo>
                <a:lnTo>
                  <a:pt x="2910645" y="7981"/>
                </a:lnTo>
                <a:lnTo>
                  <a:pt x="2942939" y="29749"/>
                </a:lnTo>
                <a:lnTo>
                  <a:pt x="2964707" y="62043"/>
                </a:lnTo>
                <a:lnTo>
                  <a:pt x="2972689" y="101600"/>
                </a:lnTo>
                <a:lnTo>
                  <a:pt x="2972689" y="355600"/>
                </a:lnTo>
                <a:lnTo>
                  <a:pt x="2972689" y="508000"/>
                </a:lnTo>
                <a:lnTo>
                  <a:pt x="2964707" y="547545"/>
                </a:lnTo>
                <a:lnTo>
                  <a:pt x="2942939" y="579840"/>
                </a:lnTo>
                <a:lnTo>
                  <a:pt x="2910645" y="601615"/>
                </a:lnTo>
                <a:lnTo>
                  <a:pt x="2871089" y="609600"/>
                </a:lnTo>
                <a:lnTo>
                  <a:pt x="1372489" y="609600"/>
                </a:lnTo>
                <a:lnTo>
                  <a:pt x="686688" y="609600"/>
                </a:lnTo>
                <a:lnTo>
                  <a:pt x="331088" y="609600"/>
                </a:lnTo>
                <a:lnTo>
                  <a:pt x="291532" y="601615"/>
                </a:lnTo>
                <a:lnTo>
                  <a:pt x="259238" y="579840"/>
                </a:lnTo>
                <a:lnTo>
                  <a:pt x="237470" y="547545"/>
                </a:lnTo>
                <a:lnTo>
                  <a:pt x="229488" y="508000"/>
                </a:lnTo>
                <a:lnTo>
                  <a:pt x="0" y="623963"/>
                </a:lnTo>
                <a:lnTo>
                  <a:pt x="229488" y="355600"/>
                </a:lnTo>
                <a:lnTo>
                  <a:pt x="229488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23764" y="5108828"/>
            <a:ext cx="25057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Separate </a:t>
            </a:r>
            <a:r>
              <a:rPr dirty="0" sz="1800" spc="-10">
                <a:latin typeface="Calibri"/>
                <a:cs typeface="Calibri"/>
              </a:rPr>
              <a:t>connection string 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each </a:t>
            </a:r>
            <a:r>
              <a:rPr dirty="0" sz="1800" spc="-10">
                <a:latin typeface="Calibri"/>
                <a:cs typeface="Calibri"/>
              </a:rPr>
              <a:t>DbContex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461594"/>
            <a:ext cx="53752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 </a:t>
            </a:r>
            <a:r>
              <a:rPr dirty="0" spc="-5"/>
              <a:t>.NET </a:t>
            </a:r>
            <a:r>
              <a:rPr dirty="0" spc="-10"/>
              <a:t>MVC</a:t>
            </a:r>
            <a:r>
              <a:rPr dirty="0" spc="-65"/>
              <a:t> </a:t>
            </a:r>
            <a:r>
              <a:rPr dirty="0" spc="-15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530465" cy="426275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Separation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application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Input logic, </a:t>
            </a:r>
            <a:r>
              <a:rPr dirty="0" sz="2800" spc="-10">
                <a:latin typeface="Calibri"/>
                <a:cs typeface="Calibri"/>
              </a:rPr>
              <a:t>business </a:t>
            </a:r>
            <a:r>
              <a:rPr dirty="0" sz="2800" spc="-5">
                <a:latin typeface="Calibri"/>
                <a:cs typeface="Calibri"/>
              </a:rPr>
              <a:t>logic, UI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Support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10">
                <a:latin typeface="Calibri"/>
                <a:cs typeface="Calibri"/>
              </a:rPr>
              <a:t>test-driven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Unit </a:t>
            </a:r>
            <a:r>
              <a:rPr dirty="0" sz="2800" spc="-15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No need </a:t>
            </a:r>
            <a:r>
              <a:rPr dirty="0" sz="2800" spc="-20">
                <a:latin typeface="Calibri"/>
                <a:cs typeface="Calibri"/>
              </a:rPr>
              <a:t>to start </a:t>
            </a:r>
            <a:r>
              <a:rPr dirty="0" sz="2800" spc="-5">
                <a:latin typeface="Calibri"/>
                <a:cs typeface="Calibri"/>
              </a:rPr>
              <a:t>app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Extensible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pluggable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framework</a:t>
            </a:r>
            <a:endParaRPr sz="32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Components </a:t>
            </a:r>
            <a:r>
              <a:rPr dirty="0" sz="2800" spc="-5">
                <a:latin typeface="Calibri"/>
                <a:cs typeface="Calibri"/>
              </a:rPr>
              <a:t>easily </a:t>
            </a:r>
            <a:r>
              <a:rPr dirty="0" sz="2800" spc="-10">
                <a:latin typeface="Calibri"/>
                <a:cs typeface="Calibri"/>
              </a:rPr>
              <a:t>replaceable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20">
                <a:latin typeface="Calibri"/>
                <a:cs typeface="Calibri"/>
              </a:rPr>
              <a:t>customized  </a:t>
            </a:r>
            <a:r>
              <a:rPr dirty="0" sz="2800" spc="-10">
                <a:latin typeface="Calibri"/>
                <a:cs typeface="Calibri"/>
              </a:rPr>
              <a:t>(view </a:t>
            </a:r>
            <a:r>
              <a:rPr dirty="0" sz="2800" spc="-5">
                <a:latin typeface="Calibri"/>
                <a:cs typeface="Calibri"/>
              </a:rPr>
              <a:t>engine, URL </a:t>
            </a:r>
            <a:r>
              <a:rPr dirty="0" sz="2800" spc="-10">
                <a:latin typeface="Calibri"/>
                <a:cs typeface="Calibri"/>
              </a:rPr>
              <a:t>routing,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10">
                <a:latin typeface="Calibri"/>
                <a:cs typeface="Calibri"/>
              </a:rPr>
              <a:t> serialization,…)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53" y="461594"/>
            <a:ext cx="78574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 Model </a:t>
            </a:r>
            <a:r>
              <a:rPr dirty="0" spc="-25"/>
              <a:t>from </a:t>
            </a:r>
            <a:r>
              <a:rPr dirty="0"/>
              <a:t>a </a:t>
            </a:r>
            <a:r>
              <a:rPr dirty="0" spc="-1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528699" y="1452625"/>
            <a:ext cx="6129274" cy="4681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53" y="461594"/>
            <a:ext cx="78574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 Model </a:t>
            </a:r>
            <a:r>
              <a:rPr dirty="0" spc="-25"/>
              <a:t>from </a:t>
            </a:r>
            <a:r>
              <a:rPr dirty="0"/>
              <a:t>a </a:t>
            </a:r>
            <a:r>
              <a:rPr dirty="0" spc="-1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57162" y="1147699"/>
            <a:ext cx="6472174" cy="353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2289" y="3128772"/>
            <a:ext cx="5561710" cy="3195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619243"/>
            <a:ext cx="3866388" cy="2231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648200"/>
            <a:ext cx="3818001" cy="2133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648200"/>
            <a:ext cx="3818254" cy="2133600"/>
          </a:xfrm>
          <a:custGeom>
            <a:avLst/>
            <a:gdLst/>
            <a:ahLst/>
            <a:cxnLst/>
            <a:rect l="l" t="t" r="r" b="b"/>
            <a:pathLst>
              <a:path w="3818254" h="2133600">
                <a:moveTo>
                  <a:pt x="0" y="355600"/>
                </a:moveTo>
                <a:lnTo>
                  <a:pt x="3246" y="307357"/>
                </a:lnTo>
                <a:lnTo>
                  <a:pt x="12702" y="261084"/>
                </a:lnTo>
                <a:lnTo>
                  <a:pt x="27944" y="217205"/>
                </a:lnTo>
                <a:lnTo>
                  <a:pt x="48550" y="176144"/>
                </a:lnTo>
                <a:lnTo>
                  <a:pt x="74094" y="138324"/>
                </a:lnTo>
                <a:lnTo>
                  <a:pt x="104154" y="104171"/>
                </a:lnTo>
                <a:lnTo>
                  <a:pt x="138305" y="74109"/>
                </a:lnTo>
                <a:lnTo>
                  <a:pt x="176125" y="48561"/>
                </a:lnTo>
                <a:lnTo>
                  <a:pt x="217189" y="27951"/>
                </a:lnTo>
                <a:lnTo>
                  <a:pt x="261074" y="12705"/>
                </a:lnTo>
                <a:lnTo>
                  <a:pt x="307356" y="3247"/>
                </a:lnTo>
                <a:lnTo>
                  <a:pt x="355612" y="0"/>
                </a:lnTo>
                <a:lnTo>
                  <a:pt x="2089150" y="0"/>
                </a:lnTo>
                <a:lnTo>
                  <a:pt x="2984500" y="0"/>
                </a:lnTo>
                <a:lnTo>
                  <a:pt x="3225800" y="0"/>
                </a:lnTo>
                <a:lnTo>
                  <a:pt x="3274042" y="3247"/>
                </a:lnTo>
                <a:lnTo>
                  <a:pt x="3320315" y="12705"/>
                </a:lnTo>
                <a:lnTo>
                  <a:pt x="3364194" y="27951"/>
                </a:lnTo>
                <a:lnTo>
                  <a:pt x="3405255" y="48561"/>
                </a:lnTo>
                <a:lnTo>
                  <a:pt x="3443075" y="74109"/>
                </a:lnTo>
                <a:lnTo>
                  <a:pt x="3477228" y="104171"/>
                </a:lnTo>
                <a:lnTo>
                  <a:pt x="3507290" y="138324"/>
                </a:lnTo>
                <a:lnTo>
                  <a:pt x="3532838" y="176144"/>
                </a:lnTo>
                <a:lnTo>
                  <a:pt x="3553448" y="217205"/>
                </a:lnTo>
                <a:lnTo>
                  <a:pt x="3568694" y="261084"/>
                </a:lnTo>
                <a:lnTo>
                  <a:pt x="3578152" y="307357"/>
                </a:lnTo>
                <a:lnTo>
                  <a:pt x="3581400" y="355600"/>
                </a:lnTo>
                <a:lnTo>
                  <a:pt x="3818001" y="600075"/>
                </a:lnTo>
                <a:lnTo>
                  <a:pt x="3581400" y="889000"/>
                </a:lnTo>
                <a:lnTo>
                  <a:pt x="3581400" y="1777987"/>
                </a:lnTo>
                <a:lnTo>
                  <a:pt x="3578152" y="1826243"/>
                </a:lnTo>
                <a:lnTo>
                  <a:pt x="3568694" y="1872525"/>
                </a:lnTo>
                <a:lnTo>
                  <a:pt x="3553448" y="1916410"/>
                </a:lnTo>
                <a:lnTo>
                  <a:pt x="3532838" y="1957474"/>
                </a:lnTo>
                <a:lnTo>
                  <a:pt x="3507290" y="1995293"/>
                </a:lnTo>
                <a:lnTo>
                  <a:pt x="3477228" y="2029445"/>
                </a:lnTo>
                <a:lnTo>
                  <a:pt x="3443075" y="2059504"/>
                </a:lnTo>
                <a:lnTo>
                  <a:pt x="3405255" y="2085048"/>
                </a:lnTo>
                <a:lnTo>
                  <a:pt x="3364194" y="2105653"/>
                </a:lnTo>
                <a:lnTo>
                  <a:pt x="3320315" y="2120896"/>
                </a:lnTo>
                <a:lnTo>
                  <a:pt x="3274042" y="2130352"/>
                </a:lnTo>
                <a:lnTo>
                  <a:pt x="3225800" y="2133598"/>
                </a:lnTo>
                <a:lnTo>
                  <a:pt x="2984500" y="2133598"/>
                </a:lnTo>
                <a:lnTo>
                  <a:pt x="2089150" y="2133598"/>
                </a:lnTo>
                <a:lnTo>
                  <a:pt x="355612" y="2133598"/>
                </a:lnTo>
                <a:lnTo>
                  <a:pt x="307356" y="2130352"/>
                </a:lnTo>
                <a:lnTo>
                  <a:pt x="261074" y="2120896"/>
                </a:lnTo>
                <a:lnTo>
                  <a:pt x="217189" y="2105653"/>
                </a:lnTo>
                <a:lnTo>
                  <a:pt x="176125" y="2085048"/>
                </a:lnTo>
                <a:lnTo>
                  <a:pt x="138305" y="2059504"/>
                </a:lnTo>
                <a:lnTo>
                  <a:pt x="104154" y="2029445"/>
                </a:lnTo>
                <a:lnTo>
                  <a:pt x="74094" y="1995293"/>
                </a:lnTo>
                <a:lnTo>
                  <a:pt x="48550" y="1957474"/>
                </a:lnTo>
                <a:lnTo>
                  <a:pt x="27944" y="1916410"/>
                </a:lnTo>
                <a:lnTo>
                  <a:pt x="12702" y="1872525"/>
                </a:lnTo>
                <a:lnTo>
                  <a:pt x="3246" y="1826243"/>
                </a:lnTo>
                <a:lnTo>
                  <a:pt x="0" y="1777987"/>
                </a:lnTo>
                <a:lnTo>
                  <a:pt x="0" y="8890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538" y="4864989"/>
            <a:ext cx="29921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Visual Studio</a:t>
            </a:r>
            <a:r>
              <a:rPr dirty="0" sz="1800" spc="-10">
                <a:latin typeface="Calibri"/>
                <a:cs typeface="Calibri"/>
              </a:rPr>
              <a:t> Creates:</a:t>
            </a:r>
            <a:endParaRPr sz="18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controller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MoviesController.cs  </a:t>
            </a:r>
            <a:r>
              <a:rPr dirty="0" sz="1800" spc="-5">
                <a:latin typeface="Calibri"/>
                <a:cs typeface="Calibri"/>
              </a:rPr>
              <a:t>file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15">
                <a:latin typeface="Calibri"/>
                <a:cs typeface="Calibri"/>
              </a:rPr>
              <a:t>Controllers </a:t>
            </a:r>
            <a:r>
              <a:rPr dirty="0" sz="1800" spc="-35">
                <a:latin typeface="Calibri"/>
                <a:cs typeface="Calibri"/>
              </a:rPr>
              <a:t>folder,  </a:t>
            </a:r>
            <a:r>
              <a:rPr dirty="0" sz="1800" spc="-10">
                <a:latin typeface="Calibri"/>
                <a:cs typeface="Calibri"/>
              </a:rPr>
              <a:t>Create.cshtml, Delete.cshtml,  Details.cshtml, </a:t>
            </a:r>
            <a:r>
              <a:rPr dirty="0" sz="1800" spc="-5">
                <a:latin typeface="Calibri"/>
                <a:cs typeface="Calibri"/>
              </a:rPr>
              <a:t>Index.cshtml in  Views\Movies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folder.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2303" y="4945379"/>
            <a:ext cx="234086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88835" y="4928615"/>
            <a:ext cx="1758696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91960" y="4974463"/>
            <a:ext cx="2242439" cy="588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91960" y="4974463"/>
            <a:ext cx="2242820" cy="588645"/>
          </a:xfrm>
          <a:custGeom>
            <a:avLst/>
            <a:gdLst/>
            <a:ahLst/>
            <a:cxnLst/>
            <a:rect l="l" t="t" r="r" b="b"/>
            <a:pathLst>
              <a:path w="2242820" h="588645">
                <a:moveTo>
                  <a:pt x="261238" y="143637"/>
                </a:moveTo>
                <a:lnTo>
                  <a:pt x="268218" y="109011"/>
                </a:lnTo>
                <a:lnTo>
                  <a:pt x="287258" y="80756"/>
                </a:lnTo>
                <a:lnTo>
                  <a:pt x="315513" y="61716"/>
                </a:lnTo>
                <a:lnTo>
                  <a:pt x="350138" y="54737"/>
                </a:lnTo>
                <a:lnTo>
                  <a:pt x="591438" y="54737"/>
                </a:lnTo>
                <a:lnTo>
                  <a:pt x="1086739" y="54737"/>
                </a:lnTo>
                <a:lnTo>
                  <a:pt x="2153539" y="54737"/>
                </a:lnTo>
                <a:lnTo>
                  <a:pt x="2188164" y="61716"/>
                </a:lnTo>
                <a:lnTo>
                  <a:pt x="2216419" y="80756"/>
                </a:lnTo>
                <a:lnTo>
                  <a:pt x="2235459" y="109011"/>
                </a:lnTo>
                <a:lnTo>
                  <a:pt x="2242439" y="143637"/>
                </a:lnTo>
                <a:lnTo>
                  <a:pt x="2242439" y="276987"/>
                </a:lnTo>
                <a:lnTo>
                  <a:pt x="2242439" y="499237"/>
                </a:lnTo>
                <a:lnTo>
                  <a:pt x="2235459" y="533862"/>
                </a:lnTo>
                <a:lnTo>
                  <a:pt x="2216419" y="562117"/>
                </a:lnTo>
                <a:lnTo>
                  <a:pt x="2188164" y="581157"/>
                </a:lnTo>
                <a:lnTo>
                  <a:pt x="2153539" y="588137"/>
                </a:lnTo>
                <a:lnTo>
                  <a:pt x="1086739" y="588137"/>
                </a:lnTo>
                <a:lnTo>
                  <a:pt x="591438" y="588137"/>
                </a:lnTo>
                <a:lnTo>
                  <a:pt x="350138" y="588137"/>
                </a:lnTo>
                <a:lnTo>
                  <a:pt x="315513" y="581157"/>
                </a:lnTo>
                <a:lnTo>
                  <a:pt x="287258" y="562117"/>
                </a:lnTo>
                <a:lnTo>
                  <a:pt x="268218" y="533862"/>
                </a:lnTo>
                <a:lnTo>
                  <a:pt x="261238" y="499237"/>
                </a:lnTo>
                <a:lnTo>
                  <a:pt x="261238" y="276987"/>
                </a:lnTo>
                <a:lnTo>
                  <a:pt x="0" y="0"/>
                </a:lnTo>
                <a:lnTo>
                  <a:pt x="261238" y="143637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57745" y="4994528"/>
            <a:ext cx="1371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Strongly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typed</a:t>
            </a:r>
            <a:endParaRPr sz="18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approach.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417" y="461594"/>
            <a:ext cx="4000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Run</a:t>
            </a:r>
            <a:r>
              <a:rPr dirty="0" spc="-75"/>
              <a:t> </a:t>
            </a:r>
            <a:r>
              <a:rPr dirty="0" spc="-5"/>
              <a:t>Application…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0" y="1905000"/>
            <a:ext cx="5657850" cy="399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2232" y="1799844"/>
            <a:ext cx="3450336" cy="79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34484" y="1789176"/>
            <a:ext cx="24627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91000" y="1828800"/>
            <a:ext cx="3352800" cy="699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91000" y="1828800"/>
            <a:ext cx="3352800" cy="699770"/>
          </a:xfrm>
          <a:custGeom>
            <a:avLst/>
            <a:gdLst/>
            <a:ahLst/>
            <a:cxnLst/>
            <a:rect l="l" t="t" r="r" b="b"/>
            <a:pathLst>
              <a:path w="3352800" h="699769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955800" y="0"/>
                </a:lnTo>
                <a:lnTo>
                  <a:pt x="2794000" y="0"/>
                </a:lnTo>
                <a:lnTo>
                  <a:pt x="3289300" y="0"/>
                </a:lnTo>
                <a:lnTo>
                  <a:pt x="3314009" y="4992"/>
                </a:lnTo>
                <a:lnTo>
                  <a:pt x="3334194" y="18605"/>
                </a:lnTo>
                <a:lnTo>
                  <a:pt x="3347807" y="38790"/>
                </a:lnTo>
                <a:lnTo>
                  <a:pt x="3352800" y="63500"/>
                </a:lnTo>
                <a:lnTo>
                  <a:pt x="3352800" y="222250"/>
                </a:lnTo>
                <a:lnTo>
                  <a:pt x="3352800" y="317500"/>
                </a:lnTo>
                <a:lnTo>
                  <a:pt x="3347807" y="342209"/>
                </a:lnTo>
                <a:lnTo>
                  <a:pt x="3334194" y="362394"/>
                </a:lnTo>
                <a:lnTo>
                  <a:pt x="3314009" y="376007"/>
                </a:lnTo>
                <a:lnTo>
                  <a:pt x="3289300" y="381000"/>
                </a:lnTo>
                <a:lnTo>
                  <a:pt x="2794000" y="381000"/>
                </a:lnTo>
                <a:lnTo>
                  <a:pt x="1736725" y="699642"/>
                </a:lnTo>
                <a:lnTo>
                  <a:pt x="19558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02885" y="1854453"/>
            <a:ext cx="2127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Notice: </a:t>
            </a:r>
            <a:r>
              <a:rPr dirty="0" sz="1800" spc="-10">
                <a:latin typeface="Calibri"/>
                <a:cs typeface="Calibri"/>
              </a:rPr>
              <a:t>default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231" y="3857244"/>
            <a:ext cx="278892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3295" y="3846576"/>
            <a:ext cx="2348484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3886200"/>
            <a:ext cx="2690876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3886200"/>
            <a:ext cx="2691130" cy="381000"/>
          </a:xfrm>
          <a:custGeom>
            <a:avLst/>
            <a:gdLst/>
            <a:ahLst/>
            <a:cxnLst/>
            <a:rect l="l" t="t" r="r" b="b"/>
            <a:pathLst>
              <a:path w="269113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51100" y="0"/>
                </a:lnTo>
                <a:lnTo>
                  <a:pt x="2475809" y="4992"/>
                </a:lnTo>
                <a:lnTo>
                  <a:pt x="2495994" y="18605"/>
                </a:lnTo>
                <a:lnTo>
                  <a:pt x="2509607" y="38790"/>
                </a:lnTo>
                <a:lnTo>
                  <a:pt x="2514600" y="63500"/>
                </a:lnTo>
                <a:lnTo>
                  <a:pt x="2690876" y="107187"/>
                </a:lnTo>
                <a:lnTo>
                  <a:pt x="2514600" y="158750"/>
                </a:lnTo>
                <a:lnTo>
                  <a:pt x="2514600" y="317500"/>
                </a:lnTo>
                <a:lnTo>
                  <a:pt x="2509607" y="342209"/>
                </a:lnTo>
                <a:lnTo>
                  <a:pt x="2495994" y="362394"/>
                </a:lnTo>
                <a:lnTo>
                  <a:pt x="2475809" y="376007"/>
                </a:lnTo>
                <a:lnTo>
                  <a:pt x="2451100" y="381000"/>
                </a:lnTo>
                <a:lnTo>
                  <a:pt x="2095500" y="381000"/>
                </a:lnTo>
                <a:lnTo>
                  <a:pt x="146685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1037" y="3912489"/>
            <a:ext cx="2013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Creates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movie.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2231" y="4466844"/>
            <a:ext cx="278892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7763" y="4456176"/>
            <a:ext cx="247954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00" y="4495800"/>
            <a:ext cx="2690876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" y="4495800"/>
            <a:ext cx="2691130" cy="381000"/>
          </a:xfrm>
          <a:custGeom>
            <a:avLst/>
            <a:gdLst/>
            <a:ahLst/>
            <a:cxnLst/>
            <a:rect l="l" t="t" r="r" b="b"/>
            <a:pathLst>
              <a:path w="269113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51100" y="0"/>
                </a:lnTo>
                <a:lnTo>
                  <a:pt x="2475809" y="4992"/>
                </a:lnTo>
                <a:lnTo>
                  <a:pt x="2495994" y="18605"/>
                </a:lnTo>
                <a:lnTo>
                  <a:pt x="2509607" y="38790"/>
                </a:lnTo>
                <a:lnTo>
                  <a:pt x="2514600" y="63500"/>
                </a:lnTo>
                <a:lnTo>
                  <a:pt x="2690876" y="107187"/>
                </a:lnTo>
                <a:lnTo>
                  <a:pt x="2514600" y="158750"/>
                </a:lnTo>
                <a:lnTo>
                  <a:pt x="2514600" y="317500"/>
                </a:lnTo>
                <a:lnTo>
                  <a:pt x="2509607" y="342209"/>
                </a:lnTo>
                <a:lnTo>
                  <a:pt x="2495994" y="362394"/>
                </a:lnTo>
                <a:lnTo>
                  <a:pt x="2475809" y="376007"/>
                </a:lnTo>
                <a:lnTo>
                  <a:pt x="2451100" y="381000"/>
                </a:lnTo>
                <a:lnTo>
                  <a:pt x="2095500" y="381000"/>
                </a:lnTo>
                <a:lnTo>
                  <a:pt x="146685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5505" y="4522089"/>
            <a:ext cx="2145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Database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still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85844" y="4402835"/>
            <a:ext cx="2897124" cy="999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95215" y="4410455"/>
            <a:ext cx="2615184" cy="978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5246" y="4431284"/>
            <a:ext cx="2798953" cy="9027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35246" y="4431284"/>
            <a:ext cx="2799080" cy="902969"/>
          </a:xfrm>
          <a:custGeom>
            <a:avLst/>
            <a:gdLst/>
            <a:ahLst/>
            <a:cxnLst/>
            <a:rect l="l" t="t" r="r" b="b"/>
            <a:pathLst>
              <a:path w="2799079" h="902970">
                <a:moveTo>
                  <a:pt x="284352" y="204216"/>
                </a:moveTo>
                <a:lnTo>
                  <a:pt x="291469" y="160036"/>
                </a:lnTo>
                <a:lnTo>
                  <a:pt x="311289" y="121684"/>
                </a:lnTo>
                <a:lnTo>
                  <a:pt x="341521" y="91452"/>
                </a:lnTo>
                <a:lnTo>
                  <a:pt x="379873" y="71632"/>
                </a:lnTo>
                <a:lnTo>
                  <a:pt x="424052" y="64516"/>
                </a:lnTo>
                <a:lnTo>
                  <a:pt x="703452" y="64516"/>
                </a:lnTo>
                <a:lnTo>
                  <a:pt x="1332102" y="64516"/>
                </a:lnTo>
                <a:lnTo>
                  <a:pt x="2659253" y="64516"/>
                </a:lnTo>
                <a:lnTo>
                  <a:pt x="2703383" y="71632"/>
                </a:lnTo>
                <a:lnTo>
                  <a:pt x="2741729" y="91452"/>
                </a:lnTo>
                <a:lnTo>
                  <a:pt x="2771980" y="121684"/>
                </a:lnTo>
                <a:lnTo>
                  <a:pt x="2791824" y="160036"/>
                </a:lnTo>
                <a:lnTo>
                  <a:pt x="2798953" y="204216"/>
                </a:lnTo>
                <a:lnTo>
                  <a:pt x="2798953" y="413766"/>
                </a:lnTo>
                <a:lnTo>
                  <a:pt x="2798953" y="763016"/>
                </a:lnTo>
                <a:lnTo>
                  <a:pt x="2791836" y="807195"/>
                </a:lnTo>
                <a:lnTo>
                  <a:pt x="2772016" y="845547"/>
                </a:lnTo>
                <a:lnTo>
                  <a:pt x="2741784" y="875779"/>
                </a:lnTo>
                <a:lnTo>
                  <a:pt x="2703432" y="895599"/>
                </a:lnTo>
                <a:lnTo>
                  <a:pt x="2659253" y="902716"/>
                </a:lnTo>
                <a:lnTo>
                  <a:pt x="1332102" y="902716"/>
                </a:lnTo>
                <a:lnTo>
                  <a:pt x="703452" y="902716"/>
                </a:lnTo>
                <a:lnTo>
                  <a:pt x="424052" y="902716"/>
                </a:lnTo>
                <a:lnTo>
                  <a:pt x="379873" y="895599"/>
                </a:lnTo>
                <a:lnTo>
                  <a:pt x="341521" y="875779"/>
                </a:lnTo>
                <a:lnTo>
                  <a:pt x="311289" y="845547"/>
                </a:lnTo>
                <a:lnTo>
                  <a:pt x="291469" y="807195"/>
                </a:lnTo>
                <a:lnTo>
                  <a:pt x="284352" y="763016"/>
                </a:lnTo>
                <a:lnTo>
                  <a:pt x="284352" y="413766"/>
                </a:lnTo>
                <a:lnTo>
                  <a:pt x="0" y="0"/>
                </a:lnTo>
                <a:lnTo>
                  <a:pt x="284352" y="204216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62983" y="4476369"/>
            <a:ext cx="22256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Notice: generic </a:t>
            </a:r>
            <a:r>
              <a:rPr dirty="0" sz="1800" spc="-10">
                <a:latin typeface="Calibri"/>
                <a:cs typeface="Calibri"/>
              </a:rPr>
              <a:t>column  </a:t>
            </a:r>
            <a:r>
              <a:rPr dirty="0" sz="1800" spc="-5">
                <a:latin typeface="Calibri"/>
                <a:cs typeface="Calibri"/>
              </a:rPr>
              <a:t>name, </a:t>
            </a:r>
            <a:r>
              <a:rPr dirty="0" sz="1800" spc="-10">
                <a:latin typeface="Calibri"/>
                <a:cs typeface="Calibri"/>
              </a:rPr>
              <a:t>derived from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 model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Creating </a:t>
            </a:r>
            <a:r>
              <a:rPr dirty="0"/>
              <a:t>a model</a:t>
            </a:r>
            <a:r>
              <a:rPr dirty="0" spc="-50"/>
              <a:t> </a:t>
            </a:r>
            <a:r>
              <a:rPr dirty="0" spc="-5"/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80081" y="1181480"/>
            <a:ext cx="4187063" cy="438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68496" y="2028444"/>
            <a:ext cx="3471672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3671" y="1994916"/>
            <a:ext cx="3244596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16883" y="2057400"/>
            <a:ext cx="3374516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16883" y="2057400"/>
            <a:ext cx="3375025" cy="609600"/>
          </a:xfrm>
          <a:custGeom>
            <a:avLst/>
            <a:gdLst/>
            <a:ahLst/>
            <a:cxnLst/>
            <a:rect l="l" t="t" r="r" b="b"/>
            <a:pathLst>
              <a:path w="3375025" h="609600">
                <a:moveTo>
                  <a:pt x="250316" y="101600"/>
                </a:moveTo>
                <a:lnTo>
                  <a:pt x="258298" y="62043"/>
                </a:lnTo>
                <a:lnTo>
                  <a:pt x="280066" y="29749"/>
                </a:lnTo>
                <a:lnTo>
                  <a:pt x="312360" y="7981"/>
                </a:lnTo>
                <a:lnTo>
                  <a:pt x="351916" y="0"/>
                </a:lnTo>
                <a:lnTo>
                  <a:pt x="771016" y="0"/>
                </a:lnTo>
                <a:lnTo>
                  <a:pt x="1552066" y="0"/>
                </a:lnTo>
                <a:lnTo>
                  <a:pt x="3272916" y="0"/>
                </a:lnTo>
                <a:lnTo>
                  <a:pt x="3312473" y="7981"/>
                </a:lnTo>
                <a:lnTo>
                  <a:pt x="3344767" y="29749"/>
                </a:lnTo>
                <a:lnTo>
                  <a:pt x="3366535" y="62043"/>
                </a:lnTo>
                <a:lnTo>
                  <a:pt x="3374516" y="101600"/>
                </a:lnTo>
                <a:lnTo>
                  <a:pt x="3374516" y="355600"/>
                </a:lnTo>
                <a:lnTo>
                  <a:pt x="3374516" y="508000"/>
                </a:lnTo>
                <a:lnTo>
                  <a:pt x="3366535" y="547556"/>
                </a:lnTo>
                <a:lnTo>
                  <a:pt x="3344767" y="579850"/>
                </a:lnTo>
                <a:lnTo>
                  <a:pt x="3312473" y="601618"/>
                </a:lnTo>
                <a:lnTo>
                  <a:pt x="3272916" y="609600"/>
                </a:lnTo>
                <a:lnTo>
                  <a:pt x="1552066" y="609600"/>
                </a:lnTo>
                <a:lnTo>
                  <a:pt x="771016" y="609600"/>
                </a:lnTo>
                <a:lnTo>
                  <a:pt x="351916" y="609600"/>
                </a:lnTo>
                <a:lnTo>
                  <a:pt x="312360" y="601618"/>
                </a:lnTo>
                <a:lnTo>
                  <a:pt x="280066" y="579850"/>
                </a:lnTo>
                <a:lnTo>
                  <a:pt x="258298" y="547556"/>
                </a:lnTo>
                <a:lnTo>
                  <a:pt x="250316" y="508000"/>
                </a:lnTo>
                <a:lnTo>
                  <a:pt x="0" y="427863"/>
                </a:lnTo>
                <a:lnTo>
                  <a:pt x="250316" y="355600"/>
                </a:lnTo>
                <a:lnTo>
                  <a:pt x="250316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00803" y="2060194"/>
            <a:ext cx="28575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Automatically generated </a:t>
            </a:r>
            <a:r>
              <a:rPr dirty="0" sz="1800" spc="-15">
                <a:latin typeface="Calibri"/>
                <a:cs typeface="Calibri"/>
              </a:rPr>
              <a:t>form,  </a:t>
            </a:r>
            <a:r>
              <a:rPr dirty="0" sz="1800" spc="-5">
                <a:latin typeface="Calibri"/>
                <a:cs typeface="Calibri"/>
              </a:rPr>
              <a:t>based on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info.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1917" y="3693921"/>
            <a:ext cx="5482081" cy="2935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13432" y="5146547"/>
            <a:ext cx="1243583" cy="420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5181600"/>
            <a:ext cx="11430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51816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1143000" y="152400"/>
                </a:lnTo>
                <a:lnTo>
                  <a:pt x="990600" y="304800"/>
                </a:lnTo>
                <a:lnTo>
                  <a:pt x="990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461594"/>
            <a:ext cx="6032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Generated Controller</a:t>
            </a:r>
            <a:r>
              <a:rPr dirty="0" spc="-7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47526" y="1690527"/>
            <a:ext cx="5679029" cy="2486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58255" y="1952244"/>
            <a:ext cx="2648711" cy="78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3055" y="1956816"/>
            <a:ext cx="2225040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06770" y="1981200"/>
            <a:ext cx="2551429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6770" y="1981200"/>
            <a:ext cx="2551430" cy="685800"/>
          </a:xfrm>
          <a:custGeom>
            <a:avLst/>
            <a:gdLst/>
            <a:ahLst/>
            <a:cxnLst/>
            <a:rect l="l" t="t" r="r" b="b"/>
            <a:pathLst>
              <a:path w="2551429" h="685800">
                <a:moveTo>
                  <a:pt x="189229" y="114300"/>
                </a:moveTo>
                <a:lnTo>
                  <a:pt x="198213" y="69812"/>
                </a:lnTo>
                <a:lnTo>
                  <a:pt x="222710" y="33480"/>
                </a:lnTo>
                <a:lnTo>
                  <a:pt x="259042" y="8983"/>
                </a:lnTo>
                <a:lnTo>
                  <a:pt x="303529" y="0"/>
                </a:lnTo>
                <a:lnTo>
                  <a:pt x="582929" y="0"/>
                </a:lnTo>
                <a:lnTo>
                  <a:pt x="1173479" y="0"/>
                </a:lnTo>
                <a:lnTo>
                  <a:pt x="2437129" y="0"/>
                </a:lnTo>
                <a:lnTo>
                  <a:pt x="2481617" y="8983"/>
                </a:lnTo>
                <a:lnTo>
                  <a:pt x="2517949" y="33480"/>
                </a:lnTo>
                <a:lnTo>
                  <a:pt x="2542446" y="69812"/>
                </a:lnTo>
                <a:lnTo>
                  <a:pt x="2551429" y="114300"/>
                </a:lnTo>
                <a:lnTo>
                  <a:pt x="2551429" y="400050"/>
                </a:lnTo>
                <a:lnTo>
                  <a:pt x="2551429" y="571500"/>
                </a:lnTo>
                <a:lnTo>
                  <a:pt x="2542446" y="615987"/>
                </a:lnTo>
                <a:lnTo>
                  <a:pt x="2517949" y="652319"/>
                </a:lnTo>
                <a:lnTo>
                  <a:pt x="2481617" y="676816"/>
                </a:lnTo>
                <a:lnTo>
                  <a:pt x="2437129" y="685800"/>
                </a:lnTo>
                <a:lnTo>
                  <a:pt x="1173479" y="685800"/>
                </a:lnTo>
                <a:lnTo>
                  <a:pt x="582929" y="685800"/>
                </a:lnTo>
                <a:lnTo>
                  <a:pt x="303529" y="685800"/>
                </a:lnTo>
                <a:lnTo>
                  <a:pt x="259042" y="676816"/>
                </a:lnTo>
                <a:lnTo>
                  <a:pt x="222710" y="652319"/>
                </a:lnTo>
                <a:lnTo>
                  <a:pt x="198213" y="615987"/>
                </a:lnTo>
                <a:lnTo>
                  <a:pt x="189229" y="571500"/>
                </a:lnTo>
                <a:lnTo>
                  <a:pt x="0" y="481329"/>
                </a:lnTo>
                <a:lnTo>
                  <a:pt x="189229" y="400050"/>
                </a:lnTo>
                <a:lnTo>
                  <a:pt x="189229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1128" y="2942844"/>
            <a:ext cx="2072639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44111" y="2932176"/>
            <a:ext cx="1709927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9641" y="2971800"/>
            <a:ext cx="1975358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39641" y="2971800"/>
            <a:ext cx="1975485" cy="381000"/>
          </a:xfrm>
          <a:custGeom>
            <a:avLst/>
            <a:gdLst/>
            <a:ahLst/>
            <a:cxnLst/>
            <a:rect l="l" t="t" r="r" b="b"/>
            <a:pathLst>
              <a:path w="1975485" h="381000">
                <a:moveTo>
                  <a:pt x="146558" y="63500"/>
                </a:moveTo>
                <a:lnTo>
                  <a:pt x="151550" y="38790"/>
                </a:lnTo>
                <a:lnTo>
                  <a:pt x="165163" y="18605"/>
                </a:lnTo>
                <a:lnTo>
                  <a:pt x="185348" y="4992"/>
                </a:lnTo>
                <a:lnTo>
                  <a:pt x="210058" y="0"/>
                </a:lnTo>
                <a:lnTo>
                  <a:pt x="451358" y="0"/>
                </a:lnTo>
                <a:lnTo>
                  <a:pt x="908558" y="0"/>
                </a:lnTo>
                <a:lnTo>
                  <a:pt x="1911858" y="0"/>
                </a:lnTo>
                <a:lnTo>
                  <a:pt x="1936567" y="4992"/>
                </a:lnTo>
                <a:lnTo>
                  <a:pt x="1956752" y="18605"/>
                </a:lnTo>
                <a:lnTo>
                  <a:pt x="1970365" y="38790"/>
                </a:lnTo>
                <a:lnTo>
                  <a:pt x="1975358" y="63500"/>
                </a:lnTo>
                <a:lnTo>
                  <a:pt x="1975358" y="222250"/>
                </a:lnTo>
                <a:lnTo>
                  <a:pt x="1975358" y="317500"/>
                </a:lnTo>
                <a:lnTo>
                  <a:pt x="1970365" y="342209"/>
                </a:lnTo>
                <a:lnTo>
                  <a:pt x="1956752" y="362394"/>
                </a:lnTo>
                <a:lnTo>
                  <a:pt x="1936567" y="376007"/>
                </a:lnTo>
                <a:lnTo>
                  <a:pt x="1911858" y="381000"/>
                </a:lnTo>
                <a:lnTo>
                  <a:pt x="908558" y="381000"/>
                </a:lnTo>
                <a:lnTo>
                  <a:pt x="451358" y="381000"/>
                </a:lnTo>
                <a:lnTo>
                  <a:pt x="210058" y="381000"/>
                </a:lnTo>
                <a:lnTo>
                  <a:pt x="185348" y="376007"/>
                </a:lnTo>
                <a:lnTo>
                  <a:pt x="165163" y="362394"/>
                </a:lnTo>
                <a:lnTo>
                  <a:pt x="151550" y="342209"/>
                </a:lnTo>
                <a:lnTo>
                  <a:pt x="146558" y="317500"/>
                </a:lnTo>
                <a:lnTo>
                  <a:pt x="0" y="267462"/>
                </a:lnTo>
                <a:lnTo>
                  <a:pt x="146558" y="222250"/>
                </a:lnTo>
                <a:lnTo>
                  <a:pt x="146558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12514" y="2022094"/>
            <a:ext cx="4109720" cy="1275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1390" marR="5080" indent="37782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Instantiated  DbContext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5">
                <a:latin typeface="Calibri"/>
                <a:cs typeface="Calibri"/>
              </a:rPr>
              <a:t>Index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594"/>
            <a:ext cx="51123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Strongly </a:t>
            </a:r>
            <a:r>
              <a:rPr dirty="0"/>
              <a:t>typed</a:t>
            </a:r>
            <a:r>
              <a:rPr dirty="0" spc="-6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15555" cy="217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MVC </a:t>
            </a:r>
            <a:r>
              <a:rPr dirty="0" sz="3200" spc="-15">
                <a:latin typeface="Calibri"/>
                <a:cs typeface="Calibri"/>
              </a:rPr>
              <a:t>provides strongly </a:t>
            </a:r>
            <a:r>
              <a:rPr dirty="0" sz="3200">
                <a:latin typeface="Calibri"/>
                <a:cs typeface="Calibri"/>
              </a:rPr>
              <a:t>typed </a:t>
            </a:r>
            <a:r>
              <a:rPr dirty="0" sz="3200" spc="-30">
                <a:latin typeface="Calibri"/>
                <a:cs typeface="Calibri"/>
              </a:rPr>
              <a:t>way </a:t>
            </a:r>
            <a:r>
              <a:rPr dirty="0" sz="3200" spc="-5">
                <a:latin typeface="Calibri"/>
                <a:cs typeface="Calibri"/>
              </a:rPr>
              <a:t>of passing  </a:t>
            </a:r>
            <a:r>
              <a:rPr dirty="0" sz="3200" spc="-20">
                <a:latin typeface="Calibri"/>
                <a:cs typeface="Calibri"/>
              </a:rPr>
              <a:t>data from </a:t>
            </a:r>
            <a:r>
              <a:rPr dirty="0" sz="3200" spc="-15">
                <a:latin typeface="Calibri"/>
                <a:cs typeface="Calibri"/>
              </a:rPr>
              <a:t>Controller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View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Better </a:t>
            </a:r>
            <a:r>
              <a:rPr dirty="0" sz="3200" spc="-5">
                <a:latin typeface="Calibri"/>
                <a:cs typeface="Calibri"/>
              </a:rPr>
              <a:t>compile-time checking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Richer </a:t>
            </a:r>
            <a:r>
              <a:rPr dirty="0" sz="3200" spc="-10">
                <a:latin typeface="Calibri"/>
                <a:cs typeface="Calibri"/>
              </a:rPr>
              <a:t>IntelliSense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20">
                <a:latin typeface="Calibri"/>
                <a:cs typeface="Calibri"/>
              </a:rPr>
              <a:t>VS </a:t>
            </a:r>
            <a:r>
              <a:rPr dirty="0" sz="3200" spc="-10">
                <a:latin typeface="Calibri"/>
                <a:cs typeface="Calibri"/>
              </a:rPr>
              <a:t>code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editor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594"/>
            <a:ext cx="51123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Strongly </a:t>
            </a:r>
            <a:r>
              <a:rPr dirty="0"/>
              <a:t>typed</a:t>
            </a:r>
            <a:r>
              <a:rPr dirty="0" spc="-6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85725" y="3419475"/>
            <a:ext cx="47053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86325" y="1857375"/>
            <a:ext cx="4229100" cy="392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32" y="2714244"/>
            <a:ext cx="4440936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395" y="2642616"/>
            <a:ext cx="430530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2743200"/>
            <a:ext cx="4343400" cy="640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2743200"/>
            <a:ext cx="4343400" cy="640715"/>
          </a:xfrm>
          <a:custGeom>
            <a:avLst/>
            <a:gdLst/>
            <a:ahLst/>
            <a:cxnLst/>
            <a:rect l="l" t="t" r="r" b="b"/>
            <a:pathLst>
              <a:path w="4343400" h="640714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2533650" y="0"/>
                </a:lnTo>
                <a:lnTo>
                  <a:pt x="3619500" y="0"/>
                </a:lnTo>
                <a:lnTo>
                  <a:pt x="4254500" y="0"/>
                </a:lnTo>
                <a:lnTo>
                  <a:pt x="4289125" y="6979"/>
                </a:lnTo>
                <a:lnTo>
                  <a:pt x="4317380" y="26019"/>
                </a:lnTo>
                <a:lnTo>
                  <a:pt x="4336420" y="54274"/>
                </a:lnTo>
                <a:lnTo>
                  <a:pt x="4343400" y="88900"/>
                </a:lnTo>
                <a:lnTo>
                  <a:pt x="4343400" y="311150"/>
                </a:lnTo>
                <a:lnTo>
                  <a:pt x="4343400" y="444500"/>
                </a:lnTo>
                <a:lnTo>
                  <a:pt x="4336420" y="479125"/>
                </a:lnTo>
                <a:lnTo>
                  <a:pt x="4317380" y="507380"/>
                </a:lnTo>
                <a:lnTo>
                  <a:pt x="4289125" y="526420"/>
                </a:lnTo>
                <a:lnTo>
                  <a:pt x="4254500" y="533400"/>
                </a:lnTo>
                <a:lnTo>
                  <a:pt x="3619500" y="533400"/>
                </a:lnTo>
                <a:lnTo>
                  <a:pt x="2337181" y="640461"/>
                </a:lnTo>
                <a:lnTo>
                  <a:pt x="253365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6918" y="2708275"/>
            <a:ext cx="39185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7965" marR="5080" indent="-14859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Id </a:t>
            </a:r>
            <a:r>
              <a:rPr dirty="0" sz="1800" spc="-10">
                <a:latin typeface="Calibri"/>
                <a:cs typeface="Calibri"/>
              </a:rPr>
              <a:t>parameter generally </a:t>
            </a:r>
            <a:r>
              <a:rPr dirty="0" sz="1800" spc="-5">
                <a:latin typeface="Calibri"/>
                <a:cs typeface="Calibri"/>
              </a:rPr>
              <a:t>passed </a:t>
            </a:r>
            <a:r>
              <a:rPr dirty="0" sz="1800">
                <a:latin typeface="Calibri"/>
                <a:cs typeface="Calibri"/>
              </a:rPr>
              <a:t>as a part </a:t>
            </a:r>
            <a:r>
              <a:rPr dirty="0" sz="1800" spc="-5">
                <a:latin typeface="Calibri"/>
                <a:cs typeface="Calibri"/>
              </a:rPr>
              <a:t>of 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route.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031" y="1799844"/>
            <a:ext cx="4300728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995" y="1789176"/>
            <a:ext cx="3925824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800" y="1828800"/>
            <a:ext cx="4203446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800" y="1828800"/>
            <a:ext cx="4203700" cy="381000"/>
          </a:xfrm>
          <a:custGeom>
            <a:avLst/>
            <a:gdLst/>
            <a:ahLst/>
            <a:cxnLst/>
            <a:rect l="l" t="t" r="r" b="b"/>
            <a:pathLst>
              <a:path w="42037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2311400" y="0"/>
                </a:lnTo>
                <a:lnTo>
                  <a:pt x="3302000" y="0"/>
                </a:lnTo>
                <a:lnTo>
                  <a:pt x="3898900" y="0"/>
                </a:lnTo>
                <a:lnTo>
                  <a:pt x="3923609" y="4992"/>
                </a:lnTo>
                <a:lnTo>
                  <a:pt x="3943794" y="18605"/>
                </a:lnTo>
                <a:lnTo>
                  <a:pt x="3957407" y="38790"/>
                </a:lnTo>
                <a:lnTo>
                  <a:pt x="3962400" y="63500"/>
                </a:lnTo>
                <a:lnTo>
                  <a:pt x="4203446" y="125857"/>
                </a:lnTo>
                <a:lnTo>
                  <a:pt x="3962400" y="158750"/>
                </a:lnTo>
                <a:lnTo>
                  <a:pt x="3962400" y="317500"/>
                </a:lnTo>
                <a:lnTo>
                  <a:pt x="3957407" y="342209"/>
                </a:lnTo>
                <a:lnTo>
                  <a:pt x="3943794" y="362394"/>
                </a:lnTo>
                <a:lnTo>
                  <a:pt x="3923609" y="376007"/>
                </a:lnTo>
                <a:lnTo>
                  <a:pt x="3898900" y="381000"/>
                </a:lnTo>
                <a:lnTo>
                  <a:pt x="3302000" y="381000"/>
                </a:lnTo>
                <a:lnTo>
                  <a:pt x="23114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97737" y="1854453"/>
            <a:ext cx="3536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@model: Specifies class 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90231" y="3323844"/>
            <a:ext cx="1953768" cy="978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10043" y="3328415"/>
            <a:ext cx="1933955" cy="7040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39000" y="3352800"/>
            <a:ext cx="1905000" cy="880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39000" y="3352800"/>
            <a:ext cx="1905000" cy="880744"/>
          </a:xfrm>
          <a:custGeom>
            <a:avLst/>
            <a:gdLst/>
            <a:ahLst/>
            <a:cxnLst/>
            <a:rect l="l" t="t" r="r" b="b"/>
            <a:pathLst>
              <a:path w="1905000" h="880745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111250" y="0"/>
                </a:lnTo>
                <a:lnTo>
                  <a:pt x="1587500" y="0"/>
                </a:lnTo>
                <a:lnTo>
                  <a:pt x="1790700" y="0"/>
                </a:lnTo>
                <a:lnTo>
                  <a:pt x="1835187" y="8983"/>
                </a:lnTo>
                <a:lnTo>
                  <a:pt x="1871519" y="33480"/>
                </a:lnTo>
                <a:lnTo>
                  <a:pt x="1896016" y="69812"/>
                </a:lnTo>
                <a:lnTo>
                  <a:pt x="1905000" y="114300"/>
                </a:lnTo>
                <a:lnTo>
                  <a:pt x="1905000" y="400050"/>
                </a:lnTo>
                <a:lnTo>
                  <a:pt x="1905000" y="571500"/>
                </a:lnTo>
                <a:lnTo>
                  <a:pt x="1896016" y="615987"/>
                </a:lnTo>
                <a:lnTo>
                  <a:pt x="1871519" y="652319"/>
                </a:lnTo>
                <a:lnTo>
                  <a:pt x="1835187" y="676816"/>
                </a:lnTo>
                <a:lnTo>
                  <a:pt x="1790700" y="685800"/>
                </a:lnTo>
                <a:lnTo>
                  <a:pt x="1587500" y="685800"/>
                </a:lnTo>
                <a:lnTo>
                  <a:pt x="1044194" y="880491"/>
                </a:lnTo>
                <a:lnTo>
                  <a:pt x="11112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78700" y="3394075"/>
            <a:ext cx="1626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Context-sensitive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00671" y="2104644"/>
            <a:ext cx="2243328" cy="1011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75576" y="2086355"/>
            <a:ext cx="1868424" cy="978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49693" y="2133600"/>
            <a:ext cx="2194305" cy="914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49693" y="2133600"/>
            <a:ext cx="2194560" cy="914400"/>
          </a:xfrm>
          <a:custGeom>
            <a:avLst/>
            <a:gdLst/>
            <a:ahLst/>
            <a:cxnLst/>
            <a:rect l="l" t="t" r="r" b="b"/>
            <a:pathLst>
              <a:path w="2194559" h="914400">
                <a:moveTo>
                  <a:pt x="289305" y="152400"/>
                </a:moveTo>
                <a:lnTo>
                  <a:pt x="297072" y="104217"/>
                </a:lnTo>
                <a:lnTo>
                  <a:pt x="318700" y="62380"/>
                </a:lnTo>
                <a:lnTo>
                  <a:pt x="351686" y="29394"/>
                </a:lnTo>
                <a:lnTo>
                  <a:pt x="393523" y="7766"/>
                </a:lnTo>
                <a:lnTo>
                  <a:pt x="441705" y="0"/>
                </a:lnTo>
                <a:lnTo>
                  <a:pt x="606805" y="0"/>
                </a:lnTo>
                <a:lnTo>
                  <a:pt x="1083055" y="0"/>
                </a:lnTo>
                <a:lnTo>
                  <a:pt x="2041905" y="0"/>
                </a:lnTo>
                <a:lnTo>
                  <a:pt x="2090088" y="7766"/>
                </a:lnTo>
                <a:lnTo>
                  <a:pt x="2131925" y="29394"/>
                </a:lnTo>
                <a:lnTo>
                  <a:pt x="2164911" y="62380"/>
                </a:lnTo>
                <a:lnTo>
                  <a:pt x="2186539" y="104217"/>
                </a:lnTo>
                <a:lnTo>
                  <a:pt x="2194305" y="152400"/>
                </a:lnTo>
                <a:lnTo>
                  <a:pt x="2194305" y="381000"/>
                </a:lnTo>
                <a:lnTo>
                  <a:pt x="2194305" y="762000"/>
                </a:lnTo>
                <a:lnTo>
                  <a:pt x="2186539" y="810182"/>
                </a:lnTo>
                <a:lnTo>
                  <a:pt x="2164911" y="852019"/>
                </a:lnTo>
                <a:lnTo>
                  <a:pt x="2131925" y="885005"/>
                </a:lnTo>
                <a:lnTo>
                  <a:pt x="2090088" y="906633"/>
                </a:lnTo>
                <a:lnTo>
                  <a:pt x="2041905" y="914400"/>
                </a:lnTo>
                <a:lnTo>
                  <a:pt x="1083055" y="914400"/>
                </a:lnTo>
                <a:lnTo>
                  <a:pt x="606805" y="914400"/>
                </a:lnTo>
                <a:lnTo>
                  <a:pt x="441705" y="914400"/>
                </a:lnTo>
                <a:lnTo>
                  <a:pt x="393523" y="906633"/>
                </a:lnTo>
                <a:lnTo>
                  <a:pt x="351686" y="885005"/>
                </a:lnTo>
                <a:lnTo>
                  <a:pt x="318700" y="852019"/>
                </a:lnTo>
                <a:lnTo>
                  <a:pt x="297072" y="810182"/>
                </a:lnTo>
                <a:lnTo>
                  <a:pt x="289305" y="762000"/>
                </a:lnTo>
                <a:lnTo>
                  <a:pt x="289305" y="381000"/>
                </a:lnTo>
                <a:lnTo>
                  <a:pt x="0" y="330453"/>
                </a:lnTo>
                <a:lnTo>
                  <a:pt x="289305" y="1524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443343" y="2151710"/>
            <a:ext cx="14998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Communicates 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  </a:t>
            </a:r>
            <a:r>
              <a:rPr dirty="0" sz="1800" spc="-5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1594"/>
            <a:ext cx="67233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Strongly </a:t>
            </a:r>
            <a:r>
              <a:rPr dirty="0"/>
              <a:t>typed models</a:t>
            </a:r>
            <a:r>
              <a:rPr dirty="0" spc="-55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461962" y="1614646"/>
            <a:ext cx="4795774" cy="280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962" y="2195576"/>
            <a:ext cx="4795774" cy="4281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8623" y="1495044"/>
            <a:ext cx="176174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5032" y="1484375"/>
            <a:ext cx="1542288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17138" y="1524000"/>
            <a:ext cx="1664462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17138" y="1524000"/>
            <a:ext cx="1664970" cy="381000"/>
          </a:xfrm>
          <a:custGeom>
            <a:avLst/>
            <a:gdLst/>
            <a:ahLst/>
            <a:cxnLst/>
            <a:rect l="l" t="t" r="r" b="b"/>
            <a:pathLst>
              <a:path w="1664970" h="381000">
                <a:moveTo>
                  <a:pt x="216662" y="63500"/>
                </a:moveTo>
                <a:lnTo>
                  <a:pt x="221654" y="38790"/>
                </a:lnTo>
                <a:lnTo>
                  <a:pt x="235267" y="18605"/>
                </a:lnTo>
                <a:lnTo>
                  <a:pt x="255452" y="4992"/>
                </a:lnTo>
                <a:lnTo>
                  <a:pt x="280162" y="0"/>
                </a:lnTo>
                <a:lnTo>
                  <a:pt x="457962" y="0"/>
                </a:lnTo>
                <a:lnTo>
                  <a:pt x="819912" y="0"/>
                </a:lnTo>
                <a:lnTo>
                  <a:pt x="1600962" y="0"/>
                </a:lnTo>
                <a:lnTo>
                  <a:pt x="1625671" y="4992"/>
                </a:lnTo>
                <a:lnTo>
                  <a:pt x="1645856" y="18605"/>
                </a:lnTo>
                <a:lnTo>
                  <a:pt x="1659469" y="38790"/>
                </a:lnTo>
                <a:lnTo>
                  <a:pt x="1664462" y="63500"/>
                </a:lnTo>
                <a:lnTo>
                  <a:pt x="1664462" y="222250"/>
                </a:lnTo>
                <a:lnTo>
                  <a:pt x="1664462" y="317500"/>
                </a:lnTo>
                <a:lnTo>
                  <a:pt x="1659469" y="342209"/>
                </a:lnTo>
                <a:lnTo>
                  <a:pt x="1645856" y="362394"/>
                </a:lnTo>
                <a:lnTo>
                  <a:pt x="1625671" y="376007"/>
                </a:lnTo>
                <a:lnTo>
                  <a:pt x="1600962" y="381000"/>
                </a:lnTo>
                <a:lnTo>
                  <a:pt x="819912" y="381000"/>
                </a:lnTo>
                <a:lnTo>
                  <a:pt x="457962" y="381000"/>
                </a:lnTo>
                <a:lnTo>
                  <a:pt x="280162" y="381000"/>
                </a:lnTo>
                <a:lnTo>
                  <a:pt x="255452" y="376007"/>
                </a:lnTo>
                <a:lnTo>
                  <a:pt x="235267" y="362394"/>
                </a:lnTo>
                <a:lnTo>
                  <a:pt x="221654" y="342209"/>
                </a:lnTo>
                <a:lnTo>
                  <a:pt x="216662" y="317500"/>
                </a:lnTo>
                <a:lnTo>
                  <a:pt x="0" y="294639"/>
                </a:lnTo>
                <a:lnTo>
                  <a:pt x="216662" y="222250"/>
                </a:lnTo>
                <a:lnTo>
                  <a:pt x="216662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91511" y="2028444"/>
            <a:ext cx="4181855" cy="707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42260" y="1994916"/>
            <a:ext cx="3230880" cy="704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0407" y="2057400"/>
            <a:ext cx="408419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40407" y="2057400"/>
            <a:ext cx="4084320" cy="609600"/>
          </a:xfrm>
          <a:custGeom>
            <a:avLst/>
            <a:gdLst/>
            <a:ahLst/>
            <a:cxnLst/>
            <a:rect l="l" t="t" r="r" b="b"/>
            <a:pathLst>
              <a:path w="4084320" h="609600">
                <a:moveTo>
                  <a:pt x="350393" y="101600"/>
                </a:moveTo>
                <a:lnTo>
                  <a:pt x="358374" y="62043"/>
                </a:lnTo>
                <a:lnTo>
                  <a:pt x="380142" y="29749"/>
                </a:lnTo>
                <a:lnTo>
                  <a:pt x="412436" y="7981"/>
                </a:lnTo>
                <a:lnTo>
                  <a:pt x="451993" y="0"/>
                </a:lnTo>
                <a:lnTo>
                  <a:pt x="972693" y="0"/>
                </a:lnTo>
                <a:lnTo>
                  <a:pt x="1906143" y="0"/>
                </a:lnTo>
                <a:lnTo>
                  <a:pt x="3982593" y="0"/>
                </a:lnTo>
                <a:lnTo>
                  <a:pt x="4022149" y="7981"/>
                </a:lnTo>
                <a:lnTo>
                  <a:pt x="4054443" y="29749"/>
                </a:lnTo>
                <a:lnTo>
                  <a:pt x="4076211" y="62043"/>
                </a:lnTo>
                <a:lnTo>
                  <a:pt x="4084193" y="101600"/>
                </a:lnTo>
                <a:lnTo>
                  <a:pt x="4084193" y="254000"/>
                </a:lnTo>
                <a:lnTo>
                  <a:pt x="4084193" y="508000"/>
                </a:lnTo>
                <a:lnTo>
                  <a:pt x="4076211" y="547556"/>
                </a:lnTo>
                <a:lnTo>
                  <a:pt x="4054443" y="579850"/>
                </a:lnTo>
                <a:lnTo>
                  <a:pt x="4022149" y="601618"/>
                </a:lnTo>
                <a:lnTo>
                  <a:pt x="3982593" y="609600"/>
                </a:lnTo>
                <a:lnTo>
                  <a:pt x="1906143" y="609600"/>
                </a:lnTo>
                <a:lnTo>
                  <a:pt x="972693" y="609600"/>
                </a:lnTo>
                <a:lnTo>
                  <a:pt x="451993" y="609600"/>
                </a:lnTo>
                <a:lnTo>
                  <a:pt x="412436" y="601618"/>
                </a:lnTo>
                <a:lnTo>
                  <a:pt x="380142" y="579850"/>
                </a:lnTo>
                <a:lnTo>
                  <a:pt x="358374" y="547556"/>
                </a:lnTo>
                <a:lnTo>
                  <a:pt x="350393" y="508000"/>
                </a:lnTo>
                <a:lnTo>
                  <a:pt x="350393" y="254000"/>
                </a:lnTo>
                <a:lnTo>
                  <a:pt x="0" y="250444"/>
                </a:lnTo>
                <a:lnTo>
                  <a:pt x="350393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76494" y="3505200"/>
            <a:ext cx="3508772" cy="2438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56476" y="2866644"/>
            <a:ext cx="2183892" cy="734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53071" y="2833116"/>
            <a:ext cx="2026920" cy="704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05243" y="2895600"/>
            <a:ext cx="2086355" cy="6371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05243" y="2895600"/>
            <a:ext cx="2086610" cy="637540"/>
          </a:xfrm>
          <a:custGeom>
            <a:avLst/>
            <a:gdLst/>
            <a:ahLst/>
            <a:cxnLst/>
            <a:rect l="l" t="t" r="r" b="b"/>
            <a:pathLst>
              <a:path w="2086609" h="637539">
                <a:moveTo>
                  <a:pt x="181355" y="101600"/>
                </a:moveTo>
                <a:lnTo>
                  <a:pt x="189337" y="62043"/>
                </a:lnTo>
                <a:lnTo>
                  <a:pt x="211105" y="29749"/>
                </a:lnTo>
                <a:lnTo>
                  <a:pt x="243399" y="7981"/>
                </a:lnTo>
                <a:lnTo>
                  <a:pt x="282955" y="0"/>
                </a:lnTo>
                <a:lnTo>
                  <a:pt x="498855" y="0"/>
                </a:lnTo>
                <a:lnTo>
                  <a:pt x="975105" y="0"/>
                </a:lnTo>
                <a:lnTo>
                  <a:pt x="1984755" y="0"/>
                </a:lnTo>
                <a:lnTo>
                  <a:pt x="2024312" y="7981"/>
                </a:lnTo>
                <a:lnTo>
                  <a:pt x="2056606" y="29749"/>
                </a:lnTo>
                <a:lnTo>
                  <a:pt x="2078374" y="62043"/>
                </a:lnTo>
                <a:lnTo>
                  <a:pt x="2086355" y="101600"/>
                </a:lnTo>
                <a:lnTo>
                  <a:pt x="2086355" y="355600"/>
                </a:lnTo>
                <a:lnTo>
                  <a:pt x="2086355" y="508000"/>
                </a:lnTo>
                <a:lnTo>
                  <a:pt x="2078374" y="547556"/>
                </a:lnTo>
                <a:lnTo>
                  <a:pt x="2056606" y="579850"/>
                </a:lnTo>
                <a:lnTo>
                  <a:pt x="2024312" y="601618"/>
                </a:lnTo>
                <a:lnTo>
                  <a:pt x="1984755" y="609600"/>
                </a:lnTo>
                <a:lnTo>
                  <a:pt x="975105" y="609600"/>
                </a:lnTo>
                <a:lnTo>
                  <a:pt x="498855" y="609600"/>
                </a:lnTo>
                <a:lnTo>
                  <a:pt x="282955" y="609600"/>
                </a:lnTo>
                <a:lnTo>
                  <a:pt x="243399" y="601618"/>
                </a:lnTo>
                <a:lnTo>
                  <a:pt x="211105" y="579850"/>
                </a:lnTo>
                <a:lnTo>
                  <a:pt x="189337" y="547556"/>
                </a:lnTo>
                <a:lnTo>
                  <a:pt x="181355" y="508000"/>
                </a:lnTo>
                <a:lnTo>
                  <a:pt x="0" y="637159"/>
                </a:lnTo>
                <a:lnTo>
                  <a:pt x="181355" y="355600"/>
                </a:lnTo>
                <a:lnTo>
                  <a:pt x="181355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09138" y="1549653"/>
            <a:ext cx="5848985" cy="19234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444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Index.cshtml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29464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object is </a:t>
            </a:r>
            <a:r>
              <a:rPr dirty="0" sz="1800" spc="-10">
                <a:latin typeface="Calibri"/>
                <a:cs typeface="Calibri"/>
              </a:rPr>
              <a:t>strongly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typed.</a:t>
            </a:r>
            <a:endParaRPr sz="1800">
              <a:latin typeface="Calibri"/>
              <a:cs typeface="Calibri"/>
            </a:endParaRPr>
          </a:p>
          <a:p>
            <a:pPr algn="ctr" marR="294449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Each item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Movie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4638675" marR="5080" indent="-41465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Full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compile-time  support.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461594"/>
            <a:ext cx="21450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Edit</a:t>
            </a:r>
            <a:r>
              <a:rPr dirty="0" spc="-80"/>
              <a:t> </a:t>
            </a:r>
            <a:r>
              <a:rPr dirty="0" spc="-1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1841012" y="1612418"/>
            <a:ext cx="4864587" cy="3416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2432" y="4706111"/>
            <a:ext cx="3319272" cy="1001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26335" y="5141976"/>
            <a:ext cx="315925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4735448"/>
            <a:ext cx="3221863" cy="903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81200" y="4735448"/>
            <a:ext cx="3221990" cy="903605"/>
          </a:xfrm>
          <a:custGeom>
            <a:avLst/>
            <a:gdLst/>
            <a:ahLst/>
            <a:cxnLst/>
            <a:rect l="l" t="t" r="r" b="b"/>
            <a:pathLst>
              <a:path w="3221990" h="903604">
                <a:moveTo>
                  <a:pt x="0" y="458850"/>
                </a:moveTo>
                <a:lnTo>
                  <a:pt x="6979" y="424225"/>
                </a:lnTo>
                <a:lnTo>
                  <a:pt x="26019" y="395970"/>
                </a:lnTo>
                <a:lnTo>
                  <a:pt x="54274" y="376930"/>
                </a:lnTo>
                <a:lnTo>
                  <a:pt x="88900" y="369950"/>
                </a:lnTo>
                <a:lnTo>
                  <a:pt x="1778000" y="369950"/>
                </a:lnTo>
                <a:lnTo>
                  <a:pt x="3221863" y="0"/>
                </a:lnTo>
                <a:lnTo>
                  <a:pt x="2540000" y="369950"/>
                </a:lnTo>
                <a:lnTo>
                  <a:pt x="2959100" y="369950"/>
                </a:lnTo>
                <a:lnTo>
                  <a:pt x="2993725" y="376930"/>
                </a:lnTo>
                <a:lnTo>
                  <a:pt x="3021980" y="395970"/>
                </a:lnTo>
                <a:lnTo>
                  <a:pt x="3041020" y="424225"/>
                </a:lnTo>
                <a:lnTo>
                  <a:pt x="3048000" y="458850"/>
                </a:lnTo>
                <a:lnTo>
                  <a:pt x="3048000" y="592201"/>
                </a:lnTo>
                <a:lnTo>
                  <a:pt x="3048000" y="814451"/>
                </a:lnTo>
                <a:lnTo>
                  <a:pt x="3041020" y="849054"/>
                </a:lnTo>
                <a:lnTo>
                  <a:pt x="3021980" y="877312"/>
                </a:lnTo>
                <a:lnTo>
                  <a:pt x="2993725" y="896364"/>
                </a:lnTo>
                <a:lnTo>
                  <a:pt x="2959100" y="903351"/>
                </a:lnTo>
                <a:lnTo>
                  <a:pt x="2540000" y="903351"/>
                </a:lnTo>
                <a:lnTo>
                  <a:pt x="1778000" y="903351"/>
                </a:lnTo>
                <a:lnTo>
                  <a:pt x="88900" y="903351"/>
                </a:lnTo>
                <a:lnTo>
                  <a:pt x="54274" y="896364"/>
                </a:lnTo>
                <a:lnTo>
                  <a:pt x="26019" y="877312"/>
                </a:lnTo>
                <a:lnTo>
                  <a:pt x="6979" y="849054"/>
                </a:lnTo>
                <a:lnTo>
                  <a:pt x="0" y="814451"/>
                </a:lnTo>
                <a:lnTo>
                  <a:pt x="0" y="592201"/>
                </a:lnTo>
                <a:lnTo>
                  <a:pt x="0" y="45885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93214" y="5207965"/>
            <a:ext cx="2825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Localhost:1234/movies/Edit/4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2832" y="4668011"/>
            <a:ext cx="3678936" cy="1039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69408" y="5141976"/>
            <a:ext cx="3607308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81600" y="4697348"/>
            <a:ext cx="3581400" cy="9414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81600" y="4697348"/>
            <a:ext cx="3581400" cy="941705"/>
          </a:xfrm>
          <a:custGeom>
            <a:avLst/>
            <a:gdLst/>
            <a:ahLst/>
            <a:cxnLst/>
            <a:rect l="l" t="t" r="r" b="b"/>
            <a:pathLst>
              <a:path w="3581400" h="941704">
                <a:moveTo>
                  <a:pt x="0" y="496950"/>
                </a:moveTo>
                <a:lnTo>
                  <a:pt x="6979" y="462325"/>
                </a:lnTo>
                <a:lnTo>
                  <a:pt x="26019" y="434070"/>
                </a:lnTo>
                <a:lnTo>
                  <a:pt x="54274" y="415030"/>
                </a:lnTo>
                <a:lnTo>
                  <a:pt x="88900" y="408050"/>
                </a:lnTo>
                <a:lnTo>
                  <a:pt x="596900" y="408050"/>
                </a:lnTo>
                <a:lnTo>
                  <a:pt x="296672" y="0"/>
                </a:lnTo>
                <a:lnTo>
                  <a:pt x="1492250" y="408050"/>
                </a:lnTo>
                <a:lnTo>
                  <a:pt x="3492500" y="408050"/>
                </a:lnTo>
                <a:lnTo>
                  <a:pt x="3527125" y="415030"/>
                </a:lnTo>
                <a:lnTo>
                  <a:pt x="3555380" y="434070"/>
                </a:lnTo>
                <a:lnTo>
                  <a:pt x="3574420" y="462325"/>
                </a:lnTo>
                <a:lnTo>
                  <a:pt x="3581400" y="496950"/>
                </a:lnTo>
                <a:lnTo>
                  <a:pt x="3581400" y="630301"/>
                </a:lnTo>
                <a:lnTo>
                  <a:pt x="3581400" y="852551"/>
                </a:lnTo>
                <a:lnTo>
                  <a:pt x="3574420" y="887154"/>
                </a:lnTo>
                <a:lnTo>
                  <a:pt x="3555380" y="915412"/>
                </a:lnTo>
                <a:lnTo>
                  <a:pt x="3527125" y="934464"/>
                </a:lnTo>
                <a:lnTo>
                  <a:pt x="3492500" y="941451"/>
                </a:lnTo>
                <a:lnTo>
                  <a:pt x="1492250" y="941451"/>
                </a:lnTo>
                <a:lnTo>
                  <a:pt x="596900" y="941451"/>
                </a:lnTo>
                <a:lnTo>
                  <a:pt x="88900" y="941451"/>
                </a:lnTo>
                <a:lnTo>
                  <a:pt x="54274" y="934464"/>
                </a:lnTo>
                <a:lnTo>
                  <a:pt x="26019" y="915412"/>
                </a:lnTo>
                <a:lnTo>
                  <a:pt x="6979" y="887154"/>
                </a:lnTo>
                <a:lnTo>
                  <a:pt x="0" y="852551"/>
                </a:lnTo>
                <a:lnTo>
                  <a:pt x="0" y="630301"/>
                </a:lnTo>
                <a:lnTo>
                  <a:pt x="0" y="49695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36540" y="5207965"/>
            <a:ext cx="32727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URL </a:t>
            </a:r>
            <a:r>
              <a:rPr dirty="0" sz="1800" spc="-10">
                <a:latin typeface="Calibri"/>
                <a:cs typeface="Calibri"/>
              </a:rPr>
              <a:t>generated </a:t>
            </a:r>
            <a:r>
              <a:rPr dirty="0" sz="1800" spc="-5">
                <a:latin typeface="Calibri"/>
                <a:cs typeface="Calibri"/>
              </a:rPr>
              <a:t>using Html</a:t>
            </a:r>
            <a:r>
              <a:rPr dirty="0" sz="1800" spc="-10">
                <a:latin typeface="Calibri"/>
                <a:cs typeface="Calibri"/>
              </a:rPr>
              <a:t> Helpers!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289" y="461594"/>
            <a:ext cx="375792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Edit </a:t>
            </a:r>
            <a:r>
              <a:rPr dirty="0" spc="-10"/>
              <a:t>View</a:t>
            </a:r>
            <a:r>
              <a:rPr dirty="0" spc="-55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843023" y="1376424"/>
            <a:ext cx="5014849" cy="540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2608" y="1571244"/>
            <a:ext cx="5041392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1164" y="1537716"/>
            <a:ext cx="4287012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51248" y="1600200"/>
            <a:ext cx="4992751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51248" y="1600200"/>
            <a:ext cx="4993005" cy="609600"/>
          </a:xfrm>
          <a:custGeom>
            <a:avLst/>
            <a:gdLst/>
            <a:ahLst/>
            <a:cxnLst/>
            <a:rect l="l" t="t" r="r" b="b"/>
            <a:pathLst>
              <a:path w="4993005" h="609600">
                <a:moveTo>
                  <a:pt x="420750" y="101600"/>
                </a:moveTo>
                <a:lnTo>
                  <a:pt x="428732" y="62043"/>
                </a:lnTo>
                <a:lnTo>
                  <a:pt x="450500" y="29749"/>
                </a:lnTo>
                <a:lnTo>
                  <a:pt x="482794" y="7981"/>
                </a:lnTo>
                <a:lnTo>
                  <a:pt x="522350" y="0"/>
                </a:lnTo>
                <a:lnTo>
                  <a:pt x="1182751" y="0"/>
                </a:lnTo>
                <a:lnTo>
                  <a:pt x="2325751" y="0"/>
                </a:lnTo>
                <a:lnTo>
                  <a:pt x="4891151" y="0"/>
                </a:lnTo>
                <a:lnTo>
                  <a:pt x="4930707" y="7981"/>
                </a:lnTo>
                <a:lnTo>
                  <a:pt x="4963001" y="29749"/>
                </a:lnTo>
                <a:lnTo>
                  <a:pt x="4984769" y="62043"/>
                </a:lnTo>
                <a:lnTo>
                  <a:pt x="4992751" y="101600"/>
                </a:lnTo>
                <a:lnTo>
                  <a:pt x="4992751" y="355600"/>
                </a:lnTo>
                <a:lnTo>
                  <a:pt x="4992751" y="508000"/>
                </a:lnTo>
                <a:lnTo>
                  <a:pt x="4984769" y="547556"/>
                </a:lnTo>
                <a:lnTo>
                  <a:pt x="4963001" y="579850"/>
                </a:lnTo>
                <a:lnTo>
                  <a:pt x="4930707" y="601618"/>
                </a:lnTo>
                <a:lnTo>
                  <a:pt x="4891151" y="609600"/>
                </a:lnTo>
                <a:lnTo>
                  <a:pt x="2325751" y="609600"/>
                </a:lnTo>
                <a:lnTo>
                  <a:pt x="1182751" y="609600"/>
                </a:lnTo>
                <a:lnTo>
                  <a:pt x="522350" y="609600"/>
                </a:lnTo>
                <a:lnTo>
                  <a:pt x="482794" y="601618"/>
                </a:lnTo>
                <a:lnTo>
                  <a:pt x="450500" y="579850"/>
                </a:lnTo>
                <a:lnTo>
                  <a:pt x="428732" y="547556"/>
                </a:lnTo>
                <a:lnTo>
                  <a:pt x="420750" y="508000"/>
                </a:lnTo>
                <a:lnTo>
                  <a:pt x="0" y="450723"/>
                </a:lnTo>
                <a:lnTo>
                  <a:pt x="420750" y="355600"/>
                </a:lnTo>
                <a:lnTo>
                  <a:pt x="420750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08296" y="1602994"/>
            <a:ext cx="38982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Parameter </a:t>
            </a:r>
            <a:r>
              <a:rPr dirty="0" sz="1800" spc="-5">
                <a:latin typeface="Calibri"/>
                <a:cs typeface="Calibri"/>
              </a:rPr>
              <a:t>passed through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URL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Works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MVC default </a:t>
            </a:r>
            <a:r>
              <a:rPr dirty="0" sz="1800" spc="-5">
                <a:latin typeface="Calibri"/>
                <a:cs typeface="Calibri"/>
              </a:rPr>
              <a:t>URL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mapping.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" y="4085844"/>
            <a:ext cx="2788920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1647" y="4052315"/>
            <a:ext cx="2257044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200" y="4114800"/>
            <a:ext cx="2691892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00" y="4114800"/>
            <a:ext cx="2692400" cy="609600"/>
          </a:xfrm>
          <a:custGeom>
            <a:avLst/>
            <a:gdLst/>
            <a:ahLst/>
            <a:cxnLst/>
            <a:rect l="l" t="t" r="r" b="b"/>
            <a:pathLst>
              <a:path w="2692400" h="609600">
                <a:moveTo>
                  <a:pt x="0" y="101600"/>
                </a:moveTo>
                <a:lnTo>
                  <a:pt x="7984" y="62043"/>
                </a:lnTo>
                <a:lnTo>
                  <a:pt x="29758" y="29749"/>
                </a:lnTo>
                <a:lnTo>
                  <a:pt x="62053" y="7981"/>
                </a:lnTo>
                <a:lnTo>
                  <a:pt x="1016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13000" y="0"/>
                </a:lnTo>
                <a:lnTo>
                  <a:pt x="2452556" y="7981"/>
                </a:lnTo>
                <a:lnTo>
                  <a:pt x="2484850" y="29749"/>
                </a:lnTo>
                <a:lnTo>
                  <a:pt x="2506618" y="62043"/>
                </a:lnTo>
                <a:lnTo>
                  <a:pt x="2514600" y="101600"/>
                </a:lnTo>
                <a:lnTo>
                  <a:pt x="2514600" y="355600"/>
                </a:lnTo>
                <a:lnTo>
                  <a:pt x="2691892" y="450723"/>
                </a:lnTo>
                <a:lnTo>
                  <a:pt x="2514600" y="508000"/>
                </a:lnTo>
                <a:lnTo>
                  <a:pt x="2506618" y="547556"/>
                </a:lnTo>
                <a:lnTo>
                  <a:pt x="2484850" y="579850"/>
                </a:lnTo>
                <a:lnTo>
                  <a:pt x="2452556" y="601618"/>
                </a:lnTo>
                <a:lnTo>
                  <a:pt x="2413000" y="609600"/>
                </a:lnTo>
                <a:lnTo>
                  <a:pt x="2095500" y="609600"/>
                </a:lnTo>
                <a:lnTo>
                  <a:pt x="1466850" y="609600"/>
                </a:lnTo>
                <a:lnTo>
                  <a:pt x="101600" y="609600"/>
                </a:lnTo>
                <a:lnTo>
                  <a:pt x="62053" y="601618"/>
                </a:lnTo>
                <a:lnTo>
                  <a:pt x="29758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3556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8170" y="4118229"/>
            <a:ext cx="1867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Label defined in </a:t>
            </a:r>
            <a:r>
              <a:rPr dirty="0" sz="1800">
                <a:latin typeface="Calibri"/>
                <a:cs typeface="Calibri"/>
              </a:rPr>
              <a:t>the  model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76315" y="4238244"/>
            <a:ext cx="2854451" cy="707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91784" y="4204715"/>
            <a:ext cx="2519171" cy="704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25465" y="4267200"/>
            <a:ext cx="2756535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25465" y="4267200"/>
            <a:ext cx="2756535" cy="609600"/>
          </a:xfrm>
          <a:custGeom>
            <a:avLst/>
            <a:gdLst/>
            <a:ahLst/>
            <a:cxnLst/>
            <a:rect l="l" t="t" r="r" b="b"/>
            <a:pathLst>
              <a:path w="2756534" h="609600">
                <a:moveTo>
                  <a:pt x="241935" y="101600"/>
                </a:moveTo>
                <a:lnTo>
                  <a:pt x="249916" y="62043"/>
                </a:lnTo>
                <a:lnTo>
                  <a:pt x="271684" y="29749"/>
                </a:lnTo>
                <a:lnTo>
                  <a:pt x="303978" y="7981"/>
                </a:lnTo>
                <a:lnTo>
                  <a:pt x="343535" y="0"/>
                </a:lnTo>
                <a:lnTo>
                  <a:pt x="661035" y="0"/>
                </a:lnTo>
                <a:lnTo>
                  <a:pt x="1289685" y="0"/>
                </a:lnTo>
                <a:lnTo>
                  <a:pt x="2654935" y="0"/>
                </a:lnTo>
                <a:lnTo>
                  <a:pt x="2694491" y="7981"/>
                </a:lnTo>
                <a:lnTo>
                  <a:pt x="2726785" y="29749"/>
                </a:lnTo>
                <a:lnTo>
                  <a:pt x="2748553" y="62043"/>
                </a:lnTo>
                <a:lnTo>
                  <a:pt x="2756535" y="101600"/>
                </a:lnTo>
                <a:lnTo>
                  <a:pt x="2756535" y="355600"/>
                </a:lnTo>
                <a:lnTo>
                  <a:pt x="2756535" y="508000"/>
                </a:lnTo>
                <a:lnTo>
                  <a:pt x="2748553" y="547556"/>
                </a:lnTo>
                <a:lnTo>
                  <a:pt x="2726785" y="579850"/>
                </a:lnTo>
                <a:lnTo>
                  <a:pt x="2694491" y="601618"/>
                </a:lnTo>
                <a:lnTo>
                  <a:pt x="2654935" y="609600"/>
                </a:lnTo>
                <a:lnTo>
                  <a:pt x="1289685" y="609600"/>
                </a:lnTo>
                <a:lnTo>
                  <a:pt x="661035" y="609600"/>
                </a:lnTo>
                <a:lnTo>
                  <a:pt x="343535" y="609600"/>
                </a:lnTo>
                <a:lnTo>
                  <a:pt x="303978" y="601618"/>
                </a:lnTo>
                <a:lnTo>
                  <a:pt x="271684" y="579850"/>
                </a:lnTo>
                <a:lnTo>
                  <a:pt x="249916" y="547556"/>
                </a:lnTo>
                <a:lnTo>
                  <a:pt x="241935" y="508000"/>
                </a:lnTo>
                <a:lnTo>
                  <a:pt x="0" y="431673"/>
                </a:lnTo>
                <a:lnTo>
                  <a:pt x="241935" y="355600"/>
                </a:lnTo>
                <a:lnTo>
                  <a:pt x="241935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59170" y="4270629"/>
            <a:ext cx="2131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Date </a:t>
            </a:r>
            <a:r>
              <a:rPr dirty="0" sz="1800" spc="-10">
                <a:latin typeface="Calibri"/>
                <a:cs typeface="Calibri"/>
              </a:rPr>
              <a:t>format </a:t>
            </a:r>
            <a:r>
              <a:rPr dirty="0" sz="1800" spc="-5">
                <a:latin typeface="Calibri"/>
                <a:cs typeface="Calibri"/>
              </a:rPr>
              <a:t>defined </a:t>
            </a:r>
            <a:r>
              <a:rPr dirty="0" sz="1800">
                <a:latin typeface="Calibri"/>
                <a:cs typeface="Calibri"/>
              </a:rPr>
              <a:t>in  the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6" y="461594"/>
            <a:ext cx="69837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 </a:t>
            </a:r>
            <a:r>
              <a:rPr dirty="0" spc="-5"/>
              <a:t>.NET </a:t>
            </a:r>
            <a:r>
              <a:rPr dirty="0" spc="-10"/>
              <a:t>MVC </a:t>
            </a:r>
            <a:r>
              <a:rPr dirty="0" spc="-15"/>
              <a:t>Features</a:t>
            </a:r>
            <a:r>
              <a:rPr dirty="0" spc="-70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357745" cy="359219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Support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5">
                <a:latin typeface="Calibri"/>
                <a:cs typeface="Calibri"/>
              </a:rPr>
              <a:t>Dependency </a:t>
            </a:r>
            <a:r>
              <a:rPr dirty="0" sz="3200">
                <a:latin typeface="Calibri"/>
                <a:cs typeface="Calibri"/>
              </a:rPr>
              <a:t>Injection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(DI)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Injecting objects </a:t>
            </a:r>
            <a:r>
              <a:rPr dirty="0" sz="2800" spc="-20">
                <a:latin typeface="Calibri"/>
                <a:cs typeface="Calibri"/>
              </a:rPr>
              <a:t>into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Class </a:t>
            </a:r>
            <a:r>
              <a:rPr dirty="0" sz="2800" spc="-10">
                <a:latin typeface="Calibri"/>
                <a:cs typeface="Calibri"/>
              </a:rPr>
              <a:t>doesn’t need </a:t>
            </a:r>
            <a:r>
              <a:rPr dirty="0" sz="2800" spc="-20">
                <a:latin typeface="Calibri"/>
                <a:cs typeface="Calibri"/>
              </a:rPr>
              <a:t>to create </a:t>
            </a:r>
            <a:r>
              <a:rPr dirty="0" sz="2800" spc="-10">
                <a:latin typeface="Calibri"/>
                <a:cs typeface="Calibri"/>
              </a:rPr>
              <a:t>objects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itself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Support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20">
                <a:latin typeface="Calibri"/>
                <a:cs typeface="Calibri"/>
              </a:rPr>
              <a:t>Inversion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5">
                <a:latin typeface="Calibri"/>
                <a:cs typeface="Calibri"/>
              </a:rPr>
              <a:t>Control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(IOC)</a:t>
            </a:r>
            <a:endParaRPr sz="32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If an object </a:t>
            </a:r>
            <a:r>
              <a:rPr dirty="0" sz="2800" spc="-15">
                <a:latin typeface="Calibri"/>
                <a:cs typeface="Calibri"/>
              </a:rPr>
              <a:t>requires </a:t>
            </a:r>
            <a:r>
              <a:rPr dirty="0" sz="2800" spc="-5">
                <a:latin typeface="Calibri"/>
                <a:cs typeface="Calibri"/>
              </a:rPr>
              <a:t>another object, the </a:t>
            </a:r>
            <a:r>
              <a:rPr dirty="0" sz="2800" spc="-25">
                <a:latin typeface="Calibri"/>
                <a:cs typeface="Calibri"/>
              </a:rPr>
              <a:t>first  </a:t>
            </a:r>
            <a:r>
              <a:rPr dirty="0" sz="2800" spc="-10">
                <a:latin typeface="Calibri"/>
                <a:cs typeface="Calibri"/>
              </a:rPr>
              <a:t>should </a:t>
            </a:r>
            <a:r>
              <a:rPr dirty="0" sz="2800" spc="-15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second </a:t>
            </a:r>
            <a:r>
              <a:rPr dirty="0" sz="2800" spc="-20">
                <a:latin typeface="Calibri"/>
                <a:cs typeface="Calibri"/>
              </a:rPr>
              <a:t>from </a:t>
            </a:r>
            <a:r>
              <a:rPr dirty="0" sz="2800" spc="-5">
                <a:latin typeface="Calibri"/>
                <a:cs typeface="Calibri"/>
              </a:rPr>
              <a:t>an </a:t>
            </a:r>
            <a:r>
              <a:rPr dirty="0" sz="2800" spc="-10">
                <a:latin typeface="Calibri"/>
                <a:cs typeface="Calibri"/>
              </a:rPr>
              <a:t>outside </a:t>
            </a:r>
            <a:r>
              <a:rPr dirty="0" sz="2800" spc="-15">
                <a:latin typeface="Calibri"/>
                <a:cs typeface="Calibri"/>
              </a:rPr>
              <a:t>source  (configuration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file)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4600575"/>
            <a:ext cx="2857500" cy="225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461594"/>
            <a:ext cx="21450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Edit</a:t>
            </a:r>
            <a:r>
              <a:rPr dirty="0" spc="-80"/>
              <a:t> </a:t>
            </a:r>
            <a:r>
              <a:rPr dirty="0" spc="-1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447800"/>
            <a:ext cx="638175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8040" y="2561844"/>
            <a:ext cx="3843527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69435" y="2490216"/>
            <a:ext cx="3208019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6808" y="2590800"/>
            <a:ext cx="3745991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16808" y="2590800"/>
            <a:ext cx="3746500" cy="533400"/>
          </a:xfrm>
          <a:custGeom>
            <a:avLst/>
            <a:gdLst/>
            <a:ahLst/>
            <a:cxnLst/>
            <a:rect l="l" t="t" r="r" b="b"/>
            <a:pathLst>
              <a:path w="3746500" h="533400">
                <a:moveTo>
                  <a:pt x="316991" y="88900"/>
                </a:moveTo>
                <a:lnTo>
                  <a:pt x="323971" y="54274"/>
                </a:lnTo>
                <a:lnTo>
                  <a:pt x="343011" y="26019"/>
                </a:lnTo>
                <a:lnTo>
                  <a:pt x="371266" y="6979"/>
                </a:lnTo>
                <a:lnTo>
                  <a:pt x="405891" y="0"/>
                </a:lnTo>
                <a:lnTo>
                  <a:pt x="888491" y="0"/>
                </a:lnTo>
                <a:lnTo>
                  <a:pt x="1745741" y="0"/>
                </a:lnTo>
                <a:lnTo>
                  <a:pt x="3657091" y="0"/>
                </a:lnTo>
                <a:lnTo>
                  <a:pt x="3691717" y="6979"/>
                </a:lnTo>
                <a:lnTo>
                  <a:pt x="3719972" y="26019"/>
                </a:lnTo>
                <a:lnTo>
                  <a:pt x="3739012" y="54274"/>
                </a:lnTo>
                <a:lnTo>
                  <a:pt x="3745991" y="88900"/>
                </a:lnTo>
                <a:lnTo>
                  <a:pt x="3745991" y="311150"/>
                </a:lnTo>
                <a:lnTo>
                  <a:pt x="3745991" y="444500"/>
                </a:lnTo>
                <a:lnTo>
                  <a:pt x="3739012" y="479125"/>
                </a:lnTo>
                <a:lnTo>
                  <a:pt x="3719972" y="507380"/>
                </a:lnTo>
                <a:lnTo>
                  <a:pt x="3691717" y="526420"/>
                </a:lnTo>
                <a:lnTo>
                  <a:pt x="3657091" y="533400"/>
                </a:lnTo>
                <a:lnTo>
                  <a:pt x="1745741" y="533400"/>
                </a:lnTo>
                <a:lnTo>
                  <a:pt x="888491" y="533400"/>
                </a:lnTo>
                <a:lnTo>
                  <a:pt x="405891" y="533400"/>
                </a:lnTo>
                <a:lnTo>
                  <a:pt x="371266" y="526420"/>
                </a:lnTo>
                <a:lnTo>
                  <a:pt x="343011" y="507380"/>
                </a:lnTo>
                <a:lnTo>
                  <a:pt x="323971" y="479125"/>
                </a:lnTo>
                <a:lnTo>
                  <a:pt x="316991" y="444500"/>
                </a:lnTo>
                <a:lnTo>
                  <a:pt x="0" y="371475"/>
                </a:lnTo>
                <a:lnTo>
                  <a:pt x="316991" y="311150"/>
                </a:lnTo>
                <a:lnTo>
                  <a:pt x="316991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36314" y="2555875"/>
            <a:ext cx="28251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0775" marR="5080" indent="-110871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Generates </a:t>
            </a:r>
            <a:r>
              <a:rPr dirty="0" sz="1800" spc="-5">
                <a:latin typeface="Calibri"/>
                <a:cs typeface="Calibri"/>
              </a:rPr>
              <a:t>hidden </a:t>
            </a:r>
            <a:r>
              <a:rPr dirty="0" sz="1800" spc="-10">
                <a:latin typeface="Calibri"/>
                <a:cs typeface="Calibri"/>
              </a:rPr>
              <a:t>anti-forgery  </a:t>
            </a:r>
            <a:r>
              <a:rPr dirty="0" sz="1800" spc="-15">
                <a:latin typeface="Calibri"/>
                <a:cs typeface="Calibri"/>
              </a:rPr>
              <a:t>token.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96867" y="3781044"/>
            <a:ext cx="2705099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95571" y="3770376"/>
            <a:ext cx="2351531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46397" y="3810000"/>
            <a:ext cx="2606802" cy="401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6397" y="3810000"/>
            <a:ext cx="2607310" cy="401955"/>
          </a:xfrm>
          <a:custGeom>
            <a:avLst/>
            <a:gdLst/>
            <a:ahLst/>
            <a:cxnLst/>
            <a:rect l="l" t="t" r="r" b="b"/>
            <a:pathLst>
              <a:path w="2607309" h="401954">
                <a:moveTo>
                  <a:pt x="244601" y="63500"/>
                </a:moveTo>
                <a:lnTo>
                  <a:pt x="249594" y="38790"/>
                </a:lnTo>
                <a:lnTo>
                  <a:pt x="263207" y="18605"/>
                </a:lnTo>
                <a:lnTo>
                  <a:pt x="283392" y="4992"/>
                </a:lnTo>
                <a:lnTo>
                  <a:pt x="308101" y="0"/>
                </a:lnTo>
                <a:lnTo>
                  <a:pt x="638301" y="0"/>
                </a:lnTo>
                <a:lnTo>
                  <a:pt x="1228852" y="0"/>
                </a:lnTo>
                <a:lnTo>
                  <a:pt x="2543302" y="0"/>
                </a:lnTo>
                <a:lnTo>
                  <a:pt x="2568011" y="4992"/>
                </a:lnTo>
                <a:lnTo>
                  <a:pt x="2588196" y="18605"/>
                </a:lnTo>
                <a:lnTo>
                  <a:pt x="2601809" y="38790"/>
                </a:lnTo>
                <a:lnTo>
                  <a:pt x="2606802" y="63500"/>
                </a:lnTo>
                <a:lnTo>
                  <a:pt x="2606802" y="222250"/>
                </a:lnTo>
                <a:lnTo>
                  <a:pt x="2606802" y="317500"/>
                </a:lnTo>
                <a:lnTo>
                  <a:pt x="2601809" y="342209"/>
                </a:lnTo>
                <a:lnTo>
                  <a:pt x="2588196" y="362394"/>
                </a:lnTo>
                <a:lnTo>
                  <a:pt x="2568011" y="376007"/>
                </a:lnTo>
                <a:lnTo>
                  <a:pt x="2543302" y="381000"/>
                </a:lnTo>
                <a:lnTo>
                  <a:pt x="1228852" y="381000"/>
                </a:lnTo>
                <a:lnTo>
                  <a:pt x="638301" y="381000"/>
                </a:lnTo>
                <a:lnTo>
                  <a:pt x="308101" y="381000"/>
                </a:lnTo>
                <a:lnTo>
                  <a:pt x="283392" y="376007"/>
                </a:lnTo>
                <a:lnTo>
                  <a:pt x="263207" y="362394"/>
                </a:lnTo>
                <a:lnTo>
                  <a:pt x="249594" y="342209"/>
                </a:lnTo>
                <a:lnTo>
                  <a:pt x="244601" y="317500"/>
                </a:lnTo>
                <a:lnTo>
                  <a:pt x="0" y="401447"/>
                </a:lnTo>
                <a:lnTo>
                  <a:pt x="244601" y="222250"/>
                </a:lnTo>
                <a:lnTo>
                  <a:pt x="244601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59679" y="4390644"/>
            <a:ext cx="2913887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58611" y="4379976"/>
            <a:ext cx="2168651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08447" y="4419600"/>
            <a:ext cx="2816352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08447" y="4419600"/>
            <a:ext cx="2816860" cy="381000"/>
          </a:xfrm>
          <a:custGeom>
            <a:avLst/>
            <a:gdLst/>
            <a:ahLst/>
            <a:cxnLst/>
            <a:rect l="l" t="t" r="r" b="b"/>
            <a:pathLst>
              <a:path w="2816859" h="381000">
                <a:moveTo>
                  <a:pt x="454151" y="63500"/>
                </a:moveTo>
                <a:lnTo>
                  <a:pt x="459144" y="38790"/>
                </a:lnTo>
                <a:lnTo>
                  <a:pt x="472757" y="18605"/>
                </a:lnTo>
                <a:lnTo>
                  <a:pt x="492942" y="4992"/>
                </a:lnTo>
                <a:lnTo>
                  <a:pt x="517651" y="0"/>
                </a:lnTo>
                <a:lnTo>
                  <a:pt x="847851" y="0"/>
                </a:lnTo>
                <a:lnTo>
                  <a:pt x="1438402" y="0"/>
                </a:lnTo>
                <a:lnTo>
                  <a:pt x="2752852" y="0"/>
                </a:lnTo>
                <a:lnTo>
                  <a:pt x="2777561" y="4992"/>
                </a:lnTo>
                <a:lnTo>
                  <a:pt x="2797746" y="18605"/>
                </a:lnTo>
                <a:lnTo>
                  <a:pt x="2811359" y="38790"/>
                </a:lnTo>
                <a:lnTo>
                  <a:pt x="2816352" y="63500"/>
                </a:lnTo>
                <a:lnTo>
                  <a:pt x="2816352" y="222250"/>
                </a:lnTo>
                <a:lnTo>
                  <a:pt x="2816352" y="317500"/>
                </a:lnTo>
                <a:lnTo>
                  <a:pt x="2811359" y="342209"/>
                </a:lnTo>
                <a:lnTo>
                  <a:pt x="2797746" y="362394"/>
                </a:lnTo>
                <a:lnTo>
                  <a:pt x="2777561" y="376007"/>
                </a:lnTo>
                <a:lnTo>
                  <a:pt x="2752852" y="381000"/>
                </a:lnTo>
                <a:lnTo>
                  <a:pt x="1438402" y="381000"/>
                </a:lnTo>
                <a:lnTo>
                  <a:pt x="847851" y="381000"/>
                </a:lnTo>
                <a:lnTo>
                  <a:pt x="517651" y="381000"/>
                </a:lnTo>
                <a:lnTo>
                  <a:pt x="492942" y="376007"/>
                </a:lnTo>
                <a:lnTo>
                  <a:pt x="472757" y="362394"/>
                </a:lnTo>
                <a:lnTo>
                  <a:pt x="459144" y="342209"/>
                </a:lnTo>
                <a:lnTo>
                  <a:pt x="454151" y="317500"/>
                </a:lnTo>
                <a:lnTo>
                  <a:pt x="0" y="287147"/>
                </a:lnTo>
                <a:lnTo>
                  <a:pt x="454151" y="222250"/>
                </a:lnTo>
                <a:lnTo>
                  <a:pt x="454151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0459" y="5000244"/>
            <a:ext cx="3835908" cy="47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70247" y="4989576"/>
            <a:ext cx="3192779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9354" y="5029200"/>
            <a:ext cx="3738245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9354" y="5029200"/>
            <a:ext cx="3738245" cy="381000"/>
          </a:xfrm>
          <a:custGeom>
            <a:avLst/>
            <a:gdLst/>
            <a:ahLst/>
            <a:cxnLst/>
            <a:rect l="l" t="t" r="r" b="b"/>
            <a:pathLst>
              <a:path w="3738245" h="381000">
                <a:moveTo>
                  <a:pt x="537845" y="63500"/>
                </a:moveTo>
                <a:lnTo>
                  <a:pt x="542837" y="38790"/>
                </a:lnTo>
                <a:lnTo>
                  <a:pt x="556450" y="18605"/>
                </a:lnTo>
                <a:lnTo>
                  <a:pt x="576635" y="4992"/>
                </a:lnTo>
                <a:lnTo>
                  <a:pt x="601345" y="0"/>
                </a:lnTo>
                <a:lnTo>
                  <a:pt x="1071245" y="0"/>
                </a:lnTo>
                <a:lnTo>
                  <a:pt x="1871345" y="0"/>
                </a:lnTo>
                <a:lnTo>
                  <a:pt x="3674745" y="0"/>
                </a:lnTo>
                <a:lnTo>
                  <a:pt x="3699454" y="4992"/>
                </a:lnTo>
                <a:lnTo>
                  <a:pt x="3719639" y="18605"/>
                </a:lnTo>
                <a:lnTo>
                  <a:pt x="3733252" y="38790"/>
                </a:lnTo>
                <a:lnTo>
                  <a:pt x="3738245" y="63500"/>
                </a:lnTo>
                <a:lnTo>
                  <a:pt x="3738245" y="158750"/>
                </a:lnTo>
                <a:lnTo>
                  <a:pt x="3738245" y="317500"/>
                </a:lnTo>
                <a:lnTo>
                  <a:pt x="3733252" y="342209"/>
                </a:lnTo>
                <a:lnTo>
                  <a:pt x="3719639" y="362394"/>
                </a:lnTo>
                <a:lnTo>
                  <a:pt x="3699454" y="376007"/>
                </a:lnTo>
                <a:lnTo>
                  <a:pt x="3674745" y="381000"/>
                </a:lnTo>
                <a:lnTo>
                  <a:pt x="1871345" y="381000"/>
                </a:lnTo>
                <a:lnTo>
                  <a:pt x="1071245" y="381000"/>
                </a:lnTo>
                <a:lnTo>
                  <a:pt x="601345" y="381000"/>
                </a:lnTo>
                <a:lnTo>
                  <a:pt x="576635" y="376007"/>
                </a:lnTo>
                <a:lnTo>
                  <a:pt x="556450" y="362394"/>
                </a:lnTo>
                <a:lnTo>
                  <a:pt x="542837" y="342209"/>
                </a:lnTo>
                <a:lnTo>
                  <a:pt x="537845" y="317500"/>
                </a:lnTo>
                <a:lnTo>
                  <a:pt x="537845" y="158750"/>
                </a:lnTo>
                <a:lnTo>
                  <a:pt x="0" y="1397"/>
                </a:lnTo>
                <a:lnTo>
                  <a:pt x="53784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63973" y="3836289"/>
            <a:ext cx="3296285" cy="151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Generates </a:t>
            </a:r>
            <a:r>
              <a:rPr dirty="0" sz="1800" spc="-5">
                <a:latin typeface="Calibri"/>
                <a:cs typeface="Calibri"/>
              </a:rPr>
              <a:t>html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label.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47510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Generates </a:t>
            </a:r>
            <a:r>
              <a:rPr dirty="0" sz="1800" spc="-15">
                <a:latin typeface="Calibri"/>
                <a:cs typeface="Calibri"/>
              </a:rPr>
              <a:t>text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box.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Generates validation </a:t>
            </a:r>
            <a:r>
              <a:rPr dirty="0" sz="1800" spc="-5">
                <a:latin typeface="Calibri"/>
                <a:cs typeface="Calibri"/>
              </a:rPr>
              <a:t>message.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7629" y="5562600"/>
            <a:ext cx="8677770" cy="8126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461594"/>
            <a:ext cx="48533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Property</a:t>
            </a:r>
            <a:r>
              <a:rPr dirty="0" spc="-80"/>
              <a:t> </a:t>
            </a:r>
            <a:r>
              <a:rPr dirty="0" spc="-5"/>
              <a:t>annotations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00200"/>
            <a:ext cx="6076950" cy="427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7079" y="3019044"/>
            <a:ext cx="5428487" cy="49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70959" y="3008376"/>
            <a:ext cx="4753355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56483" y="3048000"/>
            <a:ext cx="5330317" cy="39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56483" y="3048000"/>
            <a:ext cx="5330825" cy="398780"/>
          </a:xfrm>
          <a:custGeom>
            <a:avLst/>
            <a:gdLst/>
            <a:ahLst/>
            <a:cxnLst/>
            <a:rect l="l" t="t" r="r" b="b"/>
            <a:pathLst>
              <a:path w="5330825" h="398779">
                <a:moveTo>
                  <a:pt x="453516" y="63500"/>
                </a:moveTo>
                <a:lnTo>
                  <a:pt x="458509" y="38790"/>
                </a:lnTo>
                <a:lnTo>
                  <a:pt x="472122" y="18605"/>
                </a:lnTo>
                <a:lnTo>
                  <a:pt x="492307" y="4992"/>
                </a:lnTo>
                <a:lnTo>
                  <a:pt x="517016" y="0"/>
                </a:lnTo>
                <a:lnTo>
                  <a:pt x="1266316" y="0"/>
                </a:lnTo>
                <a:lnTo>
                  <a:pt x="2485516" y="0"/>
                </a:lnTo>
                <a:lnTo>
                  <a:pt x="5266817" y="0"/>
                </a:lnTo>
                <a:lnTo>
                  <a:pt x="5291526" y="4992"/>
                </a:lnTo>
                <a:lnTo>
                  <a:pt x="5311711" y="18605"/>
                </a:lnTo>
                <a:lnTo>
                  <a:pt x="5325324" y="38790"/>
                </a:lnTo>
                <a:lnTo>
                  <a:pt x="5330317" y="63500"/>
                </a:lnTo>
                <a:lnTo>
                  <a:pt x="5330317" y="222250"/>
                </a:lnTo>
                <a:lnTo>
                  <a:pt x="5330317" y="317500"/>
                </a:lnTo>
                <a:lnTo>
                  <a:pt x="5325324" y="342209"/>
                </a:lnTo>
                <a:lnTo>
                  <a:pt x="5311711" y="362394"/>
                </a:lnTo>
                <a:lnTo>
                  <a:pt x="5291526" y="376007"/>
                </a:lnTo>
                <a:lnTo>
                  <a:pt x="5266817" y="381000"/>
                </a:lnTo>
                <a:lnTo>
                  <a:pt x="2485516" y="381000"/>
                </a:lnTo>
                <a:lnTo>
                  <a:pt x="1266316" y="381000"/>
                </a:lnTo>
                <a:lnTo>
                  <a:pt x="517016" y="381000"/>
                </a:lnTo>
                <a:lnTo>
                  <a:pt x="492307" y="376007"/>
                </a:lnTo>
                <a:lnTo>
                  <a:pt x="472122" y="362394"/>
                </a:lnTo>
                <a:lnTo>
                  <a:pt x="458509" y="342209"/>
                </a:lnTo>
                <a:lnTo>
                  <a:pt x="453516" y="317500"/>
                </a:lnTo>
                <a:lnTo>
                  <a:pt x="0" y="398399"/>
                </a:lnTo>
                <a:lnTo>
                  <a:pt x="453516" y="222250"/>
                </a:lnTo>
                <a:lnTo>
                  <a:pt x="45351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47032" y="4090415"/>
            <a:ext cx="1926336" cy="1083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68367" y="4181855"/>
            <a:ext cx="1935480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95800" y="4118736"/>
            <a:ext cx="1828800" cy="986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5800" y="4118736"/>
            <a:ext cx="1828800" cy="986790"/>
          </a:xfrm>
          <a:custGeom>
            <a:avLst/>
            <a:gdLst/>
            <a:ahLst/>
            <a:cxnLst/>
            <a:rect l="l" t="t" r="r" b="b"/>
            <a:pathLst>
              <a:path w="1828800" h="986789">
                <a:moveTo>
                  <a:pt x="0" y="288163"/>
                </a:moveTo>
                <a:lnTo>
                  <a:pt x="7116" y="243983"/>
                </a:lnTo>
                <a:lnTo>
                  <a:pt x="26936" y="205631"/>
                </a:lnTo>
                <a:lnTo>
                  <a:pt x="57168" y="175399"/>
                </a:lnTo>
                <a:lnTo>
                  <a:pt x="95520" y="155579"/>
                </a:lnTo>
                <a:lnTo>
                  <a:pt x="139700" y="148462"/>
                </a:lnTo>
                <a:lnTo>
                  <a:pt x="304800" y="148462"/>
                </a:lnTo>
                <a:lnTo>
                  <a:pt x="551434" y="0"/>
                </a:lnTo>
                <a:lnTo>
                  <a:pt x="762000" y="148462"/>
                </a:lnTo>
                <a:lnTo>
                  <a:pt x="1689100" y="148462"/>
                </a:lnTo>
                <a:lnTo>
                  <a:pt x="1733279" y="155579"/>
                </a:lnTo>
                <a:lnTo>
                  <a:pt x="1771631" y="175399"/>
                </a:lnTo>
                <a:lnTo>
                  <a:pt x="1801863" y="205631"/>
                </a:lnTo>
                <a:lnTo>
                  <a:pt x="1821683" y="243983"/>
                </a:lnTo>
                <a:lnTo>
                  <a:pt x="1828800" y="288163"/>
                </a:lnTo>
                <a:lnTo>
                  <a:pt x="1828800" y="497713"/>
                </a:lnTo>
                <a:lnTo>
                  <a:pt x="1828800" y="846963"/>
                </a:lnTo>
                <a:lnTo>
                  <a:pt x="1821683" y="891142"/>
                </a:lnTo>
                <a:lnTo>
                  <a:pt x="1801863" y="929494"/>
                </a:lnTo>
                <a:lnTo>
                  <a:pt x="1771631" y="959726"/>
                </a:lnTo>
                <a:lnTo>
                  <a:pt x="1733279" y="979546"/>
                </a:lnTo>
                <a:lnTo>
                  <a:pt x="1689100" y="986663"/>
                </a:lnTo>
                <a:lnTo>
                  <a:pt x="762000" y="986663"/>
                </a:lnTo>
                <a:lnTo>
                  <a:pt x="304800" y="986663"/>
                </a:lnTo>
                <a:lnTo>
                  <a:pt x="139700" y="986663"/>
                </a:lnTo>
                <a:lnTo>
                  <a:pt x="95520" y="979546"/>
                </a:lnTo>
                <a:lnTo>
                  <a:pt x="57168" y="959726"/>
                </a:lnTo>
                <a:lnTo>
                  <a:pt x="26936" y="929494"/>
                </a:lnTo>
                <a:lnTo>
                  <a:pt x="7116" y="891142"/>
                </a:lnTo>
                <a:lnTo>
                  <a:pt x="0" y="846963"/>
                </a:lnTo>
                <a:lnTo>
                  <a:pt x="0" y="497713"/>
                </a:lnTo>
                <a:lnTo>
                  <a:pt x="0" y="288163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3340" y="1647444"/>
            <a:ext cx="2814827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3547" y="1636776"/>
            <a:ext cx="2659379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12615" y="1676400"/>
            <a:ext cx="2716784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2615" y="1676400"/>
            <a:ext cx="2717165" cy="381000"/>
          </a:xfrm>
          <a:custGeom>
            <a:avLst/>
            <a:gdLst/>
            <a:ahLst/>
            <a:cxnLst/>
            <a:rect l="l" t="t" r="r" b="b"/>
            <a:pathLst>
              <a:path w="2717165" h="381000">
                <a:moveTo>
                  <a:pt x="125984" y="63500"/>
                </a:moveTo>
                <a:lnTo>
                  <a:pt x="130976" y="38790"/>
                </a:lnTo>
                <a:lnTo>
                  <a:pt x="144589" y="18605"/>
                </a:lnTo>
                <a:lnTo>
                  <a:pt x="164774" y="4992"/>
                </a:lnTo>
                <a:lnTo>
                  <a:pt x="189484" y="0"/>
                </a:lnTo>
                <a:lnTo>
                  <a:pt x="557784" y="0"/>
                </a:lnTo>
                <a:lnTo>
                  <a:pt x="1205484" y="0"/>
                </a:lnTo>
                <a:lnTo>
                  <a:pt x="2653284" y="0"/>
                </a:lnTo>
                <a:lnTo>
                  <a:pt x="2677993" y="4992"/>
                </a:lnTo>
                <a:lnTo>
                  <a:pt x="2698178" y="18605"/>
                </a:lnTo>
                <a:lnTo>
                  <a:pt x="2711791" y="38790"/>
                </a:lnTo>
                <a:lnTo>
                  <a:pt x="2716784" y="63500"/>
                </a:lnTo>
                <a:lnTo>
                  <a:pt x="2716784" y="222250"/>
                </a:lnTo>
                <a:lnTo>
                  <a:pt x="2716784" y="317500"/>
                </a:lnTo>
                <a:lnTo>
                  <a:pt x="2711791" y="342209"/>
                </a:lnTo>
                <a:lnTo>
                  <a:pt x="2698178" y="362394"/>
                </a:lnTo>
                <a:lnTo>
                  <a:pt x="2677993" y="376007"/>
                </a:lnTo>
                <a:lnTo>
                  <a:pt x="2653284" y="381000"/>
                </a:lnTo>
                <a:lnTo>
                  <a:pt x="1205484" y="381000"/>
                </a:lnTo>
                <a:lnTo>
                  <a:pt x="557784" y="381000"/>
                </a:lnTo>
                <a:lnTo>
                  <a:pt x="189484" y="381000"/>
                </a:lnTo>
                <a:lnTo>
                  <a:pt x="164774" y="376007"/>
                </a:lnTo>
                <a:lnTo>
                  <a:pt x="144589" y="362394"/>
                </a:lnTo>
                <a:lnTo>
                  <a:pt x="130976" y="342209"/>
                </a:lnTo>
                <a:lnTo>
                  <a:pt x="125984" y="317500"/>
                </a:lnTo>
                <a:lnTo>
                  <a:pt x="0" y="245999"/>
                </a:lnTo>
                <a:lnTo>
                  <a:pt x="125984" y="222250"/>
                </a:lnTo>
                <a:lnTo>
                  <a:pt x="125984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71950" y="1702053"/>
            <a:ext cx="2323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Annotations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namespace.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12592" y="3476244"/>
            <a:ext cx="5522976" cy="478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64279" y="3465576"/>
            <a:ext cx="4966716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1233" y="3505200"/>
            <a:ext cx="5425567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61233" y="3505200"/>
            <a:ext cx="5426075" cy="381000"/>
          </a:xfrm>
          <a:custGeom>
            <a:avLst/>
            <a:gdLst/>
            <a:ahLst/>
            <a:cxnLst/>
            <a:rect l="l" t="t" r="r" b="b"/>
            <a:pathLst>
              <a:path w="5426075" h="381000">
                <a:moveTo>
                  <a:pt x="548766" y="63500"/>
                </a:moveTo>
                <a:lnTo>
                  <a:pt x="553759" y="38790"/>
                </a:lnTo>
                <a:lnTo>
                  <a:pt x="567372" y="18605"/>
                </a:lnTo>
                <a:lnTo>
                  <a:pt x="587557" y="4992"/>
                </a:lnTo>
                <a:lnTo>
                  <a:pt x="612266" y="0"/>
                </a:lnTo>
                <a:lnTo>
                  <a:pt x="1361566" y="0"/>
                </a:lnTo>
                <a:lnTo>
                  <a:pt x="2580766" y="0"/>
                </a:lnTo>
                <a:lnTo>
                  <a:pt x="5362067" y="0"/>
                </a:lnTo>
                <a:lnTo>
                  <a:pt x="5386776" y="4992"/>
                </a:lnTo>
                <a:lnTo>
                  <a:pt x="5406961" y="18605"/>
                </a:lnTo>
                <a:lnTo>
                  <a:pt x="5420574" y="38790"/>
                </a:lnTo>
                <a:lnTo>
                  <a:pt x="5425567" y="63500"/>
                </a:lnTo>
                <a:lnTo>
                  <a:pt x="5425567" y="222250"/>
                </a:lnTo>
                <a:lnTo>
                  <a:pt x="5425567" y="317500"/>
                </a:lnTo>
                <a:lnTo>
                  <a:pt x="5420574" y="342209"/>
                </a:lnTo>
                <a:lnTo>
                  <a:pt x="5406961" y="362394"/>
                </a:lnTo>
                <a:lnTo>
                  <a:pt x="5386776" y="376007"/>
                </a:lnTo>
                <a:lnTo>
                  <a:pt x="5362067" y="381000"/>
                </a:lnTo>
                <a:lnTo>
                  <a:pt x="2580766" y="381000"/>
                </a:lnTo>
                <a:lnTo>
                  <a:pt x="1361566" y="381000"/>
                </a:lnTo>
                <a:lnTo>
                  <a:pt x="612266" y="381000"/>
                </a:lnTo>
                <a:lnTo>
                  <a:pt x="587557" y="376007"/>
                </a:lnTo>
                <a:lnTo>
                  <a:pt x="567372" y="362394"/>
                </a:lnTo>
                <a:lnTo>
                  <a:pt x="553759" y="342209"/>
                </a:lnTo>
                <a:lnTo>
                  <a:pt x="548766" y="317500"/>
                </a:lnTo>
                <a:lnTo>
                  <a:pt x="0" y="322199"/>
                </a:lnTo>
                <a:lnTo>
                  <a:pt x="548766" y="222250"/>
                </a:lnTo>
                <a:lnTo>
                  <a:pt x="54876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32301" y="3074034"/>
            <a:ext cx="4628515" cy="202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Overrides </a:t>
            </a:r>
            <a:r>
              <a:rPr dirty="0" sz="1800" spc="-10">
                <a:latin typeface="Calibri"/>
                <a:cs typeface="Calibri"/>
              </a:rPr>
              <a:t>default </a:t>
            </a:r>
            <a:r>
              <a:rPr dirty="0" sz="1800" spc="-5">
                <a:latin typeface="Calibri"/>
                <a:cs typeface="Calibri"/>
              </a:rPr>
              <a:t>label name on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view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">
                <a:latin typeface="Calibri"/>
                <a:cs typeface="Calibri"/>
              </a:rPr>
              <a:t>Specifies </a:t>
            </a:r>
            <a:r>
              <a:rPr dirty="0" sz="1800">
                <a:latin typeface="Calibri"/>
                <a:cs typeface="Calibri"/>
              </a:rPr>
              <a:t>type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data: displays </a:t>
            </a:r>
            <a:r>
              <a:rPr dirty="0" sz="1800" spc="-5">
                <a:latin typeface="Calibri"/>
                <a:cs typeface="Calibri"/>
              </a:rPr>
              <a:t>only </a:t>
            </a:r>
            <a:r>
              <a:rPr dirty="0" sz="1800" spc="-15">
                <a:latin typeface="Calibri"/>
                <a:cs typeface="Calibri"/>
              </a:rPr>
              <a:t>date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L="716280" marR="2381250">
              <a:lnSpc>
                <a:spcPct val="100000"/>
              </a:lnSpc>
              <a:spcBef>
                <a:spcPts val="1410"/>
              </a:spcBef>
            </a:pPr>
            <a:r>
              <a:rPr dirty="0" sz="1800" spc="-20">
                <a:latin typeface="Calibri"/>
                <a:cs typeface="Calibri"/>
              </a:rPr>
              <a:t>Workaround </a:t>
            </a:r>
            <a:r>
              <a:rPr dirty="0" sz="1800" spc="-15">
                <a:latin typeface="Calibri"/>
                <a:cs typeface="Calibri"/>
              </a:rPr>
              <a:t>for 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bug in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Chrome</a:t>
            </a:r>
            <a:endParaRPr sz="1800">
              <a:latin typeface="Calibri"/>
              <a:cs typeface="Calibri"/>
            </a:endParaRPr>
          </a:p>
          <a:p>
            <a:pPr algn="ctr" marR="1662430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892" y="461594"/>
            <a:ext cx="3996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ActionLink</a:t>
            </a:r>
            <a:r>
              <a:rPr dirty="0" spc="-75"/>
              <a:t> </a:t>
            </a:r>
            <a:r>
              <a:rPr dirty="0" spc="-5"/>
              <a:t>helper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07565"/>
            <a:ext cx="81153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Html.ActionLink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20">
                <a:latin typeface="Calibri"/>
                <a:cs typeface="Calibri"/>
              </a:rPr>
              <a:t>generates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link </a:t>
            </a:r>
            <a:r>
              <a:rPr dirty="0" sz="3200" spc="-10">
                <a:latin typeface="Calibri"/>
                <a:cs typeface="Calibri"/>
              </a:rPr>
              <a:t>according</a:t>
            </a:r>
            <a:r>
              <a:rPr dirty="0" sz="3200" spc="6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998383"/>
            <a:ext cx="4887595" cy="119634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70"/>
              </a:spcBef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given </a:t>
            </a:r>
            <a:r>
              <a:rPr dirty="0" sz="3200">
                <a:latin typeface="Calibri"/>
                <a:cs typeface="Calibri"/>
              </a:rPr>
              <a:t>URL mapping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policy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Primer: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4419600"/>
            <a:ext cx="8458200" cy="160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9632" y="2257044"/>
            <a:ext cx="2688336" cy="1086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0591" y="2223516"/>
            <a:ext cx="2567940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8400" y="2286000"/>
            <a:ext cx="2590800" cy="987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8400" y="2286000"/>
            <a:ext cx="2590800" cy="988060"/>
          </a:xfrm>
          <a:custGeom>
            <a:avLst/>
            <a:gdLst/>
            <a:ahLst/>
            <a:cxnLst/>
            <a:rect l="l" t="t" r="r" b="b"/>
            <a:pathLst>
              <a:path w="2590800" h="98806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89200" y="0"/>
                </a:lnTo>
                <a:lnTo>
                  <a:pt x="2528756" y="7981"/>
                </a:lnTo>
                <a:lnTo>
                  <a:pt x="2561050" y="29749"/>
                </a:lnTo>
                <a:lnTo>
                  <a:pt x="2582818" y="62043"/>
                </a:lnTo>
                <a:lnTo>
                  <a:pt x="2590800" y="101600"/>
                </a:lnTo>
                <a:lnTo>
                  <a:pt x="2590800" y="355600"/>
                </a:lnTo>
                <a:lnTo>
                  <a:pt x="2590800" y="508000"/>
                </a:lnTo>
                <a:lnTo>
                  <a:pt x="2582818" y="547556"/>
                </a:lnTo>
                <a:lnTo>
                  <a:pt x="2561050" y="579850"/>
                </a:lnTo>
                <a:lnTo>
                  <a:pt x="2528756" y="601618"/>
                </a:lnTo>
                <a:lnTo>
                  <a:pt x="2489200" y="609600"/>
                </a:lnTo>
                <a:lnTo>
                  <a:pt x="1079500" y="609600"/>
                </a:lnTo>
                <a:lnTo>
                  <a:pt x="235965" y="987933"/>
                </a:lnTo>
                <a:lnTo>
                  <a:pt x="4318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3556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27978" y="2289175"/>
            <a:ext cx="22326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Anonymous object </a:t>
            </a:r>
            <a:r>
              <a:rPr dirty="0" sz="1800">
                <a:latin typeface="Calibri"/>
                <a:cs typeface="Calibri"/>
              </a:rPr>
              <a:t>–  </a:t>
            </a:r>
            <a:r>
              <a:rPr dirty="0" sz="1800" spc="-5">
                <a:latin typeface="Calibri"/>
                <a:cs typeface="Calibri"/>
              </a:rPr>
              <a:t>specifies </a:t>
            </a:r>
            <a:r>
              <a:rPr dirty="0" sz="1800">
                <a:latin typeface="Calibri"/>
                <a:cs typeface="Calibri"/>
              </a:rPr>
              <a:t>ID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66032" y="3593591"/>
            <a:ext cx="2688336" cy="742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31564" y="3808476"/>
            <a:ext cx="2557272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4800" y="3622294"/>
            <a:ext cx="2590800" cy="6449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4800" y="3622294"/>
            <a:ext cx="2590800" cy="645160"/>
          </a:xfrm>
          <a:custGeom>
            <a:avLst/>
            <a:gdLst/>
            <a:ahLst/>
            <a:cxnLst/>
            <a:rect l="l" t="t" r="r" b="b"/>
            <a:pathLst>
              <a:path w="2590800" h="645160">
                <a:moveTo>
                  <a:pt x="0" y="263905"/>
                </a:moveTo>
                <a:lnTo>
                  <a:pt x="5994" y="234265"/>
                </a:lnTo>
                <a:lnTo>
                  <a:pt x="22336" y="210042"/>
                </a:lnTo>
                <a:lnTo>
                  <a:pt x="46559" y="193700"/>
                </a:lnTo>
                <a:lnTo>
                  <a:pt x="76200" y="187705"/>
                </a:lnTo>
                <a:lnTo>
                  <a:pt x="1511300" y="187705"/>
                </a:lnTo>
                <a:lnTo>
                  <a:pt x="1359915" y="0"/>
                </a:lnTo>
                <a:lnTo>
                  <a:pt x="2159000" y="187705"/>
                </a:lnTo>
                <a:lnTo>
                  <a:pt x="2514600" y="187705"/>
                </a:lnTo>
                <a:lnTo>
                  <a:pt x="2544240" y="193700"/>
                </a:lnTo>
                <a:lnTo>
                  <a:pt x="2568463" y="210042"/>
                </a:lnTo>
                <a:lnTo>
                  <a:pt x="2584805" y="234265"/>
                </a:lnTo>
                <a:lnTo>
                  <a:pt x="2590800" y="263905"/>
                </a:lnTo>
                <a:lnTo>
                  <a:pt x="2590800" y="378205"/>
                </a:lnTo>
                <a:lnTo>
                  <a:pt x="2590800" y="568705"/>
                </a:lnTo>
                <a:lnTo>
                  <a:pt x="2584805" y="598346"/>
                </a:lnTo>
                <a:lnTo>
                  <a:pt x="2568463" y="622569"/>
                </a:lnTo>
                <a:lnTo>
                  <a:pt x="2544240" y="638911"/>
                </a:lnTo>
                <a:lnTo>
                  <a:pt x="2514600" y="644905"/>
                </a:lnTo>
                <a:lnTo>
                  <a:pt x="2159000" y="644905"/>
                </a:lnTo>
                <a:lnTo>
                  <a:pt x="1511300" y="644905"/>
                </a:lnTo>
                <a:lnTo>
                  <a:pt x="76200" y="644905"/>
                </a:lnTo>
                <a:lnTo>
                  <a:pt x="46559" y="638911"/>
                </a:lnTo>
                <a:lnTo>
                  <a:pt x="22336" y="622569"/>
                </a:lnTo>
                <a:lnTo>
                  <a:pt x="5994" y="598346"/>
                </a:lnTo>
                <a:lnTo>
                  <a:pt x="0" y="568705"/>
                </a:lnTo>
                <a:lnTo>
                  <a:pt x="0" y="378205"/>
                </a:lnTo>
                <a:lnTo>
                  <a:pt x="0" y="26390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02640" y="3168523"/>
            <a:ext cx="7917815" cy="1005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libri"/>
                <a:cs typeface="Calibri"/>
              </a:rPr>
              <a:t>Html.ActionLink(“Edit", </a:t>
            </a:r>
            <a:r>
              <a:rPr dirty="0" sz="3200" spc="-10">
                <a:latin typeface="Calibri"/>
                <a:cs typeface="Calibri"/>
              </a:rPr>
              <a:t>“Edit",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new{id=item.ID)}</a:t>
            </a:r>
            <a:endParaRPr sz="3200">
              <a:latin typeface="Calibri"/>
              <a:cs typeface="Calibri"/>
            </a:endParaRPr>
          </a:p>
          <a:p>
            <a:pPr marL="3509010">
              <a:lnSpc>
                <a:spcPct val="100000"/>
              </a:lnSpc>
              <a:spcBef>
                <a:spcPts val="1710"/>
              </a:spcBef>
            </a:pPr>
            <a:r>
              <a:rPr dirty="0" sz="1800" spc="-10">
                <a:latin typeface="Calibri"/>
                <a:cs typeface="Calibri"/>
              </a:rPr>
              <a:t>Controller </a:t>
            </a:r>
            <a:r>
              <a:rPr dirty="0" sz="1800" spc="-5">
                <a:latin typeface="Calibri"/>
                <a:cs typeface="Calibri"/>
              </a:rPr>
              <a:t>action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461594"/>
            <a:ext cx="26543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Edit</a:t>
            </a:r>
            <a:r>
              <a:rPr dirty="0" spc="-65"/>
              <a:t> </a:t>
            </a:r>
            <a:r>
              <a:rPr dirty="0"/>
              <a:t>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9537" y="3205226"/>
            <a:ext cx="3014599" cy="2509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0400" y="3200400"/>
            <a:ext cx="5934075" cy="2105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031" y="2409444"/>
            <a:ext cx="2688336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9204" y="2436876"/>
            <a:ext cx="2221992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2438400"/>
            <a:ext cx="2590800" cy="764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" y="2438400"/>
            <a:ext cx="2590800" cy="765175"/>
          </a:xfrm>
          <a:custGeom>
            <a:avLst/>
            <a:gdLst/>
            <a:ahLst/>
            <a:cxnLst/>
            <a:rect l="l" t="t" r="r" b="b"/>
            <a:pathLst>
              <a:path w="2590800" h="765175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514600" y="0"/>
                </a:lnTo>
                <a:lnTo>
                  <a:pt x="2544240" y="5994"/>
                </a:lnTo>
                <a:lnTo>
                  <a:pt x="2568463" y="22336"/>
                </a:lnTo>
                <a:lnTo>
                  <a:pt x="2584805" y="46559"/>
                </a:lnTo>
                <a:lnTo>
                  <a:pt x="2590800" y="76200"/>
                </a:lnTo>
                <a:lnTo>
                  <a:pt x="2590800" y="266700"/>
                </a:lnTo>
                <a:lnTo>
                  <a:pt x="2590800" y="381000"/>
                </a:lnTo>
                <a:lnTo>
                  <a:pt x="2584805" y="410640"/>
                </a:lnTo>
                <a:lnTo>
                  <a:pt x="2568463" y="434863"/>
                </a:lnTo>
                <a:lnTo>
                  <a:pt x="2544240" y="451205"/>
                </a:lnTo>
                <a:lnTo>
                  <a:pt x="2514600" y="457200"/>
                </a:lnTo>
                <a:lnTo>
                  <a:pt x="1079500" y="457200"/>
                </a:lnTo>
                <a:lnTo>
                  <a:pt x="1283716" y="764794"/>
                </a:lnTo>
                <a:lnTo>
                  <a:pt x="4318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51632" y="2409444"/>
            <a:ext cx="2688336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26891" y="2436876"/>
            <a:ext cx="2337816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400" y="2438400"/>
            <a:ext cx="2590800" cy="764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400" y="2438400"/>
            <a:ext cx="2590800" cy="765175"/>
          </a:xfrm>
          <a:custGeom>
            <a:avLst/>
            <a:gdLst/>
            <a:ahLst/>
            <a:cxnLst/>
            <a:rect l="l" t="t" r="r" b="b"/>
            <a:pathLst>
              <a:path w="2590800" h="765175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514600" y="0"/>
                </a:lnTo>
                <a:lnTo>
                  <a:pt x="2544240" y="5994"/>
                </a:lnTo>
                <a:lnTo>
                  <a:pt x="2568463" y="22336"/>
                </a:lnTo>
                <a:lnTo>
                  <a:pt x="2584805" y="46559"/>
                </a:lnTo>
                <a:lnTo>
                  <a:pt x="2590800" y="76200"/>
                </a:lnTo>
                <a:lnTo>
                  <a:pt x="2590800" y="266700"/>
                </a:lnTo>
                <a:lnTo>
                  <a:pt x="2590800" y="381000"/>
                </a:lnTo>
                <a:lnTo>
                  <a:pt x="2584805" y="410640"/>
                </a:lnTo>
                <a:lnTo>
                  <a:pt x="2568463" y="434863"/>
                </a:lnTo>
                <a:lnTo>
                  <a:pt x="2544240" y="451205"/>
                </a:lnTo>
                <a:lnTo>
                  <a:pt x="2514600" y="457200"/>
                </a:lnTo>
                <a:lnTo>
                  <a:pt x="1079500" y="457200"/>
                </a:lnTo>
                <a:lnTo>
                  <a:pt x="1283715" y="764794"/>
                </a:lnTo>
                <a:lnTo>
                  <a:pt x="431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831" y="5588508"/>
            <a:ext cx="2688336" cy="1033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075" y="5881115"/>
            <a:ext cx="2645664" cy="7040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8600" y="5617044"/>
            <a:ext cx="2590800" cy="936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600" y="5617044"/>
            <a:ext cx="2590800" cy="936625"/>
          </a:xfrm>
          <a:custGeom>
            <a:avLst/>
            <a:gdLst/>
            <a:ahLst/>
            <a:cxnLst/>
            <a:rect l="l" t="t" r="r" b="b"/>
            <a:pathLst>
              <a:path w="2590800" h="936625">
                <a:moveTo>
                  <a:pt x="0" y="428155"/>
                </a:moveTo>
                <a:lnTo>
                  <a:pt x="7984" y="388609"/>
                </a:lnTo>
                <a:lnTo>
                  <a:pt x="29759" y="356314"/>
                </a:lnTo>
                <a:lnTo>
                  <a:pt x="62054" y="334539"/>
                </a:lnTo>
                <a:lnTo>
                  <a:pt x="101600" y="326555"/>
                </a:lnTo>
                <a:lnTo>
                  <a:pt x="431800" y="326555"/>
                </a:lnTo>
                <a:lnTo>
                  <a:pt x="1245616" y="0"/>
                </a:lnTo>
                <a:lnTo>
                  <a:pt x="1079500" y="326555"/>
                </a:lnTo>
                <a:lnTo>
                  <a:pt x="2489200" y="326555"/>
                </a:lnTo>
                <a:lnTo>
                  <a:pt x="2528756" y="334539"/>
                </a:lnTo>
                <a:lnTo>
                  <a:pt x="2561050" y="356314"/>
                </a:lnTo>
                <a:lnTo>
                  <a:pt x="2582818" y="388609"/>
                </a:lnTo>
                <a:lnTo>
                  <a:pt x="2590800" y="428155"/>
                </a:lnTo>
                <a:lnTo>
                  <a:pt x="2590800" y="580555"/>
                </a:lnTo>
                <a:lnTo>
                  <a:pt x="2590800" y="834555"/>
                </a:lnTo>
                <a:lnTo>
                  <a:pt x="2582818" y="874100"/>
                </a:lnTo>
                <a:lnTo>
                  <a:pt x="2561050" y="906395"/>
                </a:lnTo>
                <a:lnTo>
                  <a:pt x="2528756" y="928170"/>
                </a:lnTo>
                <a:lnTo>
                  <a:pt x="2489200" y="936155"/>
                </a:lnTo>
                <a:lnTo>
                  <a:pt x="1079500" y="936155"/>
                </a:lnTo>
                <a:lnTo>
                  <a:pt x="431800" y="936155"/>
                </a:lnTo>
                <a:lnTo>
                  <a:pt x="101600" y="936155"/>
                </a:lnTo>
                <a:lnTo>
                  <a:pt x="62054" y="928170"/>
                </a:lnTo>
                <a:lnTo>
                  <a:pt x="29759" y="906395"/>
                </a:lnTo>
                <a:lnTo>
                  <a:pt x="7984" y="874100"/>
                </a:lnTo>
                <a:lnTo>
                  <a:pt x="0" y="834555"/>
                </a:lnTo>
                <a:lnTo>
                  <a:pt x="0" y="580555"/>
                </a:lnTo>
                <a:lnTo>
                  <a:pt x="0" y="42815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3598" y="5947359"/>
            <a:ext cx="2258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[HttpGet] annotation </a:t>
            </a:r>
            <a:r>
              <a:rPr dirty="0" sz="1800" spc="-5">
                <a:latin typeface="Calibri"/>
                <a:cs typeface="Calibri"/>
              </a:rPr>
              <a:t>by  </a:t>
            </a:r>
            <a:r>
              <a:rPr dirty="0" sz="1800" spc="-10">
                <a:latin typeface="Calibri"/>
                <a:cs typeface="Calibri"/>
              </a:rPr>
              <a:t>default.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9340" y="3686555"/>
            <a:ext cx="2994660" cy="20208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25768" y="4387596"/>
            <a:ext cx="2618231" cy="1252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98489" y="3715639"/>
            <a:ext cx="2945511" cy="19231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98489" y="3715639"/>
            <a:ext cx="2945765" cy="1923414"/>
          </a:xfrm>
          <a:custGeom>
            <a:avLst/>
            <a:gdLst/>
            <a:ahLst/>
            <a:cxnLst/>
            <a:rect l="l" t="t" r="r" b="b"/>
            <a:pathLst>
              <a:path w="2945765" h="1923414">
                <a:moveTo>
                  <a:pt x="354711" y="907161"/>
                </a:moveTo>
                <a:lnTo>
                  <a:pt x="360075" y="860555"/>
                </a:lnTo>
                <a:lnTo>
                  <a:pt x="375356" y="817779"/>
                </a:lnTo>
                <a:lnTo>
                  <a:pt x="399337" y="780051"/>
                </a:lnTo>
                <a:lnTo>
                  <a:pt x="430801" y="748587"/>
                </a:lnTo>
                <a:lnTo>
                  <a:pt x="468529" y="724606"/>
                </a:lnTo>
                <a:lnTo>
                  <a:pt x="511305" y="709325"/>
                </a:lnTo>
                <a:lnTo>
                  <a:pt x="557911" y="703961"/>
                </a:lnTo>
                <a:lnTo>
                  <a:pt x="786511" y="703961"/>
                </a:lnTo>
                <a:lnTo>
                  <a:pt x="0" y="0"/>
                </a:lnTo>
                <a:lnTo>
                  <a:pt x="1434211" y="703961"/>
                </a:lnTo>
                <a:lnTo>
                  <a:pt x="2742311" y="703961"/>
                </a:lnTo>
                <a:lnTo>
                  <a:pt x="2788916" y="709325"/>
                </a:lnTo>
                <a:lnTo>
                  <a:pt x="2831692" y="724606"/>
                </a:lnTo>
                <a:lnTo>
                  <a:pt x="2869420" y="748587"/>
                </a:lnTo>
                <a:lnTo>
                  <a:pt x="2900884" y="780051"/>
                </a:lnTo>
                <a:lnTo>
                  <a:pt x="2924865" y="817779"/>
                </a:lnTo>
                <a:lnTo>
                  <a:pt x="2940146" y="860555"/>
                </a:lnTo>
                <a:lnTo>
                  <a:pt x="2945511" y="907161"/>
                </a:lnTo>
                <a:lnTo>
                  <a:pt x="2945511" y="1211961"/>
                </a:lnTo>
                <a:lnTo>
                  <a:pt x="2945511" y="1719961"/>
                </a:lnTo>
                <a:lnTo>
                  <a:pt x="2940146" y="1766566"/>
                </a:lnTo>
                <a:lnTo>
                  <a:pt x="2924865" y="1809342"/>
                </a:lnTo>
                <a:lnTo>
                  <a:pt x="2900884" y="1847070"/>
                </a:lnTo>
                <a:lnTo>
                  <a:pt x="2869420" y="1878534"/>
                </a:lnTo>
                <a:lnTo>
                  <a:pt x="2831692" y="1902515"/>
                </a:lnTo>
                <a:lnTo>
                  <a:pt x="2788916" y="1917796"/>
                </a:lnTo>
                <a:lnTo>
                  <a:pt x="2742311" y="1923161"/>
                </a:lnTo>
                <a:lnTo>
                  <a:pt x="1434211" y="1923161"/>
                </a:lnTo>
                <a:lnTo>
                  <a:pt x="786511" y="1923161"/>
                </a:lnTo>
                <a:lnTo>
                  <a:pt x="557911" y="1923161"/>
                </a:lnTo>
                <a:lnTo>
                  <a:pt x="511305" y="1917796"/>
                </a:lnTo>
                <a:lnTo>
                  <a:pt x="468529" y="1902515"/>
                </a:lnTo>
                <a:lnTo>
                  <a:pt x="430801" y="1878534"/>
                </a:lnTo>
                <a:lnTo>
                  <a:pt x="399337" y="1847070"/>
                </a:lnTo>
                <a:lnTo>
                  <a:pt x="375356" y="1809342"/>
                </a:lnTo>
                <a:lnTo>
                  <a:pt x="360075" y="1766566"/>
                </a:lnTo>
                <a:lnTo>
                  <a:pt x="354711" y="1719961"/>
                </a:lnTo>
                <a:lnTo>
                  <a:pt x="354711" y="1211961"/>
                </a:lnTo>
                <a:lnTo>
                  <a:pt x="354711" y="90716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94423" y="4453508"/>
            <a:ext cx="23094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[Bind] </a:t>
            </a:r>
            <a:r>
              <a:rPr dirty="0" sz="1800" spc="-15">
                <a:latin typeface="Calibri"/>
                <a:cs typeface="Calibri"/>
              </a:rPr>
              <a:t>attribute </a:t>
            </a:r>
            <a:r>
              <a:rPr dirty="0" sz="1800">
                <a:latin typeface="Calibri"/>
                <a:cs typeface="Calibri"/>
              </a:rPr>
              <a:t>– a  </a:t>
            </a:r>
            <a:r>
              <a:rPr dirty="0" sz="1800" spc="-5">
                <a:latin typeface="Calibri"/>
                <a:cs typeface="Calibri"/>
              </a:rPr>
              <a:t>security mechanism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 </a:t>
            </a:r>
            <a:r>
              <a:rPr dirty="0" sz="1800" spc="-10">
                <a:latin typeface="Calibri"/>
                <a:cs typeface="Calibri"/>
              </a:rPr>
              <a:t>prevents over-posting 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82540" y="3019044"/>
            <a:ext cx="3043427" cy="554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58967" y="3046476"/>
            <a:ext cx="2645664" cy="4297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31815" y="3048000"/>
            <a:ext cx="2945384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1815" y="3048000"/>
            <a:ext cx="2945765" cy="457200"/>
          </a:xfrm>
          <a:custGeom>
            <a:avLst/>
            <a:gdLst/>
            <a:ahLst/>
            <a:cxnLst/>
            <a:rect l="l" t="t" r="r" b="b"/>
            <a:pathLst>
              <a:path w="2945765" h="457200">
                <a:moveTo>
                  <a:pt x="354584" y="76200"/>
                </a:moveTo>
                <a:lnTo>
                  <a:pt x="360578" y="46559"/>
                </a:lnTo>
                <a:lnTo>
                  <a:pt x="376920" y="22336"/>
                </a:lnTo>
                <a:lnTo>
                  <a:pt x="401143" y="5994"/>
                </a:lnTo>
                <a:lnTo>
                  <a:pt x="430784" y="0"/>
                </a:lnTo>
                <a:lnTo>
                  <a:pt x="786384" y="0"/>
                </a:lnTo>
                <a:lnTo>
                  <a:pt x="1434084" y="0"/>
                </a:lnTo>
                <a:lnTo>
                  <a:pt x="2869184" y="0"/>
                </a:lnTo>
                <a:lnTo>
                  <a:pt x="2898824" y="5994"/>
                </a:lnTo>
                <a:lnTo>
                  <a:pt x="2923047" y="22336"/>
                </a:lnTo>
                <a:lnTo>
                  <a:pt x="2939389" y="46559"/>
                </a:lnTo>
                <a:lnTo>
                  <a:pt x="2945384" y="76200"/>
                </a:lnTo>
                <a:lnTo>
                  <a:pt x="2945384" y="266700"/>
                </a:lnTo>
                <a:lnTo>
                  <a:pt x="2945384" y="381000"/>
                </a:lnTo>
                <a:lnTo>
                  <a:pt x="2939389" y="410640"/>
                </a:lnTo>
                <a:lnTo>
                  <a:pt x="2923047" y="434863"/>
                </a:lnTo>
                <a:lnTo>
                  <a:pt x="2898824" y="451205"/>
                </a:lnTo>
                <a:lnTo>
                  <a:pt x="2869184" y="457200"/>
                </a:lnTo>
                <a:lnTo>
                  <a:pt x="1434084" y="457200"/>
                </a:lnTo>
                <a:lnTo>
                  <a:pt x="786384" y="457200"/>
                </a:lnTo>
                <a:lnTo>
                  <a:pt x="430784" y="457200"/>
                </a:lnTo>
                <a:lnTo>
                  <a:pt x="401143" y="451205"/>
                </a:lnTo>
                <a:lnTo>
                  <a:pt x="376920" y="434863"/>
                </a:lnTo>
                <a:lnTo>
                  <a:pt x="360578" y="410640"/>
                </a:lnTo>
                <a:lnTo>
                  <a:pt x="354584" y="381000"/>
                </a:lnTo>
                <a:lnTo>
                  <a:pt x="0" y="383794"/>
                </a:lnTo>
                <a:lnTo>
                  <a:pt x="354584" y="266700"/>
                </a:lnTo>
                <a:lnTo>
                  <a:pt x="354584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5940" y="1607565"/>
            <a:ext cx="7401559" cy="180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Implemented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15">
                <a:latin typeface="Calibri"/>
                <a:cs typeface="Calibri"/>
              </a:rPr>
              <a:t>Controller’s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3200"/>
              </a:spcBef>
              <a:tabLst>
                <a:tab pos="2971165" algn="l"/>
              </a:tabLst>
            </a:pPr>
            <a:r>
              <a:rPr dirty="0" sz="1800">
                <a:latin typeface="Calibri"/>
                <a:cs typeface="Calibri"/>
              </a:rPr>
              <a:t>HTTP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	</a:t>
            </a:r>
            <a:r>
              <a:rPr dirty="0" sz="1800">
                <a:latin typeface="Calibri"/>
                <a:cs typeface="Calibri"/>
              </a:rPr>
              <a:t>HTTP </a:t>
            </a:r>
            <a:r>
              <a:rPr dirty="0" sz="1800" spc="-10">
                <a:latin typeface="Calibri"/>
                <a:cs typeface="Calibri"/>
              </a:rPr>
              <a:t>POST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Prevents request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forgery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461594"/>
            <a:ext cx="64947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Processing </a:t>
            </a:r>
            <a:r>
              <a:rPr dirty="0"/>
              <a:t>the </a:t>
            </a:r>
            <a:r>
              <a:rPr dirty="0" spc="-5"/>
              <a:t>POST</a:t>
            </a:r>
            <a:r>
              <a:rPr dirty="0" spc="-35"/>
              <a:t> </a:t>
            </a:r>
            <a:r>
              <a:rPr dirty="0" spc="-15"/>
              <a:t>request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828800"/>
            <a:ext cx="6381750" cy="219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031" y="1342644"/>
            <a:ext cx="2231136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080" y="1331975"/>
            <a:ext cx="222199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371600"/>
            <a:ext cx="2133600" cy="516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1371600"/>
            <a:ext cx="2133600" cy="516890"/>
          </a:xfrm>
          <a:custGeom>
            <a:avLst/>
            <a:gdLst/>
            <a:ahLst/>
            <a:cxnLst/>
            <a:rect l="l" t="t" r="r" b="b"/>
            <a:pathLst>
              <a:path w="2133600" h="516889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244600" y="0"/>
                </a:lnTo>
                <a:lnTo>
                  <a:pt x="1778000" y="0"/>
                </a:lnTo>
                <a:lnTo>
                  <a:pt x="2070100" y="0"/>
                </a:lnTo>
                <a:lnTo>
                  <a:pt x="2094809" y="4992"/>
                </a:lnTo>
                <a:lnTo>
                  <a:pt x="2114994" y="18605"/>
                </a:lnTo>
                <a:lnTo>
                  <a:pt x="2128607" y="38790"/>
                </a:lnTo>
                <a:lnTo>
                  <a:pt x="2133600" y="63500"/>
                </a:lnTo>
                <a:lnTo>
                  <a:pt x="2133600" y="222250"/>
                </a:lnTo>
                <a:lnTo>
                  <a:pt x="2133600" y="317500"/>
                </a:lnTo>
                <a:lnTo>
                  <a:pt x="2128607" y="342209"/>
                </a:lnTo>
                <a:lnTo>
                  <a:pt x="2114994" y="362394"/>
                </a:lnTo>
                <a:lnTo>
                  <a:pt x="2094809" y="376007"/>
                </a:lnTo>
                <a:lnTo>
                  <a:pt x="2070100" y="381000"/>
                </a:lnTo>
                <a:lnTo>
                  <a:pt x="1778000" y="381000"/>
                </a:lnTo>
                <a:lnTo>
                  <a:pt x="1240917" y="516636"/>
                </a:lnTo>
                <a:lnTo>
                  <a:pt x="12446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46832" y="1342644"/>
            <a:ext cx="2993136" cy="766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86455" y="1331975"/>
            <a:ext cx="2912364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5600" y="1371600"/>
            <a:ext cx="2895600" cy="6681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5600" y="1371600"/>
            <a:ext cx="2895600" cy="668655"/>
          </a:xfrm>
          <a:custGeom>
            <a:avLst/>
            <a:gdLst/>
            <a:ahLst/>
            <a:cxnLst/>
            <a:rect l="l" t="t" r="r" b="b"/>
            <a:pathLst>
              <a:path w="2895600" h="668655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832100" y="0"/>
                </a:lnTo>
                <a:lnTo>
                  <a:pt x="2856809" y="4992"/>
                </a:lnTo>
                <a:lnTo>
                  <a:pt x="2876994" y="18605"/>
                </a:lnTo>
                <a:lnTo>
                  <a:pt x="2890607" y="38790"/>
                </a:lnTo>
                <a:lnTo>
                  <a:pt x="2895600" y="63500"/>
                </a:lnTo>
                <a:lnTo>
                  <a:pt x="2895600" y="222250"/>
                </a:lnTo>
                <a:lnTo>
                  <a:pt x="2895600" y="317500"/>
                </a:lnTo>
                <a:lnTo>
                  <a:pt x="2890607" y="342209"/>
                </a:lnTo>
                <a:lnTo>
                  <a:pt x="2876994" y="362394"/>
                </a:lnTo>
                <a:lnTo>
                  <a:pt x="2856809" y="376007"/>
                </a:lnTo>
                <a:lnTo>
                  <a:pt x="2832100" y="381000"/>
                </a:lnTo>
                <a:lnTo>
                  <a:pt x="1206500" y="381000"/>
                </a:lnTo>
                <a:lnTo>
                  <a:pt x="213106" y="668147"/>
                </a:lnTo>
                <a:lnTo>
                  <a:pt x="4826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1964" y="2333244"/>
            <a:ext cx="5622036" cy="630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3547" y="2261616"/>
            <a:ext cx="5140452" cy="704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0732" y="2362200"/>
            <a:ext cx="5573268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70732" y="2362200"/>
            <a:ext cx="5573395" cy="533400"/>
          </a:xfrm>
          <a:custGeom>
            <a:avLst/>
            <a:gdLst/>
            <a:ahLst/>
            <a:cxnLst/>
            <a:rect l="l" t="t" r="r" b="b"/>
            <a:pathLst>
              <a:path w="5573395" h="533400">
                <a:moveTo>
                  <a:pt x="467867" y="88900"/>
                </a:moveTo>
                <a:lnTo>
                  <a:pt x="474847" y="54274"/>
                </a:lnTo>
                <a:lnTo>
                  <a:pt x="493887" y="26019"/>
                </a:lnTo>
                <a:lnTo>
                  <a:pt x="522142" y="6979"/>
                </a:lnTo>
                <a:lnTo>
                  <a:pt x="556767" y="0"/>
                </a:lnTo>
                <a:lnTo>
                  <a:pt x="1318767" y="0"/>
                </a:lnTo>
                <a:lnTo>
                  <a:pt x="2595117" y="0"/>
                </a:lnTo>
                <a:lnTo>
                  <a:pt x="5484368" y="0"/>
                </a:lnTo>
                <a:lnTo>
                  <a:pt x="5518993" y="6979"/>
                </a:lnTo>
                <a:lnTo>
                  <a:pt x="5547248" y="26019"/>
                </a:lnTo>
                <a:lnTo>
                  <a:pt x="5566288" y="54274"/>
                </a:lnTo>
                <a:lnTo>
                  <a:pt x="5573268" y="88900"/>
                </a:lnTo>
                <a:lnTo>
                  <a:pt x="5573268" y="311150"/>
                </a:lnTo>
                <a:lnTo>
                  <a:pt x="5573268" y="444500"/>
                </a:lnTo>
                <a:lnTo>
                  <a:pt x="5566288" y="479125"/>
                </a:lnTo>
                <a:lnTo>
                  <a:pt x="5547248" y="507380"/>
                </a:lnTo>
                <a:lnTo>
                  <a:pt x="5518993" y="526420"/>
                </a:lnTo>
                <a:lnTo>
                  <a:pt x="5484368" y="533400"/>
                </a:lnTo>
                <a:lnTo>
                  <a:pt x="2595117" y="533400"/>
                </a:lnTo>
                <a:lnTo>
                  <a:pt x="1318767" y="533400"/>
                </a:lnTo>
                <a:lnTo>
                  <a:pt x="556767" y="533400"/>
                </a:lnTo>
                <a:lnTo>
                  <a:pt x="522142" y="526420"/>
                </a:lnTo>
                <a:lnTo>
                  <a:pt x="493887" y="507380"/>
                </a:lnTo>
                <a:lnTo>
                  <a:pt x="474847" y="479125"/>
                </a:lnTo>
                <a:lnTo>
                  <a:pt x="467867" y="444500"/>
                </a:lnTo>
                <a:lnTo>
                  <a:pt x="0" y="297179"/>
                </a:lnTo>
                <a:lnTo>
                  <a:pt x="467867" y="311150"/>
                </a:lnTo>
                <a:lnTo>
                  <a:pt x="467867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06467" y="3095244"/>
            <a:ext cx="3924299" cy="47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92040" y="3084576"/>
            <a:ext cx="347167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55616" y="3124200"/>
            <a:ext cx="3826383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55616" y="3124200"/>
            <a:ext cx="3826510" cy="381000"/>
          </a:xfrm>
          <a:custGeom>
            <a:avLst/>
            <a:gdLst/>
            <a:ahLst/>
            <a:cxnLst/>
            <a:rect l="l" t="t" r="r" b="b"/>
            <a:pathLst>
              <a:path w="3826509" h="381000">
                <a:moveTo>
                  <a:pt x="321183" y="63500"/>
                </a:moveTo>
                <a:lnTo>
                  <a:pt x="326175" y="38790"/>
                </a:lnTo>
                <a:lnTo>
                  <a:pt x="339788" y="18605"/>
                </a:lnTo>
                <a:lnTo>
                  <a:pt x="359973" y="4992"/>
                </a:lnTo>
                <a:lnTo>
                  <a:pt x="384683" y="0"/>
                </a:lnTo>
                <a:lnTo>
                  <a:pt x="905383" y="0"/>
                </a:lnTo>
                <a:lnTo>
                  <a:pt x="1781683" y="0"/>
                </a:lnTo>
                <a:lnTo>
                  <a:pt x="3762883" y="0"/>
                </a:lnTo>
                <a:lnTo>
                  <a:pt x="3787592" y="4992"/>
                </a:lnTo>
                <a:lnTo>
                  <a:pt x="3807777" y="18605"/>
                </a:lnTo>
                <a:lnTo>
                  <a:pt x="3821390" y="38790"/>
                </a:lnTo>
                <a:lnTo>
                  <a:pt x="3826383" y="63500"/>
                </a:lnTo>
                <a:lnTo>
                  <a:pt x="3826383" y="222250"/>
                </a:lnTo>
                <a:lnTo>
                  <a:pt x="3826383" y="317500"/>
                </a:lnTo>
                <a:lnTo>
                  <a:pt x="3821390" y="342209"/>
                </a:lnTo>
                <a:lnTo>
                  <a:pt x="3807777" y="362394"/>
                </a:lnTo>
                <a:lnTo>
                  <a:pt x="3787592" y="376007"/>
                </a:lnTo>
                <a:lnTo>
                  <a:pt x="3762883" y="381000"/>
                </a:lnTo>
                <a:lnTo>
                  <a:pt x="1781683" y="381000"/>
                </a:lnTo>
                <a:lnTo>
                  <a:pt x="905383" y="381000"/>
                </a:lnTo>
                <a:lnTo>
                  <a:pt x="384683" y="381000"/>
                </a:lnTo>
                <a:lnTo>
                  <a:pt x="359973" y="376007"/>
                </a:lnTo>
                <a:lnTo>
                  <a:pt x="339788" y="362394"/>
                </a:lnTo>
                <a:lnTo>
                  <a:pt x="326175" y="342209"/>
                </a:lnTo>
                <a:lnTo>
                  <a:pt x="321183" y="317500"/>
                </a:lnTo>
                <a:lnTo>
                  <a:pt x="0" y="212344"/>
                </a:lnTo>
                <a:lnTo>
                  <a:pt x="321183" y="222250"/>
                </a:lnTo>
                <a:lnTo>
                  <a:pt x="321183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67227" y="3628644"/>
            <a:ext cx="5768339" cy="707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11296" y="3595115"/>
            <a:ext cx="5146548" cy="7040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16376" y="3657600"/>
            <a:ext cx="5670423" cy="609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6376" y="3657600"/>
            <a:ext cx="5670550" cy="609600"/>
          </a:xfrm>
          <a:custGeom>
            <a:avLst/>
            <a:gdLst/>
            <a:ahLst/>
            <a:cxnLst/>
            <a:rect l="l" t="t" r="r" b="b"/>
            <a:pathLst>
              <a:path w="5670550" h="609600">
                <a:moveTo>
                  <a:pt x="412623" y="101600"/>
                </a:moveTo>
                <a:lnTo>
                  <a:pt x="420604" y="62043"/>
                </a:lnTo>
                <a:lnTo>
                  <a:pt x="442372" y="29749"/>
                </a:lnTo>
                <a:lnTo>
                  <a:pt x="474666" y="7981"/>
                </a:lnTo>
                <a:lnTo>
                  <a:pt x="514223" y="0"/>
                </a:lnTo>
                <a:lnTo>
                  <a:pt x="1288923" y="0"/>
                </a:lnTo>
                <a:lnTo>
                  <a:pt x="2603373" y="0"/>
                </a:lnTo>
                <a:lnTo>
                  <a:pt x="5568823" y="0"/>
                </a:lnTo>
                <a:lnTo>
                  <a:pt x="5608379" y="7981"/>
                </a:lnTo>
                <a:lnTo>
                  <a:pt x="5640673" y="29749"/>
                </a:lnTo>
                <a:lnTo>
                  <a:pt x="5662441" y="62043"/>
                </a:lnTo>
                <a:lnTo>
                  <a:pt x="5670423" y="101600"/>
                </a:lnTo>
                <a:lnTo>
                  <a:pt x="5670423" y="254000"/>
                </a:lnTo>
                <a:lnTo>
                  <a:pt x="5670423" y="508000"/>
                </a:lnTo>
                <a:lnTo>
                  <a:pt x="5662441" y="547556"/>
                </a:lnTo>
                <a:lnTo>
                  <a:pt x="5640673" y="579850"/>
                </a:lnTo>
                <a:lnTo>
                  <a:pt x="5608379" y="601618"/>
                </a:lnTo>
                <a:lnTo>
                  <a:pt x="5568823" y="609600"/>
                </a:lnTo>
                <a:lnTo>
                  <a:pt x="2603373" y="609600"/>
                </a:lnTo>
                <a:lnTo>
                  <a:pt x="1288923" y="609600"/>
                </a:lnTo>
                <a:lnTo>
                  <a:pt x="514223" y="609600"/>
                </a:lnTo>
                <a:lnTo>
                  <a:pt x="474666" y="601618"/>
                </a:lnTo>
                <a:lnTo>
                  <a:pt x="442372" y="579850"/>
                </a:lnTo>
                <a:lnTo>
                  <a:pt x="420604" y="547556"/>
                </a:lnTo>
                <a:lnTo>
                  <a:pt x="412623" y="508000"/>
                </a:lnTo>
                <a:lnTo>
                  <a:pt x="412623" y="254000"/>
                </a:lnTo>
                <a:lnTo>
                  <a:pt x="0" y="130048"/>
                </a:lnTo>
                <a:lnTo>
                  <a:pt x="412623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07821" y="1397253"/>
            <a:ext cx="8204834" cy="283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8695" algn="l"/>
              </a:tabLst>
            </a:pPr>
            <a:r>
              <a:rPr dirty="0" sz="1800">
                <a:latin typeface="Calibri"/>
                <a:cs typeface="Calibri"/>
              </a:rPr>
              <a:t>HTTP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method.	</a:t>
            </a:r>
            <a:r>
              <a:rPr dirty="0" sz="1800" spc="-20">
                <a:latin typeface="Calibri"/>
                <a:cs typeface="Calibri"/>
              </a:rPr>
              <a:t>Validates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forgery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token.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3663315" marR="5080" indent="-28829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Checks if sent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are valid </a:t>
            </a:r>
            <a:r>
              <a:rPr dirty="0" sz="1800">
                <a:latin typeface="Calibri"/>
                <a:cs typeface="Calibri"/>
              </a:rPr>
              <a:t>– </a:t>
            </a:r>
            <a:r>
              <a:rPr dirty="0" sz="1800" spc="-5">
                <a:latin typeface="Calibri"/>
                <a:cs typeface="Calibri"/>
              </a:rPr>
              <a:t>server side </a:t>
            </a:r>
            <a:r>
              <a:rPr dirty="0" sz="1800" spc="-10">
                <a:latin typeface="Calibri"/>
                <a:cs typeface="Calibri"/>
              </a:rPr>
              <a:t>validation,  compared to </a:t>
            </a:r>
            <a:r>
              <a:rPr dirty="0" sz="1800" spc="-5">
                <a:latin typeface="Calibri"/>
                <a:cs typeface="Calibri"/>
              </a:rPr>
              <a:t>client-side </a:t>
            </a:r>
            <a:r>
              <a:rPr dirty="0" sz="1800" spc="-10">
                <a:latin typeface="Calibri"/>
                <a:cs typeface="Calibri"/>
              </a:rPr>
              <a:t>validation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(javascript)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26529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Redirects after </a:t>
            </a:r>
            <a:r>
              <a:rPr dirty="0" sz="1800" spc="-5">
                <a:latin typeface="Calibri"/>
                <a:cs typeface="Calibri"/>
              </a:rPr>
              <a:t>successful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update.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229362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case of </a:t>
            </a:r>
            <a:r>
              <a:rPr dirty="0" sz="1800" spc="-10">
                <a:latin typeface="Calibri"/>
                <a:cs typeface="Calibri"/>
              </a:rPr>
              <a:t>invalid data,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original </a:t>
            </a:r>
            <a:r>
              <a:rPr dirty="0" sz="1800" spc="-15">
                <a:latin typeface="Calibri"/>
                <a:cs typeface="Calibri"/>
              </a:rPr>
              <a:t>form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returned</a:t>
            </a:r>
            <a:endParaRPr sz="1800">
              <a:latin typeface="Calibri"/>
              <a:cs typeface="Calibri"/>
            </a:endParaRPr>
          </a:p>
          <a:p>
            <a:pPr algn="ctr" marL="229108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back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client, </a:t>
            </a:r>
            <a:r>
              <a:rPr dirty="0" sz="1800" spc="-10">
                <a:latin typeface="Calibri"/>
                <a:cs typeface="Calibri"/>
              </a:rPr>
              <a:t>displaying error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2400" y="4010025"/>
            <a:ext cx="3168904" cy="2466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58" y="461594"/>
            <a:ext cx="70161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HTTP </a:t>
            </a:r>
            <a:r>
              <a:rPr dirty="0"/>
              <a:t>methods – </a:t>
            </a:r>
            <a:r>
              <a:rPr dirty="0" spc="-10"/>
              <a:t>best</a:t>
            </a:r>
            <a:r>
              <a:rPr dirty="0" spc="-114"/>
              <a:t> </a:t>
            </a:r>
            <a:r>
              <a:rPr dirty="0" spc="-1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8065770" cy="44583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HttpGet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25">
                <a:latin typeface="Calibri"/>
                <a:cs typeface="Calibri"/>
              </a:rPr>
              <a:t>HttpPost </a:t>
            </a:r>
            <a:r>
              <a:rPr dirty="0" sz="3200" spc="-5">
                <a:latin typeface="Calibri"/>
                <a:cs typeface="Calibri"/>
              </a:rPr>
              <a:t>method</a:t>
            </a:r>
            <a:r>
              <a:rPr dirty="0" sz="3200" spc="1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overloads</a:t>
            </a:r>
            <a:endParaRPr sz="3200">
              <a:latin typeface="Calibri"/>
              <a:cs typeface="Calibri"/>
            </a:endParaRPr>
          </a:p>
          <a:p>
            <a:pPr marL="355600" marR="728980" indent="-34290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All methods </a:t>
            </a:r>
            <a:r>
              <a:rPr dirty="0" sz="3200" spc="-10">
                <a:latin typeface="Calibri"/>
                <a:cs typeface="Calibri"/>
              </a:rPr>
              <a:t>that </a:t>
            </a:r>
            <a:r>
              <a:rPr dirty="0" sz="3200" spc="-5">
                <a:latin typeface="Calibri"/>
                <a:cs typeface="Calibri"/>
              </a:rPr>
              <a:t>modify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>
                <a:latin typeface="Calibri"/>
                <a:cs typeface="Calibri"/>
              </a:rPr>
              <a:t>SHOULD </a:t>
            </a:r>
            <a:r>
              <a:rPr dirty="0" sz="3200" spc="-5">
                <a:latin typeface="Calibri"/>
                <a:cs typeface="Calibri"/>
              </a:rPr>
              <a:t>use  </a:t>
            </a:r>
            <a:r>
              <a:rPr dirty="0" sz="3200" spc="-25">
                <a:latin typeface="Calibri"/>
                <a:cs typeface="Calibri"/>
              </a:rPr>
              <a:t>HttpPost </a:t>
            </a:r>
            <a:r>
              <a:rPr dirty="0" sz="3200" spc="-5">
                <a:latin typeface="Calibri"/>
                <a:cs typeface="Calibri"/>
              </a:rPr>
              <a:t>method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overload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Modifying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5">
                <a:latin typeface="Calibri"/>
                <a:cs typeface="Calibri"/>
              </a:rPr>
              <a:t>HttpGet</a:t>
            </a:r>
            <a:r>
              <a:rPr dirty="0" sz="3200" spc="8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method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security</a:t>
            </a:r>
            <a:r>
              <a:rPr dirty="0" sz="2800" spc="-5">
                <a:latin typeface="Calibri"/>
                <a:cs typeface="Calibri"/>
              </a:rPr>
              <a:t> risk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Violates </a:t>
            </a:r>
            <a:r>
              <a:rPr dirty="0" sz="2800">
                <a:latin typeface="Calibri"/>
                <a:cs typeface="Calibri"/>
              </a:rPr>
              <a:t>HTTP </a:t>
            </a:r>
            <a:r>
              <a:rPr dirty="0" sz="2800" spc="-20">
                <a:latin typeface="Calibri"/>
                <a:cs typeface="Calibri"/>
              </a:rPr>
              <a:t>best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practices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Violates REST architectural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pattern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GET </a:t>
            </a:r>
            <a:r>
              <a:rPr dirty="0" sz="3200">
                <a:latin typeface="Calibri"/>
                <a:cs typeface="Calibri"/>
              </a:rPr>
              <a:t>method SHOULD </a:t>
            </a:r>
            <a:r>
              <a:rPr dirty="0" sz="3200" spc="-30">
                <a:latin typeface="Calibri"/>
                <a:cs typeface="Calibri"/>
              </a:rPr>
              <a:t>NOT </a:t>
            </a:r>
            <a:r>
              <a:rPr dirty="0" sz="3200" spc="-25">
                <a:latin typeface="Calibri"/>
                <a:cs typeface="Calibri"/>
              </a:rPr>
              <a:t>have </a:t>
            </a:r>
            <a:r>
              <a:rPr dirty="0" sz="3200" spc="-20">
                <a:latin typeface="Calibri"/>
                <a:cs typeface="Calibri"/>
              </a:rPr>
              <a:t>any </a:t>
            </a:r>
            <a:r>
              <a:rPr dirty="0" sz="3200" spc="-5">
                <a:latin typeface="Calibri"/>
                <a:cs typeface="Calibri"/>
              </a:rPr>
              <a:t>side </a:t>
            </a:r>
            <a:r>
              <a:rPr dirty="0" sz="3200" spc="-25">
                <a:latin typeface="Calibri"/>
                <a:cs typeface="Calibri"/>
              </a:rPr>
              <a:t>effect 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SHOULD </a:t>
            </a:r>
            <a:r>
              <a:rPr dirty="0" sz="3200" spc="-30">
                <a:latin typeface="Calibri"/>
                <a:cs typeface="Calibri"/>
              </a:rPr>
              <a:t>NOT </a:t>
            </a:r>
            <a:r>
              <a:rPr dirty="0" sz="3200" spc="-5">
                <a:latin typeface="Calibri"/>
                <a:cs typeface="Calibri"/>
              </a:rPr>
              <a:t>modify </a:t>
            </a:r>
            <a:r>
              <a:rPr dirty="0" sz="3200" spc="-20">
                <a:latin typeface="Calibri"/>
                <a:cs typeface="Calibri"/>
              </a:rPr>
              <a:t>persistent</a:t>
            </a:r>
            <a:r>
              <a:rPr dirty="0" sz="3200" spc="6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3540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libri"/>
                <a:cs typeface="Calibri"/>
              </a:rPr>
              <a:t>ADDING</a:t>
            </a:r>
            <a:r>
              <a:rPr dirty="0" sz="4000" spc="-65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661" y="461594"/>
            <a:ext cx="61912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Search </a:t>
            </a:r>
            <a:r>
              <a:rPr dirty="0" spc="-25"/>
              <a:t>form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0"/>
              <a:t>Index.cshtml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371600"/>
            <a:ext cx="5314950" cy="516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4032" y="2790444"/>
            <a:ext cx="2993136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93947" y="2779776"/>
            <a:ext cx="2811779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52800" y="2819400"/>
            <a:ext cx="2895600" cy="5316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52800" y="2819400"/>
            <a:ext cx="2895600" cy="532130"/>
          </a:xfrm>
          <a:custGeom>
            <a:avLst/>
            <a:gdLst/>
            <a:ahLst/>
            <a:cxnLst/>
            <a:rect l="l" t="t" r="r" b="b"/>
            <a:pathLst>
              <a:path w="2895600" h="532129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832100" y="0"/>
                </a:lnTo>
                <a:lnTo>
                  <a:pt x="2856809" y="4992"/>
                </a:lnTo>
                <a:lnTo>
                  <a:pt x="2876994" y="18605"/>
                </a:lnTo>
                <a:lnTo>
                  <a:pt x="2890607" y="38790"/>
                </a:lnTo>
                <a:lnTo>
                  <a:pt x="2895600" y="63500"/>
                </a:lnTo>
                <a:lnTo>
                  <a:pt x="2895600" y="222250"/>
                </a:lnTo>
                <a:lnTo>
                  <a:pt x="2895600" y="317500"/>
                </a:lnTo>
                <a:lnTo>
                  <a:pt x="2890607" y="342209"/>
                </a:lnTo>
                <a:lnTo>
                  <a:pt x="2876994" y="362394"/>
                </a:lnTo>
                <a:lnTo>
                  <a:pt x="2856809" y="376007"/>
                </a:lnTo>
                <a:lnTo>
                  <a:pt x="2832100" y="381000"/>
                </a:lnTo>
                <a:lnTo>
                  <a:pt x="1206500" y="381000"/>
                </a:lnTo>
                <a:lnTo>
                  <a:pt x="172212" y="531622"/>
                </a:lnTo>
                <a:lnTo>
                  <a:pt x="4826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61969" y="2845434"/>
            <a:ext cx="2476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Enter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text </a:t>
            </a:r>
            <a:r>
              <a:rPr dirty="0" sz="1800" spc="-10">
                <a:latin typeface="Calibri"/>
                <a:cs typeface="Calibri"/>
              </a:rPr>
              <a:t>filtering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33" y="461594"/>
            <a:ext cx="60261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View/Controller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 spc="-5"/>
              <a:t>changes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81200"/>
            <a:ext cx="4501261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86200" y="2057400"/>
            <a:ext cx="4543425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431" y="1495044"/>
            <a:ext cx="1773936" cy="656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" y="1484375"/>
            <a:ext cx="1764792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524000"/>
            <a:ext cx="1676400" cy="5589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524000"/>
            <a:ext cx="1676400" cy="559435"/>
          </a:xfrm>
          <a:custGeom>
            <a:avLst/>
            <a:gdLst/>
            <a:ahLst/>
            <a:cxnLst/>
            <a:rect l="l" t="t" r="r" b="b"/>
            <a:pathLst>
              <a:path w="1676400" h="559435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279400" y="0"/>
                </a:lnTo>
                <a:lnTo>
                  <a:pt x="698500" y="0"/>
                </a:lnTo>
                <a:lnTo>
                  <a:pt x="1612900" y="0"/>
                </a:lnTo>
                <a:lnTo>
                  <a:pt x="1637609" y="4992"/>
                </a:lnTo>
                <a:lnTo>
                  <a:pt x="1657794" y="18605"/>
                </a:lnTo>
                <a:lnTo>
                  <a:pt x="1671407" y="38790"/>
                </a:lnTo>
                <a:lnTo>
                  <a:pt x="1676400" y="63500"/>
                </a:lnTo>
                <a:lnTo>
                  <a:pt x="1676400" y="222250"/>
                </a:lnTo>
                <a:lnTo>
                  <a:pt x="1676400" y="317500"/>
                </a:lnTo>
                <a:lnTo>
                  <a:pt x="1671407" y="342209"/>
                </a:lnTo>
                <a:lnTo>
                  <a:pt x="1657794" y="362394"/>
                </a:lnTo>
                <a:lnTo>
                  <a:pt x="1637609" y="376007"/>
                </a:lnTo>
                <a:lnTo>
                  <a:pt x="1612900" y="381000"/>
                </a:lnTo>
                <a:lnTo>
                  <a:pt x="698500" y="381000"/>
                </a:lnTo>
                <a:lnTo>
                  <a:pt x="376212" y="558926"/>
                </a:lnTo>
                <a:lnTo>
                  <a:pt x="2794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9221" y="1549653"/>
            <a:ext cx="143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View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(changes)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832" y="1342644"/>
            <a:ext cx="3755136" cy="832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82184" y="1271016"/>
            <a:ext cx="3509771" cy="704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81600" y="1371600"/>
            <a:ext cx="3657600" cy="733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1600" y="1371600"/>
            <a:ext cx="3657600" cy="733425"/>
          </a:xfrm>
          <a:custGeom>
            <a:avLst/>
            <a:gdLst/>
            <a:ahLst/>
            <a:cxnLst/>
            <a:rect l="l" t="t" r="r" b="b"/>
            <a:pathLst>
              <a:path w="3657600" h="733425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133600" y="0"/>
                </a:lnTo>
                <a:lnTo>
                  <a:pt x="3048000" y="0"/>
                </a:lnTo>
                <a:lnTo>
                  <a:pt x="3568700" y="0"/>
                </a:lnTo>
                <a:lnTo>
                  <a:pt x="3603325" y="6979"/>
                </a:lnTo>
                <a:lnTo>
                  <a:pt x="3631580" y="26019"/>
                </a:lnTo>
                <a:lnTo>
                  <a:pt x="3650620" y="54274"/>
                </a:lnTo>
                <a:lnTo>
                  <a:pt x="3657600" y="88900"/>
                </a:lnTo>
                <a:lnTo>
                  <a:pt x="3657600" y="311150"/>
                </a:lnTo>
                <a:lnTo>
                  <a:pt x="3657600" y="444500"/>
                </a:lnTo>
                <a:lnTo>
                  <a:pt x="3650620" y="479125"/>
                </a:lnTo>
                <a:lnTo>
                  <a:pt x="3631580" y="507380"/>
                </a:lnTo>
                <a:lnTo>
                  <a:pt x="3603325" y="526420"/>
                </a:lnTo>
                <a:lnTo>
                  <a:pt x="3568700" y="533400"/>
                </a:lnTo>
                <a:lnTo>
                  <a:pt x="3048000" y="533400"/>
                </a:lnTo>
                <a:lnTo>
                  <a:pt x="1969389" y="733425"/>
                </a:lnTo>
                <a:lnTo>
                  <a:pt x="21336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49315" y="1336294"/>
            <a:ext cx="312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Controller </a:t>
            </a:r>
            <a:r>
              <a:rPr dirty="0" sz="1800">
                <a:latin typeface="Calibri"/>
                <a:cs typeface="Calibri"/>
              </a:rPr>
              <a:t>– </a:t>
            </a:r>
            <a:r>
              <a:rPr dirty="0" sz="1800" spc="-5">
                <a:latin typeface="Calibri"/>
                <a:cs typeface="Calibri"/>
              </a:rPr>
              <a:t>changed signature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1211" y="1610614"/>
            <a:ext cx="17392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method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41364" y="2257044"/>
            <a:ext cx="2775204" cy="707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72071" y="2223516"/>
            <a:ext cx="2407920" cy="704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89878" y="2286000"/>
            <a:ext cx="2677922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89878" y="2286000"/>
            <a:ext cx="2678430" cy="609600"/>
          </a:xfrm>
          <a:custGeom>
            <a:avLst/>
            <a:gdLst/>
            <a:ahLst/>
            <a:cxnLst/>
            <a:rect l="l" t="t" r="r" b="b"/>
            <a:pathLst>
              <a:path w="2678429" h="609600">
                <a:moveTo>
                  <a:pt x="239522" y="101600"/>
                </a:moveTo>
                <a:lnTo>
                  <a:pt x="247503" y="62043"/>
                </a:lnTo>
                <a:lnTo>
                  <a:pt x="269271" y="29749"/>
                </a:lnTo>
                <a:lnTo>
                  <a:pt x="301565" y="7981"/>
                </a:lnTo>
                <a:lnTo>
                  <a:pt x="341122" y="0"/>
                </a:lnTo>
                <a:lnTo>
                  <a:pt x="645922" y="0"/>
                </a:lnTo>
                <a:lnTo>
                  <a:pt x="1255522" y="0"/>
                </a:lnTo>
                <a:lnTo>
                  <a:pt x="2576322" y="0"/>
                </a:lnTo>
                <a:lnTo>
                  <a:pt x="2615878" y="7981"/>
                </a:lnTo>
                <a:lnTo>
                  <a:pt x="2648172" y="29749"/>
                </a:lnTo>
                <a:lnTo>
                  <a:pt x="2669940" y="62043"/>
                </a:lnTo>
                <a:lnTo>
                  <a:pt x="2677922" y="101600"/>
                </a:lnTo>
                <a:lnTo>
                  <a:pt x="2677922" y="254000"/>
                </a:lnTo>
                <a:lnTo>
                  <a:pt x="2677922" y="508000"/>
                </a:lnTo>
                <a:lnTo>
                  <a:pt x="2669940" y="547556"/>
                </a:lnTo>
                <a:lnTo>
                  <a:pt x="2648172" y="579850"/>
                </a:lnTo>
                <a:lnTo>
                  <a:pt x="2615878" y="601618"/>
                </a:lnTo>
                <a:lnTo>
                  <a:pt x="2576322" y="609600"/>
                </a:lnTo>
                <a:lnTo>
                  <a:pt x="1255522" y="609600"/>
                </a:lnTo>
                <a:lnTo>
                  <a:pt x="645922" y="609600"/>
                </a:lnTo>
                <a:lnTo>
                  <a:pt x="341122" y="609600"/>
                </a:lnTo>
                <a:lnTo>
                  <a:pt x="301565" y="601618"/>
                </a:lnTo>
                <a:lnTo>
                  <a:pt x="269271" y="579850"/>
                </a:lnTo>
                <a:lnTo>
                  <a:pt x="247503" y="547556"/>
                </a:lnTo>
                <a:lnTo>
                  <a:pt x="239522" y="508000"/>
                </a:lnTo>
                <a:lnTo>
                  <a:pt x="239522" y="254000"/>
                </a:lnTo>
                <a:lnTo>
                  <a:pt x="0" y="210312"/>
                </a:lnTo>
                <a:lnTo>
                  <a:pt x="239522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839457" y="2289175"/>
            <a:ext cx="2018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LINQ </a:t>
            </a:r>
            <a:r>
              <a:rPr dirty="0" sz="1800">
                <a:latin typeface="Calibri"/>
                <a:cs typeface="Calibri"/>
              </a:rPr>
              <a:t>query </a:t>
            </a:r>
            <a:r>
              <a:rPr dirty="0" sz="1800" spc="-10">
                <a:latin typeface="Calibri"/>
                <a:cs typeface="Calibri"/>
              </a:rPr>
              <a:t>definition  </a:t>
            </a:r>
            <a:r>
              <a:rPr dirty="0" sz="1800" spc="-20">
                <a:latin typeface="Calibri"/>
                <a:cs typeface="Calibri"/>
              </a:rPr>
              <a:t>(NOT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execution!)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75832" y="3453384"/>
            <a:ext cx="2154936" cy="577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80403" y="3579876"/>
            <a:ext cx="2144268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4600" y="3482975"/>
            <a:ext cx="2057400" cy="4794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24600" y="3482975"/>
            <a:ext cx="2057400" cy="479425"/>
          </a:xfrm>
          <a:custGeom>
            <a:avLst/>
            <a:gdLst/>
            <a:ahLst/>
            <a:cxnLst/>
            <a:rect l="l" t="t" r="r" b="b"/>
            <a:pathLst>
              <a:path w="2057400" h="479425">
                <a:moveTo>
                  <a:pt x="0" y="225425"/>
                </a:moveTo>
                <a:lnTo>
                  <a:pt x="3990" y="205646"/>
                </a:lnTo>
                <a:lnTo>
                  <a:pt x="14874" y="189499"/>
                </a:lnTo>
                <a:lnTo>
                  <a:pt x="31021" y="178615"/>
                </a:lnTo>
                <a:lnTo>
                  <a:pt x="50800" y="174625"/>
                </a:lnTo>
                <a:lnTo>
                  <a:pt x="342900" y="174625"/>
                </a:lnTo>
                <a:lnTo>
                  <a:pt x="253365" y="0"/>
                </a:lnTo>
                <a:lnTo>
                  <a:pt x="857250" y="174625"/>
                </a:lnTo>
                <a:lnTo>
                  <a:pt x="2006600" y="174625"/>
                </a:lnTo>
                <a:lnTo>
                  <a:pt x="2026378" y="178615"/>
                </a:lnTo>
                <a:lnTo>
                  <a:pt x="2042525" y="189499"/>
                </a:lnTo>
                <a:lnTo>
                  <a:pt x="2053409" y="205646"/>
                </a:lnTo>
                <a:lnTo>
                  <a:pt x="2057400" y="225425"/>
                </a:lnTo>
                <a:lnTo>
                  <a:pt x="2057400" y="301625"/>
                </a:lnTo>
                <a:lnTo>
                  <a:pt x="2057400" y="428625"/>
                </a:lnTo>
                <a:lnTo>
                  <a:pt x="2053409" y="448403"/>
                </a:lnTo>
                <a:lnTo>
                  <a:pt x="2042525" y="464550"/>
                </a:lnTo>
                <a:lnTo>
                  <a:pt x="2026378" y="475434"/>
                </a:lnTo>
                <a:lnTo>
                  <a:pt x="2006600" y="479425"/>
                </a:lnTo>
                <a:lnTo>
                  <a:pt x="857250" y="479425"/>
                </a:lnTo>
                <a:lnTo>
                  <a:pt x="342900" y="479425"/>
                </a:lnTo>
                <a:lnTo>
                  <a:pt x="50800" y="479425"/>
                </a:lnTo>
                <a:lnTo>
                  <a:pt x="31021" y="475434"/>
                </a:lnTo>
                <a:lnTo>
                  <a:pt x="14874" y="464550"/>
                </a:lnTo>
                <a:lnTo>
                  <a:pt x="3990" y="448403"/>
                </a:lnTo>
                <a:lnTo>
                  <a:pt x="0" y="428625"/>
                </a:lnTo>
                <a:lnTo>
                  <a:pt x="0" y="301625"/>
                </a:lnTo>
                <a:lnTo>
                  <a:pt x="0" y="22542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448171" y="3645484"/>
            <a:ext cx="18097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Lambda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03832" y="3476244"/>
            <a:ext cx="1850136" cy="7985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94688" y="3404615"/>
            <a:ext cx="1868424" cy="7040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52600" y="3505200"/>
            <a:ext cx="1752600" cy="7006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52600" y="3505200"/>
            <a:ext cx="1752600" cy="701040"/>
          </a:xfrm>
          <a:custGeom>
            <a:avLst/>
            <a:gdLst/>
            <a:ahLst/>
            <a:cxnLst/>
            <a:rect l="l" t="t" r="r" b="b"/>
            <a:pathLst>
              <a:path w="1752600" h="701039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92100" y="0"/>
                </a:lnTo>
                <a:lnTo>
                  <a:pt x="73025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31115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730250" y="533400"/>
                </a:lnTo>
                <a:lnTo>
                  <a:pt x="794512" y="700658"/>
                </a:lnTo>
                <a:lnTo>
                  <a:pt x="292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61566" y="3470275"/>
            <a:ext cx="15347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Default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method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POST!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83479" y="4953000"/>
            <a:ext cx="4084320" cy="304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56632" y="4314444"/>
            <a:ext cx="3526536" cy="771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68823" y="4242815"/>
            <a:ext cx="3555491" cy="7040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05400" y="4343400"/>
            <a:ext cx="3429000" cy="67335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05400" y="4343400"/>
            <a:ext cx="3429000" cy="673735"/>
          </a:xfrm>
          <a:custGeom>
            <a:avLst/>
            <a:gdLst/>
            <a:ahLst/>
            <a:cxnLst/>
            <a:rect l="l" t="t" r="r" b="b"/>
            <a:pathLst>
              <a:path w="3429000" h="673735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000250" y="0"/>
                </a:lnTo>
                <a:lnTo>
                  <a:pt x="2857500" y="0"/>
                </a:lnTo>
                <a:lnTo>
                  <a:pt x="3340100" y="0"/>
                </a:lnTo>
                <a:lnTo>
                  <a:pt x="3374725" y="6979"/>
                </a:lnTo>
                <a:lnTo>
                  <a:pt x="3402980" y="26019"/>
                </a:lnTo>
                <a:lnTo>
                  <a:pt x="3422020" y="54274"/>
                </a:lnTo>
                <a:lnTo>
                  <a:pt x="3429000" y="88900"/>
                </a:lnTo>
                <a:lnTo>
                  <a:pt x="3429000" y="311150"/>
                </a:lnTo>
                <a:lnTo>
                  <a:pt x="3429000" y="444500"/>
                </a:lnTo>
                <a:lnTo>
                  <a:pt x="3422020" y="479125"/>
                </a:lnTo>
                <a:lnTo>
                  <a:pt x="3402980" y="507380"/>
                </a:lnTo>
                <a:lnTo>
                  <a:pt x="3374725" y="526420"/>
                </a:lnTo>
                <a:lnTo>
                  <a:pt x="3340100" y="533400"/>
                </a:lnTo>
                <a:lnTo>
                  <a:pt x="2857500" y="533400"/>
                </a:lnTo>
                <a:lnTo>
                  <a:pt x="1902332" y="673354"/>
                </a:lnTo>
                <a:lnTo>
                  <a:pt x="200025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235955" y="4308729"/>
            <a:ext cx="31680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3860" marR="5080" indent="-39179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Use </a:t>
            </a:r>
            <a:r>
              <a:rPr dirty="0" sz="1800" spc="-5">
                <a:latin typeface="Calibri"/>
                <a:cs typeface="Calibri"/>
              </a:rPr>
              <a:t>overriden BeginForm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 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20">
                <a:latin typeface="Calibri"/>
                <a:cs typeface="Calibri"/>
              </a:rPr>
              <a:t>force </a:t>
            </a:r>
            <a:r>
              <a:rPr dirty="0" sz="1800" spc="-10">
                <a:latin typeface="Calibri"/>
                <a:cs typeface="Calibri"/>
              </a:rPr>
              <a:t>HttpGet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95400" y="5438775"/>
            <a:ext cx="6477000" cy="9620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461594"/>
            <a:ext cx="68516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Searching movies </a:t>
            </a:r>
            <a:r>
              <a:rPr dirty="0"/>
              <a:t>– URL</a:t>
            </a:r>
            <a:r>
              <a:rPr dirty="0" spc="-85"/>
              <a:t> </a:t>
            </a:r>
            <a:r>
              <a:rPr dirty="0" spc="5"/>
              <a:t>query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133600"/>
            <a:ext cx="3844036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0600" y="2133600"/>
            <a:ext cx="3844036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0032" y="1876044"/>
            <a:ext cx="1545336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2327" y="1903476"/>
            <a:ext cx="137922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28800" y="1905000"/>
            <a:ext cx="1447800" cy="600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8800" y="1905000"/>
            <a:ext cx="1447800" cy="600710"/>
          </a:xfrm>
          <a:custGeom>
            <a:avLst/>
            <a:gdLst/>
            <a:ahLst/>
            <a:cxnLst/>
            <a:rect l="l" t="t" r="r" b="b"/>
            <a:pathLst>
              <a:path w="1447800" h="60071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41300" y="0"/>
                </a:lnTo>
                <a:lnTo>
                  <a:pt x="603250" y="0"/>
                </a:lnTo>
                <a:lnTo>
                  <a:pt x="1371600" y="0"/>
                </a:lnTo>
                <a:lnTo>
                  <a:pt x="1401240" y="5994"/>
                </a:lnTo>
                <a:lnTo>
                  <a:pt x="1425463" y="22336"/>
                </a:lnTo>
                <a:lnTo>
                  <a:pt x="1441805" y="46559"/>
                </a:lnTo>
                <a:lnTo>
                  <a:pt x="1447800" y="76200"/>
                </a:lnTo>
                <a:lnTo>
                  <a:pt x="1447800" y="266700"/>
                </a:lnTo>
                <a:lnTo>
                  <a:pt x="1447800" y="381000"/>
                </a:lnTo>
                <a:lnTo>
                  <a:pt x="1441805" y="410640"/>
                </a:lnTo>
                <a:lnTo>
                  <a:pt x="1425463" y="434863"/>
                </a:lnTo>
                <a:lnTo>
                  <a:pt x="1401240" y="451205"/>
                </a:lnTo>
                <a:lnTo>
                  <a:pt x="1371600" y="457200"/>
                </a:lnTo>
                <a:lnTo>
                  <a:pt x="603250" y="457200"/>
                </a:lnTo>
                <a:lnTo>
                  <a:pt x="656336" y="600583"/>
                </a:lnTo>
                <a:lnTo>
                  <a:pt x="2413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29714" y="1968753"/>
            <a:ext cx="1045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HTTP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5832" y="1876044"/>
            <a:ext cx="1545336" cy="697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6040" y="1903476"/>
            <a:ext cx="1263395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24600" y="1905000"/>
            <a:ext cx="1447800" cy="600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24600" y="1905000"/>
            <a:ext cx="1447800" cy="600710"/>
          </a:xfrm>
          <a:custGeom>
            <a:avLst/>
            <a:gdLst/>
            <a:ahLst/>
            <a:cxnLst/>
            <a:rect l="l" t="t" r="r" b="b"/>
            <a:pathLst>
              <a:path w="1447800" h="60071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44550" y="0"/>
                </a:lnTo>
                <a:lnTo>
                  <a:pt x="1206500" y="0"/>
                </a:lnTo>
                <a:lnTo>
                  <a:pt x="1371600" y="0"/>
                </a:lnTo>
                <a:lnTo>
                  <a:pt x="1401240" y="5994"/>
                </a:lnTo>
                <a:lnTo>
                  <a:pt x="1425463" y="22336"/>
                </a:lnTo>
                <a:lnTo>
                  <a:pt x="1441805" y="46559"/>
                </a:lnTo>
                <a:lnTo>
                  <a:pt x="1447800" y="76200"/>
                </a:lnTo>
                <a:lnTo>
                  <a:pt x="1447800" y="266700"/>
                </a:lnTo>
                <a:lnTo>
                  <a:pt x="1447800" y="381000"/>
                </a:lnTo>
                <a:lnTo>
                  <a:pt x="1441805" y="410640"/>
                </a:lnTo>
                <a:lnTo>
                  <a:pt x="1425463" y="434863"/>
                </a:lnTo>
                <a:lnTo>
                  <a:pt x="1401240" y="451205"/>
                </a:lnTo>
                <a:lnTo>
                  <a:pt x="1371600" y="457200"/>
                </a:lnTo>
                <a:lnTo>
                  <a:pt x="1206500" y="457200"/>
                </a:lnTo>
                <a:lnTo>
                  <a:pt x="780415" y="600583"/>
                </a:lnTo>
                <a:lnTo>
                  <a:pt x="8445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84060" y="1968753"/>
            <a:ext cx="929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HTTP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6" y="461594"/>
            <a:ext cx="69837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 </a:t>
            </a:r>
            <a:r>
              <a:rPr dirty="0" spc="-5"/>
              <a:t>.NET </a:t>
            </a:r>
            <a:r>
              <a:rPr dirty="0" spc="-10"/>
              <a:t>MVC </a:t>
            </a:r>
            <a:r>
              <a:rPr dirty="0" spc="-15"/>
              <a:t>Features</a:t>
            </a:r>
            <a:r>
              <a:rPr dirty="0" spc="-70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6862445" cy="44583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Extensive </a:t>
            </a:r>
            <a:r>
              <a:rPr dirty="0" sz="3200" spc="-5">
                <a:latin typeface="Calibri"/>
                <a:cs typeface="Calibri"/>
              </a:rPr>
              <a:t>support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ASP </a:t>
            </a:r>
            <a:r>
              <a:rPr dirty="0" sz="3200" spc="-5">
                <a:latin typeface="Calibri"/>
                <a:cs typeface="Calibri"/>
              </a:rPr>
              <a:t>.NET </a:t>
            </a:r>
            <a:r>
              <a:rPr dirty="0" sz="3200" spc="-10">
                <a:latin typeface="Calibri"/>
                <a:cs typeface="Calibri"/>
              </a:rPr>
              <a:t>routing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Building apps with </a:t>
            </a:r>
            <a:r>
              <a:rPr dirty="0" sz="3200" spc="-10">
                <a:latin typeface="Calibri"/>
                <a:cs typeface="Calibri"/>
              </a:rPr>
              <a:t>comprehensible </a:t>
            </a:r>
            <a:r>
              <a:rPr dirty="0" sz="3200">
                <a:latin typeface="Calibri"/>
                <a:cs typeface="Calibri"/>
              </a:rPr>
              <a:t>and  </a:t>
            </a:r>
            <a:r>
              <a:rPr dirty="0" sz="3200" spc="-10">
                <a:latin typeface="Calibri"/>
                <a:cs typeface="Calibri"/>
              </a:rPr>
              <a:t>searchable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URLs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Customizable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URLs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Adapted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work well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5">
                <a:latin typeface="Calibri"/>
                <a:cs typeface="Calibri"/>
              </a:rPr>
              <a:t>search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engines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Adapted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5">
                <a:latin typeface="Calibri"/>
                <a:cs typeface="Calibri"/>
              </a:rPr>
              <a:t>REST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addressing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Decoupled </a:t>
            </a:r>
            <a:r>
              <a:rPr dirty="0" sz="2800" spc="-20">
                <a:latin typeface="Calibri"/>
                <a:cs typeface="Calibri"/>
              </a:rPr>
              <a:t>from </a:t>
            </a:r>
            <a:r>
              <a:rPr dirty="0" sz="2800" spc="-15">
                <a:latin typeface="Calibri"/>
                <a:cs typeface="Calibri"/>
              </a:rPr>
              <a:t>resource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  <a:p>
            <a:pPr marL="355600" marR="1076325" indent="-342900">
              <a:lnSpc>
                <a:spcPts val="346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5">
                <a:latin typeface="Calibri"/>
                <a:cs typeface="Calibri"/>
              </a:rPr>
              <a:t>existing </a:t>
            </a:r>
            <a:r>
              <a:rPr dirty="0" sz="3200">
                <a:latin typeface="Calibri"/>
                <a:cs typeface="Calibri"/>
              </a:rPr>
              <a:t>ASP </a:t>
            </a:r>
            <a:r>
              <a:rPr dirty="0" sz="3200" spc="-5">
                <a:latin typeface="Calibri"/>
                <a:cs typeface="Calibri"/>
              </a:rPr>
              <a:t>.NET </a:t>
            </a:r>
            <a:r>
              <a:rPr dirty="0" sz="3200" spc="-20">
                <a:latin typeface="Calibri"/>
                <a:cs typeface="Calibri"/>
              </a:rPr>
              <a:t>features  </a:t>
            </a:r>
            <a:r>
              <a:rPr dirty="0" sz="3200" spc="-15">
                <a:latin typeface="Calibri"/>
                <a:cs typeface="Calibri"/>
              </a:rPr>
              <a:t>(backward</a:t>
            </a:r>
            <a:r>
              <a:rPr dirty="0" sz="3200" spc="-10">
                <a:latin typeface="Calibri"/>
                <a:cs typeface="Calibri"/>
              </a:rPr>
              <a:t> compatibility)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47800"/>
            <a:ext cx="5854573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80232" y="1190244"/>
            <a:ext cx="2764536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7476" y="1118616"/>
            <a:ext cx="2723388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9000" y="1219200"/>
            <a:ext cx="2667000" cy="700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9000" y="1219200"/>
            <a:ext cx="2667000" cy="701040"/>
          </a:xfrm>
          <a:custGeom>
            <a:avLst/>
            <a:gdLst/>
            <a:ahLst/>
            <a:cxnLst/>
            <a:rect l="l" t="t" r="r" b="b"/>
            <a:pathLst>
              <a:path w="2667000" h="701039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444500" y="0"/>
                </a:lnTo>
                <a:lnTo>
                  <a:pt x="1111250" y="0"/>
                </a:lnTo>
                <a:lnTo>
                  <a:pt x="2578100" y="0"/>
                </a:lnTo>
                <a:lnTo>
                  <a:pt x="2612725" y="6979"/>
                </a:lnTo>
                <a:lnTo>
                  <a:pt x="2640980" y="26019"/>
                </a:lnTo>
                <a:lnTo>
                  <a:pt x="2660020" y="54274"/>
                </a:lnTo>
                <a:lnTo>
                  <a:pt x="2667000" y="88900"/>
                </a:lnTo>
                <a:lnTo>
                  <a:pt x="2667000" y="311150"/>
                </a:lnTo>
                <a:lnTo>
                  <a:pt x="2667000" y="444500"/>
                </a:lnTo>
                <a:lnTo>
                  <a:pt x="2660020" y="479125"/>
                </a:lnTo>
                <a:lnTo>
                  <a:pt x="2640980" y="507380"/>
                </a:lnTo>
                <a:lnTo>
                  <a:pt x="2612725" y="526420"/>
                </a:lnTo>
                <a:lnTo>
                  <a:pt x="2578100" y="533400"/>
                </a:lnTo>
                <a:lnTo>
                  <a:pt x="1111250" y="533400"/>
                </a:lnTo>
                <a:lnTo>
                  <a:pt x="1209166" y="700659"/>
                </a:lnTo>
                <a:lnTo>
                  <a:pt x="444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1185" y="337322"/>
            <a:ext cx="5427980" cy="1421130"/>
          </a:xfrm>
          <a:prstGeom prst="rect"/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/>
              <a:t>Adding </a:t>
            </a:r>
            <a:r>
              <a:rPr dirty="0" spc="-10"/>
              <a:t>search </a:t>
            </a:r>
            <a:r>
              <a:rPr dirty="0" spc="-15"/>
              <a:t>by</a:t>
            </a:r>
            <a:r>
              <a:rPr dirty="0" spc="-40"/>
              <a:t> </a:t>
            </a:r>
            <a:r>
              <a:rPr dirty="0" spc="-10"/>
              <a:t>Genre</a:t>
            </a:r>
          </a:p>
          <a:p>
            <a:pPr marL="2337435" marR="1365250" indent="-591820">
              <a:lnSpc>
                <a:spcPct val="100000"/>
              </a:lnSpc>
              <a:spcBef>
                <a:spcPts val="400"/>
              </a:spcBef>
            </a:pPr>
            <a:r>
              <a:rPr dirty="0" sz="1800" spc="-10"/>
              <a:t>HttpGet </a:t>
            </a:r>
            <a:r>
              <a:rPr dirty="0" sz="1800" spc="-5"/>
              <a:t>method handles  </a:t>
            </a:r>
            <a:r>
              <a:rPr dirty="0" sz="1800"/>
              <a:t>the</a:t>
            </a:r>
            <a:r>
              <a:rPr dirty="0" sz="1800" spc="-10"/>
              <a:t> request.</a:t>
            </a:r>
            <a:endParaRPr sz="18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473" y="461594"/>
            <a:ext cx="53848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Search by Genre </a:t>
            </a:r>
            <a:r>
              <a:rPr dirty="0"/>
              <a:t>–</a:t>
            </a:r>
            <a:r>
              <a:rPr dirty="0" spc="-80"/>
              <a:t> </a:t>
            </a:r>
            <a:r>
              <a:rPr dirty="0" spc="-1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1905000"/>
            <a:ext cx="463423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432" y="3781044"/>
            <a:ext cx="290322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6971" y="3732276"/>
            <a:ext cx="2505455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3810000"/>
            <a:ext cx="2805938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78196" y="3956303"/>
            <a:ext cx="3357372" cy="989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379" y="3797884"/>
            <a:ext cx="2663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810" algn="l"/>
                <a:tab pos="2649855" algn="l"/>
              </a:tabLst>
            </a:pPr>
            <a:r>
              <a:rPr dirty="0" u="sng" sz="1800">
                <a:uFill>
                  <a:solidFill>
                    <a:srgbClr val="97B853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97B853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-10">
                <a:uFill>
                  <a:solidFill>
                    <a:srgbClr val="97B853"/>
                  </a:solidFill>
                </a:uFill>
                <a:latin typeface="Calibri"/>
                <a:cs typeface="Calibri"/>
              </a:rPr>
              <a:t>DropDown </a:t>
            </a:r>
            <a:r>
              <a:rPr dirty="0" u="sng" sz="1800" spc="-15">
                <a:uFill>
                  <a:solidFill>
                    <a:srgbClr val="97B853"/>
                  </a:solidFill>
                </a:uFill>
                <a:latin typeface="Calibri"/>
                <a:cs typeface="Calibri"/>
              </a:rPr>
              <a:t>list</a:t>
            </a:r>
            <a:r>
              <a:rPr dirty="0" u="sng" sz="1800" spc="5">
                <a:uFill>
                  <a:solidFill>
                    <a:srgbClr val="97B853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uFill>
                  <a:solidFill>
                    <a:srgbClr val="97B853"/>
                  </a:solidFill>
                </a:uFill>
                <a:latin typeface="Calibri"/>
                <a:cs typeface="Calibri"/>
              </a:rPr>
              <a:t>markup.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5376" y="3953255"/>
            <a:ext cx="3051048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27726" y="3984878"/>
            <a:ext cx="3259074" cy="89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27726" y="3984878"/>
            <a:ext cx="3259454" cy="892175"/>
          </a:xfrm>
          <a:custGeom>
            <a:avLst/>
            <a:gdLst/>
            <a:ahLst/>
            <a:cxnLst/>
            <a:rect l="l" t="t" r="r" b="b"/>
            <a:pathLst>
              <a:path w="3259454" h="892175">
                <a:moveTo>
                  <a:pt x="287274" y="193421"/>
                </a:moveTo>
                <a:lnTo>
                  <a:pt x="294390" y="149241"/>
                </a:lnTo>
                <a:lnTo>
                  <a:pt x="314210" y="110889"/>
                </a:lnTo>
                <a:lnTo>
                  <a:pt x="344442" y="80657"/>
                </a:lnTo>
                <a:lnTo>
                  <a:pt x="382794" y="60837"/>
                </a:lnTo>
                <a:lnTo>
                  <a:pt x="426974" y="53721"/>
                </a:lnTo>
                <a:lnTo>
                  <a:pt x="782574" y="53721"/>
                </a:lnTo>
                <a:lnTo>
                  <a:pt x="1525524" y="53721"/>
                </a:lnTo>
                <a:lnTo>
                  <a:pt x="3119374" y="53721"/>
                </a:lnTo>
                <a:lnTo>
                  <a:pt x="3163504" y="60837"/>
                </a:lnTo>
                <a:lnTo>
                  <a:pt x="3201850" y="80657"/>
                </a:lnTo>
                <a:lnTo>
                  <a:pt x="3232101" y="110889"/>
                </a:lnTo>
                <a:lnTo>
                  <a:pt x="3251945" y="149241"/>
                </a:lnTo>
                <a:lnTo>
                  <a:pt x="3259074" y="193421"/>
                </a:lnTo>
                <a:lnTo>
                  <a:pt x="3259074" y="402971"/>
                </a:lnTo>
                <a:lnTo>
                  <a:pt x="3259074" y="752221"/>
                </a:lnTo>
                <a:lnTo>
                  <a:pt x="3251957" y="796400"/>
                </a:lnTo>
                <a:lnTo>
                  <a:pt x="3232137" y="834752"/>
                </a:lnTo>
                <a:lnTo>
                  <a:pt x="3201905" y="864984"/>
                </a:lnTo>
                <a:lnTo>
                  <a:pt x="3163553" y="884804"/>
                </a:lnTo>
                <a:lnTo>
                  <a:pt x="3119374" y="891921"/>
                </a:lnTo>
                <a:lnTo>
                  <a:pt x="1525524" y="891921"/>
                </a:lnTo>
                <a:lnTo>
                  <a:pt x="782574" y="891921"/>
                </a:lnTo>
                <a:lnTo>
                  <a:pt x="426974" y="891921"/>
                </a:lnTo>
                <a:lnTo>
                  <a:pt x="382794" y="884804"/>
                </a:lnTo>
                <a:lnTo>
                  <a:pt x="344442" y="864984"/>
                </a:lnTo>
                <a:lnTo>
                  <a:pt x="314210" y="834752"/>
                </a:lnTo>
                <a:lnTo>
                  <a:pt x="294390" y="796400"/>
                </a:lnTo>
                <a:lnTo>
                  <a:pt x="287274" y="752221"/>
                </a:lnTo>
                <a:lnTo>
                  <a:pt x="287274" y="402971"/>
                </a:lnTo>
                <a:lnTo>
                  <a:pt x="0" y="0"/>
                </a:lnTo>
                <a:lnTo>
                  <a:pt x="287274" y="19342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43142" y="4019169"/>
            <a:ext cx="27171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Parameter </a:t>
            </a:r>
            <a:r>
              <a:rPr dirty="0" sz="1800" spc="-5">
                <a:latin typeface="Calibri"/>
                <a:cs typeface="Calibri"/>
              </a:rPr>
              <a:t>“movieGenre” </a:t>
            </a:r>
            <a:r>
              <a:rPr dirty="0" sz="1800">
                <a:latin typeface="Calibri"/>
                <a:cs typeface="Calibri"/>
              </a:rPr>
              <a:t>is  the </a:t>
            </a:r>
            <a:r>
              <a:rPr dirty="0" sz="1800" spc="-25">
                <a:latin typeface="Calibri"/>
                <a:cs typeface="Calibri"/>
              </a:rPr>
              <a:t>key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populating  dropdown list from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ViewBag.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90259" y="3476244"/>
            <a:ext cx="2311908" cy="4190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38671" y="3427476"/>
            <a:ext cx="2048255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39663" y="3505200"/>
            <a:ext cx="2213737" cy="321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39663" y="3505200"/>
            <a:ext cx="2214245" cy="321945"/>
          </a:xfrm>
          <a:custGeom>
            <a:avLst/>
            <a:gdLst/>
            <a:ahLst/>
            <a:cxnLst/>
            <a:rect l="l" t="t" r="r" b="b"/>
            <a:pathLst>
              <a:path w="2214245" h="321945">
                <a:moveTo>
                  <a:pt x="232537" y="50800"/>
                </a:moveTo>
                <a:lnTo>
                  <a:pt x="236527" y="31021"/>
                </a:lnTo>
                <a:lnTo>
                  <a:pt x="247411" y="14874"/>
                </a:lnTo>
                <a:lnTo>
                  <a:pt x="263558" y="3990"/>
                </a:lnTo>
                <a:lnTo>
                  <a:pt x="283337" y="0"/>
                </a:lnTo>
                <a:lnTo>
                  <a:pt x="562737" y="0"/>
                </a:lnTo>
                <a:lnTo>
                  <a:pt x="1058037" y="0"/>
                </a:lnTo>
                <a:lnTo>
                  <a:pt x="2162937" y="0"/>
                </a:lnTo>
                <a:lnTo>
                  <a:pt x="2182715" y="3990"/>
                </a:lnTo>
                <a:lnTo>
                  <a:pt x="2198862" y="14874"/>
                </a:lnTo>
                <a:lnTo>
                  <a:pt x="2209746" y="31021"/>
                </a:lnTo>
                <a:lnTo>
                  <a:pt x="2213737" y="50800"/>
                </a:lnTo>
                <a:lnTo>
                  <a:pt x="2213737" y="177800"/>
                </a:lnTo>
                <a:lnTo>
                  <a:pt x="2213737" y="254000"/>
                </a:lnTo>
                <a:lnTo>
                  <a:pt x="2209746" y="273778"/>
                </a:lnTo>
                <a:lnTo>
                  <a:pt x="2198862" y="289925"/>
                </a:lnTo>
                <a:lnTo>
                  <a:pt x="2182715" y="300809"/>
                </a:lnTo>
                <a:lnTo>
                  <a:pt x="2162937" y="304800"/>
                </a:lnTo>
                <a:lnTo>
                  <a:pt x="1058037" y="304800"/>
                </a:lnTo>
                <a:lnTo>
                  <a:pt x="562737" y="304800"/>
                </a:lnTo>
                <a:lnTo>
                  <a:pt x="283337" y="304800"/>
                </a:lnTo>
                <a:lnTo>
                  <a:pt x="263558" y="300809"/>
                </a:lnTo>
                <a:lnTo>
                  <a:pt x="247411" y="289925"/>
                </a:lnTo>
                <a:lnTo>
                  <a:pt x="236527" y="273778"/>
                </a:lnTo>
                <a:lnTo>
                  <a:pt x="232537" y="254000"/>
                </a:lnTo>
                <a:lnTo>
                  <a:pt x="0" y="321691"/>
                </a:lnTo>
                <a:lnTo>
                  <a:pt x="232537" y="177800"/>
                </a:lnTo>
                <a:lnTo>
                  <a:pt x="232537" y="50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06439" y="3493134"/>
            <a:ext cx="17138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Preselected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828" y="461594"/>
            <a:ext cx="65462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Search by Genre </a:t>
            </a:r>
            <a:r>
              <a:rPr dirty="0"/>
              <a:t>–</a:t>
            </a:r>
            <a:r>
              <a:rPr dirty="0" spc="-50"/>
              <a:t> </a:t>
            </a:r>
            <a:r>
              <a:rPr dirty="0" spc="-15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2371725" y="1600200"/>
            <a:ext cx="4791075" cy="461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72328" y="3019044"/>
            <a:ext cx="2758439" cy="859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76544" y="2924555"/>
            <a:ext cx="2549652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20969" y="3048000"/>
            <a:ext cx="266103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20969" y="3048000"/>
            <a:ext cx="2661285" cy="762000"/>
          </a:xfrm>
          <a:custGeom>
            <a:avLst/>
            <a:gdLst/>
            <a:ahLst/>
            <a:cxnLst/>
            <a:rect l="l" t="t" r="r" b="b"/>
            <a:pathLst>
              <a:path w="2661284" h="762000">
                <a:moveTo>
                  <a:pt x="146430" y="127000"/>
                </a:moveTo>
                <a:lnTo>
                  <a:pt x="156416" y="77581"/>
                </a:lnTo>
                <a:lnTo>
                  <a:pt x="183641" y="37211"/>
                </a:lnTo>
                <a:lnTo>
                  <a:pt x="224012" y="9985"/>
                </a:lnTo>
                <a:lnTo>
                  <a:pt x="273430" y="0"/>
                </a:lnTo>
                <a:lnTo>
                  <a:pt x="565530" y="0"/>
                </a:lnTo>
                <a:lnTo>
                  <a:pt x="1194180" y="0"/>
                </a:lnTo>
                <a:lnTo>
                  <a:pt x="2534030" y="0"/>
                </a:lnTo>
                <a:lnTo>
                  <a:pt x="2583449" y="9985"/>
                </a:lnTo>
                <a:lnTo>
                  <a:pt x="2623820" y="37211"/>
                </a:lnTo>
                <a:lnTo>
                  <a:pt x="2651045" y="77581"/>
                </a:lnTo>
                <a:lnTo>
                  <a:pt x="2661030" y="127000"/>
                </a:lnTo>
                <a:lnTo>
                  <a:pt x="2661030" y="317500"/>
                </a:lnTo>
                <a:lnTo>
                  <a:pt x="2661030" y="635000"/>
                </a:lnTo>
                <a:lnTo>
                  <a:pt x="2651045" y="684418"/>
                </a:lnTo>
                <a:lnTo>
                  <a:pt x="2623820" y="724789"/>
                </a:lnTo>
                <a:lnTo>
                  <a:pt x="2583449" y="752014"/>
                </a:lnTo>
                <a:lnTo>
                  <a:pt x="2534030" y="762000"/>
                </a:lnTo>
                <a:lnTo>
                  <a:pt x="1194180" y="762000"/>
                </a:lnTo>
                <a:lnTo>
                  <a:pt x="565530" y="762000"/>
                </a:lnTo>
                <a:lnTo>
                  <a:pt x="273430" y="762000"/>
                </a:lnTo>
                <a:lnTo>
                  <a:pt x="224012" y="752014"/>
                </a:lnTo>
                <a:lnTo>
                  <a:pt x="183641" y="724788"/>
                </a:lnTo>
                <a:lnTo>
                  <a:pt x="156416" y="684418"/>
                </a:lnTo>
                <a:lnTo>
                  <a:pt x="146430" y="635000"/>
                </a:lnTo>
                <a:lnTo>
                  <a:pt x="146430" y="317500"/>
                </a:lnTo>
                <a:lnTo>
                  <a:pt x="0" y="237744"/>
                </a:lnTo>
                <a:lnTo>
                  <a:pt x="146430" y="1270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44310" y="2990215"/>
            <a:ext cx="21609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Key </a:t>
            </a:r>
            <a:r>
              <a:rPr dirty="0" sz="1800" spc="-5">
                <a:latin typeface="Calibri"/>
                <a:cs typeface="Calibri"/>
              </a:rPr>
              <a:t>movieGenre is </a:t>
            </a:r>
            <a:r>
              <a:rPr dirty="0" sz="1800">
                <a:latin typeface="Calibri"/>
                <a:cs typeface="Calibri"/>
              </a:rPr>
              <a:t>the  </a:t>
            </a:r>
            <a:r>
              <a:rPr dirty="0" sz="1800" spc="-5">
                <a:latin typeface="Calibri"/>
                <a:cs typeface="Calibri"/>
              </a:rPr>
              <a:t>same </a:t>
            </a:r>
            <a:r>
              <a:rPr dirty="0" sz="1800">
                <a:latin typeface="Calibri"/>
                <a:cs typeface="Calibri"/>
              </a:rPr>
              <a:t>as the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parameter 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dropdown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831" y="3019044"/>
            <a:ext cx="2127504" cy="1011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9704" y="3000755"/>
            <a:ext cx="1819656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3048000"/>
            <a:ext cx="2030095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3048000"/>
            <a:ext cx="2030095" cy="914400"/>
          </a:xfrm>
          <a:custGeom>
            <a:avLst/>
            <a:gdLst/>
            <a:ahLst/>
            <a:cxnLst/>
            <a:rect l="l" t="t" r="r" b="b"/>
            <a:pathLst>
              <a:path w="2030095" h="9144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1111250" y="0"/>
                </a:lnTo>
                <a:lnTo>
                  <a:pt x="1587500" y="0"/>
                </a:lnTo>
                <a:lnTo>
                  <a:pt x="1752600" y="0"/>
                </a:lnTo>
                <a:lnTo>
                  <a:pt x="1800782" y="7766"/>
                </a:lnTo>
                <a:lnTo>
                  <a:pt x="1842619" y="29394"/>
                </a:lnTo>
                <a:lnTo>
                  <a:pt x="1875605" y="62380"/>
                </a:lnTo>
                <a:lnTo>
                  <a:pt x="1897233" y="104217"/>
                </a:lnTo>
                <a:lnTo>
                  <a:pt x="1905000" y="152400"/>
                </a:lnTo>
                <a:lnTo>
                  <a:pt x="2030095" y="242570"/>
                </a:lnTo>
                <a:lnTo>
                  <a:pt x="1905000" y="381000"/>
                </a:lnTo>
                <a:lnTo>
                  <a:pt x="1905000" y="762000"/>
                </a:lnTo>
                <a:lnTo>
                  <a:pt x="1897233" y="810182"/>
                </a:lnTo>
                <a:lnTo>
                  <a:pt x="1875605" y="852019"/>
                </a:lnTo>
                <a:lnTo>
                  <a:pt x="1842619" y="885005"/>
                </a:lnTo>
                <a:lnTo>
                  <a:pt x="1800782" y="906633"/>
                </a:lnTo>
                <a:lnTo>
                  <a:pt x="1752600" y="914400"/>
                </a:lnTo>
                <a:lnTo>
                  <a:pt x="1587500" y="914400"/>
                </a:lnTo>
                <a:lnTo>
                  <a:pt x="111125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3810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6226" y="3066415"/>
            <a:ext cx="14325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Populating </a:t>
            </a:r>
            <a:r>
              <a:rPr dirty="0" sz="1800">
                <a:latin typeface="Calibri"/>
                <a:cs typeface="Calibri"/>
              </a:rPr>
              <a:t>the  </a:t>
            </a:r>
            <a:r>
              <a:rPr dirty="0" sz="1800" spc="-10">
                <a:latin typeface="Calibri"/>
                <a:cs typeface="Calibri"/>
              </a:rPr>
              <a:t>list </a:t>
            </a:r>
            <a:r>
              <a:rPr dirty="0" sz="1800" spc="-5">
                <a:latin typeface="Calibri"/>
                <a:cs typeface="Calibri"/>
              </a:rPr>
              <a:t>of genres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 </a:t>
            </a:r>
            <a:r>
              <a:rPr dirty="0" sz="1800" spc="-5">
                <a:latin typeface="Calibri"/>
                <a:cs typeface="Calibri"/>
              </a:rPr>
              <a:t>ViewBag.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088" y="461594"/>
            <a:ext cx="61944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Details </a:t>
            </a:r>
            <a:r>
              <a:rPr dirty="0" spc="-5"/>
              <a:t>method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15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133600"/>
            <a:ext cx="6426581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461594"/>
            <a:ext cx="61347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Delete </a:t>
            </a:r>
            <a:r>
              <a:rPr dirty="0" spc="-5"/>
              <a:t>method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15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286000"/>
            <a:ext cx="4543425" cy="253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000" y="3505200"/>
            <a:ext cx="3048000" cy="18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0831" y="1266444"/>
            <a:ext cx="2764536" cy="1309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6091" y="1248155"/>
            <a:ext cx="2467356" cy="978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1295400"/>
            <a:ext cx="2667000" cy="1211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" y="1295400"/>
            <a:ext cx="2667000" cy="1211580"/>
          </a:xfrm>
          <a:custGeom>
            <a:avLst/>
            <a:gdLst/>
            <a:ahLst/>
            <a:cxnLst/>
            <a:rect l="l" t="t" r="r" b="b"/>
            <a:pathLst>
              <a:path w="2667000" h="121158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1555750" y="0"/>
                </a:lnTo>
                <a:lnTo>
                  <a:pt x="2222500" y="0"/>
                </a:lnTo>
                <a:lnTo>
                  <a:pt x="2514600" y="0"/>
                </a:lnTo>
                <a:lnTo>
                  <a:pt x="2562782" y="7766"/>
                </a:lnTo>
                <a:lnTo>
                  <a:pt x="2604619" y="29394"/>
                </a:lnTo>
                <a:lnTo>
                  <a:pt x="2637605" y="62380"/>
                </a:lnTo>
                <a:lnTo>
                  <a:pt x="2659233" y="104217"/>
                </a:lnTo>
                <a:lnTo>
                  <a:pt x="2667000" y="152400"/>
                </a:lnTo>
                <a:lnTo>
                  <a:pt x="2667000" y="533400"/>
                </a:lnTo>
                <a:lnTo>
                  <a:pt x="2667000" y="762000"/>
                </a:lnTo>
                <a:lnTo>
                  <a:pt x="2659233" y="810182"/>
                </a:lnTo>
                <a:lnTo>
                  <a:pt x="2637605" y="852019"/>
                </a:lnTo>
                <a:lnTo>
                  <a:pt x="2604619" y="885005"/>
                </a:lnTo>
                <a:lnTo>
                  <a:pt x="2562782" y="906633"/>
                </a:lnTo>
                <a:lnTo>
                  <a:pt x="2514600" y="914400"/>
                </a:lnTo>
                <a:lnTo>
                  <a:pt x="2222500" y="914400"/>
                </a:lnTo>
                <a:lnTo>
                  <a:pt x="2203450" y="1211579"/>
                </a:lnTo>
                <a:lnTo>
                  <a:pt x="155575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5334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614" y="1313434"/>
            <a:ext cx="20796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HttpGet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Selects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objects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 </a:t>
            </a:r>
            <a:r>
              <a:rPr dirty="0" sz="1800" spc="-10">
                <a:latin typeface="Calibri"/>
                <a:cs typeface="Calibri"/>
              </a:rPr>
              <a:t>returns Details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7632" y="5173979"/>
            <a:ext cx="2307336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09259" y="5362955"/>
            <a:ext cx="2164080" cy="978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0" y="5202428"/>
            <a:ext cx="2209800" cy="1122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0" y="5202428"/>
            <a:ext cx="2209800" cy="1122680"/>
          </a:xfrm>
          <a:custGeom>
            <a:avLst/>
            <a:gdLst/>
            <a:ahLst/>
            <a:cxnLst/>
            <a:rect l="l" t="t" r="r" b="b"/>
            <a:pathLst>
              <a:path w="2209800" h="1122679">
                <a:moveTo>
                  <a:pt x="0" y="360172"/>
                </a:moveTo>
                <a:lnTo>
                  <a:pt x="7766" y="311989"/>
                </a:lnTo>
                <a:lnTo>
                  <a:pt x="29394" y="270152"/>
                </a:lnTo>
                <a:lnTo>
                  <a:pt x="62380" y="237166"/>
                </a:lnTo>
                <a:lnTo>
                  <a:pt x="104217" y="215538"/>
                </a:lnTo>
                <a:lnTo>
                  <a:pt x="152400" y="207772"/>
                </a:lnTo>
                <a:lnTo>
                  <a:pt x="1289050" y="207772"/>
                </a:lnTo>
                <a:lnTo>
                  <a:pt x="1927478" y="0"/>
                </a:lnTo>
                <a:lnTo>
                  <a:pt x="1841500" y="207772"/>
                </a:lnTo>
                <a:lnTo>
                  <a:pt x="2057400" y="207772"/>
                </a:lnTo>
                <a:lnTo>
                  <a:pt x="2105582" y="215538"/>
                </a:lnTo>
                <a:lnTo>
                  <a:pt x="2147419" y="237166"/>
                </a:lnTo>
                <a:lnTo>
                  <a:pt x="2180405" y="270152"/>
                </a:lnTo>
                <a:lnTo>
                  <a:pt x="2202033" y="311989"/>
                </a:lnTo>
                <a:lnTo>
                  <a:pt x="2209800" y="360172"/>
                </a:lnTo>
                <a:lnTo>
                  <a:pt x="2209800" y="588772"/>
                </a:lnTo>
                <a:lnTo>
                  <a:pt x="2209800" y="969772"/>
                </a:lnTo>
                <a:lnTo>
                  <a:pt x="2202033" y="1017940"/>
                </a:lnTo>
                <a:lnTo>
                  <a:pt x="2180405" y="1059775"/>
                </a:lnTo>
                <a:lnTo>
                  <a:pt x="2147419" y="1092766"/>
                </a:lnTo>
                <a:lnTo>
                  <a:pt x="2105582" y="1114402"/>
                </a:lnTo>
                <a:lnTo>
                  <a:pt x="2057400" y="1122172"/>
                </a:lnTo>
                <a:lnTo>
                  <a:pt x="1841500" y="1122172"/>
                </a:lnTo>
                <a:lnTo>
                  <a:pt x="1289050" y="1122172"/>
                </a:lnTo>
                <a:lnTo>
                  <a:pt x="152400" y="1122172"/>
                </a:lnTo>
                <a:lnTo>
                  <a:pt x="104217" y="1114402"/>
                </a:lnTo>
                <a:lnTo>
                  <a:pt x="62380" y="1092766"/>
                </a:lnTo>
                <a:lnTo>
                  <a:pt x="29394" y="1059775"/>
                </a:lnTo>
                <a:lnTo>
                  <a:pt x="7766" y="1017940"/>
                </a:lnTo>
                <a:lnTo>
                  <a:pt x="0" y="969772"/>
                </a:lnTo>
                <a:lnTo>
                  <a:pt x="0" y="588772"/>
                </a:lnTo>
                <a:lnTo>
                  <a:pt x="0" y="360172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76646" y="5429199"/>
            <a:ext cx="18307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HttpPost </a:t>
            </a:r>
            <a:r>
              <a:rPr dirty="0" sz="1800" spc="-5">
                <a:latin typeface="Calibri"/>
                <a:cs typeface="Calibri"/>
              </a:rPr>
              <a:t>method.  </a:t>
            </a:r>
            <a:r>
              <a:rPr dirty="0" sz="1800" spc="-10">
                <a:latin typeface="Calibri"/>
                <a:cs typeface="Calibri"/>
              </a:rPr>
              <a:t>Deletes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object  having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7571" y="4924052"/>
            <a:ext cx="3203456" cy="16885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9872" y="4974335"/>
            <a:ext cx="3089148" cy="1527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200" y="4944236"/>
            <a:ext cx="3124200" cy="1608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4944236"/>
            <a:ext cx="3124200" cy="1609090"/>
          </a:xfrm>
          <a:custGeom>
            <a:avLst/>
            <a:gdLst/>
            <a:ahLst/>
            <a:cxnLst/>
            <a:rect l="l" t="t" r="r" b="b"/>
            <a:pathLst>
              <a:path w="3124200" h="1609090">
                <a:moveTo>
                  <a:pt x="0" y="275463"/>
                </a:moveTo>
                <a:lnTo>
                  <a:pt x="4296" y="227516"/>
                </a:lnTo>
                <a:lnTo>
                  <a:pt x="16685" y="182392"/>
                </a:lnTo>
                <a:lnTo>
                  <a:pt x="36412" y="140843"/>
                </a:lnTo>
                <a:lnTo>
                  <a:pt x="62724" y="103621"/>
                </a:lnTo>
                <a:lnTo>
                  <a:pt x="94868" y="71479"/>
                </a:lnTo>
                <a:lnTo>
                  <a:pt x="132091" y="45169"/>
                </a:lnTo>
                <a:lnTo>
                  <a:pt x="173639" y="25445"/>
                </a:lnTo>
                <a:lnTo>
                  <a:pt x="218760" y="13059"/>
                </a:lnTo>
                <a:lnTo>
                  <a:pt x="266700" y="8762"/>
                </a:lnTo>
                <a:lnTo>
                  <a:pt x="1822450" y="8762"/>
                </a:lnTo>
                <a:lnTo>
                  <a:pt x="2238502" y="0"/>
                </a:lnTo>
                <a:lnTo>
                  <a:pt x="2603500" y="8762"/>
                </a:lnTo>
                <a:lnTo>
                  <a:pt x="2857500" y="8762"/>
                </a:lnTo>
                <a:lnTo>
                  <a:pt x="2905446" y="13059"/>
                </a:lnTo>
                <a:lnTo>
                  <a:pt x="2950570" y="25445"/>
                </a:lnTo>
                <a:lnTo>
                  <a:pt x="2992119" y="45169"/>
                </a:lnTo>
                <a:lnTo>
                  <a:pt x="3029341" y="71479"/>
                </a:lnTo>
                <a:lnTo>
                  <a:pt x="3061483" y="103621"/>
                </a:lnTo>
                <a:lnTo>
                  <a:pt x="3087793" y="140843"/>
                </a:lnTo>
                <a:lnTo>
                  <a:pt x="3107517" y="182392"/>
                </a:lnTo>
                <a:lnTo>
                  <a:pt x="3119903" y="227516"/>
                </a:lnTo>
                <a:lnTo>
                  <a:pt x="3124200" y="275463"/>
                </a:lnTo>
                <a:lnTo>
                  <a:pt x="3124200" y="675513"/>
                </a:lnTo>
                <a:lnTo>
                  <a:pt x="3124200" y="1342263"/>
                </a:lnTo>
                <a:lnTo>
                  <a:pt x="3119903" y="1390202"/>
                </a:lnTo>
                <a:lnTo>
                  <a:pt x="3107517" y="1435323"/>
                </a:lnTo>
                <a:lnTo>
                  <a:pt x="3087793" y="1476871"/>
                </a:lnTo>
                <a:lnTo>
                  <a:pt x="3061483" y="1514094"/>
                </a:lnTo>
                <a:lnTo>
                  <a:pt x="3029341" y="1546238"/>
                </a:lnTo>
                <a:lnTo>
                  <a:pt x="2992120" y="1572550"/>
                </a:lnTo>
                <a:lnTo>
                  <a:pt x="2950570" y="1592277"/>
                </a:lnTo>
                <a:lnTo>
                  <a:pt x="2905446" y="1604666"/>
                </a:lnTo>
                <a:lnTo>
                  <a:pt x="2857500" y="1608963"/>
                </a:lnTo>
                <a:lnTo>
                  <a:pt x="2603500" y="1608963"/>
                </a:lnTo>
                <a:lnTo>
                  <a:pt x="1822450" y="1608963"/>
                </a:lnTo>
                <a:lnTo>
                  <a:pt x="266700" y="1608963"/>
                </a:lnTo>
                <a:lnTo>
                  <a:pt x="218760" y="1604666"/>
                </a:lnTo>
                <a:lnTo>
                  <a:pt x="173639" y="1592277"/>
                </a:lnTo>
                <a:lnTo>
                  <a:pt x="132091" y="1572550"/>
                </a:lnTo>
                <a:lnTo>
                  <a:pt x="94868" y="1546238"/>
                </a:lnTo>
                <a:lnTo>
                  <a:pt x="62724" y="1514094"/>
                </a:lnTo>
                <a:lnTo>
                  <a:pt x="36412" y="1476871"/>
                </a:lnTo>
                <a:lnTo>
                  <a:pt x="16685" y="1435323"/>
                </a:lnTo>
                <a:lnTo>
                  <a:pt x="4296" y="1390202"/>
                </a:lnTo>
                <a:lnTo>
                  <a:pt x="0" y="1342263"/>
                </a:lnTo>
                <a:lnTo>
                  <a:pt x="0" y="675513"/>
                </a:lnTo>
                <a:lnTo>
                  <a:pt x="0" y="275463"/>
                </a:lnTo>
                <a:close/>
              </a:path>
            </a:pathLst>
          </a:custGeom>
          <a:ln w="12699">
            <a:solidFill>
              <a:srgbClr val="BD4A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67918" y="5040248"/>
            <a:ext cx="270256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RULE: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Never use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HttpGet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algn="just" marL="358140" marR="354330" indent="1206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modify the model.  </a:t>
            </a:r>
            <a:r>
              <a:rPr dirty="0" sz="1800" spc="-5">
                <a:latin typeface="Calibri"/>
                <a:cs typeface="Calibri"/>
              </a:rPr>
              <a:t>Opens security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holes,  </a:t>
            </a:r>
            <a:r>
              <a:rPr dirty="0" sz="1800" spc="-10">
                <a:latin typeface="Calibri"/>
                <a:cs typeface="Calibri"/>
              </a:rPr>
              <a:t>architecturally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bad!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09032" y="1190244"/>
            <a:ext cx="3678936" cy="2560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73623" y="1133855"/>
            <a:ext cx="3403091" cy="23500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57800" y="1219200"/>
            <a:ext cx="3581400" cy="24622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57800" y="1219200"/>
            <a:ext cx="3581400" cy="2462530"/>
          </a:xfrm>
          <a:custGeom>
            <a:avLst/>
            <a:gdLst/>
            <a:ahLst/>
            <a:cxnLst/>
            <a:rect l="l" t="t" r="r" b="b"/>
            <a:pathLst>
              <a:path w="3581400" h="2462529">
                <a:moveTo>
                  <a:pt x="0" y="368300"/>
                </a:moveTo>
                <a:lnTo>
                  <a:pt x="2868" y="322091"/>
                </a:lnTo>
                <a:lnTo>
                  <a:pt x="11245" y="277599"/>
                </a:lnTo>
                <a:lnTo>
                  <a:pt x="24784" y="235166"/>
                </a:lnTo>
                <a:lnTo>
                  <a:pt x="43142" y="195139"/>
                </a:lnTo>
                <a:lnTo>
                  <a:pt x="65974" y="157861"/>
                </a:lnTo>
                <a:lnTo>
                  <a:pt x="92934" y="123678"/>
                </a:lnTo>
                <a:lnTo>
                  <a:pt x="123678" y="92934"/>
                </a:lnTo>
                <a:lnTo>
                  <a:pt x="157861" y="65974"/>
                </a:lnTo>
                <a:lnTo>
                  <a:pt x="195139" y="43142"/>
                </a:lnTo>
                <a:lnTo>
                  <a:pt x="235166" y="24784"/>
                </a:lnTo>
                <a:lnTo>
                  <a:pt x="277599" y="11245"/>
                </a:lnTo>
                <a:lnTo>
                  <a:pt x="322091" y="2868"/>
                </a:lnTo>
                <a:lnTo>
                  <a:pt x="368300" y="0"/>
                </a:lnTo>
                <a:lnTo>
                  <a:pt x="2089150" y="0"/>
                </a:lnTo>
                <a:lnTo>
                  <a:pt x="2984500" y="0"/>
                </a:lnTo>
                <a:lnTo>
                  <a:pt x="3213100" y="0"/>
                </a:lnTo>
                <a:lnTo>
                  <a:pt x="3259308" y="2868"/>
                </a:lnTo>
                <a:lnTo>
                  <a:pt x="3303800" y="11245"/>
                </a:lnTo>
                <a:lnTo>
                  <a:pt x="3346233" y="24784"/>
                </a:lnTo>
                <a:lnTo>
                  <a:pt x="3386260" y="43142"/>
                </a:lnTo>
                <a:lnTo>
                  <a:pt x="3423538" y="65974"/>
                </a:lnTo>
                <a:lnTo>
                  <a:pt x="3457721" y="92934"/>
                </a:lnTo>
                <a:lnTo>
                  <a:pt x="3488465" y="123678"/>
                </a:lnTo>
                <a:lnTo>
                  <a:pt x="3515425" y="157861"/>
                </a:lnTo>
                <a:lnTo>
                  <a:pt x="3538257" y="195139"/>
                </a:lnTo>
                <a:lnTo>
                  <a:pt x="3556615" y="235166"/>
                </a:lnTo>
                <a:lnTo>
                  <a:pt x="3570154" y="277599"/>
                </a:lnTo>
                <a:lnTo>
                  <a:pt x="3578531" y="322091"/>
                </a:lnTo>
                <a:lnTo>
                  <a:pt x="3581400" y="368300"/>
                </a:lnTo>
                <a:lnTo>
                  <a:pt x="3581400" y="1289050"/>
                </a:lnTo>
                <a:lnTo>
                  <a:pt x="3581400" y="1841500"/>
                </a:lnTo>
                <a:lnTo>
                  <a:pt x="3578531" y="1887708"/>
                </a:lnTo>
                <a:lnTo>
                  <a:pt x="3570154" y="1932200"/>
                </a:lnTo>
                <a:lnTo>
                  <a:pt x="3556615" y="1974633"/>
                </a:lnTo>
                <a:lnTo>
                  <a:pt x="3538257" y="2014660"/>
                </a:lnTo>
                <a:lnTo>
                  <a:pt x="3515425" y="2051938"/>
                </a:lnTo>
                <a:lnTo>
                  <a:pt x="3488465" y="2086121"/>
                </a:lnTo>
                <a:lnTo>
                  <a:pt x="3457721" y="2116865"/>
                </a:lnTo>
                <a:lnTo>
                  <a:pt x="3423538" y="2143825"/>
                </a:lnTo>
                <a:lnTo>
                  <a:pt x="3386260" y="2166657"/>
                </a:lnTo>
                <a:lnTo>
                  <a:pt x="3346233" y="2185015"/>
                </a:lnTo>
                <a:lnTo>
                  <a:pt x="3303800" y="2198554"/>
                </a:lnTo>
                <a:lnTo>
                  <a:pt x="3259308" y="2206931"/>
                </a:lnTo>
                <a:lnTo>
                  <a:pt x="3213100" y="2209800"/>
                </a:lnTo>
                <a:lnTo>
                  <a:pt x="2984500" y="2209800"/>
                </a:lnTo>
                <a:lnTo>
                  <a:pt x="1918843" y="2462276"/>
                </a:lnTo>
                <a:lnTo>
                  <a:pt x="2089150" y="2209800"/>
                </a:lnTo>
                <a:lnTo>
                  <a:pt x="368300" y="2209800"/>
                </a:lnTo>
                <a:lnTo>
                  <a:pt x="322091" y="2206931"/>
                </a:lnTo>
                <a:lnTo>
                  <a:pt x="277599" y="2198554"/>
                </a:lnTo>
                <a:lnTo>
                  <a:pt x="235166" y="2185015"/>
                </a:lnTo>
                <a:lnTo>
                  <a:pt x="195139" y="2166657"/>
                </a:lnTo>
                <a:lnTo>
                  <a:pt x="157861" y="2143825"/>
                </a:lnTo>
                <a:lnTo>
                  <a:pt x="123678" y="2116865"/>
                </a:lnTo>
                <a:lnTo>
                  <a:pt x="92934" y="2086121"/>
                </a:lnTo>
                <a:lnTo>
                  <a:pt x="65974" y="2051938"/>
                </a:lnTo>
                <a:lnTo>
                  <a:pt x="43142" y="2014660"/>
                </a:lnTo>
                <a:lnTo>
                  <a:pt x="24784" y="1974633"/>
                </a:lnTo>
                <a:lnTo>
                  <a:pt x="11245" y="1932200"/>
                </a:lnTo>
                <a:lnTo>
                  <a:pt x="2868" y="1887708"/>
                </a:lnTo>
                <a:lnTo>
                  <a:pt x="0" y="1841500"/>
                </a:lnTo>
                <a:lnTo>
                  <a:pt x="0" y="1289050"/>
                </a:lnTo>
                <a:lnTo>
                  <a:pt x="0" y="368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42026" y="1199134"/>
            <a:ext cx="301498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Asp </a:t>
            </a:r>
            <a:r>
              <a:rPr dirty="0" sz="1800" spc="-5">
                <a:latin typeface="Calibri"/>
                <a:cs typeface="Calibri"/>
              </a:rPr>
              <a:t>.net maps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segment 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URL 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algn="ctr" marL="93345" marR="87630" indent="254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Attribute </a:t>
            </a:r>
            <a:r>
              <a:rPr dirty="0" sz="1800" spc="-5">
                <a:latin typeface="Calibri"/>
                <a:cs typeface="Calibri"/>
              </a:rPr>
              <a:t>ActionName is  necessary </a:t>
            </a:r>
            <a:r>
              <a:rPr dirty="0" sz="1800" spc="-10">
                <a:latin typeface="Calibri"/>
                <a:cs typeface="Calibri"/>
              </a:rPr>
              <a:t>to provide valid </a:t>
            </a:r>
            <a:r>
              <a:rPr dirty="0" sz="1800" spc="-5">
                <a:latin typeface="Calibri"/>
                <a:cs typeface="Calibri"/>
              </a:rPr>
              <a:t>URL  </a:t>
            </a:r>
            <a:r>
              <a:rPr dirty="0" sz="1800" spc="-10">
                <a:latin typeface="Calibri"/>
                <a:cs typeface="Calibri"/>
              </a:rPr>
              <a:t>routing.</a:t>
            </a:r>
            <a:endParaRPr sz="1800">
              <a:latin typeface="Calibri"/>
              <a:cs typeface="Calibri"/>
            </a:endParaRPr>
          </a:p>
          <a:p>
            <a:pPr algn="ctr" marL="22860" marR="1587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 same URL maps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different  </a:t>
            </a:r>
            <a:r>
              <a:rPr dirty="0" sz="1800" spc="-5">
                <a:latin typeface="Calibri"/>
                <a:cs typeface="Calibri"/>
              </a:rPr>
              <a:t>action methods, based on used  </a:t>
            </a:r>
            <a:r>
              <a:rPr dirty="0" sz="1800">
                <a:latin typeface="Calibri"/>
                <a:cs typeface="Calibri"/>
              </a:rPr>
              <a:t>HTTP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354" y="461594"/>
            <a:ext cx="34829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Data</a:t>
            </a:r>
            <a:r>
              <a:rPr dirty="0" spc="-65"/>
              <a:t> </a:t>
            </a:r>
            <a:r>
              <a:rPr dirty="0" spc="-3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711440" cy="447675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marR="3773804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Keep </a:t>
            </a:r>
            <a:r>
              <a:rPr dirty="0" sz="3000" spc="-5">
                <a:latin typeface="Calibri"/>
                <a:cs typeface="Calibri"/>
              </a:rPr>
              <a:t>Things </a:t>
            </a:r>
            <a:r>
              <a:rPr dirty="0" sz="3000" spc="-15">
                <a:latin typeface="Calibri"/>
                <a:cs typeface="Calibri"/>
              </a:rPr>
              <a:t>DRY  </a:t>
            </a:r>
            <a:r>
              <a:rPr dirty="0" sz="3000" spc="-5">
                <a:latin typeface="Calibri"/>
                <a:cs typeface="Calibri"/>
              </a:rPr>
              <a:t>(Don’t </a:t>
            </a:r>
            <a:r>
              <a:rPr dirty="0" sz="3000" spc="-15">
                <a:latin typeface="Calibri"/>
                <a:cs typeface="Calibri"/>
              </a:rPr>
              <a:t>Repeat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Yourself)</a:t>
            </a:r>
            <a:endParaRPr sz="3000">
              <a:latin typeface="Calibri"/>
              <a:cs typeface="Calibri"/>
            </a:endParaRPr>
          </a:p>
          <a:p>
            <a:pPr marL="355600" marR="121920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Declarative </a:t>
            </a:r>
            <a:r>
              <a:rPr dirty="0" sz="3000" spc="-10">
                <a:latin typeface="Calibri"/>
                <a:cs typeface="Calibri"/>
              </a:rPr>
              <a:t>validation rules </a:t>
            </a:r>
            <a:r>
              <a:rPr dirty="0" sz="3000">
                <a:latin typeface="Calibri"/>
                <a:cs typeface="Calibri"/>
              </a:rPr>
              <a:t>in </a:t>
            </a:r>
            <a:r>
              <a:rPr dirty="0" sz="3000" spc="-5">
                <a:latin typeface="Calibri"/>
                <a:cs typeface="Calibri"/>
              </a:rPr>
              <a:t>one place  (Model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class)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Regular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expressions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Range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validation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validation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600">
                <a:latin typeface="Calibri"/>
                <a:cs typeface="Calibri"/>
              </a:rPr>
              <a:t>NULL </a:t>
            </a:r>
            <a:r>
              <a:rPr dirty="0" sz="2600" spc="-5">
                <a:latin typeface="Calibri"/>
                <a:cs typeface="Calibri"/>
              </a:rPr>
              <a:t>values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validation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ts val="3115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600" spc="-15">
                <a:latin typeface="Calibri"/>
                <a:cs typeface="Calibri"/>
              </a:rPr>
              <a:t>Data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formatting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5">
                <a:latin typeface="Calibri"/>
                <a:cs typeface="Calibri"/>
              </a:rPr>
              <a:t>Validation </a:t>
            </a:r>
            <a:r>
              <a:rPr dirty="0" sz="3000" spc="-5">
                <a:latin typeface="Calibri"/>
                <a:cs typeface="Calibri"/>
              </a:rPr>
              <a:t>rules </a:t>
            </a:r>
            <a:r>
              <a:rPr dirty="0" sz="3000" spc="-20">
                <a:latin typeface="Calibri"/>
                <a:cs typeface="Calibri"/>
              </a:rPr>
              <a:t>enforced </a:t>
            </a:r>
            <a:r>
              <a:rPr dirty="0" sz="3000" spc="-25">
                <a:latin typeface="Calibri"/>
                <a:cs typeface="Calibri"/>
              </a:rPr>
              <a:t>before </a:t>
            </a:r>
            <a:r>
              <a:rPr dirty="0" sz="3000" spc="-15">
                <a:latin typeface="Calibri"/>
                <a:cs typeface="Calibri"/>
              </a:rPr>
              <a:t>saving </a:t>
            </a:r>
            <a:r>
              <a:rPr dirty="0" sz="3000" spc="-5">
                <a:latin typeface="Calibri"/>
                <a:cs typeface="Calibri"/>
              </a:rPr>
              <a:t>changes  </a:t>
            </a:r>
            <a:r>
              <a:rPr dirty="0" sz="3000" spc="-15">
                <a:latin typeface="Calibri"/>
                <a:cs typeface="Calibri"/>
              </a:rPr>
              <a:t>to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database!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461594"/>
            <a:ext cx="55479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Validation </a:t>
            </a:r>
            <a:r>
              <a:rPr dirty="0"/>
              <a:t>rules –</a:t>
            </a:r>
            <a:r>
              <a:rPr dirty="0" spc="-40"/>
              <a:t> </a:t>
            </a:r>
            <a:r>
              <a:rPr dirty="0" spc="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371600"/>
            <a:ext cx="6400800" cy="3983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9200" y="5486400"/>
            <a:ext cx="6381750" cy="98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26764" y="5762244"/>
            <a:ext cx="338480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7076" y="5751576"/>
            <a:ext cx="312420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76166" y="5791200"/>
            <a:ext cx="3286633" cy="396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76166" y="5791200"/>
            <a:ext cx="3286760" cy="396875"/>
          </a:xfrm>
          <a:custGeom>
            <a:avLst/>
            <a:gdLst/>
            <a:ahLst/>
            <a:cxnLst/>
            <a:rect l="l" t="t" r="r" b="b"/>
            <a:pathLst>
              <a:path w="3286759" h="396875">
                <a:moveTo>
                  <a:pt x="162433" y="63500"/>
                </a:moveTo>
                <a:lnTo>
                  <a:pt x="167425" y="38785"/>
                </a:lnTo>
                <a:lnTo>
                  <a:pt x="181038" y="18600"/>
                </a:lnTo>
                <a:lnTo>
                  <a:pt x="201223" y="4990"/>
                </a:lnTo>
                <a:lnTo>
                  <a:pt x="225933" y="0"/>
                </a:lnTo>
                <a:lnTo>
                  <a:pt x="683133" y="0"/>
                </a:lnTo>
                <a:lnTo>
                  <a:pt x="1464183" y="0"/>
                </a:lnTo>
                <a:lnTo>
                  <a:pt x="3223133" y="0"/>
                </a:lnTo>
                <a:lnTo>
                  <a:pt x="3247842" y="4990"/>
                </a:lnTo>
                <a:lnTo>
                  <a:pt x="3268027" y="18600"/>
                </a:lnTo>
                <a:lnTo>
                  <a:pt x="3281640" y="38785"/>
                </a:lnTo>
                <a:lnTo>
                  <a:pt x="3286633" y="63500"/>
                </a:lnTo>
                <a:lnTo>
                  <a:pt x="3286633" y="222250"/>
                </a:lnTo>
                <a:lnTo>
                  <a:pt x="3286633" y="317500"/>
                </a:lnTo>
                <a:lnTo>
                  <a:pt x="3281640" y="342214"/>
                </a:lnTo>
                <a:lnTo>
                  <a:pt x="3268027" y="362399"/>
                </a:lnTo>
                <a:lnTo>
                  <a:pt x="3247842" y="376009"/>
                </a:lnTo>
                <a:lnTo>
                  <a:pt x="3223133" y="381000"/>
                </a:lnTo>
                <a:lnTo>
                  <a:pt x="1464183" y="381000"/>
                </a:lnTo>
                <a:lnTo>
                  <a:pt x="683133" y="381000"/>
                </a:lnTo>
                <a:lnTo>
                  <a:pt x="225933" y="381000"/>
                </a:lnTo>
                <a:lnTo>
                  <a:pt x="201223" y="376009"/>
                </a:lnTo>
                <a:lnTo>
                  <a:pt x="181038" y="362399"/>
                </a:lnTo>
                <a:lnTo>
                  <a:pt x="167425" y="342214"/>
                </a:lnTo>
                <a:lnTo>
                  <a:pt x="162433" y="317500"/>
                </a:lnTo>
                <a:lnTo>
                  <a:pt x="0" y="396773"/>
                </a:lnTo>
                <a:lnTo>
                  <a:pt x="162433" y="222250"/>
                </a:lnTo>
                <a:lnTo>
                  <a:pt x="162433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05478" y="5817819"/>
            <a:ext cx="2788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Several validation </a:t>
            </a:r>
            <a:r>
              <a:rPr dirty="0" sz="1800" spc="-5">
                <a:latin typeface="Calibri"/>
                <a:cs typeface="Calibri"/>
              </a:rPr>
              <a:t>rules </a:t>
            </a:r>
            <a:r>
              <a:rPr dirty="0" sz="1800" spc="-10">
                <a:latin typeface="Calibri"/>
                <a:cs typeface="Calibri"/>
              </a:rPr>
              <a:t>failed.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04" y="461594"/>
            <a:ext cx="50266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Data </a:t>
            </a:r>
            <a:r>
              <a:rPr dirty="0" spc="-30"/>
              <a:t>Validation </a:t>
            </a:r>
            <a:r>
              <a:rPr dirty="0"/>
              <a:t>-</a:t>
            </a:r>
            <a:r>
              <a:rPr dirty="0" spc="-10"/>
              <a:t> View</a:t>
            </a:r>
          </a:p>
        </p:txBody>
      </p:sp>
      <p:sp>
        <p:nvSpPr>
          <p:cNvPr id="3" name="object 3"/>
          <p:cNvSpPr/>
          <p:nvPr/>
        </p:nvSpPr>
        <p:spPr>
          <a:xfrm>
            <a:off x="690333" y="1269187"/>
            <a:ext cx="5329428" cy="543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91355" y="2790444"/>
            <a:ext cx="4058411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83608" y="2756916"/>
            <a:ext cx="3302508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0504" y="2819400"/>
            <a:ext cx="3960495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40504" y="2819400"/>
            <a:ext cx="3960495" cy="609600"/>
          </a:xfrm>
          <a:custGeom>
            <a:avLst/>
            <a:gdLst/>
            <a:ahLst/>
            <a:cxnLst/>
            <a:rect l="l" t="t" r="r" b="b"/>
            <a:pathLst>
              <a:path w="3960495" h="609600">
                <a:moveTo>
                  <a:pt x="226695" y="101600"/>
                </a:moveTo>
                <a:lnTo>
                  <a:pt x="234676" y="62043"/>
                </a:lnTo>
                <a:lnTo>
                  <a:pt x="256444" y="29749"/>
                </a:lnTo>
                <a:lnTo>
                  <a:pt x="288738" y="7981"/>
                </a:lnTo>
                <a:lnTo>
                  <a:pt x="328295" y="0"/>
                </a:lnTo>
                <a:lnTo>
                  <a:pt x="848995" y="0"/>
                </a:lnTo>
                <a:lnTo>
                  <a:pt x="1782445" y="0"/>
                </a:lnTo>
                <a:lnTo>
                  <a:pt x="3858895" y="0"/>
                </a:lnTo>
                <a:lnTo>
                  <a:pt x="3898451" y="7981"/>
                </a:lnTo>
                <a:lnTo>
                  <a:pt x="3930745" y="29749"/>
                </a:lnTo>
                <a:lnTo>
                  <a:pt x="3952513" y="62043"/>
                </a:lnTo>
                <a:lnTo>
                  <a:pt x="3960495" y="101600"/>
                </a:lnTo>
                <a:lnTo>
                  <a:pt x="3960495" y="355600"/>
                </a:lnTo>
                <a:lnTo>
                  <a:pt x="3960495" y="508000"/>
                </a:lnTo>
                <a:lnTo>
                  <a:pt x="3952513" y="547556"/>
                </a:lnTo>
                <a:lnTo>
                  <a:pt x="3930745" y="579850"/>
                </a:lnTo>
                <a:lnTo>
                  <a:pt x="3898451" y="601618"/>
                </a:lnTo>
                <a:lnTo>
                  <a:pt x="3858895" y="609600"/>
                </a:lnTo>
                <a:lnTo>
                  <a:pt x="1782445" y="609600"/>
                </a:lnTo>
                <a:lnTo>
                  <a:pt x="848995" y="609600"/>
                </a:lnTo>
                <a:lnTo>
                  <a:pt x="328295" y="609600"/>
                </a:lnTo>
                <a:lnTo>
                  <a:pt x="288738" y="601618"/>
                </a:lnTo>
                <a:lnTo>
                  <a:pt x="256444" y="579850"/>
                </a:lnTo>
                <a:lnTo>
                  <a:pt x="234676" y="547556"/>
                </a:lnTo>
                <a:lnTo>
                  <a:pt x="226695" y="508000"/>
                </a:lnTo>
                <a:lnTo>
                  <a:pt x="0" y="542036"/>
                </a:lnTo>
                <a:lnTo>
                  <a:pt x="226695" y="355600"/>
                </a:lnTo>
                <a:lnTo>
                  <a:pt x="226695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2984" y="3704844"/>
            <a:ext cx="4139184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45508" y="3671315"/>
            <a:ext cx="3659124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12005" y="3733800"/>
            <a:ext cx="4041394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2005" y="3733800"/>
            <a:ext cx="4041775" cy="609600"/>
          </a:xfrm>
          <a:custGeom>
            <a:avLst/>
            <a:gdLst/>
            <a:ahLst/>
            <a:cxnLst/>
            <a:rect l="l" t="t" r="r" b="b"/>
            <a:pathLst>
              <a:path w="4041775" h="609600">
                <a:moveTo>
                  <a:pt x="231394" y="101600"/>
                </a:moveTo>
                <a:lnTo>
                  <a:pt x="239375" y="62043"/>
                </a:lnTo>
                <a:lnTo>
                  <a:pt x="261143" y="29749"/>
                </a:lnTo>
                <a:lnTo>
                  <a:pt x="293437" y="7981"/>
                </a:lnTo>
                <a:lnTo>
                  <a:pt x="332994" y="0"/>
                </a:lnTo>
                <a:lnTo>
                  <a:pt x="866394" y="0"/>
                </a:lnTo>
                <a:lnTo>
                  <a:pt x="1818894" y="0"/>
                </a:lnTo>
                <a:lnTo>
                  <a:pt x="3939794" y="0"/>
                </a:lnTo>
                <a:lnTo>
                  <a:pt x="3979350" y="7981"/>
                </a:lnTo>
                <a:lnTo>
                  <a:pt x="4011644" y="29749"/>
                </a:lnTo>
                <a:lnTo>
                  <a:pt x="4033412" y="62043"/>
                </a:lnTo>
                <a:lnTo>
                  <a:pt x="4041394" y="101600"/>
                </a:lnTo>
                <a:lnTo>
                  <a:pt x="4041394" y="355600"/>
                </a:lnTo>
                <a:lnTo>
                  <a:pt x="4041394" y="508000"/>
                </a:lnTo>
                <a:lnTo>
                  <a:pt x="4033412" y="547556"/>
                </a:lnTo>
                <a:lnTo>
                  <a:pt x="4011644" y="579850"/>
                </a:lnTo>
                <a:lnTo>
                  <a:pt x="3979350" y="601618"/>
                </a:lnTo>
                <a:lnTo>
                  <a:pt x="3939794" y="609600"/>
                </a:lnTo>
                <a:lnTo>
                  <a:pt x="1818894" y="609600"/>
                </a:lnTo>
                <a:lnTo>
                  <a:pt x="866394" y="609600"/>
                </a:lnTo>
                <a:lnTo>
                  <a:pt x="332994" y="609600"/>
                </a:lnTo>
                <a:lnTo>
                  <a:pt x="293437" y="601618"/>
                </a:lnTo>
                <a:lnTo>
                  <a:pt x="261143" y="579850"/>
                </a:lnTo>
                <a:lnTo>
                  <a:pt x="239375" y="547556"/>
                </a:lnTo>
                <a:lnTo>
                  <a:pt x="231394" y="508000"/>
                </a:lnTo>
                <a:lnTo>
                  <a:pt x="0" y="542036"/>
                </a:lnTo>
                <a:lnTo>
                  <a:pt x="231394" y="355600"/>
                </a:lnTo>
                <a:lnTo>
                  <a:pt x="231394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12640" y="2822575"/>
            <a:ext cx="327152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6805" marR="269875" indent="-10566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Client-side </a:t>
            </a:r>
            <a:r>
              <a:rPr dirty="0" sz="1800" spc="-10">
                <a:latin typeface="Calibri"/>
                <a:cs typeface="Calibri"/>
              </a:rPr>
              <a:t>validation: javascript  </a:t>
            </a:r>
            <a:r>
              <a:rPr dirty="0" sz="1800">
                <a:latin typeface="Calibri"/>
                <a:cs typeface="Calibri"/>
              </a:rPr>
              <a:t>(jQuery).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Validation </a:t>
            </a:r>
            <a:r>
              <a:rPr dirty="0" sz="1800" spc="-5">
                <a:latin typeface="Calibri"/>
                <a:cs typeface="Calibri"/>
              </a:rPr>
              <a:t>rules </a:t>
            </a:r>
            <a:r>
              <a:rPr dirty="0" sz="1800" spc="-15">
                <a:latin typeface="Calibri"/>
                <a:cs typeface="Calibri"/>
              </a:rPr>
              <a:t>picked </a:t>
            </a:r>
            <a:r>
              <a:rPr dirty="0" sz="1800" spc="-5">
                <a:latin typeface="Calibri"/>
                <a:cs typeface="Calibri"/>
              </a:rPr>
              <a:t>up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class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annotations.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5132" y="5228844"/>
            <a:ext cx="4098036" cy="7223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03064" y="5058155"/>
            <a:ext cx="3906012" cy="978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34027" y="5257800"/>
            <a:ext cx="4000373" cy="6239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34027" y="5257800"/>
            <a:ext cx="4000500" cy="624205"/>
          </a:xfrm>
          <a:custGeom>
            <a:avLst/>
            <a:gdLst/>
            <a:ahLst/>
            <a:cxnLst/>
            <a:rect l="l" t="t" r="r" b="b"/>
            <a:pathLst>
              <a:path w="4000500" h="624204">
                <a:moveTo>
                  <a:pt x="190373" y="101600"/>
                </a:moveTo>
                <a:lnTo>
                  <a:pt x="198354" y="62043"/>
                </a:lnTo>
                <a:lnTo>
                  <a:pt x="220122" y="29749"/>
                </a:lnTo>
                <a:lnTo>
                  <a:pt x="252416" y="7981"/>
                </a:lnTo>
                <a:lnTo>
                  <a:pt x="291973" y="0"/>
                </a:lnTo>
                <a:lnTo>
                  <a:pt x="825373" y="0"/>
                </a:lnTo>
                <a:lnTo>
                  <a:pt x="1777873" y="0"/>
                </a:lnTo>
                <a:lnTo>
                  <a:pt x="3898773" y="0"/>
                </a:lnTo>
                <a:lnTo>
                  <a:pt x="3938329" y="7981"/>
                </a:lnTo>
                <a:lnTo>
                  <a:pt x="3970623" y="29749"/>
                </a:lnTo>
                <a:lnTo>
                  <a:pt x="3992391" y="62043"/>
                </a:lnTo>
                <a:lnTo>
                  <a:pt x="4000373" y="101600"/>
                </a:lnTo>
                <a:lnTo>
                  <a:pt x="4000373" y="355600"/>
                </a:lnTo>
                <a:lnTo>
                  <a:pt x="4000373" y="508000"/>
                </a:lnTo>
                <a:lnTo>
                  <a:pt x="3992391" y="547545"/>
                </a:lnTo>
                <a:lnTo>
                  <a:pt x="3970623" y="579840"/>
                </a:lnTo>
                <a:lnTo>
                  <a:pt x="3938329" y="601615"/>
                </a:lnTo>
                <a:lnTo>
                  <a:pt x="3898773" y="609600"/>
                </a:lnTo>
                <a:lnTo>
                  <a:pt x="1777873" y="609600"/>
                </a:lnTo>
                <a:lnTo>
                  <a:pt x="825373" y="609600"/>
                </a:lnTo>
                <a:lnTo>
                  <a:pt x="291973" y="609600"/>
                </a:lnTo>
                <a:lnTo>
                  <a:pt x="252416" y="601615"/>
                </a:lnTo>
                <a:lnTo>
                  <a:pt x="220122" y="579840"/>
                </a:lnTo>
                <a:lnTo>
                  <a:pt x="198354" y="547545"/>
                </a:lnTo>
                <a:lnTo>
                  <a:pt x="190373" y="508000"/>
                </a:lnTo>
                <a:lnTo>
                  <a:pt x="0" y="623925"/>
                </a:lnTo>
                <a:lnTo>
                  <a:pt x="190373" y="355600"/>
                </a:lnTo>
                <a:lnTo>
                  <a:pt x="190373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70196" y="5124069"/>
            <a:ext cx="35159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Validation </a:t>
            </a:r>
            <a:r>
              <a:rPr dirty="0" sz="1800" spc="-5">
                <a:latin typeface="Calibri"/>
                <a:cs typeface="Calibri"/>
              </a:rPr>
              <a:t>messages derived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 </a:t>
            </a:r>
            <a:r>
              <a:rPr dirty="0" sz="1800" spc="-10">
                <a:latin typeface="Calibri"/>
                <a:cs typeface="Calibri"/>
              </a:rPr>
              <a:t>validation constraints </a:t>
            </a:r>
            <a:r>
              <a:rPr dirty="0" sz="1800">
                <a:latin typeface="Calibri"/>
                <a:cs typeface="Calibri"/>
              </a:rPr>
              <a:t>in the </a:t>
            </a:r>
            <a:r>
              <a:rPr dirty="0" sz="1800" spc="-5">
                <a:latin typeface="Calibri"/>
                <a:cs typeface="Calibri"/>
              </a:rPr>
              <a:t>model  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1594"/>
            <a:ext cx="67468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Data </a:t>
            </a:r>
            <a:r>
              <a:rPr dirty="0" spc="-30"/>
              <a:t>Validation </a:t>
            </a:r>
            <a:r>
              <a:rPr dirty="0"/>
              <a:t>– </a:t>
            </a:r>
            <a:r>
              <a:rPr dirty="0" spc="-10"/>
              <a:t>View</a:t>
            </a:r>
            <a:r>
              <a:rPr dirty="0" spc="5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19212"/>
            <a:ext cx="6076950" cy="540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2291" y="3704844"/>
            <a:ext cx="4113275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37759" y="3648455"/>
            <a:ext cx="3817620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1695" y="3733800"/>
            <a:ext cx="4015104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1695" y="3733800"/>
            <a:ext cx="4015104" cy="838200"/>
          </a:xfrm>
          <a:custGeom>
            <a:avLst/>
            <a:gdLst/>
            <a:ahLst/>
            <a:cxnLst/>
            <a:rect l="l" t="t" r="r" b="b"/>
            <a:pathLst>
              <a:path w="4015104" h="838200">
                <a:moveTo>
                  <a:pt x="281304" y="139700"/>
                </a:moveTo>
                <a:lnTo>
                  <a:pt x="288421" y="95520"/>
                </a:lnTo>
                <a:lnTo>
                  <a:pt x="308241" y="57168"/>
                </a:lnTo>
                <a:lnTo>
                  <a:pt x="338473" y="26936"/>
                </a:lnTo>
                <a:lnTo>
                  <a:pt x="376825" y="7116"/>
                </a:lnTo>
                <a:lnTo>
                  <a:pt x="421004" y="0"/>
                </a:lnTo>
                <a:lnTo>
                  <a:pt x="903604" y="0"/>
                </a:lnTo>
                <a:lnTo>
                  <a:pt x="1837054" y="0"/>
                </a:lnTo>
                <a:lnTo>
                  <a:pt x="3875404" y="0"/>
                </a:lnTo>
                <a:lnTo>
                  <a:pt x="3919535" y="7116"/>
                </a:lnTo>
                <a:lnTo>
                  <a:pt x="3957881" y="26936"/>
                </a:lnTo>
                <a:lnTo>
                  <a:pt x="3988132" y="57168"/>
                </a:lnTo>
                <a:lnTo>
                  <a:pt x="4007976" y="95520"/>
                </a:lnTo>
                <a:lnTo>
                  <a:pt x="4015104" y="139700"/>
                </a:lnTo>
                <a:lnTo>
                  <a:pt x="4015104" y="349250"/>
                </a:lnTo>
                <a:lnTo>
                  <a:pt x="4015104" y="698500"/>
                </a:lnTo>
                <a:lnTo>
                  <a:pt x="4007988" y="742679"/>
                </a:lnTo>
                <a:lnTo>
                  <a:pt x="3988168" y="781031"/>
                </a:lnTo>
                <a:lnTo>
                  <a:pt x="3957936" y="811263"/>
                </a:lnTo>
                <a:lnTo>
                  <a:pt x="3919584" y="831083"/>
                </a:lnTo>
                <a:lnTo>
                  <a:pt x="3875404" y="838200"/>
                </a:lnTo>
                <a:lnTo>
                  <a:pt x="1837054" y="838200"/>
                </a:lnTo>
                <a:lnTo>
                  <a:pt x="903604" y="838200"/>
                </a:lnTo>
                <a:lnTo>
                  <a:pt x="421004" y="838200"/>
                </a:lnTo>
                <a:lnTo>
                  <a:pt x="376825" y="831083"/>
                </a:lnTo>
                <a:lnTo>
                  <a:pt x="338473" y="811263"/>
                </a:lnTo>
                <a:lnTo>
                  <a:pt x="308241" y="781031"/>
                </a:lnTo>
                <a:lnTo>
                  <a:pt x="288421" y="742679"/>
                </a:lnTo>
                <a:lnTo>
                  <a:pt x="281304" y="698500"/>
                </a:lnTo>
                <a:lnTo>
                  <a:pt x="281304" y="349250"/>
                </a:lnTo>
                <a:lnTo>
                  <a:pt x="0" y="212344"/>
                </a:lnTo>
                <a:lnTo>
                  <a:pt x="281304" y="1397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05527" y="3714064"/>
            <a:ext cx="34290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Validation </a:t>
            </a:r>
            <a:r>
              <a:rPr dirty="0" sz="1800" spc="-5">
                <a:latin typeface="Calibri"/>
                <a:cs typeface="Calibri"/>
              </a:rPr>
              <a:t>message derived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>
                <a:latin typeface="Calibri"/>
                <a:cs typeface="Calibri"/>
              </a:rPr>
              <a:t>the  </a:t>
            </a:r>
            <a:r>
              <a:rPr dirty="0" sz="1800" spc="-10">
                <a:latin typeface="Calibri"/>
                <a:cs typeface="Calibri"/>
              </a:rPr>
              <a:t>validation constraints </a:t>
            </a:r>
            <a:r>
              <a:rPr dirty="0" sz="1800" spc="-5">
                <a:latin typeface="Calibri"/>
                <a:cs typeface="Calibri"/>
              </a:rPr>
              <a:t>specified </a:t>
            </a:r>
            <a:r>
              <a:rPr dirty="0" sz="1800" spc="-15">
                <a:latin typeface="Calibri"/>
                <a:cs typeface="Calibri"/>
              </a:rPr>
              <a:t>for 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given </a:t>
            </a:r>
            <a:r>
              <a:rPr dirty="0" sz="1800" spc="-10">
                <a:latin typeface="Calibri"/>
                <a:cs typeface="Calibri"/>
              </a:rPr>
              <a:t>Property</a:t>
            </a:r>
            <a:r>
              <a:rPr dirty="0" sz="1800" spc="-5">
                <a:latin typeface="Calibri"/>
                <a:cs typeface="Calibri"/>
              </a:rPr>
              <a:t> (Title)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461594"/>
            <a:ext cx="6188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Data </a:t>
            </a:r>
            <a:r>
              <a:rPr dirty="0" spc="-30"/>
              <a:t>Validation </a:t>
            </a:r>
            <a:r>
              <a:rPr dirty="0"/>
              <a:t>-</a:t>
            </a:r>
            <a:r>
              <a:rPr dirty="0" spc="20"/>
              <a:t> </a:t>
            </a:r>
            <a:r>
              <a:rPr dirty="0" spc="-15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05000"/>
            <a:ext cx="6381750" cy="341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7816" y="1952244"/>
            <a:ext cx="4721352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9464" y="1941576"/>
            <a:ext cx="4460747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7473" y="1981200"/>
            <a:ext cx="4622927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7473" y="1981200"/>
            <a:ext cx="4623435" cy="381000"/>
          </a:xfrm>
          <a:custGeom>
            <a:avLst/>
            <a:gdLst/>
            <a:ahLst/>
            <a:cxnLst/>
            <a:rect l="l" t="t" r="r" b="b"/>
            <a:pathLst>
              <a:path w="4623434" h="381000">
                <a:moveTo>
                  <a:pt x="203326" y="63500"/>
                </a:moveTo>
                <a:lnTo>
                  <a:pt x="208319" y="38790"/>
                </a:lnTo>
                <a:lnTo>
                  <a:pt x="221932" y="18605"/>
                </a:lnTo>
                <a:lnTo>
                  <a:pt x="242117" y="4992"/>
                </a:lnTo>
                <a:lnTo>
                  <a:pt x="266826" y="0"/>
                </a:lnTo>
                <a:lnTo>
                  <a:pt x="939926" y="0"/>
                </a:lnTo>
                <a:lnTo>
                  <a:pt x="2044827" y="0"/>
                </a:lnTo>
                <a:lnTo>
                  <a:pt x="4559427" y="0"/>
                </a:lnTo>
                <a:lnTo>
                  <a:pt x="4584136" y="4992"/>
                </a:lnTo>
                <a:lnTo>
                  <a:pt x="4604321" y="18605"/>
                </a:lnTo>
                <a:lnTo>
                  <a:pt x="4617934" y="38790"/>
                </a:lnTo>
                <a:lnTo>
                  <a:pt x="4622927" y="63500"/>
                </a:lnTo>
                <a:lnTo>
                  <a:pt x="4622927" y="158750"/>
                </a:lnTo>
                <a:lnTo>
                  <a:pt x="4622927" y="317500"/>
                </a:lnTo>
                <a:lnTo>
                  <a:pt x="4617934" y="342209"/>
                </a:lnTo>
                <a:lnTo>
                  <a:pt x="4604321" y="362394"/>
                </a:lnTo>
                <a:lnTo>
                  <a:pt x="4584136" y="376007"/>
                </a:lnTo>
                <a:lnTo>
                  <a:pt x="4559427" y="381000"/>
                </a:lnTo>
                <a:lnTo>
                  <a:pt x="2044827" y="381000"/>
                </a:lnTo>
                <a:lnTo>
                  <a:pt x="939926" y="381000"/>
                </a:lnTo>
                <a:lnTo>
                  <a:pt x="266826" y="381000"/>
                </a:lnTo>
                <a:lnTo>
                  <a:pt x="242117" y="376007"/>
                </a:lnTo>
                <a:lnTo>
                  <a:pt x="221932" y="362394"/>
                </a:lnTo>
                <a:lnTo>
                  <a:pt x="208319" y="342209"/>
                </a:lnTo>
                <a:lnTo>
                  <a:pt x="203326" y="317500"/>
                </a:lnTo>
                <a:lnTo>
                  <a:pt x="203326" y="158750"/>
                </a:lnTo>
                <a:lnTo>
                  <a:pt x="0" y="106807"/>
                </a:lnTo>
                <a:lnTo>
                  <a:pt x="20332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37485" y="2006853"/>
            <a:ext cx="4125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HttpGet </a:t>
            </a:r>
            <a:r>
              <a:rPr dirty="0" sz="1800" spc="-5">
                <a:latin typeface="Calibri"/>
                <a:cs typeface="Calibri"/>
              </a:rPr>
              <a:t>method </a:t>
            </a:r>
            <a:r>
              <a:rPr dirty="0" sz="1800" spc="-10">
                <a:latin typeface="Calibri"/>
                <a:cs typeface="Calibri"/>
              </a:rPr>
              <a:t>displays </a:t>
            </a:r>
            <a:r>
              <a:rPr dirty="0" sz="1800" spc="-5">
                <a:latin typeface="Calibri"/>
                <a:cs typeface="Calibri"/>
              </a:rPr>
              <a:t>initial </a:t>
            </a:r>
            <a:r>
              <a:rPr dirty="0" sz="1800" spc="-15">
                <a:latin typeface="Calibri"/>
                <a:cs typeface="Calibri"/>
              </a:rPr>
              <a:t>Create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6564" y="3095244"/>
            <a:ext cx="5213603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0507" y="3084576"/>
            <a:ext cx="4821936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5204" y="3124200"/>
            <a:ext cx="5116195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75204" y="3124200"/>
            <a:ext cx="5116195" cy="381000"/>
          </a:xfrm>
          <a:custGeom>
            <a:avLst/>
            <a:gdLst/>
            <a:ahLst/>
            <a:cxnLst/>
            <a:rect l="l" t="t" r="r" b="b"/>
            <a:pathLst>
              <a:path w="5116195" h="381000">
                <a:moveTo>
                  <a:pt x="239394" y="63500"/>
                </a:moveTo>
                <a:lnTo>
                  <a:pt x="244387" y="38790"/>
                </a:lnTo>
                <a:lnTo>
                  <a:pt x="258000" y="18605"/>
                </a:lnTo>
                <a:lnTo>
                  <a:pt x="278185" y="4992"/>
                </a:lnTo>
                <a:lnTo>
                  <a:pt x="302894" y="0"/>
                </a:lnTo>
                <a:lnTo>
                  <a:pt x="1052195" y="0"/>
                </a:lnTo>
                <a:lnTo>
                  <a:pt x="2271395" y="0"/>
                </a:lnTo>
                <a:lnTo>
                  <a:pt x="5052695" y="0"/>
                </a:lnTo>
                <a:lnTo>
                  <a:pt x="5077404" y="4992"/>
                </a:lnTo>
                <a:lnTo>
                  <a:pt x="5097589" y="18605"/>
                </a:lnTo>
                <a:lnTo>
                  <a:pt x="5111202" y="38790"/>
                </a:lnTo>
                <a:lnTo>
                  <a:pt x="5116195" y="63500"/>
                </a:lnTo>
                <a:lnTo>
                  <a:pt x="5116195" y="222250"/>
                </a:lnTo>
                <a:lnTo>
                  <a:pt x="5116195" y="317500"/>
                </a:lnTo>
                <a:lnTo>
                  <a:pt x="5111202" y="342209"/>
                </a:lnTo>
                <a:lnTo>
                  <a:pt x="5097589" y="362394"/>
                </a:lnTo>
                <a:lnTo>
                  <a:pt x="5077404" y="376007"/>
                </a:lnTo>
                <a:lnTo>
                  <a:pt x="5052695" y="381000"/>
                </a:lnTo>
                <a:lnTo>
                  <a:pt x="2271395" y="381000"/>
                </a:lnTo>
                <a:lnTo>
                  <a:pt x="1052195" y="381000"/>
                </a:lnTo>
                <a:lnTo>
                  <a:pt x="302894" y="381000"/>
                </a:lnTo>
                <a:lnTo>
                  <a:pt x="278185" y="376007"/>
                </a:lnTo>
                <a:lnTo>
                  <a:pt x="258000" y="362394"/>
                </a:lnTo>
                <a:lnTo>
                  <a:pt x="244387" y="342209"/>
                </a:lnTo>
                <a:lnTo>
                  <a:pt x="239394" y="317500"/>
                </a:lnTo>
                <a:lnTo>
                  <a:pt x="0" y="379729"/>
                </a:lnTo>
                <a:lnTo>
                  <a:pt x="239394" y="222250"/>
                </a:lnTo>
                <a:lnTo>
                  <a:pt x="239394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60092" y="3781044"/>
            <a:ext cx="3884676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69464" y="3770376"/>
            <a:ext cx="3468624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8732" y="3810000"/>
            <a:ext cx="3787267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8732" y="3810000"/>
            <a:ext cx="3787775" cy="381000"/>
          </a:xfrm>
          <a:custGeom>
            <a:avLst/>
            <a:gdLst/>
            <a:ahLst/>
            <a:cxnLst/>
            <a:rect l="l" t="t" r="r" b="b"/>
            <a:pathLst>
              <a:path w="3787775" h="381000">
                <a:moveTo>
                  <a:pt x="205867" y="63500"/>
                </a:moveTo>
                <a:lnTo>
                  <a:pt x="210859" y="38790"/>
                </a:lnTo>
                <a:lnTo>
                  <a:pt x="224472" y="18605"/>
                </a:lnTo>
                <a:lnTo>
                  <a:pt x="244657" y="4992"/>
                </a:lnTo>
                <a:lnTo>
                  <a:pt x="269367" y="0"/>
                </a:lnTo>
                <a:lnTo>
                  <a:pt x="802767" y="0"/>
                </a:lnTo>
                <a:lnTo>
                  <a:pt x="1698117" y="0"/>
                </a:lnTo>
                <a:lnTo>
                  <a:pt x="3723767" y="0"/>
                </a:lnTo>
                <a:lnTo>
                  <a:pt x="3748476" y="4992"/>
                </a:lnTo>
                <a:lnTo>
                  <a:pt x="3768661" y="18605"/>
                </a:lnTo>
                <a:lnTo>
                  <a:pt x="3782274" y="38790"/>
                </a:lnTo>
                <a:lnTo>
                  <a:pt x="3787267" y="63500"/>
                </a:lnTo>
                <a:lnTo>
                  <a:pt x="3787267" y="158750"/>
                </a:lnTo>
                <a:lnTo>
                  <a:pt x="3787267" y="317500"/>
                </a:lnTo>
                <a:lnTo>
                  <a:pt x="3782274" y="342209"/>
                </a:lnTo>
                <a:lnTo>
                  <a:pt x="3768661" y="362394"/>
                </a:lnTo>
                <a:lnTo>
                  <a:pt x="3748476" y="376007"/>
                </a:lnTo>
                <a:lnTo>
                  <a:pt x="3723767" y="381000"/>
                </a:lnTo>
                <a:lnTo>
                  <a:pt x="1698117" y="381000"/>
                </a:lnTo>
                <a:lnTo>
                  <a:pt x="802767" y="381000"/>
                </a:lnTo>
                <a:lnTo>
                  <a:pt x="269367" y="381000"/>
                </a:lnTo>
                <a:lnTo>
                  <a:pt x="244657" y="376007"/>
                </a:lnTo>
                <a:lnTo>
                  <a:pt x="224472" y="362394"/>
                </a:lnTo>
                <a:lnTo>
                  <a:pt x="210859" y="342209"/>
                </a:lnTo>
                <a:lnTo>
                  <a:pt x="205867" y="317500"/>
                </a:lnTo>
                <a:lnTo>
                  <a:pt x="205867" y="158750"/>
                </a:lnTo>
                <a:lnTo>
                  <a:pt x="0" y="93091"/>
                </a:lnTo>
                <a:lnTo>
                  <a:pt x="205867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08529" y="3150234"/>
            <a:ext cx="448691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HttpPost </a:t>
            </a:r>
            <a:r>
              <a:rPr dirty="0" sz="1800" spc="-5">
                <a:latin typeface="Calibri"/>
                <a:cs typeface="Calibri"/>
              </a:rPr>
              <a:t>method that does </a:t>
            </a:r>
            <a:r>
              <a:rPr dirty="0" sz="1800" spc="-15">
                <a:latin typeface="Calibri"/>
                <a:cs typeface="Calibri"/>
              </a:rPr>
              <a:t>create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170"/>
              </a:spcBef>
            </a:pPr>
            <a:r>
              <a:rPr dirty="0" sz="1800" spc="-5">
                <a:latin typeface="Calibri"/>
                <a:cs typeface="Calibri"/>
              </a:rPr>
              <a:t>Server-side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validation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check.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6014" y="6464909"/>
            <a:ext cx="6223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of</a:t>
            </a:r>
            <a:r>
              <a:rPr dirty="0" sz="1200" spc="-9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161" y="461594"/>
            <a:ext cx="657288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 </a:t>
            </a:r>
            <a:r>
              <a:rPr dirty="0" spc="-5"/>
              <a:t>.NET </a:t>
            </a:r>
            <a:r>
              <a:rPr dirty="0" spc="-10"/>
              <a:t>MVC </a:t>
            </a:r>
            <a:r>
              <a:rPr dirty="0"/>
              <a:t>App</a:t>
            </a:r>
            <a:r>
              <a:rPr dirty="0" spc="-2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7298055" cy="44545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URLs mapped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15">
                <a:latin typeface="Calibri"/>
                <a:cs typeface="Calibri"/>
              </a:rPr>
              <a:t>controller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classes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Controller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handles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requests,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5">
                <a:latin typeface="Calibri"/>
                <a:cs typeface="Calibri"/>
              </a:rPr>
              <a:t>executes </a:t>
            </a:r>
            <a:r>
              <a:rPr dirty="0" sz="2800" spc="-15">
                <a:latin typeface="Calibri"/>
                <a:cs typeface="Calibri"/>
              </a:rPr>
              <a:t>appropriate </a:t>
            </a:r>
            <a:r>
              <a:rPr dirty="0" sz="2800" spc="-5">
                <a:latin typeface="Calibri"/>
                <a:cs typeface="Calibri"/>
              </a:rPr>
              <a:t>logic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calls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View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20">
                <a:latin typeface="Calibri"/>
                <a:cs typeface="Calibri"/>
              </a:rPr>
              <a:t>generate </a:t>
            </a:r>
            <a:r>
              <a:rPr dirty="0" sz="2800" spc="-5">
                <a:latin typeface="Calibri"/>
                <a:cs typeface="Calibri"/>
              </a:rPr>
              <a:t>HTML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URL</a:t>
            </a:r>
            <a:r>
              <a:rPr dirty="0" sz="3200" spc="-15">
                <a:latin typeface="Calibri"/>
                <a:cs typeface="Calibri"/>
              </a:rPr>
              <a:t> routing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ASP </a:t>
            </a:r>
            <a:r>
              <a:rPr dirty="0" sz="2800" spc="-10">
                <a:latin typeface="Calibri"/>
                <a:cs typeface="Calibri"/>
              </a:rPr>
              <a:t>.NET </a:t>
            </a:r>
            <a:r>
              <a:rPr dirty="0" sz="2800" spc="-15">
                <a:latin typeface="Calibri"/>
                <a:cs typeface="Calibri"/>
              </a:rPr>
              <a:t>routing </a:t>
            </a:r>
            <a:r>
              <a:rPr dirty="0" sz="2800" spc="-5">
                <a:latin typeface="Calibri"/>
                <a:cs typeface="Calibri"/>
              </a:rPr>
              <a:t>engine </a:t>
            </a:r>
            <a:r>
              <a:rPr dirty="0" sz="2800" spc="-15">
                <a:latin typeface="Calibri"/>
                <a:cs typeface="Calibri"/>
              </a:rPr>
              <a:t>(flexible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mapping)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Support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5">
                <a:latin typeface="Calibri"/>
                <a:cs typeface="Calibri"/>
              </a:rPr>
              <a:t>defining </a:t>
            </a:r>
            <a:r>
              <a:rPr dirty="0" sz="2800" spc="-20">
                <a:latin typeface="Calibri"/>
                <a:cs typeface="Calibri"/>
              </a:rPr>
              <a:t>customized </a:t>
            </a:r>
            <a:r>
              <a:rPr dirty="0" sz="2800" spc="-15">
                <a:latin typeface="Calibri"/>
                <a:cs typeface="Calibri"/>
              </a:rPr>
              <a:t>routing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Automatic </a:t>
            </a:r>
            <a:r>
              <a:rPr dirty="0" sz="2800" spc="-5">
                <a:latin typeface="Calibri"/>
                <a:cs typeface="Calibri"/>
              </a:rPr>
              <a:t>passing/parsing of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461594"/>
            <a:ext cx="45040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DataType</a:t>
            </a:r>
            <a:r>
              <a:rPr dirty="0" spc="-70"/>
              <a:t> </a:t>
            </a:r>
            <a:r>
              <a:rPr dirty="0" spc="-15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19059" cy="3733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3379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Provide </a:t>
            </a:r>
            <a:r>
              <a:rPr dirty="0" sz="3200" spc="-5">
                <a:latin typeface="Calibri"/>
                <a:cs typeface="Calibri"/>
              </a:rPr>
              <a:t>only hits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view </a:t>
            </a:r>
            <a:r>
              <a:rPr dirty="0" sz="3200">
                <a:latin typeface="Calibri"/>
                <a:cs typeface="Calibri"/>
              </a:rPr>
              <a:t>engine  </a:t>
            </a:r>
            <a:r>
              <a:rPr dirty="0" sz="3200" spc="-20">
                <a:latin typeface="Calibri"/>
                <a:cs typeface="Calibri"/>
              </a:rPr>
              <a:t>to format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Date, </a:t>
            </a:r>
            <a:r>
              <a:rPr dirty="0" sz="3200" spc="-5">
                <a:latin typeface="Calibri"/>
                <a:cs typeface="Calibri"/>
              </a:rPr>
              <a:t>Time, </a:t>
            </a:r>
            <a:r>
              <a:rPr dirty="0" sz="3200" spc="-25">
                <a:latin typeface="Calibri"/>
                <a:cs typeface="Calibri"/>
              </a:rPr>
              <a:t>PhoneNumber,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EmailAddress,…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Automatic provision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type specific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3200" spc="5">
                <a:latin typeface="Calibri"/>
                <a:cs typeface="Calibri"/>
              </a:rPr>
              <a:t>e.g. </a:t>
            </a:r>
            <a:r>
              <a:rPr dirty="0" sz="3200" spc="-10">
                <a:latin typeface="Calibri"/>
                <a:cs typeface="Calibri"/>
              </a:rPr>
              <a:t>“mailto: </a:t>
            </a:r>
            <a:r>
              <a:rPr dirty="0" sz="3200" spc="-65">
                <a:latin typeface="Calibri"/>
                <a:cs typeface="Calibri"/>
              </a:rPr>
              <a:t>...” </a:t>
            </a:r>
            <a:r>
              <a:rPr dirty="0" sz="3200" spc="-5">
                <a:latin typeface="Calibri"/>
                <a:cs typeface="Calibri"/>
              </a:rPr>
              <a:t>link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1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EmailAddress</a:t>
            </a:r>
            <a:endParaRPr sz="3200">
              <a:latin typeface="Calibri"/>
              <a:cs typeface="Calibri"/>
            </a:endParaRPr>
          </a:p>
          <a:p>
            <a:pPr marL="355600" marR="231457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Do </a:t>
            </a:r>
            <a:r>
              <a:rPr dirty="0" sz="3200" spc="-30">
                <a:latin typeface="Calibri"/>
                <a:cs typeface="Calibri"/>
              </a:rPr>
              <a:t>NOT </a:t>
            </a:r>
            <a:r>
              <a:rPr dirty="0" sz="3200" spc="-15">
                <a:latin typeface="Calibri"/>
                <a:cs typeface="Calibri"/>
              </a:rPr>
              <a:t>provide </a:t>
            </a:r>
            <a:r>
              <a:rPr dirty="0" sz="3200" spc="-25">
                <a:latin typeface="Calibri"/>
                <a:cs typeface="Calibri"/>
              </a:rPr>
              <a:t>any Validation  </a:t>
            </a:r>
            <a:r>
              <a:rPr dirty="0" sz="3200" spc="5">
                <a:latin typeface="Calibri"/>
                <a:cs typeface="Calibri"/>
              </a:rPr>
              <a:t>(just </a:t>
            </a:r>
            <a:r>
              <a:rPr dirty="0" sz="3200" spc="-15">
                <a:latin typeface="Calibri"/>
                <a:cs typeface="Calibri"/>
              </a:rPr>
              <a:t>presentation </a:t>
            </a:r>
            <a:r>
              <a:rPr dirty="0" sz="3200" spc="-10">
                <a:latin typeface="Calibri"/>
                <a:cs typeface="Calibri"/>
              </a:rPr>
              <a:t>hints)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297" y="461594"/>
            <a:ext cx="59162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DisplayFormat</a:t>
            </a:r>
            <a:r>
              <a:rPr dirty="0" spc="-60"/>
              <a:t> </a:t>
            </a:r>
            <a:r>
              <a:rPr dirty="0" spc="-10"/>
              <a:t>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599045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10">
                <a:latin typeface="Calibri"/>
                <a:cs typeface="Calibri"/>
              </a:rPr>
              <a:t>explicitly </a:t>
            </a:r>
            <a:r>
              <a:rPr dirty="0" sz="3200" spc="-5">
                <a:latin typeface="Calibri"/>
                <a:cs typeface="Calibri"/>
              </a:rPr>
              <a:t>specify </a:t>
            </a:r>
            <a:r>
              <a:rPr dirty="0" sz="3200" spc="-20">
                <a:latin typeface="Calibri"/>
                <a:cs typeface="Calibri"/>
              </a:rPr>
              <a:t>format </a:t>
            </a:r>
            <a:r>
              <a:rPr dirty="0" sz="3200" spc="-5">
                <a:latin typeface="Calibri"/>
                <a:cs typeface="Calibri"/>
              </a:rPr>
              <a:t>of the</a:t>
            </a:r>
            <a:r>
              <a:rPr dirty="0" sz="3200" spc="7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Example: redefining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default </a:t>
            </a:r>
            <a:r>
              <a:rPr dirty="0" sz="3200" spc="-20">
                <a:latin typeface="Calibri"/>
                <a:cs typeface="Calibri"/>
              </a:rPr>
              <a:t>date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format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597" y="2826397"/>
            <a:ext cx="8375015" cy="678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3810000"/>
            <a:ext cx="4057650" cy="2543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1647" y="4898135"/>
            <a:ext cx="4008120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07991" y="4890515"/>
            <a:ext cx="3459479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90923" y="4927346"/>
            <a:ext cx="3910076" cy="635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90923" y="4927346"/>
            <a:ext cx="3910329" cy="635635"/>
          </a:xfrm>
          <a:custGeom>
            <a:avLst/>
            <a:gdLst/>
            <a:ahLst/>
            <a:cxnLst/>
            <a:rect l="l" t="t" r="r" b="b"/>
            <a:pathLst>
              <a:path w="3910329" h="635635">
                <a:moveTo>
                  <a:pt x="328675" y="127253"/>
                </a:moveTo>
                <a:lnTo>
                  <a:pt x="336657" y="87697"/>
                </a:lnTo>
                <a:lnTo>
                  <a:pt x="358425" y="55403"/>
                </a:lnTo>
                <a:lnTo>
                  <a:pt x="390719" y="33635"/>
                </a:lnTo>
                <a:lnTo>
                  <a:pt x="430275" y="25653"/>
                </a:lnTo>
                <a:lnTo>
                  <a:pt x="925576" y="25653"/>
                </a:lnTo>
                <a:lnTo>
                  <a:pt x="1820926" y="25653"/>
                </a:lnTo>
                <a:lnTo>
                  <a:pt x="3808476" y="25653"/>
                </a:lnTo>
                <a:lnTo>
                  <a:pt x="3848032" y="33635"/>
                </a:lnTo>
                <a:lnTo>
                  <a:pt x="3880326" y="55403"/>
                </a:lnTo>
                <a:lnTo>
                  <a:pt x="3902094" y="87697"/>
                </a:lnTo>
                <a:lnTo>
                  <a:pt x="3910076" y="127253"/>
                </a:lnTo>
                <a:lnTo>
                  <a:pt x="3910076" y="279653"/>
                </a:lnTo>
                <a:lnTo>
                  <a:pt x="3910076" y="533653"/>
                </a:lnTo>
                <a:lnTo>
                  <a:pt x="3902094" y="573210"/>
                </a:lnTo>
                <a:lnTo>
                  <a:pt x="3880326" y="605504"/>
                </a:lnTo>
                <a:lnTo>
                  <a:pt x="3848032" y="627272"/>
                </a:lnTo>
                <a:lnTo>
                  <a:pt x="3808476" y="635253"/>
                </a:lnTo>
                <a:lnTo>
                  <a:pt x="1820926" y="635253"/>
                </a:lnTo>
                <a:lnTo>
                  <a:pt x="925576" y="635253"/>
                </a:lnTo>
                <a:lnTo>
                  <a:pt x="430275" y="635253"/>
                </a:lnTo>
                <a:lnTo>
                  <a:pt x="390719" y="627272"/>
                </a:lnTo>
                <a:lnTo>
                  <a:pt x="358425" y="605504"/>
                </a:lnTo>
                <a:lnTo>
                  <a:pt x="336657" y="573210"/>
                </a:lnTo>
                <a:lnTo>
                  <a:pt x="328675" y="533653"/>
                </a:lnTo>
                <a:lnTo>
                  <a:pt x="328675" y="279653"/>
                </a:lnTo>
                <a:lnTo>
                  <a:pt x="0" y="0"/>
                </a:lnTo>
                <a:lnTo>
                  <a:pt x="328675" y="127253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75123" y="4956429"/>
            <a:ext cx="30702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5">
                <a:latin typeface="Calibri"/>
                <a:cs typeface="Calibri"/>
              </a:rPr>
              <a:t>is possible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specify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validation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properties </a:t>
            </a:r>
            <a:r>
              <a:rPr dirty="0" sz="1800" spc="-5">
                <a:latin typeface="Calibri"/>
                <a:cs typeface="Calibri"/>
              </a:rPr>
              <a:t>in 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line!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48621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 b="1">
                <a:latin typeface="Calibri"/>
                <a:cs typeface="Calibri"/>
              </a:rPr>
              <a:t>LAMBDA</a:t>
            </a:r>
            <a:r>
              <a:rPr dirty="0" sz="4000" spc="-8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EXPRESSIONS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1525" y="2676525"/>
            <a:ext cx="2171700" cy="150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594"/>
            <a:ext cx="28536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dirty="0" spc="-35"/>
              <a:t>n</a:t>
            </a:r>
            <a:r>
              <a:rPr dirty="0"/>
              <a:t>t</a:t>
            </a:r>
            <a:r>
              <a:rPr dirty="0" spc="-75"/>
              <a:t>r</a:t>
            </a:r>
            <a:r>
              <a:rPr dirty="0" spc="-5"/>
              <a:t>o</a:t>
            </a:r>
            <a:r>
              <a:rPr dirty="0" spc="5"/>
              <a:t>d</a:t>
            </a:r>
            <a:r>
              <a:rPr dirty="0" spc="-5"/>
              <a:t>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10170" cy="44157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Expressions </a:t>
            </a:r>
            <a:r>
              <a:rPr dirty="0" sz="3200" spc="-15">
                <a:latin typeface="Calibri"/>
                <a:cs typeface="Calibri"/>
              </a:rPr>
              <a:t>that </a:t>
            </a:r>
            <a:r>
              <a:rPr dirty="0" sz="3200" spc="-5">
                <a:latin typeface="Calibri"/>
                <a:cs typeface="Calibri"/>
              </a:rPr>
              <a:t>use special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syntax</a:t>
            </a:r>
            <a:endParaRPr sz="3200">
              <a:latin typeface="Calibri"/>
              <a:cs typeface="Calibri"/>
            </a:endParaRPr>
          </a:p>
          <a:p>
            <a:pPr marL="355600" marR="9842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Anonymous </a:t>
            </a:r>
            <a:r>
              <a:rPr dirty="0" sz="3200" spc="-5">
                <a:latin typeface="Calibri"/>
                <a:cs typeface="Calibri"/>
              </a:rPr>
              <a:t>functions used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20">
                <a:latin typeface="Calibri"/>
                <a:cs typeface="Calibri"/>
              </a:rPr>
              <a:t>data  </a:t>
            </a:r>
            <a:r>
              <a:rPr dirty="0" sz="3200" spc="-5">
                <a:latin typeface="Calibri"/>
                <a:cs typeface="Calibri"/>
              </a:rPr>
              <a:t>(variables, fields, </a:t>
            </a:r>
            <a:r>
              <a:rPr dirty="0" sz="3200" spc="-20">
                <a:latin typeface="Calibri"/>
                <a:cs typeface="Calibri"/>
              </a:rPr>
              <a:t>parameters, </a:t>
            </a:r>
            <a:r>
              <a:rPr dirty="0" sz="3200" spc="-10">
                <a:latin typeface="Calibri"/>
                <a:cs typeface="Calibri"/>
              </a:rPr>
              <a:t>return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values)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anonymous </a:t>
            </a:r>
            <a:r>
              <a:rPr dirty="0" sz="3200" spc="-5">
                <a:latin typeface="Calibri"/>
                <a:cs typeface="Calibri"/>
              </a:rPr>
              <a:t>functions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20">
                <a:latin typeface="Calibri"/>
                <a:cs typeface="Calibri"/>
              </a:rPr>
              <a:t>create  </a:t>
            </a:r>
            <a:r>
              <a:rPr dirty="0" sz="3200" spc="-15">
                <a:latin typeface="Calibri"/>
                <a:cs typeface="Calibri"/>
              </a:rPr>
              <a:t>delegates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10">
                <a:latin typeface="Calibri"/>
                <a:cs typeface="Calibri"/>
              </a:rPr>
              <a:t>expression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trees</a:t>
            </a:r>
            <a:endParaRPr sz="3200">
              <a:latin typeface="Calibri"/>
              <a:cs typeface="Calibri"/>
            </a:endParaRPr>
          </a:p>
          <a:p>
            <a:pPr marL="355600" marR="2482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Lambda </a:t>
            </a:r>
            <a:r>
              <a:rPr dirty="0" sz="3200" spc="-10">
                <a:latin typeface="Calibri"/>
                <a:cs typeface="Calibri"/>
              </a:rPr>
              <a:t>expressions </a:t>
            </a:r>
            <a:r>
              <a:rPr dirty="0" sz="3200" spc="-5">
                <a:latin typeface="Calibri"/>
                <a:cs typeface="Calibri"/>
              </a:rPr>
              <a:t>particularly </a:t>
            </a:r>
            <a:r>
              <a:rPr dirty="0" sz="3200" spc="-10">
                <a:latin typeface="Calibri"/>
                <a:cs typeface="Calibri"/>
              </a:rPr>
              <a:t>helpful </a:t>
            </a:r>
            <a:r>
              <a:rPr dirty="0" sz="3200" spc="-30">
                <a:latin typeface="Calibri"/>
                <a:cs typeface="Calibri"/>
              </a:rPr>
              <a:t>for  </a:t>
            </a:r>
            <a:r>
              <a:rPr dirty="0" sz="3200" spc="-5">
                <a:latin typeface="Calibri"/>
                <a:cs typeface="Calibri"/>
              </a:rPr>
              <a:t>writing LINQ queries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Available from </a:t>
            </a:r>
            <a:r>
              <a:rPr dirty="0" sz="3200" spc="-5">
                <a:latin typeface="Calibri"/>
                <a:cs typeface="Calibri"/>
              </a:rPr>
              <a:t>.NET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4.5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461594"/>
            <a:ext cx="27705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Operator</a:t>
            </a:r>
            <a:r>
              <a:rPr dirty="0" spc="-70"/>
              <a:t> </a:t>
            </a:r>
            <a:r>
              <a:rPr dirty="0" spc="-5"/>
              <a:t>=&gt;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15884" cy="29521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Interpreted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35">
                <a:latin typeface="Calibri"/>
                <a:cs typeface="Calibri"/>
              </a:rPr>
              <a:t>“goes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to”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5">
                <a:latin typeface="Calibri"/>
                <a:cs typeface="Calibri"/>
              </a:rPr>
              <a:t>declaring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lambda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expression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same priority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5">
                <a:latin typeface="Calibri"/>
                <a:cs typeface="Calibri"/>
              </a:rPr>
              <a:t>assignment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(=)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Right </a:t>
            </a:r>
            <a:r>
              <a:rPr dirty="0" sz="3200" spc="-10">
                <a:latin typeface="Calibri"/>
                <a:cs typeface="Calibri"/>
              </a:rPr>
              <a:t>associative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Separates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parameters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function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body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812271"/>
            <a:ext cx="2209800" cy="369570"/>
          </a:xfrm>
          <a:prstGeom prst="rect">
            <a:avLst/>
          </a:prstGeom>
          <a:solidFill>
            <a:srgbClr val="DCE6F1"/>
          </a:solidFill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 spc="-10" b="1">
                <a:latin typeface="Calibri"/>
                <a:cs typeface="Calibri"/>
              </a:rPr>
              <a:t>Left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5257901"/>
            <a:ext cx="236347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Empty </a:t>
            </a:r>
            <a:r>
              <a:rPr dirty="0" sz="1800" spc="-10">
                <a:latin typeface="Calibri"/>
                <a:cs typeface="Calibri"/>
              </a:rPr>
              <a:t>parameter list 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formal parameter list 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implicit </a:t>
            </a:r>
            <a:r>
              <a:rPr dirty="0" sz="1800" spc="-10">
                <a:latin typeface="Calibri"/>
                <a:cs typeface="Calibri"/>
              </a:rPr>
              <a:t>parameter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8200" y="4800587"/>
            <a:ext cx="2209800" cy="369570"/>
          </a:xfrm>
          <a:prstGeom prst="rect">
            <a:avLst/>
          </a:prstGeom>
          <a:solidFill>
            <a:srgbClr val="DCE6F1"/>
          </a:solidFill>
        </p:spPr>
        <p:txBody>
          <a:bodyPr wrap="square" lIns="0" tIns="311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dirty="0" sz="1800" spc="-5" b="1">
                <a:latin typeface="Calibri"/>
                <a:cs typeface="Calibri"/>
              </a:rPr>
              <a:t>Right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575" y="5218277"/>
            <a:ext cx="3583304" cy="86677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10">
                <a:latin typeface="Calibri"/>
                <a:cs typeface="Calibri"/>
              </a:rPr>
              <a:t> expression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Statement list </a:t>
            </a:r>
            <a:r>
              <a:rPr dirty="0" sz="1800" spc="-5">
                <a:latin typeface="Calibri"/>
                <a:cs typeface="Calibri"/>
              </a:rPr>
              <a:t>inside </a:t>
            </a:r>
            <a:r>
              <a:rPr dirty="0" sz="1800" spc="-10">
                <a:latin typeface="Calibri"/>
                <a:cs typeface="Calibri"/>
              </a:rPr>
              <a:t>curly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brackects.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975" y="473849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=&gt;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13" y="461594"/>
            <a:ext cx="49796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Anonymous</a:t>
            </a:r>
            <a:r>
              <a:rPr dirty="0" spc="-65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437120" cy="44665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Inline </a:t>
            </a:r>
            <a:r>
              <a:rPr dirty="0" sz="3200" spc="-20">
                <a:latin typeface="Calibri"/>
                <a:cs typeface="Calibri"/>
              </a:rPr>
              <a:t>statements </a:t>
            </a:r>
            <a:r>
              <a:rPr dirty="0" sz="3200">
                <a:latin typeface="Calibri"/>
                <a:cs typeface="Calibri"/>
              </a:rPr>
              <a:t>or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expressions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10">
                <a:latin typeface="Calibri"/>
                <a:cs typeface="Calibri"/>
              </a:rPr>
              <a:t>wherever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delegate </a:t>
            </a:r>
            <a:r>
              <a:rPr dirty="0" sz="3200" spc="-5">
                <a:latin typeface="Calibri"/>
                <a:cs typeface="Calibri"/>
              </a:rPr>
              <a:t>type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expected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15">
                <a:latin typeface="Calibri"/>
                <a:cs typeface="Calibri"/>
              </a:rPr>
              <a:t>initialize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named</a:t>
            </a:r>
            <a:r>
              <a:rPr dirty="0" sz="3200" spc="9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delegete</a:t>
            </a:r>
            <a:endParaRPr sz="3200">
              <a:latin typeface="Calibri"/>
              <a:cs typeface="Calibri"/>
            </a:endParaRPr>
          </a:p>
          <a:p>
            <a:pPr marL="355600" marR="3638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5">
                <a:latin typeface="Calibri"/>
                <a:cs typeface="Calibri"/>
              </a:rPr>
              <a:t>be passed </a:t>
            </a:r>
            <a:r>
              <a:rPr dirty="0" sz="3200">
                <a:latin typeface="Calibri"/>
                <a:cs typeface="Calibri"/>
              </a:rPr>
              <a:t>as the </a:t>
            </a:r>
            <a:r>
              <a:rPr dirty="0" sz="3200" spc="-15">
                <a:latin typeface="Calibri"/>
                <a:cs typeface="Calibri"/>
              </a:rPr>
              <a:t>parameter </a:t>
            </a:r>
            <a:r>
              <a:rPr dirty="0" sz="3200" spc="-10">
                <a:latin typeface="Calibri"/>
                <a:cs typeface="Calibri"/>
              </a:rPr>
              <a:t>where 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named </a:t>
            </a:r>
            <a:r>
              <a:rPr dirty="0" sz="3200" spc="-20">
                <a:latin typeface="Calibri"/>
                <a:cs typeface="Calibri"/>
              </a:rPr>
              <a:t>delegate </a:t>
            </a:r>
            <a:r>
              <a:rPr dirty="0" sz="3200" spc="-5">
                <a:latin typeface="Calibri"/>
                <a:cs typeface="Calibri"/>
              </a:rPr>
              <a:t>type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expected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Calibri"/>
                <a:cs typeface="Calibri"/>
              </a:rPr>
              <a:t>Two </a:t>
            </a:r>
            <a:r>
              <a:rPr dirty="0" sz="3200" spc="-5">
                <a:latin typeface="Calibri"/>
                <a:cs typeface="Calibri"/>
              </a:rPr>
              <a:t>kinds of anonymous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Anonymous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Lambda </a:t>
            </a:r>
            <a:r>
              <a:rPr dirty="0" sz="2800" spc="-15"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461594"/>
            <a:ext cx="6299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Evolution </a:t>
            </a:r>
            <a:r>
              <a:rPr dirty="0"/>
              <a:t>of </a:t>
            </a:r>
            <a:r>
              <a:rPr dirty="0" spc="-20"/>
              <a:t>delegates </a:t>
            </a:r>
            <a:r>
              <a:rPr dirty="0" spc="-10"/>
              <a:t>in</a:t>
            </a:r>
            <a:r>
              <a:rPr dirty="0"/>
              <a:t> </a:t>
            </a:r>
            <a:r>
              <a:rPr dirty="0" spc="-5"/>
              <a:t>C#</a:t>
            </a:r>
          </a:p>
        </p:txBody>
      </p:sp>
      <p:sp>
        <p:nvSpPr>
          <p:cNvPr id="3" name="object 3"/>
          <p:cNvSpPr/>
          <p:nvPr/>
        </p:nvSpPr>
        <p:spPr>
          <a:xfrm>
            <a:off x="1682392" y="1291086"/>
            <a:ext cx="5423576" cy="5505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1352" y="2638044"/>
            <a:ext cx="2414016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09971" y="2627376"/>
            <a:ext cx="1818131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70120" y="2667000"/>
            <a:ext cx="2316479" cy="405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70120" y="2667000"/>
            <a:ext cx="2316480" cy="406400"/>
          </a:xfrm>
          <a:custGeom>
            <a:avLst/>
            <a:gdLst/>
            <a:ahLst/>
            <a:cxnLst/>
            <a:rect l="l" t="t" r="r" b="b"/>
            <a:pathLst>
              <a:path w="2316479" h="406400">
                <a:moveTo>
                  <a:pt x="182879" y="63500"/>
                </a:moveTo>
                <a:lnTo>
                  <a:pt x="187872" y="38790"/>
                </a:lnTo>
                <a:lnTo>
                  <a:pt x="201485" y="18605"/>
                </a:lnTo>
                <a:lnTo>
                  <a:pt x="221670" y="4992"/>
                </a:lnTo>
                <a:lnTo>
                  <a:pt x="246379" y="0"/>
                </a:lnTo>
                <a:lnTo>
                  <a:pt x="538479" y="0"/>
                </a:lnTo>
                <a:lnTo>
                  <a:pt x="1071879" y="0"/>
                </a:lnTo>
                <a:lnTo>
                  <a:pt x="2252979" y="0"/>
                </a:lnTo>
                <a:lnTo>
                  <a:pt x="2277689" y="4992"/>
                </a:lnTo>
                <a:lnTo>
                  <a:pt x="2297874" y="18605"/>
                </a:lnTo>
                <a:lnTo>
                  <a:pt x="2311487" y="38790"/>
                </a:lnTo>
                <a:lnTo>
                  <a:pt x="2316479" y="63500"/>
                </a:lnTo>
                <a:lnTo>
                  <a:pt x="2316479" y="222250"/>
                </a:lnTo>
                <a:lnTo>
                  <a:pt x="2316479" y="317500"/>
                </a:lnTo>
                <a:lnTo>
                  <a:pt x="2311487" y="342209"/>
                </a:lnTo>
                <a:lnTo>
                  <a:pt x="2297874" y="362394"/>
                </a:lnTo>
                <a:lnTo>
                  <a:pt x="2277689" y="376007"/>
                </a:lnTo>
                <a:lnTo>
                  <a:pt x="2252979" y="381000"/>
                </a:lnTo>
                <a:lnTo>
                  <a:pt x="1071879" y="381000"/>
                </a:lnTo>
                <a:lnTo>
                  <a:pt x="538479" y="381000"/>
                </a:lnTo>
                <a:lnTo>
                  <a:pt x="246379" y="381000"/>
                </a:lnTo>
                <a:lnTo>
                  <a:pt x="221670" y="376007"/>
                </a:lnTo>
                <a:lnTo>
                  <a:pt x="201485" y="362394"/>
                </a:lnTo>
                <a:lnTo>
                  <a:pt x="187872" y="342209"/>
                </a:lnTo>
                <a:lnTo>
                  <a:pt x="182879" y="317500"/>
                </a:lnTo>
                <a:lnTo>
                  <a:pt x="0" y="405891"/>
                </a:lnTo>
                <a:lnTo>
                  <a:pt x="182879" y="222250"/>
                </a:lnTo>
                <a:lnTo>
                  <a:pt x="182879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0" y="3323844"/>
            <a:ext cx="2639568" cy="6873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51576" y="3252215"/>
            <a:ext cx="2365248" cy="704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35421" y="3352800"/>
            <a:ext cx="2541778" cy="590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35421" y="3352800"/>
            <a:ext cx="2541905" cy="590550"/>
          </a:xfrm>
          <a:custGeom>
            <a:avLst/>
            <a:gdLst/>
            <a:ahLst/>
            <a:cxnLst/>
            <a:rect l="l" t="t" r="r" b="b"/>
            <a:pathLst>
              <a:path w="2541904" h="590550">
                <a:moveTo>
                  <a:pt x="255777" y="88900"/>
                </a:moveTo>
                <a:lnTo>
                  <a:pt x="262757" y="54274"/>
                </a:lnTo>
                <a:lnTo>
                  <a:pt x="281797" y="26019"/>
                </a:lnTo>
                <a:lnTo>
                  <a:pt x="310052" y="6979"/>
                </a:lnTo>
                <a:lnTo>
                  <a:pt x="344677" y="0"/>
                </a:lnTo>
                <a:lnTo>
                  <a:pt x="636777" y="0"/>
                </a:lnTo>
                <a:lnTo>
                  <a:pt x="1208277" y="0"/>
                </a:lnTo>
                <a:lnTo>
                  <a:pt x="2452878" y="0"/>
                </a:lnTo>
                <a:lnTo>
                  <a:pt x="2487503" y="6979"/>
                </a:lnTo>
                <a:lnTo>
                  <a:pt x="2515758" y="26019"/>
                </a:lnTo>
                <a:lnTo>
                  <a:pt x="2534798" y="54274"/>
                </a:lnTo>
                <a:lnTo>
                  <a:pt x="2541778" y="88900"/>
                </a:lnTo>
                <a:lnTo>
                  <a:pt x="2541778" y="311150"/>
                </a:lnTo>
                <a:lnTo>
                  <a:pt x="2541778" y="444500"/>
                </a:lnTo>
                <a:lnTo>
                  <a:pt x="2534798" y="479125"/>
                </a:lnTo>
                <a:lnTo>
                  <a:pt x="2515758" y="507380"/>
                </a:lnTo>
                <a:lnTo>
                  <a:pt x="2487503" y="526420"/>
                </a:lnTo>
                <a:lnTo>
                  <a:pt x="2452878" y="533400"/>
                </a:lnTo>
                <a:lnTo>
                  <a:pt x="1208277" y="533400"/>
                </a:lnTo>
                <a:lnTo>
                  <a:pt x="636777" y="533400"/>
                </a:lnTo>
                <a:lnTo>
                  <a:pt x="344677" y="533400"/>
                </a:lnTo>
                <a:lnTo>
                  <a:pt x="310052" y="526420"/>
                </a:lnTo>
                <a:lnTo>
                  <a:pt x="281797" y="507380"/>
                </a:lnTo>
                <a:lnTo>
                  <a:pt x="262757" y="479125"/>
                </a:lnTo>
                <a:lnTo>
                  <a:pt x="255777" y="444500"/>
                </a:lnTo>
                <a:lnTo>
                  <a:pt x="0" y="590042"/>
                </a:lnTo>
                <a:lnTo>
                  <a:pt x="255777" y="311150"/>
                </a:lnTo>
                <a:lnTo>
                  <a:pt x="255777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78373" y="2693034"/>
            <a:ext cx="2672715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Named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52780" marR="5080" indent="49339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Inline </a:t>
            </a:r>
            <a:r>
              <a:rPr dirty="0" sz="1800" spc="-10">
                <a:latin typeface="Calibri"/>
                <a:cs typeface="Calibri"/>
              </a:rPr>
              <a:t>code  (anonymous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0635" y="4997196"/>
            <a:ext cx="2427732" cy="481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89903" y="4989576"/>
            <a:ext cx="2144268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99403" y="5025644"/>
            <a:ext cx="2330196" cy="3845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99403" y="5025644"/>
            <a:ext cx="2330450" cy="384810"/>
          </a:xfrm>
          <a:custGeom>
            <a:avLst/>
            <a:gdLst/>
            <a:ahLst/>
            <a:cxnLst/>
            <a:rect l="l" t="t" r="r" b="b"/>
            <a:pathLst>
              <a:path w="2330450" h="384810">
                <a:moveTo>
                  <a:pt x="196596" y="67055"/>
                </a:moveTo>
                <a:lnTo>
                  <a:pt x="201588" y="42346"/>
                </a:lnTo>
                <a:lnTo>
                  <a:pt x="215201" y="22161"/>
                </a:lnTo>
                <a:lnTo>
                  <a:pt x="235386" y="8548"/>
                </a:lnTo>
                <a:lnTo>
                  <a:pt x="260096" y="3555"/>
                </a:lnTo>
                <a:lnTo>
                  <a:pt x="552196" y="3555"/>
                </a:lnTo>
                <a:lnTo>
                  <a:pt x="1085596" y="3555"/>
                </a:lnTo>
                <a:lnTo>
                  <a:pt x="2266696" y="3555"/>
                </a:lnTo>
                <a:lnTo>
                  <a:pt x="2291405" y="8548"/>
                </a:lnTo>
                <a:lnTo>
                  <a:pt x="2311590" y="22161"/>
                </a:lnTo>
                <a:lnTo>
                  <a:pt x="2325203" y="42346"/>
                </a:lnTo>
                <a:lnTo>
                  <a:pt x="2330196" y="67055"/>
                </a:lnTo>
                <a:lnTo>
                  <a:pt x="2330196" y="162305"/>
                </a:lnTo>
                <a:lnTo>
                  <a:pt x="2330196" y="321055"/>
                </a:lnTo>
                <a:lnTo>
                  <a:pt x="2325203" y="345765"/>
                </a:lnTo>
                <a:lnTo>
                  <a:pt x="2311590" y="365950"/>
                </a:lnTo>
                <a:lnTo>
                  <a:pt x="2291405" y="379563"/>
                </a:lnTo>
                <a:lnTo>
                  <a:pt x="2266696" y="384555"/>
                </a:lnTo>
                <a:lnTo>
                  <a:pt x="1085596" y="384555"/>
                </a:lnTo>
                <a:lnTo>
                  <a:pt x="552196" y="384555"/>
                </a:lnTo>
                <a:lnTo>
                  <a:pt x="260096" y="384555"/>
                </a:lnTo>
                <a:lnTo>
                  <a:pt x="235386" y="379563"/>
                </a:lnTo>
                <a:lnTo>
                  <a:pt x="215201" y="365950"/>
                </a:lnTo>
                <a:lnTo>
                  <a:pt x="201588" y="345765"/>
                </a:lnTo>
                <a:lnTo>
                  <a:pt x="196596" y="321055"/>
                </a:lnTo>
                <a:lnTo>
                  <a:pt x="196596" y="162305"/>
                </a:lnTo>
                <a:lnTo>
                  <a:pt x="0" y="0"/>
                </a:lnTo>
                <a:lnTo>
                  <a:pt x="196596" y="6705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58559" y="5055489"/>
            <a:ext cx="18091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Lambda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280" y="461594"/>
            <a:ext cx="46545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Anonymous</a:t>
            </a:r>
            <a:r>
              <a:rPr dirty="0" spc="-90"/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387"/>
            <a:ext cx="6948170" cy="225298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No </a:t>
            </a:r>
            <a:r>
              <a:rPr dirty="0" sz="3200" spc="-5">
                <a:latin typeface="Calibri"/>
                <a:cs typeface="Calibri"/>
              </a:rPr>
              <a:t>name, no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overloading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Created </a:t>
            </a:r>
            <a:r>
              <a:rPr dirty="0" sz="3200" spc="-5">
                <a:latin typeface="Calibri"/>
                <a:cs typeface="Calibri"/>
              </a:rPr>
              <a:t>using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ourier New"/>
                <a:cs typeface="Courier New"/>
              </a:rPr>
              <a:t>delegate</a:t>
            </a:r>
            <a:r>
              <a:rPr dirty="0" sz="3200" spc="-1165">
                <a:latin typeface="Courier New"/>
                <a:cs typeface="Courier New"/>
              </a:rPr>
              <a:t> </a:t>
            </a:r>
            <a:r>
              <a:rPr dirty="0" sz="3200" spc="-30">
                <a:latin typeface="Calibri"/>
                <a:cs typeface="Calibri"/>
              </a:rPr>
              <a:t>keyword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It is </a:t>
            </a:r>
            <a:r>
              <a:rPr dirty="0" sz="3200" spc="-5">
                <a:latin typeface="Calibri"/>
                <a:cs typeface="Calibri"/>
              </a:rPr>
              <a:t>possible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add </a:t>
            </a:r>
            <a:r>
              <a:rPr dirty="0" sz="3200" spc="-5">
                <a:latin typeface="Calibri"/>
                <a:cs typeface="Calibri"/>
              </a:rPr>
              <a:t>multiple </a:t>
            </a:r>
            <a:r>
              <a:rPr dirty="0" sz="3200" spc="-20">
                <a:latin typeface="Calibri"/>
                <a:cs typeface="Calibri"/>
              </a:rPr>
              <a:t>statements  </a:t>
            </a:r>
            <a:r>
              <a:rPr dirty="0" sz="3200" spc="-5">
                <a:latin typeface="Calibri"/>
                <a:cs typeface="Calibri"/>
              </a:rPr>
              <a:t>inside </a:t>
            </a:r>
            <a:r>
              <a:rPr dirty="0" sz="3200">
                <a:latin typeface="Calibri"/>
                <a:cs typeface="Calibri"/>
              </a:rPr>
              <a:t>its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body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952875"/>
            <a:ext cx="4714875" cy="4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8900" y="4686300"/>
            <a:ext cx="4000500" cy="160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81625" y="3638550"/>
            <a:ext cx="35814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461594"/>
            <a:ext cx="62636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Anonymous </a:t>
            </a:r>
            <a:r>
              <a:rPr dirty="0"/>
              <a:t>method</a:t>
            </a:r>
            <a:r>
              <a:rPr dirty="0" spc="-105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988300" cy="44119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5765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Scope </a:t>
            </a:r>
            <a:r>
              <a:rPr dirty="0" sz="3200" spc="-5">
                <a:latin typeface="Calibri"/>
                <a:cs typeface="Calibri"/>
              </a:rPr>
              <a:t>of the </a:t>
            </a:r>
            <a:r>
              <a:rPr dirty="0" sz="3200" spc="-20">
                <a:latin typeface="Calibri"/>
                <a:cs typeface="Calibri"/>
              </a:rPr>
              <a:t>parameters </a:t>
            </a:r>
            <a:r>
              <a:rPr dirty="0" sz="3200">
                <a:latin typeface="Calibri"/>
                <a:cs typeface="Calibri"/>
              </a:rPr>
              <a:t>is the </a:t>
            </a:r>
            <a:r>
              <a:rPr dirty="0" sz="3200" spc="-5">
                <a:latin typeface="Calibri"/>
                <a:cs typeface="Calibri"/>
              </a:rPr>
              <a:t>anonymous  </a:t>
            </a:r>
            <a:r>
              <a:rPr dirty="0" sz="3200">
                <a:latin typeface="Calibri"/>
                <a:cs typeface="Calibri"/>
              </a:rPr>
              <a:t>method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  <a:p>
            <a:pPr marL="355600" marR="33147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No </a:t>
            </a:r>
            <a:r>
              <a:rPr dirty="0" sz="3200" spc="-5">
                <a:latin typeface="Calibri"/>
                <a:cs typeface="Calibri"/>
              </a:rPr>
              <a:t>jump </a:t>
            </a:r>
            <a:r>
              <a:rPr dirty="0" sz="3200" spc="-15">
                <a:latin typeface="Calibri"/>
                <a:cs typeface="Calibri"/>
              </a:rPr>
              <a:t>from </a:t>
            </a:r>
            <a:r>
              <a:rPr dirty="0" sz="3200" spc="-5">
                <a:latin typeface="Calibri"/>
                <a:cs typeface="Calibri"/>
              </a:rPr>
              <a:t>inside </a:t>
            </a: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5">
                <a:latin typeface="Calibri"/>
                <a:cs typeface="Calibri"/>
              </a:rPr>
              <a:t>anonymous method  block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outside, </a:t>
            </a:r>
            <a:r>
              <a:rPr dirty="0" sz="3200">
                <a:latin typeface="Calibri"/>
                <a:cs typeface="Calibri"/>
              </a:rPr>
              <a:t>and vice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versa.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9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Cannot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access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ourier New"/>
                <a:cs typeface="Courier New"/>
              </a:rPr>
              <a:t>ref</a:t>
            </a:r>
            <a:r>
              <a:rPr dirty="0" sz="3200" spc="-1190">
                <a:latin typeface="Courier New"/>
                <a:cs typeface="Courier New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ourier New"/>
                <a:cs typeface="Courier New"/>
              </a:rPr>
              <a:t>out</a:t>
            </a:r>
            <a:r>
              <a:rPr dirty="0" sz="3200" spc="-1185">
                <a:latin typeface="Courier New"/>
                <a:cs typeface="Courier New"/>
              </a:rPr>
              <a:t> </a:t>
            </a:r>
            <a:r>
              <a:rPr dirty="0" sz="3200" spc="-20">
                <a:latin typeface="Calibri"/>
                <a:cs typeface="Calibri"/>
              </a:rPr>
              <a:t>parameters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  </a:t>
            </a:r>
            <a:r>
              <a:rPr dirty="0" sz="3200" spc="-10">
                <a:latin typeface="Calibri"/>
                <a:cs typeface="Calibri"/>
              </a:rPr>
              <a:t>outer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scope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No </a:t>
            </a:r>
            <a:r>
              <a:rPr dirty="0" sz="3200" spc="-25">
                <a:latin typeface="Calibri"/>
                <a:cs typeface="Calibri"/>
              </a:rPr>
              <a:t>unsafe </a:t>
            </a:r>
            <a:r>
              <a:rPr dirty="0" sz="3200" spc="-10">
                <a:latin typeface="Calibri"/>
                <a:cs typeface="Calibri"/>
              </a:rPr>
              <a:t>code </a:t>
            </a:r>
            <a:r>
              <a:rPr dirty="0" sz="3200">
                <a:latin typeface="Calibri"/>
                <a:cs typeface="Calibri"/>
              </a:rPr>
              <a:t>access </a:t>
            </a:r>
            <a:r>
              <a:rPr dirty="0" sz="3200" spc="-5">
                <a:latin typeface="Calibri"/>
                <a:cs typeface="Calibri"/>
              </a:rPr>
              <a:t>inside its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29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Not </a:t>
            </a:r>
            <a:r>
              <a:rPr dirty="0" sz="3200" spc="-5">
                <a:latin typeface="Calibri"/>
                <a:cs typeface="Calibri"/>
              </a:rPr>
              <a:t>allowed </a:t>
            </a:r>
            <a:r>
              <a:rPr dirty="0" sz="3200">
                <a:latin typeface="Calibri"/>
                <a:cs typeface="Calibri"/>
              </a:rPr>
              <a:t>on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left </a:t>
            </a:r>
            <a:r>
              <a:rPr dirty="0" sz="3200" spc="-5">
                <a:latin typeface="Calibri"/>
                <a:cs typeface="Calibri"/>
              </a:rPr>
              <a:t>side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the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29"/>
              </a:lnSpc>
            </a:pPr>
            <a:r>
              <a:rPr dirty="0" sz="3200" spc="-5">
                <a:latin typeface="Courier New"/>
                <a:cs typeface="Courier New"/>
              </a:rPr>
              <a:t>is</a:t>
            </a:r>
            <a:r>
              <a:rPr dirty="0" sz="3200" spc="-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r>
              <a:rPr dirty="0"/>
              <a:t> of</a:t>
            </a:r>
            <a:r>
              <a:rPr dirty="0" spc="-95"/>
              <a:t> </a:t>
            </a:r>
            <a:r>
              <a:rPr dirty="0"/>
              <a:t>114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461594"/>
            <a:ext cx="45046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Expression</a:t>
            </a:r>
            <a:r>
              <a:rPr dirty="0" spc="-75"/>
              <a:t> </a:t>
            </a:r>
            <a:r>
              <a:rPr dirty="0"/>
              <a:t>lambdas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130540" cy="38309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5146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Lambda </a:t>
            </a:r>
            <a:r>
              <a:rPr dirty="0" sz="3200" spc="-15">
                <a:latin typeface="Calibri"/>
                <a:cs typeface="Calibri"/>
              </a:rPr>
              <a:t>expression </a:t>
            </a:r>
            <a:r>
              <a:rPr dirty="0" sz="3200">
                <a:latin typeface="Calibri"/>
                <a:cs typeface="Calibri"/>
              </a:rPr>
              <a:t>with an </a:t>
            </a:r>
            <a:r>
              <a:rPr dirty="0" sz="3200" spc="-10">
                <a:latin typeface="Calibri"/>
                <a:cs typeface="Calibri"/>
              </a:rPr>
              <a:t>expression </a:t>
            </a:r>
            <a:r>
              <a:rPr dirty="0" sz="3200" spc="-5">
                <a:latin typeface="Calibri"/>
                <a:cs typeface="Calibri"/>
              </a:rPr>
              <a:t>on the  right side </a:t>
            </a:r>
            <a:r>
              <a:rPr dirty="0" sz="3200">
                <a:latin typeface="Calibri"/>
                <a:cs typeface="Calibri"/>
              </a:rPr>
              <a:t>of the </a:t>
            </a:r>
            <a:r>
              <a:rPr dirty="0" sz="3200" spc="-20">
                <a:latin typeface="Calibri"/>
                <a:cs typeface="Calibri"/>
              </a:rPr>
              <a:t>operator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=&gt;</a:t>
            </a:r>
            <a:endParaRPr sz="3200">
              <a:latin typeface="Calibri"/>
              <a:cs typeface="Calibri"/>
            </a:endParaRPr>
          </a:p>
          <a:p>
            <a:pPr marL="355600" marR="19627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10">
                <a:latin typeface="Calibri"/>
                <a:cs typeface="Calibri"/>
              </a:rPr>
              <a:t>dominantly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0">
                <a:latin typeface="Calibri"/>
                <a:cs typeface="Calibri"/>
              </a:rPr>
              <a:t>construction </a:t>
            </a:r>
            <a:r>
              <a:rPr dirty="0" sz="3200" spc="-5">
                <a:latin typeface="Calibri"/>
                <a:cs typeface="Calibri"/>
              </a:rPr>
              <a:t>of  </a:t>
            </a:r>
            <a:r>
              <a:rPr dirty="0" sz="3200" spc="-15">
                <a:latin typeface="Calibri"/>
                <a:cs typeface="Calibri"/>
              </a:rPr>
              <a:t>expression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trees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Consolas"/>
                <a:cs typeface="Consolas"/>
              </a:rPr>
              <a:t>(input parameters) =&gt;</a:t>
            </a:r>
            <a:r>
              <a:rPr dirty="0" sz="3200" spc="-25" b="1">
                <a:latin typeface="Consolas"/>
                <a:cs typeface="Consolas"/>
              </a:rPr>
              <a:t> </a:t>
            </a:r>
            <a:r>
              <a:rPr dirty="0" sz="3200" b="1">
                <a:latin typeface="Consolas"/>
                <a:cs typeface="Consolas"/>
              </a:rPr>
              <a:t>expression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Parentheses </a:t>
            </a:r>
            <a:r>
              <a:rPr dirty="0" sz="3200" spc="-5">
                <a:latin typeface="Calibri"/>
                <a:cs typeface="Calibri"/>
              </a:rPr>
              <a:t>optional </a:t>
            </a:r>
            <a:r>
              <a:rPr dirty="0" sz="3200">
                <a:latin typeface="Calibri"/>
                <a:cs typeface="Calibri"/>
              </a:rPr>
              <a:t>if </a:t>
            </a:r>
            <a:r>
              <a:rPr dirty="0" sz="3200" spc="-5">
                <a:latin typeface="Calibri"/>
                <a:cs typeface="Calibri"/>
              </a:rPr>
              <a:t>lambda has one</a:t>
            </a:r>
            <a:r>
              <a:rPr dirty="0" sz="3200" spc="7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param.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Input </a:t>
            </a:r>
            <a:r>
              <a:rPr dirty="0" sz="3200" spc="-20">
                <a:latin typeface="Calibri"/>
                <a:cs typeface="Calibri"/>
              </a:rPr>
              <a:t>parameters </a:t>
            </a:r>
            <a:r>
              <a:rPr dirty="0" sz="3200" spc="-15">
                <a:latin typeface="Calibri"/>
                <a:cs typeface="Calibri"/>
              </a:rPr>
              <a:t>separated by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comma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Nemanja Kojic</dc:creator>
  <dc:title>ASP .NET MVC 5</dc:title>
  <dcterms:created xsi:type="dcterms:W3CDTF">2019-06-18T15:14:19Z</dcterms:created>
  <dcterms:modified xsi:type="dcterms:W3CDTF">2019-06-18T15:14:19Z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2019-06-18T00:00:00Z</vt:filetime>
  </property>
</Properties>
</file>