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8.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notesSlides/notesSlide18.xml" ContentType="application/vnd.openxmlformats-officedocument.presentationml.notesSlide+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style5.xml" ContentType="application/vnd.ms-office.chartstyle+xml"/>
  <Override PartName="/ppt/charts/colors5.xml" ContentType="application/vnd.ms-office.chartcolorstyl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5"/>
  </p:notesMasterIdLst>
  <p:sldIdLst>
    <p:sldId id="256" r:id="rId3"/>
    <p:sldId id="298" r:id="rId4"/>
    <p:sldId id="259" r:id="rId5"/>
    <p:sldId id="260" r:id="rId6"/>
    <p:sldId id="261" r:id="rId7"/>
    <p:sldId id="285"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6" r:id="rId24"/>
    <p:sldId id="278" r:id="rId25"/>
    <p:sldId id="279" r:id="rId26"/>
    <p:sldId id="280" r:id="rId27"/>
    <p:sldId id="288" r:id="rId28"/>
    <p:sldId id="289" r:id="rId29"/>
    <p:sldId id="291" r:id="rId30"/>
    <p:sldId id="292" r:id="rId31"/>
    <p:sldId id="299" r:id="rId32"/>
    <p:sldId id="293" r:id="rId33"/>
    <p:sldId id="294" r:id="rId34"/>
    <p:sldId id="295" r:id="rId35"/>
    <p:sldId id="305" r:id="rId36"/>
    <p:sldId id="306" r:id="rId37"/>
    <p:sldId id="307" r:id="rId38"/>
    <p:sldId id="308" r:id="rId39"/>
    <p:sldId id="309" r:id="rId40"/>
    <p:sldId id="310" r:id="rId41"/>
    <p:sldId id="311" r:id="rId42"/>
    <p:sldId id="312" r:id="rId43"/>
    <p:sldId id="313" r:id="rId44"/>
  </p:sldIdLst>
  <p:sldSz cx="9144000" cy="6858000" type="screen4x3"/>
  <p:notesSz cx="6858000" cy="9144000"/>
  <p:embeddedFontLst>
    <p:embeddedFont>
      <p:font typeface="ADLaM Display" panose="02010000000000000000" pitchFamily="2" charset="0"/>
      <p:regular r:id="rId46"/>
    </p:embeddedFont>
    <p:embeddedFont>
      <p:font typeface="Aharoni" panose="02010803020104030203" pitchFamily="2" charset="-79"/>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lzAPdzaVkMex8ruPU8j/CDxXB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061D96-0C12-4E16-A642-9706F20854DF}">
  <a:tblStyle styleId="{46061D96-0C12-4E16-A642-9706F20854D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5E8762D-6123-4702-91D9-E969DC7B3D23}"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29F1D148-49EB-48E7-887B-8259EC1E6E0B}"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56"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E:\final%20ojt%20sana.xlsx" TargetMode="External"/><Relationship Id="rId2" Type="http://schemas.microsoft.com/office/2011/relationships/chartColorStyle" Target="colors3.xml"/><Relationship Id="rId1" Type="http://schemas.microsoft.com/office/2011/relationships/chartStyle" Target="style3.xml"/></Relationships>
</file>

<file path=ppt/charts/_rels/chart11.xml.rels><?xml version="1.0" encoding="UTF-8" standalone="yes"?>
<Relationships xmlns="http://schemas.openxmlformats.org/package/2006/relationships"><Relationship Id="rId1" Type="http://schemas.openxmlformats.org/officeDocument/2006/relationships/oleObject" Target="file:///C:\Users\Ajinkya%20Patil\Desktop\7.3.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file:///C:\Users\Ajinkya%20Patil\Desktop\7.3.xlsx" TargetMode="External"/><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jinkya%20Patil\Desktop\7.3.xlsx" TargetMode="External"/><Relationship Id="rId2" Type="http://schemas.microsoft.com/office/2011/relationships/chartColorStyle" Target="colors5.xml"/><Relationship Id="rId1" Type="http://schemas.microsoft.com/office/2011/relationships/chartStyle" Target="style5.xml"/></Relationships>
</file>

<file path=ppt/charts/_rels/chart14.xml.rels><?xml version="1.0" encoding="UTF-8" standalone="yes"?>
<Relationships xmlns="http://schemas.openxmlformats.org/package/2006/relationships"><Relationship Id="rId1" Type="http://schemas.openxmlformats.org/officeDocument/2006/relationships/oleObject" Target="file:///C:\Users\Ajinkya%20Patil\Desktop\7.3.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Ajinkya%20Patil\Desktop\7.3.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Ajinkya%20Patil\Desktop\7.3.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lucky\Downloads\he.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https://d.docs.live.net/510c139aa4033942/Documents/analysis.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https://d.docs.live.net/510c139aa4033942/Documents/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https://d.docs.live.net/510c139aa4033942/Documents/analysi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https://d.docs.live.net/510c139aa4033942/Documents/analysis.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https://d.docs.live.net/510c139aa4033942/Documents/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E:\7.2.xlsx" TargetMode="External"/><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E:\7.2.xlsx" TargetMode="External"/><Relationship Id="rId2" Type="http://schemas.microsoft.com/office/2011/relationships/chartColorStyle" Target="colors2.xml"/><Relationship Id="rId1" Type="http://schemas.microsoft.com/office/2011/relationships/chartStyle" Target="style2.xml"/></Relationships>
</file>

<file path=ppt/charts/_rels/chart9.xml.rels><?xml version="1.0" encoding="UTF-8" standalone="yes"?>
<Relationships xmlns="http://schemas.openxmlformats.org/package/2006/relationships"><Relationship Id="rId1" Type="http://schemas.openxmlformats.org/officeDocument/2006/relationships/oleObject" Target="file:///E:\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Vehicles</a:t>
            </a:r>
            <a:r>
              <a:rPr lang="en-US" baseline="0" dirty="0"/>
              <a:t> by fuel type in Maharashtra</a:t>
            </a:r>
            <a:endParaRPr lang="en-US" dirty="0"/>
          </a:p>
        </c:rich>
      </c:tx>
      <c:overlay val="0"/>
    </c:title>
    <c:autoTitleDeleted val="0"/>
    <c:plotArea>
      <c:layout/>
      <c:pieChart>
        <c:varyColors val="1"/>
        <c:ser>
          <c:idx val="0"/>
          <c:order val="0"/>
          <c:dLbls>
            <c:dLbl>
              <c:idx val="2"/>
              <c:layout>
                <c:manualLayout>
                  <c:x val="1.149163791121976E-2"/>
                  <c:y val="0.1041724232323720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A4F0-4D81-B4F9-531DD7BDCB39}"/>
                </c:ext>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main!$B$13:$D$13</c:f>
              <c:strCache>
                <c:ptCount val="3"/>
                <c:pt idx="0">
                  <c:v>Disel</c:v>
                </c:pt>
                <c:pt idx="1">
                  <c:v>Petrol</c:v>
                </c:pt>
                <c:pt idx="2">
                  <c:v>CNG/LPG</c:v>
                </c:pt>
              </c:strCache>
            </c:strRef>
          </c:cat>
          <c:val>
            <c:numRef>
              <c:f>main!$B$14:$D$14</c:f>
              <c:numCache>
                <c:formatCode>General</c:formatCode>
                <c:ptCount val="3"/>
                <c:pt idx="0">
                  <c:v>31323219.68</c:v>
                </c:pt>
                <c:pt idx="1">
                  <c:v>155511533.11680001</c:v>
                </c:pt>
                <c:pt idx="2">
                  <c:v>5738148.2828000002</c:v>
                </c:pt>
              </c:numCache>
            </c:numRef>
          </c:val>
          <c:extLst>
            <c:ext xmlns:c16="http://schemas.microsoft.com/office/drawing/2014/chart" uri="{C3380CC4-5D6E-409C-BE32-E72D297353CC}">
              <c16:uniqueId val="{00000001-A4F0-4D81-B4F9-531DD7BDCB39}"/>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zero"/>
    <c:showDLblsOverMax val="0"/>
  </c:chart>
  <c:spPr>
    <a:solidFill>
      <a:schemeClr val="bg1">
        <a:lumMod val="95000"/>
      </a:schemeClr>
    </a:solidFill>
    <a:ln>
      <a:solidFill>
        <a:schemeClr val="tx1"/>
      </a:solid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Year wise</a:t>
            </a:r>
            <a:r>
              <a:rPr lang="en-US" sz="1800" b="1" baseline="0" dirty="0"/>
              <a:t> trend of license holders in Pune district</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'7.2'!$O$255:$O$259</c:f>
              <c:strCache>
                <c:ptCount val="5"/>
                <c:pt idx="0">
                  <c:v>2018-2019</c:v>
                </c:pt>
                <c:pt idx="1">
                  <c:v>2019-2020</c:v>
                </c:pt>
                <c:pt idx="2">
                  <c:v>2020-2021</c:v>
                </c:pt>
                <c:pt idx="3">
                  <c:v>2021-2022</c:v>
                </c:pt>
                <c:pt idx="4">
                  <c:v>2022-2023</c:v>
                </c:pt>
              </c:strCache>
            </c:strRef>
          </c:cat>
          <c:val>
            <c:numRef>
              <c:f>'7.2'!$P$255:$P$259</c:f>
              <c:numCache>
                <c:formatCode>General</c:formatCode>
                <c:ptCount val="5"/>
                <c:pt idx="0">
                  <c:v>4249899</c:v>
                </c:pt>
                <c:pt idx="1">
                  <c:v>4514526</c:v>
                </c:pt>
                <c:pt idx="2">
                  <c:v>4839208</c:v>
                </c:pt>
                <c:pt idx="3">
                  <c:v>4997946</c:v>
                </c:pt>
                <c:pt idx="4">
                  <c:v>5103059</c:v>
                </c:pt>
              </c:numCache>
            </c:numRef>
          </c:val>
          <c:extLst>
            <c:ext xmlns:c16="http://schemas.microsoft.com/office/drawing/2014/chart" uri="{C3380CC4-5D6E-409C-BE32-E72D297353CC}">
              <c16:uniqueId val="{00000000-4789-48C0-A4F3-54384147266A}"/>
            </c:ext>
          </c:extLst>
        </c:ser>
        <c:dLbls>
          <c:showLegendKey val="0"/>
          <c:showVal val="0"/>
          <c:showCatName val="0"/>
          <c:showSerName val="0"/>
          <c:showPercent val="0"/>
          <c:showBubbleSize val="0"/>
        </c:dLbls>
        <c:gapWidth val="219"/>
        <c:overlap val="-27"/>
        <c:axId val="62595840"/>
        <c:axId val="62597760"/>
      </c:barChart>
      <c:catAx>
        <c:axId val="62595840"/>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a:t>Year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97760"/>
        <c:crosses val="autoZero"/>
        <c:auto val="1"/>
        <c:lblAlgn val="ctr"/>
        <c:lblOffset val="100"/>
        <c:noMultiLvlLbl val="0"/>
      </c:catAx>
      <c:valAx>
        <c:axId val="6259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95840"/>
        <c:crosses val="autoZero"/>
        <c:crossBetween val="between"/>
      </c:valAx>
      <c:spPr>
        <a:noFill/>
        <a:ln>
          <a:noFill/>
        </a:ln>
        <a:effectLst/>
      </c:spPr>
    </c:plotArea>
    <c:plotVisOnly val="1"/>
    <c:dispBlanksAs val="gap"/>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b="1" dirty="0"/>
              <a:t>Daily Average No Of Buses Plying On the Road From 2019-23 </a:t>
            </a:r>
          </a:p>
          <a:p>
            <a:pPr algn="ctr" rtl="0">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b="1" dirty="0"/>
          </a:p>
        </c:rich>
      </c:tx>
      <c:overlay val="0"/>
      <c:spPr>
        <a:noFill/>
        <a:ln>
          <a:noFill/>
        </a:ln>
        <a:effectLst/>
      </c:spPr>
    </c:title>
    <c:autoTitleDeleted val="0"/>
    <c:plotArea>
      <c:layout/>
      <c:barChart>
        <c:barDir val="col"/>
        <c:grouping val="clustered"/>
        <c:varyColors val="0"/>
        <c:ser>
          <c:idx val="1"/>
          <c:order val="1"/>
          <c:tx>
            <c:v>2019</c:v>
          </c:tx>
          <c:spPr>
            <a:solidFill>
              <a:schemeClr val="accent2"/>
            </a:solidFill>
            <a:ln>
              <a:noFill/>
            </a:ln>
            <a:effectLst/>
          </c:spPr>
          <c:invertIfNegative val="0"/>
          <c:cat>
            <c:strRef>
              <c:f>'data for graphs'!$A$3:$A$8</c:f>
              <c:strCache>
                <c:ptCount val="6"/>
                <c:pt idx="0">
                  <c:v>Konkan </c:v>
                </c:pt>
                <c:pt idx="1">
                  <c:v>Nashik </c:v>
                </c:pt>
                <c:pt idx="2">
                  <c:v>Pune</c:v>
                </c:pt>
                <c:pt idx="3">
                  <c:v>Chtrapati Sambhajinagar</c:v>
                </c:pt>
                <c:pt idx="4">
                  <c:v>Amravati</c:v>
                </c:pt>
                <c:pt idx="5">
                  <c:v>Nagpur</c:v>
                </c:pt>
              </c:strCache>
            </c:strRef>
          </c:cat>
          <c:val>
            <c:numRef>
              <c:f>'data for graphs'!$D$3:$D$8</c:f>
              <c:numCache>
                <c:formatCode>General</c:formatCode>
                <c:ptCount val="6"/>
                <c:pt idx="0">
                  <c:v>2841.01</c:v>
                </c:pt>
                <c:pt idx="1">
                  <c:v>3127.94</c:v>
                </c:pt>
                <c:pt idx="2">
                  <c:v>3956.15</c:v>
                </c:pt>
                <c:pt idx="3">
                  <c:v>3058.8300000000004</c:v>
                </c:pt>
                <c:pt idx="4">
                  <c:v>1661</c:v>
                </c:pt>
                <c:pt idx="5">
                  <c:v>1659.74</c:v>
                </c:pt>
              </c:numCache>
            </c:numRef>
          </c:val>
          <c:extLst>
            <c:ext xmlns:c16="http://schemas.microsoft.com/office/drawing/2014/chart" uri="{C3380CC4-5D6E-409C-BE32-E72D297353CC}">
              <c16:uniqueId val="{00000000-FCBD-43C8-87D0-94EFD3B5C0FE}"/>
            </c:ext>
          </c:extLst>
        </c:ser>
        <c:ser>
          <c:idx val="2"/>
          <c:order val="2"/>
          <c:tx>
            <c:v>2020</c:v>
          </c:tx>
          <c:spPr>
            <a:solidFill>
              <a:schemeClr val="accent3"/>
            </a:solidFill>
            <a:ln>
              <a:noFill/>
            </a:ln>
            <a:effectLst/>
          </c:spPr>
          <c:invertIfNegative val="0"/>
          <c:cat>
            <c:strRef>
              <c:f>'data for graphs'!$A$3:$A$8</c:f>
              <c:strCache>
                <c:ptCount val="6"/>
                <c:pt idx="0">
                  <c:v>Konkan </c:v>
                </c:pt>
                <c:pt idx="1">
                  <c:v>Nashik </c:v>
                </c:pt>
                <c:pt idx="2">
                  <c:v>Pune</c:v>
                </c:pt>
                <c:pt idx="3">
                  <c:v>Chtrapati Sambhajinagar</c:v>
                </c:pt>
                <c:pt idx="4">
                  <c:v>Amravati</c:v>
                </c:pt>
                <c:pt idx="5">
                  <c:v>Nagpur</c:v>
                </c:pt>
              </c:strCache>
            </c:strRef>
          </c:cat>
          <c:val>
            <c:numRef>
              <c:f>'data for graphs'!$H$3:$H$8</c:f>
              <c:numCache>
                <c:formatCode>General</c:formatCode>
                <c:ptCount val="6"/>
                <c:pt idx="0">
                  <c:v>2778.92</c:v>
                </c:pt>
                <c:pt idx="1">
                  <c:v>3036.86</c:v>
                </c:pt>
                <c:pt idx="2">
                  <c:v>3818.44</c:v>
                </c:pt>
                <c:pt idx="3">
                  <c:v>3004.1800000000003</c:v>
                </c:pt>
                <c:pt idx="4">
                  <c:v>1582</c:v>
                </c:pt>
                <c:pt idx="5">
                  <c:v>1496.49</c:v>
                </c:pt>
              </c:numCache>
            </c:numRef>
          </c:val>
          <c:extLst>
            <c:ext xmlns:c16="http://schemas.microsoft.com/office/drawing/2014/chart" uri="{C3380CC4-5D6E-409C-BE32-E72D297353CC}">
              <c16:uniqueId val="{00000001-FCBD-43C8-87D0-94EFD3B5C0FE}"/>
            </c:ext>
          </c:extLst>
        </c:ser>
        <c:ser>
          <c:idx val="3"/>
          <c:order val="3"/>
          <c:tx>
            <c:v>2021</c:v>
          </c:tx>
          <c:spPr>
            <a:solidFill>
              <a:schemeClr val="accent4"/>
            </a:solidFill>
            <a:ln>
              <a:noFill/>
            </a:ln>
            <a:effectLst/>
          </c:spPr>
          <c:invertIfNegative val="0"/>
          <c:cat>
            <c:strRef>
              <c:f>'data for graphs'!$A$3:$A$8</c:f>
              <c:strCache>
                <c:ptCount val="6"/>
                <c:pt idx="0">
                  <c:v>Konkan </c:v>
                </c:pt>
                <c:pt idx="1">
                  <c:v>Nashik </c:v>
                </c:pt>
                <c:pt idx="2">
                  <c:v>Pune</c:v>
                </c:pt>
                <c:pt idx="3">
                  <c:v>Chtrapati Sambhajinagar</c:v>
                </c:pt>
                <c:pt idx="4">
                  <c:v>Amravati</c:v>
                </c:pt>
                <c:pt idx="5">
                  <c:v>Nagpur</c:v>
                </c:pt>
              </c:strCache>
            </c:strRef>
          </c:cat>
          <c:val>
            <c:numRef>
              <c:f>'data for graphs'!$L$3:$L$8</c:f>
              <c:numCache>
                <c:formatCode>General</c:formatCode>
                <c:ptCount val="6"/>
                <c:pt idx="0">
                  <c:v>1721.0600000000002</c:v>
                </c:pt>
                <c:pt idx="1">
                  <c:v>1370</c:v>
                </c:pt>
                <c:pt idx="2">
                  <c:v>2086.25</c:v>
                </c:pt>
                <c:pt idx="3">
                  <c:v>1565.02</c:v>
                </c:pt>
                <c:pt idx="4">
                  <c:v>752</c:v>
                </c:pt>
                <c:pt idx="5">
                  <c:v>1219.4000000000001</c:v>
                </c:pt>
              </c:numCache>
            </c:numRef>
          </c:val>
          <c:extLst>
            <c:ext xmlns:c16="http://schemas.microsoft.com/office/drawing/2014/chart" uri="{C3380CC4-5D6E-409C-BE32-E72D297353CC}">
              <c16:uniqueId val="{00000002-FCBD-43C8-87D0-94EFD3B5C0FE}"/>
            </c:ext>
          </c:extLst>
        </c:ser>
        <c:ser>
          <c:idx val="4"/>
          <c:order val="4"/>
          <c:tx>
            <c:v>2022</c:v>
          </c:tx>
          <c:spPr>
            <a:solidFill>
              <a:schemeClr val="accent5"/>
            </a:solidFill>
            <a:ln>
              <a:noFill/>
            </a:ln>
            <a:effectLst/>
          </c:spPr>
          <c:invertIfNegative val="0"/>
          <c:cat>
            <c:strRef>
              <c:f>'data for graphs'!$A$3:$A$8</c:f>
              <c:strCache>
                <c:ptCount val="6"/>
                <c:pt idx="0">
                  <c:v>Konkan </c:v>
                </c:pt>
                <c:pt idx="1">
                  <c:v>Nashik </c:v>
                </c:pt>
                <c:pt idx="2">
                  <c:v>Pune</c:v>
                </c:pt>
                <c:pt idx="3">
                  <c:v>Chtrapati Sambhajinagar</c:v>
                </c:pt>
                <c:pt idx="4">
                  <c:v>Amravati</c:v>
                </c:pt>
                <c:pt idx="5">
                  <c:v>Nagpur</c:v>
                </c:pt>
              </c:strCache>
            </c:strRef>
          </c:cat>
          <c:val>
            <c:numRef>
              <c:f>'data for graphs'!$P$3:$P$8</c:f>
              <c:numCache>
                <c:formatCode>General</c:formatCode>
                <c:ptCount val="6"/>
                <c:pt idx="0">
                  <c:v>1192.5700000000002</c:v>
                </c:pt>
                <c:pt idx="1">
                  <c:v>1165.29</c:v>
                </c:pt>
                <c:pt idx="2">
                  <c:v>1660.6499999999999</c:v>
                </c:pt>
                <c:pt idx="3">
                  <c:v>1338.44</c:v>
                </c:pt>
                <c:pt idx="4">
                  <c:v>630</c:v>
                </c:pt>
                <c:pt idx="5">
                  <c:v>624.43999999999994</c:v>
                </c:pt>
              </c:numCache>
            </c:numRef>
          </c:val>
          <c:extLst>
            <c:ext xmlns:c16="http://schemas.microsoft.com/office/drawing/2014/chart" uri="{C3380CC4-5D6E-409C-BE32-E72D297353CC}">
              <c16:uniqueId val="{00000003-FCBD-43C8-87D0-94EFD3B5C0FE}"/>
            </c:ext>
          </c:extLst>
        </c:ser>
        <c:ser>
          <c:idx val="5"/>
          <c:order val="5"/>
          <c:tx>
            <c:v>2023</c:v>
          </c:tx>
          <c:spPr>
            <a:solidFill>
              <a:schemeClr val="accent6"/>
            </a:solidFill>
            <a:ln>
              <a:noFill/>
            </a:ln>
            <a:effectLst/>
          </c:spPr>
          <c:invertIfNegative val="0"/>
          <c:cat>
            <c:strRef>
              <c:f>'data for graphs'!$A$3:$A$8</c:f>
              <c:strCache>
                <c:ptCount val="6"/>
                <c:pt idx="0">
                  <c:v>Konkan </c:v>
                </c:pt>
                <c:pt idx="1">
                  <c:v>Nashik </c:v>
                </c:pt>
                <c:pt idx="2">
                  <c:v>Pune</c:v>
                </c:pt>
                <c:pt idx="3">
                  <c:v>Chtrapati Sambhajinagar</c:v>
                </c:pt>
                <c:pt idx="4">
                  <c:v>Amravati</c:v>
                </c:pt>
                <c:pt idx="5">
                  <c:v>Nagpur</c:v>
                </c:pt>
              </c:strCache>
            </c:strRef>
          </c:cat>
          <c:val>
            <c:numRef>
              <c:f>'data for graphs'!$T$3:$T$8</c:f>
              <c:numCache>
                <c:formatCode>General</c:formatCode>
                <c:ptCount val="6"/>
                <c:pt idx="0">
                  <c:v>2379.8100000000004</c:v>
                </c:pt>
                <c:pt idx="1">
                  <c:v>2475</c:v>
                </c:pt>
                <c:pt idx="2">
                  <c:v>2831.9345281638621</c:v>
                </c:pt>
                <c:pt idx="3">
                  <c:v>2674.68</c:v>
                </c:pt>
                <c:pt idx="4">
                  <c:v>1290.75</c:v>
                </c:pt>
                <c:pt idx="5">
                  <c:v>1257.4000000000001</c:v>
                </c:pt>
              </c:numCache>
            </c:numRef>
          </c:val>
          <c:extLst>
            <c:ext xmlns:c16="http://schemas.microsoft.com/office/drawing/2014/chart" uri="{C3380CC4-5D6E-409C-BE32-E72D297353CC}">
              <c16:uniqueId val="{00000004-FCBD-43C8-87D0-94EFD3B5C0FE}"/>
            </c:ext>
          </c:extLst>
        </c:ser>
        <c:dLbls>
          <c:showLegendKey val="0"/>
          <c:showVal val="0"/>
          <c:showCatName val="0"/>
          <c:showSerName val="0"/>
          <c:showPercent val="0"/>
          <c:showBubbleSize val="0"/>
        </c:dLbls>
        <c:gapWidth val="219"/>
        <c:overlap val="-27"/>
        <c:axId val="62655104"/>
        <c:axId val="62661376"/>
        <c:extLst>
          <c:ext xmlns:c15="http://schemas.microsoft.com/office/drawing/2012/chart" uri="{02D57815-91ED-43cb-92C2-25804820EDAC}">
            <c15:filteredBarSeries>
              <c15:ser>
                <c:idx val="0"/>
                <c:order val="0"/>
                <c:tx>
                  <c:v>Series1</c:v>
                </c:tx>
                <c:spPr>
                  <a:solidFill>
                    <a:schemeClr val="accent1"/>
                  </a:solidFill>
                  <a:ln>
                    <a:noFill/>
                  </a:ln>
                  <a:effectLst/>
                </c:spPr>
                <c:invertIfNegative val="0"/>
                <c:cat>
                  <c:strRef>
                    <c:extLst>
                      <c:ext uri="{02D57815-91ED-43cb-92C2-25804820EDAC}">
                        <c15:formulaRef>
                          <c15:sqref>'data for graphs'!$A$3:$A$8</c15:sqref>
                        </c15:formulaRef>
                      </c:ext>
                    </c:extLst>
                    <c:strCache>
                      <c:ptCount val="6"/>
                      <c:pt idx="0">
                        <c:v>Konkan </c:v>
                      </c:pt>
                      <c:pt idx="1">
                        <c:v>Nashik </c:v>
                      </c:pt>
                      <c:pt idx="2">
                        <c:v>Pune</c:v>
                      </c:pt>
                      <c:pt idx="3">
                        <c:v>Chtrapati Sambhajinagar</c:v>
                      </c:pt>
                      <c:pt idx="4">
                        <c:v>Amravati</c:v>
                      </c:pt>
                      <c:pt idx="5">
                        <c:v>Nagpur</c:v>
                      </c:pt>
                    </c:strCache>
                  </c:strRef>
                </c:cat>
                <c:val>
                  <c:numRef>
                    <c:extLst>
                      <c:ext uri="{02D57815-91ED-43cb-92C2-25804820EDAC}">
                        <c15:formulaRef>
                          <c15:sqref>'data for graphs'!$B$3:$B$8</c15:sqref>
                        </c15:formulaRef>
                      </c:ext>
                    </c:extLst>
                    <c:numCache>
                      <c:formatCode>General</c:formatCode>
                      <c:ptCount val="6"/>
                    </c:numCache>
                  </c:numRef>
                </c:val>
                <c:extLst>
                  <c:ext xmlns:c16="http://schemas.microsoft.com/office/drawing/2014/chart" uri="{C3380CC4-5D6E-409C-BE32-E72D297353CC}">
                    <c16:uniqueId val="{00000005-FCBD-43C8-87D0-94EFD3B5C0FE}"/>
                  </c:ext>
                </c:extLst>
              </c15:ser>
            </c15:filteredBarSeries>
          </c:ext>
        </c:extLst>
      </c:barChart>
      <c:catAx>
        <c:axId val="62655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Divisions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2661376"/>
        <c:crosses val="autoZero"/>
        <c:auto val="1"/>
        <c:lblAlgn val="ctr"/>
        <c:lblOffset val="100"/>
        <c:noMultiLvlLbl val="0"/>
      </c:catAx>
      <c:valAx>
        <c:axId val="6266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2655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rgbClr val="002060"/>
      </a:solid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799775028121485"/>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3557546493702825E-2"/>
          <c:y val="0.16029843208374467"/>
          <c:w val="0.79520639050553454"/>
          <c:h val="0.83667151792795802"/>
        </c:manualLayout>
      </c:layout>
      <c:pie3DChart>
        <c:varyColors val="1"/>
        <c:ser>
          <c:idx val="0"/>
          <c:order val="0"/>
          <c:tx>
            <c:strRef>
              <c:f>'Avg no of Buses'!$E$3</c:f>
              <c:strCache>
                <c:ptCount val="1"/>
                <c:pt idx="0">
                  <c:v>2019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550-4922-8B01-9666A2B42BE6}"/>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550-4922-8B01-9666A2B42BE6}"/>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B550-4922-8B01-9666A2B42BE6}"/>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B550-4922-8B01-9666A2B42BE6}"/>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B550-4922-8B01-9666A2B42BE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'Avg no of Buses'!$C$4:$D$13</c:f>
              <c:strCache>
                <c:ptCount val="5"/>
                <c:pt idx="0">
                  <c:v>Pune </c:v>
                </c:pt>
                <c:pt idx="1">
                  <c:v>Solapur</c:v>
                </c:pt>
                <c:pt idx="2">
                  <c:v>Satara</c:v>
                </c:pt>
                <c:pt idx="3">
                  <c:v>Kolhapur </c:v>
                </c:pt>
                <c:pt idx="4">
                  <c:v>Sangli</c:v>
                </c:pt>
              </c:strCache>
            </c:strRef>
          </c:cat>
          <c:val>
            <c:numRef>
              <c:f>'Avg no of Buses'!$E$4:$E$13</c:f>
              <c:numCache>
                <c:formatCode>General</c:formatCode>
                <c:ptCount val="5"/>
                <c:pt idx="0">
                  <c:v>908.15</c:v>
                </c:pt>
                <c:pt idx="1">
                  <c:v>712</c:v>
                </c:pt>
                <c:pt idx="2">
                  <c:v>732</c:v>
                </c:pt>
                <c:pt idx="3">
                  <c:v>798</c:v>
                </c:pt>
                <c:pt idx="4">
                  <c:v>806</c:v>
                </c:pt>
              </c:numCache>
            </c:numRef>
          </c:val>
          <c:extLst>
            <c:ext xmlns:c16="http://schemas.microsoft.com/office/drawing/2014/chart" uri="{C3380CC4-5D6E-409C-BE32-E72D297353CC}">
              <c16:uniqueId val="{0000000A-5963-4B06-AAAE-C2E0104DCDE0}"/>
            </c:ext>
          </c:extLst>
        </c:ser>
        <c:dLbls>
          <c:showLegendKey val="0"/>
          <c:showVal val="0"/>
          <c:showCatName val="0"/>
          <c:showSerName val="0"/>
          <c:showPercent val="1"/>
          <c:showBubbleSize val="0"/>
          <c:showLeaderLines val="1"/>
        </c:dLbls>
        <c:extLst>
          <c:ext xmlns:c15="http://schemas.microsoft.com/office/drawing/2012/chart" uri="{02D57815-91ED-43cb-92C2-25804820EDAC}">
            <c15:filteredPieSeries>
              <c15:ser>
                <c:idx val="1"/>
                <c:order val="1"/>
                <c:tx>
                  <c:strRef>
                    <c:extLst>
                      <c:ext uri="{02D57815-91ED-43cb-92C2-25804820EDAC}">
                        <c15:formulaRef>
                          <c15:sqref>'Avg no of Buses'!$F$3</c15:sqref>
                        </c15:formulaRef>
                      </c:ext>
                    </c:extLst>
                    <c:strCache>
                      <c:ptCount val="1"/>
                      <c:pt idx="0">
                        <c:v>2020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B550-4922-8B01-9666A2B42BE6}"/>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B550-4922-8B01-9666A2B42BE6}"/>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B550-4922-8B01-9666A2B42BE6}"/>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B550-4922-8B01-9666A2B42BE6}"/>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B550-4922-8B01-9666A2B42BE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uri="{CE6537A1-D6FC-4f65-9D91-7224C49458BB}"/>
                  </c:extLst>
                </c:dLbls>
                <c:cat>
                  <c:strRef>
                    <c:extLst>
                      <c:ext uri="{02D57815-91ED-43cb-92C2-25804820EDAC}">
                        <c15:formulaRef>
                          <c15:sqref>'Avg no of Buses'!$C$4:$D$13</c15:sqref>
                        </c15:formulaRef>
                      </c:ext>
                    </c:extLst>
                    <c:strCache>
                      <c:ptCount val="5"/>
                      <c:pt idx="0">
                        <c:v>Pune </c:v>
                      </c:pt>
                      <c:pt idx="1">
                        <c:v>Solapur</c:v>
                      </c:pt>
                      <c:pt idx="2">
                        <c:v>Satara</c:v>
                      </c:pt>
                      <c:pt idx="3">
                        <c:v>Kolhapur </c:v>
                      </c:pt>
                      <c:pt idx="4">
                        <c:v>Sangli</c:v>
                      </c:pt>
                    </c:strCache>
                  </c:strRef>
                </c:cat>
                <c:val>
                  <c:numRef>
                    <c:extLst>
                      <c:ext uri="{02D57815-91ED-43cb-92C2-25804820EDAC}">
                        <c15:formulaRef>
                          <c15:sqref>'Avg no of Buses'!$F$4:$F$13</c15:sqref>
                        </c15:formulaRef>
                      </c:ext>
                    </c:extLst>
                    <c:numCache>
                      <c:formatCode>General</c:formatCode>
                      <c:ptCount val="5"/>
                      <c:pt idx="0">
                        <c:v>904.44</c:v>
                      </c:pt>
                      <c:pt idx="1">
                        <c:v>692</c:v>
                      </c:pt>
                      <c:pt idx="2">
                        <c:v>717</c:v>
                      </c:pt>
                      <c:pt idx="3">
                        <c:v>741</c:v>
                      </c:pt>
                      <c:pt idx="4">
                        <c:v>764</c:v>
                      </c:pt>
                    </c:numCache>
                  </c:numRef>
                </c:val>
                <c:extLst>
                  <c:ext xmlns:c16="http://schemas.microsoft.com/office/drawing/2014/chart" uri="{C3380CC4-5D6E-409C-BE32-E72D297353CC}">
                    <c16:uniqueId val="{00000015-5963-4B06-AAAE-C2E0104DCDE0}"/>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'Avg no of Buses'!$G$3</c15:sqref>
                        </c15:formulaRef>
                      </c:ext>
                    </c:extLst>
                    <c:strCache>
                      <c:ptCount val="1"/>
                      <c:pt idx="0">
                        <c:v>2021</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5-B550-4922-8B01-9666A2B42BE6}"/>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7-B550-4922-8B01-9666A2B42BE6}"/>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9-B550-4922-8B01-9666A2B42BE6}"/>
                    </c:ext>
                  </c:extLst>
                </c:dPt>
                <c:dPt>
                  <c:idx val="3"/>
                  <c:bubble3D val="0"/>
                  <c:spPr>
                    <a:solidFill>
                      <a:schemeClr val="accent4"/>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B-B550-4922-8B01-9666A2B42BE6}"/>
                    </c:ext>
                  </c:extLst>
                </c:dPt>
                <c:dPt>
                  <c:idx val="4"/>
                  <c:bubble3D val="0"/>
                  <c:spPr>
                    <a:solidFill>
                      <a:schemeClr val="accent5"/>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D-B550-4922-8B01-9666A2B42BE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'Avg no of Buses'!$C$4:$D$13</c15:sqref>
                        </c15:formulaRef>
                      </c:ext>
                    </c:extLst>
                    <c:strCache>
                      <c:ptCount val="5"/>
                      <c:pt idx="0">
                        <c:v>Pune </c:v>
                      </c:pt>
                      <c:pt idx="1">
                        <c:v>Solapur</c:v>
                      </c:pt>
                      <c:pt idx="2">
                        <c:v>Satara</c:v>
                      </c:pt>
                      <c:pt idx="3">
                        <c:v>Kolhapur </c:v>
                      </c:pt>
                      <c:pt idx="4">
                        <c:v>Sangli</c:v>
                      </c:pt>
                    </c:strCache>
                  </c:strRef>
                </c:cat>
                <c:val>
                  <c:numRef>
                    <c:extLst xmlns:c15="http://schemas.microsoft.com/office/drawing/2012/chart">
                      <c:ext xmlns:c15="http://schemas.microsoft.com/office/drawing/2012/chart" uri="{02D57815-91ED-43cb-92C2-25804820EDAC}">
                        <c15:formulaRef>
                          <c15:sqref>'Avg no of Buses'!$G$4:$G$13</c15:sqref>
                        </c15:formulaRef>
                      </c:ext>
                    </c:extLst>
                    <c:numCache>
                      <c:formatCode>General</c:formatCode>
                      <c:ptCount val="5"/>
                      <c:pt idx="0">
                        <c:v>469.25</c:v>
                      </c:pt>
                      <c:pt idx="1">
                        <c:v>327</c:v>
                      </c:pt>
                      <c:pt idx="2">
                        <c:v>628</c:v>
                      </c:pt>
                      <c:pt idx="3">
                        <c:v>320</c:v>
                      </c:pt>
                      <c:pt idx="4">
                        <c:v>342</c:v>
                      </c:pt>
                    </c:numCache>
                  </c:numRef>
                </c:val>
                <c:extLst xmlns:c15="http://schemas.microsoft.com/office/drawing/2012/chart">
                  <c:ext xmlns:c16="http://schemas.microsoft.com/office/drawing/2014/chart" uri="{C3380CC4-5D6E-409C-BE32-E72D297353CC}">
                    <c16:uniqueId val="{00000020-5963-4B06-AAAE-C2E0104DCDE0}"/>
                  </c:ext>
                </c:extLst>
              </c15:ser>
            </c15:filteredPieSeries>
            <c15:filteredPieSeries>
              <c15:ser>
                <c:idx val="3"/>
                <c:order val="3"/>
                <c:tx>
                  <c:strRef>
                    <c:extLst xmlns:c15="http://schemas.microsoft.com/office/drawing/2012/chart">
                      <c:ext xmlns:c15="http://schemas.microsoft.com/office/drawing/2012/chart" uri="{02D57815-91ED-43cb-92C2-25804820EDAC}">
                        <c15:formulaRef>
                          <c15:sqref>'Avg no of Buses'!$H$3</c15:sqref>
                        </c15:formulaRef>
                      </c:ext>
                    </c:extLst>
                    <c:strCache>
                      <c:ptCount val="1"/>
                      <c:pt idx="0">
                        <c:v>2022</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F-B550-4922-8B01-9666A2B42BE6}"/>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1-B550-4922-8B01-9666A2B42BE6}"/>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3-B550-4922-8B01-9666A2B42BE6}"/>
                    </c:ext>
                  </c:extLst>
                </c:dPt>
                <c:dPt>
                  <c:idx val="3"/>
                  <c:bubble3D val="0"/>
                  <c:spPr>
                    <a:solidFill>
                      <a:schemeClr val="accent4"/>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5-B550-4922-8B01-9666A2B42BE6}"/>
                    </c:ext>
                  </c:extLst>
                </c:dPt>
                <c:dPt>
                  <c:idx val="4"/>
                  <c:bubble3D val="0"/>
                  <c:spPr>
                    <a:solidFill>
                      <a:schemeClr val="accent5"/>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7-B550-4922-8B01-9666A2B42BE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'Avg no of Buses'!$C$4:$D$13</c15:sqref>
                        </c15:formulaRef>
                      </c:ext>
                    </c:extLst>
                    <c:strCache>
                      <c:ptCount val="5"/>
                      <c:pt idx="0">
                        <c:v>Pune </c:v>
                      </c:pt>
                      <c:pt idx="1">
                        <c:v>Solapur</c:v>
                      </c:pt>
                      <c:pt idx="2">
                        <c:v>Satara</c:v>
                      </c:pt>
                      <c:pt idx="3">
                        <c:v>Kolhapur </c:v>
                      </c:pt>
                      <c:pt idx="4">
                        <c:v>Sangli</c:v>
                      </c:pt>
                    </c:strCache>
                  </c:strRef>
                </c:cat>
                <c:val>
                  <c:numRef>
                    <c:extLst xmlns:c15="http://schemas.microsoft.com/office/drawing/2012/chart">
                      <c:ext xmlns:c15="http://schemas.microsoft.com/office/drawing/2012/chart" uri="{02D57815-91ED-43cb-92C2-25804820EDAC}">
                        <c15:formulaRef>
                          <c15:sqref>'Avg no of Buses'!$H$4:$H$13</c15:sqref>
                        </c15:formulaRef>
                      </c:ext>
                    </c:extLst>
                    <c:numCache>
                      <c:formatCode>General</c:formatCode>
                      <c:ptCount val="5"/>
                      <c:pt idx="0">
                        <c:v>385.65</c:v>
                      </c:pt>
                      <c:pt idx="1">
                        <c:v>297</c:v>
                      </c:pt>
                      <c:pt idx="2">
                        <c:v>318</c:v>
                      </c:pt>
                      <c:pt idx="3">
                        <c:v>274</c:v>
                      </c:pt>
                      <c:pt idx="4">
                        <c:v>386</c:v>
                      </c:pt>
                    </c:numCache>
                  </c:numRef>
                </c:val>
                <c:extLst xmlns:c15="http://schemas.microsoft.com/office/drawing/2012/chart">
                  <c:ext xmlns:c16="http://schemas.microsoft.com/office/drawing/2014/chart" uri="{C3380CC4-5D6E-409C-BE32-E72D297353CC}">
                    <c16:uniqueId val="{0000002B-5963-4B06-AAAE-C2E0104DCDE0}"/>
                  </c:ext>
                </c:extLst>
              </c15:ser>
            </c15:filteredPieSeries>
            <c15:filteredPieSeries>
              <c15:ser>
                <c:idx val="4"/>
                <c:order val="4"/>
                <c:tx>
                  <c:strRef>
                    <c:extLst xmlns:c15="http://schemas.microsoft.com/office/drawing/2012/chart">
                      <c:ext xmlns:c15="http://schemas.microsoft.com/office/drawing/2012/chart" uri="{02D57815-91ED-43cb-92C2-25804820EDAC}">
                        <c15:formulaRef>
                          <c15:sqref>'Avg no of Buses'!$I$3</c15:sqref>
                        </c15:formulaRef>
                      </c:ext>
                    </c:extLst>
                    <c:strCache>
                      <c:ptCount val="1"/>
                      <c:pt idx="0">
                        <c:v>2023</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9-B550-4922-8B01-9666A2B42BE6}"/>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B-B550-4922-8B01-9666A2B42BE6}"/>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D-B550-4922-8B01-9666A2B42BE6}"/>
                    </c:ext>
                  </c:extLst>
                </c:dPt>
                <c:dPt>
                  <c:idx val="3"/>
                  <c:bubble3D val="0"/>
                  <c:spPr>
                    <a:solidFill>
                      <a:schemeClr val="accent4"/>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F-B550-4922-8B01-9666A2B42BE6}"/>
                    </c:ext>
                  </c:extLst>
                </c:dPt>
                <c:dPt>
                  <c:idx val="4"/>
                  <c:bubble3D val="0"/>
                  <c:spPr>
                    <a:solidFill>
                      <a:schemeClr val="accent5"/>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1-B550-4922-8B01-9666A2B42BE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'Avg no of Buses'!$C$4:$D$13</c15:sqref>
                        </c15:formulaRef>
                      </c:ext>
                    </c:extLst>
                    <c:strCache>
                      <c:ptCount val="5"/>
                      <c:pt idx="0">
                        <c:v>Pune </c:v>
                      </c:pt>
                      <c:pt idx="1">
                        <c:v>Solapur</c:v>
                      </c:pt>
                      <c:pt idx="2">
                        <c:v>Satara</c:v>
                      </c:pt>
                      <c:pt idx="3">
                        <c:v>Kolhapur </c:v>
                      </c:pt>
                      <c:pt idx="4">
                        <c:v>Sangli</c:v>
                      </c:pt>
                    </c:strCache>
                  </c:strRef>
                </c:cat>
                <c:val>
                  <c:numRef>
                    <c:extLst xmlns:c15="http://schemas.microsoft.com/office/drawing/2012/chart">
                      <c:ext xmlns:c15="http://schemas.microsoft.com/office/drawing/2012/chart" uri="{02D57815-91ED-43cb-92C2-25804820EDAC}">
                        <c15:formulaRef>
                          <c15:sqref>'Avg no of Buses'!$I$4:$I$13</c15:sqref>
                        </c15:formulaRef>
                      </c:ext>
                    </c:extLst>
                    <c:numCache>
                      <c:formatCode>General</c:formatCode>
                      <c:ptCount val="5"/>
                      <c:pt idx="0">
                        <c:v>355.93452816386252</c:v>
                      </c:pt>
                      <c:pt idx="1">
                        <c:v>611</c:v>
                      </c:pt>
                      <c:pt idx="2">
                        <c:v>612</c:v>
                      </c:pt>
                      <c:pt idx="3">
                        <c:v>610</c:v>
                      </c:pt>
                      <c:pt idx="4">
                        <c:v>643</c:v>
                      </c:pt>
                    </c:numCache>
                  </c:numRef>
                </c:val>
                <c:extLst xmlns:c15="http://schemas.microsoft.com/office/drawing/2012/chart">
                  <c:ext xmlns:c16="http://schemas.microsoft.com/office/drawing/2014/chart" uri="{C3380CC4-5D6E-409C-BE32-E72D297353CC}">
                    <c16:uniqueId val="{00000036-5963-4B06-AAAE-C2E0104DCDE0}"/>
                  </c:ext>
                </c:extLst>
              </c15:ser>
            </c15:filteredPieSeries>
          </c:ext>
        </c:extLst>
      </c:pie3DChart>
      <c:spPr>
        <a:noFill/>
        <a:ln>
          <a:noFill/>
        </a:ln>
        <a:effectLst/>
      </c:spPr>
    </c:plotArea>
    <c:legend>
      <c:legendPos val="r"/>
      <c:layout>
        <c:manualLayout>
          <c:xMode val="edge"/>
          <c:yMode val="edge"/>
          <c:x val="0.75778298077209572"/>
          <c:y val="0.24150455682835564"/>
          <c:w val="0.22322934633170854"/>
          <c:h val="0.564767181880042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'Avg no of Buses'!$D$19</c:f>
              <c:strCache>
                <c:ptCount val="1"/>
                <c:pt idx="0">
                  <c:v>2019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78F-4D03-967A-731E2F493C8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78F-4D03-967A-731E2F493C8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178F-4D03-967A-731E2F493C8E}"/>
              </c:ext>
            </c:extLst>
          </c:dPt>
          <c:dPt>
            <c:idx val="3"/>
            <c:bubble3D val="0"/>
            <c:spPr>
              <a:solidFill>
                <a:srgbClr val="FFFF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178F-4D03-967A-731E2F493C8E}"/>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178F-4D03-967A-731E2F493C8E}"/>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178F-4D03-967A-731E2F493C8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'Avg no of Buses'!$C$20:$C$25</c:f>
              <c:strCache>
                <c:ptCount val="6"/>
                <c:pt idx="0">
                  <c:v>Wardha</c:v>
                </c:pt>
                <c:pt idx="1">
                  <c:v>Nagpur</c:v>
                </c:pt>
                <c:pt idx="2">
                  <c:v>Bhandara</c:v>
                </c:pt>
                <c:pt idx="3">
                  <c:v>Gondia</c:v>
                </c:pt>
                <c:pt idx="4">
                  <c:v>Gadchiroli</c:v>
                </c:pt>
                <c:pt idx="5">
                  <c:v>Chandrapur</c:v>
                </c:pt>
              </c:strCache>
            </c:strRef>
          </c:cat>
          <c:val>
            <c:numRef>
              <c:f>'Avg no of Buses'!$D$20:$D$25</c:f>
              <c:numCache>
                <c:formatCode>General</c:formatCode>
                <c:ptCount val="6"/>
                <c:pt idx="0">
                  <c:v>250</c:v>
                </c:pt>
                <c:pt idx="1">
                  <c:v>522</c:v>
                </c:pt>
                <c:pt idx="2">
                  <c:v>270.74</c:v>
                </c:pt>
                <c:pt idx="3">
                  <c:v>125</c:v>
                </c:pt>
                <c:pt idx="4">
                  <c:v>177</c:v>
                </c:pt>
                <c:pt idx="5">
                  <c:v>315</c:v>
                </c:pt>
              </c:numCache>
            </c:numRef>
          </c:val>
          <c:extLst>
            <c:ext xmlns:c16="http://schemas.microsoft.com/office/drawing/2014/chart" uri="{C3380CC4-5D6E-409C-BE32-E72D297353CC}">
              <c16:uniqueId val="{0000000C-178F-4D03-967A-731E2F493C8E}"/>
            </c:ext>
          </c:extLst>
        </c:ser>
        <c:dLbls>
          <c:showLegendKey val="0"/>
          <c:showVal val="0"/>
          <c:showCatName val="0"/>
          <c:showSerName val="0"/>
          <c:showPercent val="1"/>
          <c:showBubbleSize val="0"/>
          <c:showLeaderLines val="1"/>
        </c:dLbls>
        <c:extLst>
          <c:ext xmlns:c15="http://schemas.microsoft.com/office/drawing/2012/chart" uri="{02D57815-91ED-43cb-92C2-25804820EDAC}">
            <c15:filteredPieSeries>
              <c15:ser>
                <c:idx val="1"/>
                <c:order val="1"/>
                <c:tx>
                  <c:strRef>
                    <c:extLst>
                      <c:ext uri="{02D57815-91ED-43cb-92C2-25804820EDAC}">
                        <c15:formulaRef>
                          <c15:sqref>'Avg no of Buses'!$E$19</c15:sqref>
                        </c15:formulaRef>
                      </c:ext>
                    </c:extLst>
                    <c:strCache>
                      <c:ptCount val="1"/>
                      <c:pt idx="0">
                        <c:v>2020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E-178F-4D03-967A-731E2F493C8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0-178F-4D03-967A-731E2F493C8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2-178F-4D03-967A-731E2F493C8E}"/>
                    </c:ext>
                  </c:extLst>
                </c:dPt>
                <c:dPt>
                  <c:idx val="3"/>
                  <c:bubble3D val="0"/>
                  <c:spPr>
                    <a:solidFill>
                      <a:srgbClr val="FFFF0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4-178F-4D03-967A-731E2F493C8E}"/>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6-178F-4D03-967A-731E2F493C8E}"/>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8-178F-4D03-967A-731E2F493C8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uri="{CE6537A1-D6FC-4f65-9D91-7224C49458BB}"/>
                  </c:extLst>
                </c:dLbls>
                <c:cat>
                  <c:strRef>
                    <c:extLst>
                      <c:ext uri="{02D57815-91ED-43cb-92C2-25804820EDAC}">
                        <c15:formulaRef>
                          <c15:sqref>'Avg no of Buses'!$C$20:$C$25</c15:sqref>
                        </c15:formulaRef>
                      </c:ext>
                    </c:extLst>
                    <c:strCache>
                      <c:ptCount val="6"/>
                      <c:pt idx="0">
                        <c:v>Wardha</c:v>
                      </c:pt>
                      <c:pt idx="1">
                        <c:v>Nagpur</c:v>
                      </c:pt>
                      <c:pt idx="2">
                        <c:v>Bhandara</c:v>
                      </c:pt>
                      <c:pt idx="3">
                        <c:v>Gondia</c:v>
                      </c:pt>
                      <c:pt idx="4">
                        <c:v>Gadchiroli</c:v>
                      </c:pt>
                      <c:pt idx="5">
                        <c:v>Chandrapur</c:v>
                      </c:pt>
                    </c:strCache>
                  </c:strRef>
                </c:cat>
                <c:val>
                  <c:numRef>
                    <c:extLst>
                      <c:ext uri="{02D57815-91ED-43cb-92C2-25804820EDAC}">
                        <c15:formulaRef>
                          <c15:sqref>'Avg no of Buses'!$E$20:$E$25</c15:sqref>
                        </c15:formulaRef>
                      </c:ext>
                    </c:extLst>
                    <c:numCache>
                      <c:formatCode>General</c:formatCode>
                      <c:ptCount val="6"/>
                      <c:pt idx="0">
                        <c:v>230</c:v>
                      </c:pt>
                      <c:pt idx="1">
                        <c:v>508</c:v>
                      </c:pt>
                      <c:pt idx="2">
                        <c:v>256.49</c:v>
                      </c:pt>
                      <c:pt idx="3">
                        <c:v>118</c:v>
                      </c:pt>
                      <c:pt idx="4">
                        <c:v>160</c:v>
                      </c:pt>
                      <c:pt idx="5">
                        <c:v>224</c:v>
                      </c:pt>
                    </c:numCache>
                  </c:numRef>
                </c:val>
                <c:extLst>
                  <c:ext xmlns:c16="http://schemas.microsoft.com/office/drawing/2014/chart" uri="{C3380CC4-5D6E-409C-BE32-E72D297353CC}">
                    <c16:uniqueId val="{00000019-178F-4D03-967A-731E2F493C8E}"/>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'Avg no of Buses'!$F$19</c15:sqref>
                        </c15:formulaRef>
                      </c:ext>
                    </c:extLst>
                    <c:strCache>
                      <c:ptCount val="1"/>
                      <c:pt idx="0">
                        <c:v>2021</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B-178F-4D03-967A-731E2F493C8E}"/>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D-178F-4D03-967A-731E2F493C8E}"/>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1F-178F-4D03-967A-731E2F493C8E}"/>
                    </c:ext>
                  </c:extLst>
                </c:dPt>
                <c:dPt>
                  <c:idx val="3"/>
                  <c:bubble3D val="0"/>
                  <c:spPr>
                    <a:solidFill>
                      <a:srgbClr val="FFFF00"/>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1-178F-4D03-967A-731E2F493C8E}"/>
                    </c:ext>
                  </c:extLst>
                </c:dPt>
                <c:dPt>
                  <c:idx val="4"/>
                  <c:bubble3D val="0"/>
                  <c:spPr>
                    <a:solidFill>
                      <a:schemeClr val="accent5"/>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3-178F-4D03-967A-731E2F493C8E}"/>
                    </c:ext>
                  </c:extLst>
                </c:dPt>
                <c:dPt>
                  <c:idx val="5"/>
                  <c:bubble3D val="0"/>
                  <c:spPr>
                    <a:solidFill>
                      <a:schemeClr val="accent6"/>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5-178F-4D03-967A-731E2F493C8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'Avg no of Buses'!$C$20:$C$25</c15:sqref>
                        </c15:formulaRef>
                      </c:ext>
                    </c:extLst>
                    <c:strCache>
                      <c:ptCount val="6"/>
                      <c:pt idx="0">
                        <c:v>Wardha</c:v>
                      </c:pt>
                      <c:pt idx="1">
                        <c:v>Nagpur</c:v>
                      </c:pt>
                      <c:pt idx="2">
                        <c:v>Bhandara</c:v>
                      </c:pt>
                      <c:pt idx="3">
                        <c:v>Gondia</c:v>
                      </c:pt>
                      <c:pt idx="4">
                        <c:v>Gadchiroli</c:v>
                      </c:pt>
                      <c:pt idx="5">
                        <c:v>Chandrapur</c:v>
                      </c:pt>
                    </c:strCache>
                  </c:strRef>
                </c:cat>
                <c:val>
                  <c:numRef>
                    <c:extLst xmlns:c15="http://schemas.microsoft.com/office/drawing/2012/chart">
                      <c:ext xmlns:c15="http://schemas.microsoft.com/office/drawing/2012/chart" uri="{02D57815-91ED-43cb-92C2-25804820EDAC}">
                        <c15:formulaRef>
                          <c15:sqref>'Avg no of Buses'!$F$20:$F$25</c15:sqref>
                        </c15:formulaRef>
                      </c:ext>
                    </c:extLst>
                    <c:numCache>
                      <c:formatCode>General</c:formatCode>
                      <c:ptCount val="6"/>
                      <c:pt idx="0">
                        <c:v>228</c:v>
                      </c:pt>
                      <c:pt idx="1">
                        <c:v>466</c:v>
                      </c:pt>
                      <c:pt idx="2">
                        <c:v>132.4</c:v>
                      </c:pt>
                      <c:pt idx="3">
                        <c:v>63</c:v>
                      </c:pt>
                      <c:pt idx="4">
                        <c:v>83</c:v>
                      </c:pt>
                      <c:pt idx="5">
                        <c:v>247</c:v>
                      </c:pt>
                    </c:numCache>
                  </c:numRef>
                </c:val>
                <c:extLst xmlns:c15="http://schemas.microsoft.com/office/drawing/2012/chart">
                  <c:ext xmlns:c16="http://schemas.microsoft.com/office/drawing/2014/chart" uri="{C3380CC4-5D6E-409C-BE32-E72D297353CC}">
                    <c16:uniqueId val="{00000026-178F-4D03-967A-731E2F493C8E}"/>
                  </c:ext>
                </c:extLst>
              </c15:ser>
            </c15:filteredPieSeries>
            <c15:filteredPieSeries>
              <c15:ser>
                <c:idx val="3"/>
                <c:order val="3"/>
                <c:tx>
                  <c:strRef>
                    <c:extLst xmlns:c15="http://schemas.microsoft.com/office/drawing/2012/chart">
                      <c:ext xmlns:c15="http://schemas.microsoft.com/office/drawing/2012/chart" uri="{02D57815-91ED-43cb-92C2-25804820EDAC}">
                        <c15:formulaRef>
                          <c15:sqref>'Avg no of Buses'!$G$19</c15:sqref>
                        </c15:formulaRef>
                      </c:ext>
                    </c:extLst>
                    <c:strCache>
                      <c:ptCount val="1"/>
                      <c:pt idx="0">
                        <c:v>2022</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8-178F-4D03-967A-731E2F493C8E}"/>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A-178F-4D03-967A-731E2F493C8E}"/>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C-178F-4D03-967A-731E2F493C8E}"/>
                    </c:ext>
                  </c:extLst>
                </c:dPt>
                <c:dPt>
                  <c:idx val="3"/>
                  <c:bubble3D val="0"/>
                  <c:spPr>
                    <a:solidFill>
                      <a:srgbClr val="FFFF00"/>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2E-178F-4D03-967A-731E2F493C8E}"/>
                    </c:ext>
                  </c:extLst>
                </c:dPt>
                <c:dPt>
                  <c:idx val="4"/>
                  <c:bubble3D val="0"/>
                  <c:spPr>
                    <a:solidFill>
                      <a:schemeClr val="accent5"/>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0-178F-4D03-967A-731E2F493C8E}"/>
                    </c:ext>
                  </c:extLst>
                </c:dPt>
                <c:dPt>
                  <c:idx val="5"/>
                  <c:bubble3D val="0"/>
                  <c:spPr>
                    <a:solidFill>
                      <a:schemeClr val="accent6"/>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2-178F-4D03-967A-731E2F493C8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'Avg no of Buses'!$C$20:$C$25</c15:sqref>
                        </c15:formulaRef>
                      </c:ext>
                    </c:extLst>
                    <c:strCache>
                      <c:ptCount val="6"/>
                      <c:pt idx="0">
                        <c:v>Wardha</c:v>
                      </c:pt>
                      <c:pt idx="1">
                        <c:v>Nagpur</c:v>
                      </c:pt>
                      <c:pt idx="2">
                        <c:v>Bhandara</c:v>
                      </c:pt>
                      <c:pt idx="3">
                        <c:v>Gondia</c:v>
                      </c:pt>
                      <c:pt idx="4">
                        <c:v>Gadchiroli</c:v>
                      </c:pt>
                      <c:pt idx="5">
                        <c:v>Chandrapur</c:v>
                      </c:pt>
                    </c:strCache>
                  </c:strRef>
                </c:cat>
                <c:val>
                  <c:numRef>
                    <c:extLst xmlns:c15="http://schemas.microsoft.com/office/drawing/2012/chart">
                      <c:ext xmlns:c15="http://schemas.microsoft.com/office/drawing/2012/chart" uri="{02D57815-91ED-43cb-92C2-25804820EDAC}">
                        <c15:formulaRef>
                          <c15:sqref>'Avg no of Buses'!$G$20:$G$25</c15:sqref>
                        </c15:formulaRef>
                      </c:ext>
                    </c:extLst>
                    <c:numCache>
                      <c:formatCode>General</c:formatCode>
                      <c:ptCount val="6"/>
                      <c:pt idx="0">
                        <c:v>110</c:v>
                      </c:pt>
                      <c:pt idx="1">
                        <c:v>174</c:v>
                      </c:pt>
                      <c:pt idx="2">
                        <c:v>108.44</c:v>
                      </c:pt>
                      <c:pt idx="3">
                        <c:v>47</c:v>
                      </c:pt>
                      <c:pt idx="4">
                        <c:v>62</c:v>
                      </c:pt>
                      <c:pt idx="5">
                        <c:v>123</c:v>
                      </c:pt>
                    </c:numCache>
                  </c:numRef>
                </c:val>
                <c:extLst xmlns:c15="http://schemas.microsoft.com/office/drawing/2012/chart">
                  <c:ext xmlns:c16="http://schemas.microsoft.com/office/drawing/2014/chart" uri="{C3380CC4-5D6E-409C-BE32-E72D297353CC}">
                    <c16:uniqueId val="{00000033-178F-4D03-967A-731E2F493C8E}"/>
                  </c:ext>
                </c:extLst>
              </c15:ser>
            </c15:filteredPieSeries>
            <c15:filteredPieSeries>
              <c15:ser>
                <c:idx val="4"/>
                <c:order val="4"/>
                <c:tx>
                  <c:strRef>
                    <c:extLst xmlns:c15="http://schemas.microsoft.com/office/drawing/2012/chart">
                      <c:ext xmlns:c15="http://schemas.microsoft.com/office/drawing/2012/chart" uri="{02D57815-91ED-43cb-92C2-25804820EDAC}">
                        <c15:formulaRef>
                          <c15:sqref>'Avg no of Buses'!$H$19</c15:sqref>
                        </c15:formulaRef>
                      </c:ext>
                    </c:extLst>
                    <c:strCache>
                      <c:ptCount val="1"/>
                      <c:pt idx="0">
                        <c:v>2023</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5-178F-4D03-967A-731E2F493C8E}"/>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7-178F-4D03-967A-731E2F493C8E}"/>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9-178F-4D03-967A-731E2F493C8E}"/>
                    </c:ext>
                  </c:extLst>
                </c:dPt>
                <c:dPt>
                  <c:idx val="3"/>
                  <c:bubble3D val="0"/>
                  <c:spPr>
                    <a:solidFill>
                      <a:srgbClr val="FFFF00"/>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B-178F-4D03-967A-731E2F493C8E}"/>
                    </c:ext>
                  </c:extLst>
                </c:dPt>
                <c:dPt>
                  <c:idx val="4"/>
                  <c:bubble3D val="0"/>
                  <c:spPr>
                    <a:solidFill>
                      <a:schemeClr val="accent5"/>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D-178F-4D03-967A-731E2F493C8E}"/>
                    </c:ext>
                  </c:extLst>
                </c:dPt>
                <c:dPt>
                  <c:idx val="5"/>
                  <c:bubble3D val="0"/>
                  <c:spPr>
                    <a:solidFill>
                      <a:schemeClr val="accent6"/>
                    </a:solidFill>
                    <a:ln>
                      <a:noFill/>
                    </a:ln>
                    <a:effectLst>
                      <a:outerShdw blurRad="254000" sx="102000" sy="102000" algn="ctr" rotWithShape="0">
                        <a:prstClr val="black">
                          <a:alpha val="20000"/>
                        </a:prstClr>
                      </a:outerShdw>
                    </a:effectLst>
                    <a:sp3d/>
                  </c:spPr>
                  <c:extLst xmlns:c15="http://schemas.microsoft.com/office/drawing/2012/chart">
                    <c:ext xmlns:c16="http://schemas.microsoft.com/office/drawing/2014/chart" uri="{C3380CC4-5D6E-409C-BE32-E72D297353CC}">
                      <c16:uniqueId val="{0000003F-178F-4D03-967A-731E2F493C8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'Avg no of Buses'!$C$20:$C$25</c15:sqref>
                        </c15:formulaRef>
                      </c:ext>
                    </c:extLst>
                    <c:strCache>
                      <c:ptCount val="6"/>
                      <c:pt idx="0">
                        <c:v>Wardha</c:v>
                      </c:pt>
                      <c:pt idx="1">
                        <c:v>Nagpur</c:v>
                      </c:pt>
                      <c:pt idx="2">
                        <c:v>Bhandara</c:v>
                      </c:pt>
                      <c:pt idx="3">
                        <c:v>Gondia</c:v>
                      </c:pt>
                      <c:pt idx="4">
                        <c:v>Gadchiroli</c:v>
                      </c:pt>
                      <c:pt idx="5">
                        <c:v>Chandrapur</c:v>
                      </c:pt>
                    </c:strCache>
                  </c:strRef>
                </c:cat>
                <c:val>
                  <c:numRef>
                    <c:extLst xmlns:c15="http://schemas.microsoft.com/office/drawing/2012/chart">
                      <c:ext xmlns:c15="http://schemas.microsoft.com/office/drawing/2012/chart" uri="{02D57815-91ED-43cb-92C2-25804820EDAC}">
                        <c15:formulaRef>
                          <c15:sqref>'Avg no of Buses'!$H$20:$H$25</c15:sqref>
                        </c15:formulaRef>
                      </c:ext>
                    </c:extLst>
                    <c:numCache>
                      <c:formatCode>General</c:formatCode>
                      <c:ptCount val="6"/>
                      <c:pt idx="0">
                        <c:v>193.36</c:v>
                      </c:pt>
                      <c:pt idx="1">
                        <c:v>365</c:v>
                      </c:pt>
                      <c:pt idx="2">
                        <c:v>215.04</c:v>
                      </c:pt>
                      <c:pt idx="3">
                        <c:v>102</c:v>
                      </c:pt>
                      <c:pt idx="4">
                        <c:v>131</c:v>
                      </c:pt>
                      <c:pt idx="5">
                        <c:v>251</c:v>
                      </c:pt>
                    </c:numCache>
                  </c:numRef>
                </c:val>
                <c:extLst xmlns:c15="http://schemas.microsoft.com/office/drawing/2012/chart">
                  <c:ext xmlns:c16="http://schemas.microsoft.com/office/drawing/2014/chart" uri="{C3380CC4-5D6E-409C-BE32-E72D297353CC}">
                    <c16:uniqueId val="{00000040-178F-4D03-967A-731E2F493C8E}"/>
                  </c:ext>
                </c:extLst>
              </c15:ser>
            </c15:filteredPieSeries>
          </c:ext>
        </c:extLst>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Sheet5!$C$10</c:f>
              <c:strCache>
                <c:ptCount val="1"/>
                <c:pt idx="0">
                  <c:v>2018-2019</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762-4264-AC19-159C766BB25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762-4264-AC19-159C766BB25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Sheet5!$D$9:$E$9</c:f>
              <c:strCache>
                <c:ptCount val="2"/>
                <c:pt idx="0">
                  <c:v>Local self government</c:v>
                </c:pt>
                <c:pt idx="1">
                  <c:v>Contractor</c:v>
                </c:pt>
              </c:strCache>
            </c:strRef>
          </c:cat>
          <c:val>
            <c:numRef>
              <c:f>Sheet5!$D$10:$E$10</c:f>
              <c:numCache>
                <c:formatCode>General</c:formatCode>
                <c:ptCount val="2"/>
                <c:pt idx="0">
                  <c:v>1370</c:v>
                </c:pt>
                <c:pt idx="1">
                  <c:v>602</c:v>
                </c:pt>
              </c:numCache>
            </c:numRef>
          </c:val>
          <c:extLst>
            <c:ext xmlns:c16="http://schemas.microsoft.com/office/drawing/2014/chart" uri="{C3380CC4-5D6E-409C-BE32-E72D297353CC}">
              <c16:uniqueId val="{00000004-D762-4264-AC19-159C766BB25F}"/>
            </c:ext>
          </c:extLst>
        </c:ser>
        <c:ser>
          <c:idx val="1"/>
          <c:order val="1"/>
          <c:tx>
            <c:strRef>
              <c:f>Sheet5!$C$11</c:f>
              <c:strCache>
                <c:ptCount val="1"/>
                <c:pt idx="0">
                  <c:v>2019-2020</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D762-4264-AC19-159C766BB25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D762-4264-AC19-159C766BB25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Sheet5!$D$9:$E$9</c:f>
              <c:strCache>
                <c:ptCount val="2"/>
                <c:pt idx="0">
                  <c:v>Local self government</c:v>
                </c:pt>
                <c:pt idx="1">
                  <c:v>Contractor</c:v>
                </c:pt>
              </c:strCache>
            </c:strRef>
          </c:cat>
          <c:val>
            <c:numRef>
              <c:f>Sheet5!$D$11:$E$11</c:f>
              <c:numCache>
                <c:formatCode>General</c:formatCode>
                <c:ptCount val="2"/>
                <c:pt idx="0">
                  <c:v>1504</c:v>
                </c:pt>
                <c:pt idx="1">
                  <c:v>622</c:v>
                </c:pt>
              </c:numCache>
            </c:numRef>
          </c:val>
          <c:extLst>
            <c:ext xmlns:c16="http://schemas.microsoft.com/office/drawing/2014/chart" uri="{C3380CC4-5D6E-409C-BE32-E72D297353CC}">
              <c16:uniqueId val="{00000009-D762-4264-AC19-159C766BB25F}"/>
            </c:ext>
          </c:extLst>
        </c:ser>
        <c:ser>
          <c:idx val="2"/>
          <c:order val="2"/>
          <c:tx>
            <c:strRef>
              <c:f>Sheet5!$C$12</c:f>
              <c:strCache>
                <c:ptCount val="1"/>
                <c:pt idx="0">
                  <c:v>2020-2021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762-4264-AC19-159C766BB25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D762-4264-AC19-159C766BB25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Sheet5!$D$9:$E$9</c:f>
              <c:strCache>
                <c:ptCount val="2"/>
                <c:pt idx="0">
                  <c:v>Local self government</c:v>
                </c:pt>
                <c:pt idx="1">
                  <c:v>Contractor</c:v>
                </c:pt>
              </c:strCache>
            </c:strRef>
          </c:cat>
          <c:val>
            <c:numRef>
              <c:f>Sheet5!$D$12:$E$12</c:f>
              <c:numCache>
                <c:formatCode>General</c:formatCode>
                <c:ptCount val="2"/>
                <c:pt idx="0">
                  <c:v>1504</c:v>
                </c:pt>
                <c:pt idx="1">
                  <c:v>622</c:v>
                </c:pt>
              </c:numCache>
            </c:numRef>
          </c:val>
          <c:extLst>
            <c:ext xmlns:c16="http://schemas.microsoft.com/office/drawing/2014/chart" uri="{C3380CC4-5D6E-409C-BE32-E72D297353CC}">
              <c16:uniqueId val="{0000000E-D762-4264-AC19-159C766BB25F}"/>
            </c:ext>
          </c:extLst>
        </c:ser>
        <c:ser>
          <c:idx val="3"/>
          <c:order val="3"/>
          <c:tx>
            <c:strRef>
              <c:f>Sheet5!$C$13</c:f>
              <c:strCache>
                <c:ptCount val="1"/>
                <c:pt idx="0">
                  <c:v>2021-2022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D762-4264-AC19-159C766BB25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D762-4264-AC19-159C766BB25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Sheet5!$D$9:$E$9</c:f>
              <c:strCache>
                <c:ptCount val="2"/>
                <c:pt idx="0">
                  <c:v>Local self government</c:v>
                </c:pt>
                <c:pt idx="1">
                  <c:v>Contractor</c:v>
                </c:pt>
              </c:strCache>
            </c:strRef>
          </c:cat>
          <c:val>
            <c:numRef>
              <c:f>Sheet5!$D$13:$E$13</c:f>
              <c:numCache>
                <c:formatCode>General</c:formatCode>
                <c:ptCount val="2"/>
                <c:pt idx="0">
                  <c:v>1156</c:v>
                </c:pt>
                <c:pt idx="1">
                  <c:v>1099</c:v>
                </c:pt>
              </c:numCache>
            </c:numRef>
          </c:val>
          <c:extLst>
            <c:ext xmlns:c16="http://schemas.microsoft.com/office/drawing/2014/chart" uri="{C3380CC4-5D6E-409C-BE32-E72D297353CC}">
              <c16:uniqueId val="{00000013-D762-4264-AC19-159C766BB25F}"/>
            </c:ext>
          </c:extLst>
        </c:ser>
        <c:ser>
          <c:idx val="4"/>
          <c:order val="4"/>
          <c:tx>
            <c:strRef>
              <c:f>Sheet5!$C$14</c:f>
              <c:strCache>
                <c:ptCount val="1"/>
                <c:pt idx="0">
                  <c:v>2022-2023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D762-4264-AC19-159C766BB25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D762-4264-AC19-159C766BB25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Sheet5!$D$9:$E$9</c:f>
              <c:strCache>
                <c:ptCount val="2"/>
                <c:pt idx="0">
                  <c:v>Local self government</c:v>
                </c:pt>
                <c:pt idx="1">
                  <c:v>Contractor</c:v>
                </c:pt>
              </c:strCache>
            </c:strRef>
          </c:cat>
          <c:val>
            <c:numRef>
              <c:f>Sheet5!$D$14:$E$14</c:f>
              <c:numCache>
                <c:formatCode>General</c:formatCode>
                <c:ptCount val="2"/>
                <c:pt idx="0">
                  <c:v>1019</c:v>
                </c:pt>
                <c:pt idx="1">
                  <c:v>1071</c:v>
                </c:pt>
              </c:numCache>
            </c:numRef>
          </c:val>
          <c:extLst>
            <c:ext xmlns:c16="http://schemas.microsoft.com/office/drawing/2014/chart" uri="{C3380CC4-5D6E-409C-BE32-E72D297353CC}">
              <c16:uniqueId val="{00000018-D762-4264-AC19-159C766BB25F}"/>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Sheet6!$D$5</c:f>
              <c:strCache>
                <c:ptCount val="1"/>
                <c:pt idx="0">
                  <c:v>2018-2019</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96D-4EB4-BAD7-4A2823868C5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96D-4EB4-BAD7-4A2823868C5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96D-4EB4-BAD7-4A2823868C5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Sheet6!$E$4:$G$4</c:f>
              <c:strCache>
                <c:ptCount val="3"/>
                <c:pt idx="0">
                  <c:v>Local self government</c:v>
                </c:pt>
                <c:pt idx="1">
                  <c:v>Contractor</c:v>
                </c:pt>
                <c:pt idx="2">
                  <c:v>other</c:v>
                </c:pt>
              </c:strCache>
            </c:strRef>
          </c:cat>
          <c:val>
            <c:numRef>
              <c:f>Sheet6!$E$5:$G$5</c:f>
              <c:numCache>
                <c:formatCode>General</c:formatCode>
                <c:ptCount val="3"/>
                <c:pt idx="0">
                  <c:v>0</c:v>
                </c:pt>
                <c:pt idx="1">
                  <c:v>1761470</c:v>
                </c:pt>
                <c:pt idx="2">
                  <c:v>1761740</c:v>
                </c:pt>
              </c:numCache>
            </c:numRef>
          </c:val>
          <c:extLst>
            <c:ext xmlns:c16="http://schemas.microsoft.com/office/drawing/2014/chart" uri="{C3380CC4-5D6E-409C-BE32-E72D297353CC}">
              <c16:uniqueId val="{00000006-D96D-4EB4-BAD7-4A2823868C55}"/>
            </c:ext>
          </c:extLst>
        </c:ser>
        <c:ser>
          <c:idx val="1"/>
          <c:order val="1"/>
          <c:tx>
            <c:strRef>
              <c:f>Sheet6!$D$6</c:f>
              <c:strCache>
                <c:ptCount val="1"/>
                <c:pt idx="0">
                  <c:v>2019-2020</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D96D-4EB4-BAD7-4A2823868C5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D96D-4EB4-BAD7-4A2823868C5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D96D-4EB4-BAD7-4A2823868C5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Sheet6!$E$4:$G$4</c:f>
              <c:strCache>
                <c:ptCount val="3"/>
                <c:pt idx="0">
                  <c:v>Local self government</c:v>
                </c:pt>
                <c:pt idx="1">
                  <c:v>Contractor</c:v>
                </c:pt>
                <c:pt idx="2">
                  <c:v>other</c:v>
                </c:pt>
              </c:strCache>
            </c:strRef>
          </c:cat>
          <c:val>
            <c:numRef>
              <c:f>Sheet6!$E$6:$G$6</c:f>
              <c:numCache>
                <c:formatCode>General</c:formatCode>
                <c:ptCount val="3"/>
                <c:pt idx="0">
                  <c:v>2751</c:v>
                </c:pt>
                <c:pt idx="1">
                  <c:v>88</c:v>
                </c:pt>
                <c:pt idx="2">
                  <c:v>0</c:v>
                </c:pt>
              </c:numCache>
            </c:numRef>
          </c:val>
          <c:extLst>
            <c:ext xmlns:c16="http://schemas.microsoft.com/office/drawing/2014/chart" uri="{C3380CC4-5D6E-409C-BE32-E72D297353CC}">
              <c16:uniqueId val="{0000000D-D96D-4EB4-BAD7-4A2823868C55}"/>
            </c:ext>
          </c:extLst>
        </c:ser>
        <c:ser>
          <c:idx val="2"/>
          <c:order val="2"/>
          <c:tx>
            <c:strRef>
              <c:f>Sheet6!$D$7</c:f>
              <c:strCache>
                <c:ptCount val="1"/>
                <c:pt idx="0">
                  <c:v>2020-2021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D96D-4EB4-BAD7-4A2823868C5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D96D-4EB4-BAD7-4A2823868C5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D96D-4EB4-BAD7-4A2823868C5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Sheet6!$E$4:$G$4</c:f>
              <c:strCache>
                <c:ptCount val="3"/>
                <c:pt idx="0">
                  <c:v>Local self government</c:v>
                </c:pt>
                <c:pt idx="1">
                  <c:v>Contractor</c:v>
                </c:pt>
                <c:pt idx="2">
                  <c:v>other</c:v>
                </c:pt>
              </c:strCache>
            </c:strRef>
          </c:cat>
          <c:val>
            <c:numRef>
              <c:f>Sheet6!$E$7:$G$7</c:f>
              <c:numCache>
                <c:formatCode>General</c:formatCode>
                <c:ptCount val="3"/>
                <c:pt idx="0">
                  <c:v>2043</c:v>
                </c:pt>
                <c:pt idx="1">
                  <c:v>738</c:v>
                </c:pt>
                <c:pt idx="2">
                  <c:v>362</c:v>
                </c:pt>
              </c:numCache>
            </c:numRef>
          </c:val>
          <c:extLst>
            <c:ext xmlns:c16="http://schemas.microsoft.com/office/drawing/2014/chart" uri="{C3380CC4-5D6E-409C-BE32-E72D297353CC}">
              <c16:uniqueId val="{00000014-D96D-4EB4-BAD7-4A2823868C55}"/>
            </c:ext>
          </c:extLst>
        </c:ser>
        <c:ser>
          <c:idx val="3"/>
          <c:order val="3"/>
          <c:tx>
            <c:strRef>
              <c:f>Sheet6!$D$8</c:f>
              <c:strCache>
                <c:ptCount val="1"/>
                <c:pt idx="0">
                  <c:v>2021-2022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D96D-4EB4-BAD7-4A2823868C5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D96D-4EB4-BAD7-4A2823868C5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A-D96D-4EB4-BAD7-4A2823868C5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Sheet6!$E$4:$G$4</c:f>
              <c:strCache>
                <c:ptCount val="3"/>
                <c:pt idx="0">
                  <c:v>Local self government</c:v>
                </c:pt>
                <c:pt idx="1">
                  <c:v>Contractor</c:v>
                </c:pt>
                <c:pt idx="2">
                  <c:v>other</c:v>
                </c:pt>
              </c:strCache>
            </c:strRef>
          </c:cat>
          <c:val>
            <c:numRef>
              <c:f>Sheet6!$E$8:$G$8</c:f>
              <c:numCache>
                <c:formatCode>General</c:formatCode>
                <c:ptCount val="3"/>
                <c:pt idx="0">
                  <c:v>1760</c:v>
                </c:pt>
                <c:pt idx="1">
                  <c:v>1198</c:v>
                </c:pt>
                <c:pt idx="2">
                  <c:v>162</c:v>
                </c:pt>
              </c:numCache>
            </c:numRef>
          </c:val>
          <c:extLst>
            <c:ext xmlns:c16="http://schemas.microsoft.com/office/drawing/2014/chart" uri="{C3380CC4-5D6E-409C-BE32-E72D297353CC}">
              <c16:uniqueId val="{0000001B-D96D-4EB4-BAD7-4A2823868C55}"/>
            </c:ext>
          </c:extLst>
        </c:ser>
        <c:ser>
          <c:idx val="4"/>
          <c:order val="4"/>
          <c:tx>
            <c:strRef>
              <c:f>Sheet6!$D$9</c:f>
              <c:strCache>
                <c:ptCount val="1"/>
                <c:pt idx="0">
                  <c:v>2022-2023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D96D-4EB4-BAD7-4A2823868C5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D96D-4EB4-BAD7-4A2823868C5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D96D-4EB4-BAD7-4A2823868C5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Sheet6!$E$4:$G$4</c:f>
              <c:strCache>
                <c:ptCount val="3"/>
                <c:pt idx="0">
                  <c:v>Local self government</c:v>
                </c:pt>
                <c:pt idx="1">
                  <c:v>Contractor</c:v>
                </c:pt>
                <c:pt idx="2">
                  <c:v>other</c:v>
                </c:pt>
              </c:strCache>
            </c:strRef>
          </c:cat>
          <c:val>
            <c:numRef>
              <c:f>Sheet6!$E$9:$G$9</c:f>
              <c:numCache>
                <c:formatCode>General</c:formatCode>
                <c:ptCount val="3"/>
                <c:pt idx="0">
                  <c:v>1639</c:v>
                </c:pt>
                <c:pt idx="1">
                  <c:v>1582</c:v>
                </c:pt>
                <c:pt idx="2">
                  <c:v>0</c:v>
                </c:pt>
              </c:numCache>
            </c:numRef>
          </c:val>
          <c:extLst>
            <c:ext xmlns:c16="http://schemas.microsoft.com/office/drawing/2014/chart" uri="{C3380CC4-5D6E-409C-BE32-E72D297353CC}">
              <c16:uniqueId val="{00000022-D96D-4EB4-BAD7-4A2823868C55}"/>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Sheet6!$D$28</c:f>
              <c:strCache>
                <c:ptCount val="1"/>
                <c:pt idx="0">
                  <c:v>2018-2019</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DA5-43A9-BA04-C6A5DA99D1A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DA5-43A9-BA04-C6A5DA99D1A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DA5-43A9-BA04-C6A5DA99D1A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Sheet6!$E$27:$G$27</c:f>
              <c:strCache>
                <c:ptCount val="3"/>
                <c:pt idx="0">
                  <c:v>Local self government</c:v>
                </c:pt>
                <c:pt idx="1">
                  <c:v>Contractor</c:v>
                </c:pt>
                <c:pt idx="2">
                  <c:v>other</c:v>
                </c:pt>
              </c:strCache>
            </c:strRef>
          </c:cat>
          <c:val>
            <c:numRef>
              <c:f>Sheet6!$E$28:$G$28</c:f>
              <c:numCache>
                <c:formatCode>General</c:formatCode>
                <c:ptCount val="3"/>
                <c:pt idx="0">
                  <c:v>2865</c:v>
                </c:pt>
                <c:pt idx="1">
                  <c:v>0</c:v>
                </c:pt>
                <c:pt idx="2">
                  <c:v>0</c:v>
                </c:pt>
              </c:numCache>
            </c:numRef>
          </c:val>
          <c:extLst>
            <c:ext xmlns:c16="http://schemas.microsoft.com/office/drawing/2014/chart" uri="{C3380CC4-5D6E-409C-BE32-E72D297353CC}">
              <c16:uniqueId val="{00000006-2DA5-43A9-BA04-C6A5DA99D1A2}"/>
            </c:ext>
          </c:extLst>
        </c:ser>
        <c:dLbls>
          <c:showLegendKey val="0"/>
          <c:showVal val="0"/>
          <c:showCatName val="0"/>
          <c:showSerName val="0"/>
          <c:showPercent val="1"/>
          <c:showBubbleSize val="0"/>
          <c:showLeaderLines val="1"/>
        </c:dLbls>
        <c:firstSliceAng val="0"/>
        <c:extLst>
          <c:ext xmlns:c15="http://schemas.microsoft.com/office/drawing/2012/chart" uri="{02D57815-91ED-43cb-92C2-25804820EDAC}">
            <c15:filteredPieSeries>
              <c15:ser>
                <c:idx val="1"/>
                <c:order val="1"/>
                <c:tx>
                  <c:strRef>
                    <c:extLst>
                      <c:ext uri="{02D57815-91ED-43cb-92C2-25804820EDAC}">
                        <c15:formulaRef>
                          <c15:sqref>Sheet6!$D$29</c15:sqref>
                        </c15:formulaRef>
                      </c:ext>
                    </c:extLst>
                    <c:strCache>
                      <c:ptCount val="1"/>
                      <c:pt idx="0">
                        <c:v>2019-2020</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2DA5-43A9-BA04-C6A5DA99D1A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2DA5-43A9-BA04-C6A5DA99D1A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2DA5-43A9-BA04-C6A5DA99D1A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uri="{CE6537A1-D6FC-4f65-9D91-7224C49458BB}"/>
                  </c:extLst>
                </c:dLbls>
                <c:cat>
                  <c:strRef>
                    <c:extLst>
                      <c:ext uri="{02D57815-91ED-43cb-92C2-25804820EDAC}">
                        <c15:formulaRef>
                          <c15:sqref>Sheet6!$E$27:$G$27</c15:sqref>
                        </c15:formulaRef>
                      </c:ext>
                    </c:extLst>
                    <c:strCache>
                      <c:ptCount val="3"/>
                      <c:pt idx="0">
                        <c:v>Local self government</c:v>
                      </c:pt>
                      <c:pt idx="1">
                        <c:v>Contractor</c:v>
                      </c:pt>
                      <c:pt idx="2">
                        <c:v>other</c:v>
                      </c:pt>
                    </c:strCache>
                  </c:strRef>
                </c:cat>
                <c:val>
                  <c:numRef>
                    <c:extLst>
                      <c:ext uri="{02D57815-91ED-43cb-92C2-25804820EDAC}">
                        <c15:formulaRef>
                          <c15:sqref>Sheet6!$E$29:$G$29</c15:sqref>
                        </c15:formulaRef>
                      </c:ext>
                    </c:extLst>
                    <c:numCache>
                      <c:formatCode>General</c:formatCode>
                      <c:ptCount val="3"/>
                      <c:pt idx="0">
                        <c:v>2751</c:v>
                      </c:pt>
                      <c:pt idx="1">
                        <c:v>88</c:v>
                      </c:pt>
                      <c:pt idx="2">
                        <c:v>0</c:v>
                      </c:pt>
                    </c:numCache>
                  </c:numRef>
                </c:val>
                <c:extLst>
                  <c:ext xmlns:c16="http://schemas.microsoft.com/office/drawing/2014/chart" uri="{C3380CC4-5D6E-409C-BE32-E72D297353CC}">
                    <c16:uniqueId val="{0000000D-2DA5-43A9-BA04-C6A5DA99D1A2}"/>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Sheet6!$D$30</c15:sqref>
                        </c15:formulaRef>
                      </c:ext>
                    </c:extLst>
                    <c:strCache>
                      <c:ptCount val="1"/>
                      <c:pt idx="0">
                        <c:v>2020-2021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0F-2DA5-43A9-BA04-C6A5DA99D1A2}"/>
                    </c:ext>
                  </c:extLst>
                </c:dPt>
                <c:dPt>
                  <c:idx val="1"/>
                  <c:bubble3D val="0"/>
                  <c:spPr>
                    <a:solidFill>
                      <a:schemeClr val="accent2"/>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1-2DA5-43A9-BA04-C6A5DA99D1A2}"/>
                    </c:ext>
                  </c:extLst>
                </c:dPt>
                <c:dPt>
                  <c:idx val="2"/>
                  <c:bubble3D val="0"/>
                  <c:spPr>
                    <a:solidFill>
                      <a:schemeClr val="accent3"/>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3-2DA5-43A9-BA04-C6A5DA99D1A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Sheet6!$E$27:$G$27</c15:sqref>
                        </c15:formulaRef>
                      </c:ext>
                    </c:extLst>
                    <c:strCache>
                      <c:ptCount val="3"/>
                      <c:pt idx="0">
                        <c:v>Local self government</c:v>
                      </c:pt>
                      <c:pt idx="1">
                        <c:v>Contractor</c:v>
                      </c:pt>
                      <c:pt idx="2">
                        <c:v>other</c:v>
                      </c:pt>
                    </c:strCache>
                  </c:strRef>
                </c:cat>
                <c:val>
                  <c:numRef>
                    <c:extLst xmlns:c15="http://schemas.microsoft.com/office/drawing/2012/chart">
                      <c:ext xmlns:c15="http://schemas.microsoft.com/office/drawing/2012/chart" uri="{02D57815-91ED-43cb-92C2-25804820EDAC}">
                        <c15:formulaRef>
                          <c15:sqref>Sheet6!$E$30:$G$30</c15:sqref>
                        </c15:formulaRef>
                      </c:ext>
                    </c:extLst>
                    <c:numCache>
                      <c:formatCode>General</c:formatCode>
                      <c:ptCount val="3"/>
                      <c:pt idx="0">
                        <c:v>2043</c:v>
                      </c:pt>
                      <c:pt idx="1">
                        <c:v>738</c:v>
                      </c:pt>
                      <c:pt idx="2">
                        <c:v>362</c:v>
                      </c:pt>
                    </c:numCache>
                  </c:numRef>
                </c:val>
                <c:extLst xmlns:c15="http://schemas.microsoft.com/office/drawing/2012/chart">
                  <c:ext xmlns:c16="http://schemas.microsoft.com/office/drawing/2014/chart" uri="{C3380CC4-5D6E-409C-BE32-E72D297353CC}">
                    <c16:uniqueId val="{00000014-2DA5-43A9-BA04-C6A5DA99D1A2}"/>
                  </c:ext>
                </c:extLst>
              </c15:ser>
            </c15:filteredPieSeries>
            <c15:filteredPieSeries>
              <c15:ser>
                <c:idx val="3"/>
                <c:order val="3"/>
                <c:tx>
                  <c:strRef>
                    <c:extLst xmlns:c15="http://schemas.microsoft.com/office/drawing/2012/chart">
                      <c:ext xmlns:c15="http://schemas.microsoft.com/office/drawing/2012/chart" uri="{02D57815-91ED-43cb-92C2-25804820EDAC}">
                        <c15:formulaRef>
                          <c15:sqref>Sheet6!$D$31</c15:sqref>
                        </c15:formulaRef>
                      </c:ext>
                    </c:extLst>
                    <c:strCache>
                      <c:ptCount val="1"/>
                      <c:pt idx="0">
                        <c:v>2021-2022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6-2DA5-43A9-BA04-C6A5DA99D1A2}"/>
                    </c:ext>
                  </c:extLst>
                </c:dPt>
                <c:dPt>
                  <c:idx val="1"/>
                  <c:bubble3D val="0"/>
                  <c:spPr>
                    <a:solidFill>
                      <a:schemeClr val="accent2"/>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8-2DA5-43A9-BA04-C6A5DA99D1A2}"/>
                    </c:ext>
                  </c:extLst>
                </c:dPt>
                <c:dPt>
                  <c:idx val="2"/>
                  <c:bubble3D val="0"/>
                  <c:spPr>
                    <a:solidFill>
                      <a:schemeClr val="accent3"/>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A-2DA5-43A9-BA04-C6A5DA99D1A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Sheet6!$E$27:$G$27</c15:sqref>
                        </c15:formulaRef>
                      </c:ext>
                    </c:extLst>
                    <c:strCache>
                      <c:ptCount val="3"/>
                      <c:pt idx="0">
                        <c:v>Local self government</c:v>
                      </c:pt>
                      <c:pt idx="1">
                        <c:v>Contractor</c:v>
                      </c:pt>
                      <c:pt idx="2">
                        <c:v>other</c:v>
                      </c:pt>
                    </c:strCache>
                  </c:strRef>
                </c:cat>
                <c:val>
                  <c:numRef>
                    <c:extLst xmlns:c15="http://schemas.microsoft.com/office/drawing/2012/chart">
                      <c:ext xmlns:c15="http://schemas.microsoft.com/office/drawing/2012/chart" uri="{02D57815-91ED-43cb-92C2-25804820EDAC}">
                        <c15:formulaRef>
                          <c15:sqref>Sheet6!$E$31:$G$31</c15:sqref>
                        </c15:formulaRef>
                      </c:ext>
                    </c:extLst>
                    <c:numCache>
                      <c:formatCode>General</c:formatCode>
                      <c:ptCount val="3"/>
                      <c:pt idx="0">
                        <c:v>1760</c:v>
                      </c:pt>
                      <c:pt idx="1">
                        <c:v>1198</c:v>
                      </c:pt>
                      <c:pt idx="2">
                        <c:v>162</c:v>
                      </c:pt>
                    </c:numCache>
                  </c:numRef>
                </c:val>
                <c:extLst xmlns:c15="http://schemas.microsoft.com/office/drawing/2012/chart">
                  <c:ext xmlns:c16="http://schemas.microsoft.com/office/drawing/2014/chart" uri="{C3380CC4-5D6E-409C-BE32-E72D297353CC}">
                    <c16:uniqueId val="{0000001B-2DA5-43A9-BA04-C6A5DA99D1A2}"/>
                  </c:ext>
                </c:extLst>
              </c15:ser>
            </c15:filteredPieSeries>
            <c15:filteredPieSeries>
              <c15:ser>
                <c:idx val="4"/>
                <c:order val="4"/>
                <c:tx>
                  <c:strRef>
                    <c:extLst xmlns:c15="http://schemas.microsoft.com/office/drawing/2012/chart">
                      <c:ext xmlns:c15="http://schemas.microsoft.com/office/drawing/2012/chart" uri="{02D57815-91ED-43cb-92C2-25804820EDAC}">
                        <c15:formulaRef>
                          <c15:sqref>Sheet6!$D$32</c15:sqref>
                        </c15:formulaRef>
                      </c:ext>
                    </c:extLst>
                    <c:strCache>
                      <c:ptCount val="1"/>
                      <c:pt idx="0">
                        <c:v>2022-2023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D-2DA5-43A9-BA04-C6A5DA99D1A2}"/>
                    </c:ext>
                  </c:extLst>
                </c:dPt>
                <c:dPt>
                  <c:idx val="1"/>
                  <c:bubble3D val="0"/>
                  <c:spPr>
                    <a:solidFill>
                      <a:schemeClr val="accent2"/>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1F-2DA5-43A9-BA04-C6A5DA99D1A2}"/>
                    </c:ext>
                  </c:extLst>
                </c:dPt>
                <c:dPt>
                  <c:idx val="2"/>
                  <c:bubble3D val="0"/>
                  <c:spPr>
                    <a:solidFill>
                      <a:schemeClr val="accent3"/>
                    </a:solidFill>
                    <a:ln>
                      <a:noFill/>
                    </a:ln>
                    <a:effectLst>
                      <a:outerShdw blurRad="254000" sx="102000" sy="102000" algn="ctr" rotWithShape="0">
                        <a:prstClr val="black">
                          <a:alpha val="20000"/>
                        </a:prstClr>
                      </a:outerShdw>
                    </a:effectLst>
                  </c:spPr>
                  <c:extLst xmlns:c15="http://schemas.microsoft.com/office/drawing/2012/chart">
                    <c:ext xmlns:c16="http://schemas.microsoft.com/office/drawing/2014/chart" uri="{C3380CC4-5D6E-409C-BE32-E72D297353CC}">
                      <c16:uniqueId val="{00000021-2DA5-43A9-BA04-C6A5DA99D1A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Sheet6!$E$27:$G$27</c15:sqref>
                        </c15:formulaRef>
                      </c:ext>
                    </c:extLst>
                    <c:strCache>
                      <c:ptCount val="3"/>
                      <c:pt idx="0">
                        <c:v>Local self government</c:v>
                      </c:pt>
                      <c:pt idx="1">
                        <c:v>Contractor</c:v>
                      </c:pt>
                      <c:pt idx="2">
                        <c:v>other</c:v>
                      </c:pt>
                    </c:strCache>
                  </c:strRef>
                </c:cat>
                <c:val>
                  <c:numRef>
                    <c:extLst xmlns:c15="http://schemas.microsoft.com/office/drawing/2012/chart">
                      <c:ext xmlns:c15="http://schemas.microsoft.com/office/drawing/2012/chart" uri="{02D57815-91ED-43cb-92C2-25804820EDAC}">
                        <c15:formulaRef>
                          <c15:sqref>Sheet6!$E$32:$G$32</c15:sqref>
                        </c15:formulaRef>
                      </c:ext>
                    </c:extLst>
                    <c:numCache>
                      <c:formatCode>General</c:formatCode>
                      <c:ptCount val="3"/>
                      <c:pt idx="0">
                        <c:v>1639</c:v>
                      </c:pt>
                      <c:pt idx="1">
                        <c:v>1582</c:v>
                      </c:pt>
                      <c:pt idx="2">
                        <c:v>0</c:v>
                      </c:pt>
                    </c:numCache>
                  </c:numRef>
                </c:val>
                <c:extLst xmlns:c15="http://schemas.microsoft.com/office/drawing/2012/chart">
                  <c:ext xmlns:c16="http://schemas.microsoft.com/office/drawing/2014/chart" uri="{C3380CC4-5D6E-409C-BE32-E72D297353CC}">
                    <c16:uniqueId val="{00000022-2DA5-43A9-BA04-C6A5DA99D1A2}"/>
                  </c:ext>
                </c:extLst>
              </c15:ser>
            </c15:filteredPieSeries>
          </c:ext>
        </c:extLst>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Histogram</a:t>
            </a:r>
          </a:p>
        </c:rich>
      </c:tx>
      <c:overlay val="0"/>
    </c:title>
    <c:autoTitleDeleted val="0"/>
    <c:plotArea>
      <c:layout/>
      <c:barChart>
        <c:barDir val="col"/>
        <c:grouping val="clustered"/>
        <c:varyColors val="0"/>
        <c:ser>
          <c:idx val="0"/>
          <c:order val="0"/>
          <c:tx>
            <c:v>Frequency</c:v>
          </c:tx>
          <c:invertIfNegative val="0"/>
          <c:cat>
            <c:strRef>
              <c:f>Sheet10!$F$36:$F$38</c:f>
              <c:strCache>
                <c:ptCount val="3"/>
                <c:pt idx="0">
                  <c:v>100</c:v>
                </c:pt>
                <c:pt idx="1">
                  <c:v>468.5</c:v>
                </c:pt>
                <c:pt idx="2">
                  <c:v>More</c:v>
                </c:pt>
              </c:strCache>
            </c:strRef>
          </c:cat>
          <c:val>
            <c:numRef>
              <c:f>Sheet10!$G$36:$G$38</c:f>
              <c:numCache>
                <c:formatCode>General</c:formatCode>
                <c:ptCount val="3"/>
                <c:pt idx="0">
                  <c:v>1</c:v>
                </c:pt>
                <c:pt idx="1">
                  <c:v>11</c:v>
                </c:pt>
                <c:pt idx="2">
                  <c:v>3</c:v>
                </c:pt>
              </c:numCache>
            </c:numRef>
          </c:val>
          <c:extLst>
            <c:ext xmlns:c16="http://schemas.microsoft.com/office/drawing/2014/chart" uri="{C3380CC4-5D6E-409C-BE32-E72D297353CC}">
              <c16:uniqueId val="{00000000-CF43-48C3-89BB-BBF5ED8836D4}"/>
            </c:ext>
          </c:extLst>
        </c:ser>
        <c:dLbls>
          <c:showLegendKey val="0"/>
          <c:showVal val="0"/>
          <c:showCatName val="0"/>
          <c:showSerName val="0"/>
          <c:showPercent val="0"/>
          <c:showBubbleSize val="0"/>
        </c:dLbls>
        <c:gapWidth val="150"/>
        <c:axId val="8643328"/>
        <c:axId val="8645632"/>
      </c:barChart>
      <c:catAx>
        <c:axId val="8643328"/>
        <c:scaling>
          <c:orientation val="minMax"/>
        </c:scaling>
        <c:delete val="0"/>
        <c:axPos val="b"/>
        <c:title>
          <c:tx>
            <c:rich>
              <a:bodyPr/>
              <a:lstStyle/>
              <a:p>
                <a:pPr>
                  <a:defRPr/>
                </a:pPr>
                <a:r>
                  <a:rPr lang="en-US" dirty="0"/>
                  <a:t>Bin</a:t>
                </a:r>
              </a:p>
            </c:rich>
          </c:tx>
          <c:overlay val="0"/>
        </c:title>
        <c:numFmt formatCode="General" sourceLinked="0"/>
        <c:majorTickMark val="out"/>
        <c:minorTickMark val="none"/>
        <c:tickLblPos val="nextTo"/>
        <c:crossAx val="8645632"/>
        <c:crosses val="autoZero"/>
        <c:auto val="1"/>
        <c:lblAlgn val="ctr"/>
        <c:lblOffset val="100"/>
        <c:noMultiLvlLbl val="0"/>
      </c:catAx>
      <c:valAx>
        <c:axId val="8645632"/>
        <c:scaling>
          <c:orientation val="minMax"/>
        </c:scaling>
        <c:delete val="0"/>
        <c:axPos val="l"/>
        <c:title>
          <c:tx>
            <c:rich>
              <a:bodyPr/>
              <a:lstStyle/>
              <a:p>
                <a:pPr>
                  <a:defRPr/>
                </a:pPr>
                <a:r>
                  <a:rPr lang="en-US" dirty="0"/>
                  <a:t>Frequency</a:t>
                </a:r>
              </a:p>
            </c:rich>
          </c:tx>
          <c:overlay val="0"/>
        </c:title>
        <c:numFmt formatCode="General" sourceLinked="1"/>
        <c:majorTickMark val="out"/>
        <c:minorTickMark val="none"/>
        <c:tickLblPos val="nextTo"/>
        <c:crossAx val="8643328"/>
        <c:crosses val="autoZero"/>
        <c:crossBetween val="between"/>
      </c:valAx>
    </c:plotArea>
    <c:legend>
      <c:legendPos val="r"/>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b="1" dirty="0">
                <a:solidFill>
                  <a:schemeClr val="tx1"/>
                </a:solidFill>
              </a:rPr>
              <a:t>Statistics of post service in Maharashtra </a:t>
            </a:r>
          </a:p>
        </c:rich>
      </c:tx>
      <c:overlay val="0"/>
      <c:spPr>
        <a:noFill/>
        <a:ln>
          <a:noFill/>
        </a:ln>
        <a:effectLst/>
      </c:spPr>
    </c:title>
    <c:autoTitleDeleted val="0"/>
    <c:plotArea>
      <c:layout/>
      <c:barChart>
        <c:barDir val="col"/>
        <c:grouping val="clustered"/>
        <c:varyColors val="0"/>
        <c:ser>
          <c:idx val="0"/>
          <c:order val="0"/>
          <c:tx>
            <c:strRef>
              <c:f>Sheet2!$B$1</c:f>
              <c:strCache>
                <c:ptCount val="1"/>
                <c:pt idx="0">
                  <c:v>No. of posts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numRef>
              <c:f>Sheet2!$A$3:$A$7</c:f>
              <c:numCache>
                <c:formatCode>General</c:formatCode>
                <c:ptCount val="5"/>
                <c:pt idx="0">
                  <c:v>2019</c:v>
                </c:pt>
                <c:pt idx="1">
                  <c:v>2020</c:v>
                </c:pt>
                <c:pt idx="2">
                  <c:v>2021</c:v>
                </c:pt>
                <c:pt idx="3">
                  <c:v>2022</c:v>
                </c:pt>
                <c:pt idx="4">
                  <c:v>2023</c:v>
                </c:pt>
              </c:numCache>
            </c:numRef>
          </c:cat>
          <c:val>
            <c:numRef>
              <c:f>Sheet2!$B$3:$B$7</c:f>
              <c:numCache>
                <c:formatCode>General</c:formatCode>
                <c:ptCount val="5"/>
                <c:pt idx="0">
                  <c:v>12625</c:v>
                </c:pt>
                <c:pt idx="1">
                  <c:v>12428</c:v>
                </c:pt>
                <c:pt idx="2">
                  <c:v>12594</c:v>
                </c:pt>
                <c:pt idx="3">
                  <c:v>12724</c:v>
                </c:pt>
                <c:pt idx="4">
                  <c:v>13193</c:v>
                </c:pt>
              </c:numCache>
            </c:numRef>
          </c:val>
          <c:extLst>
            <c:ext xmlns:c16="http://schemas.microsoft.com/office/drawing/2014/chart" uri="{C3380CC4-5D6E-409C-BE32-E72D297353CC}">
              <c16:uniqueId val="{00000000-1B70-43E2-BDE6-9DFD2885E426}"/>
            </c:ext>
          </c:extLst>
        </c:ser>
        <c:ser>
          <c:idx val="1"/>
          <c:order val="1"/>
          <c:tx>
            <c:strRef>
              <c:f>Sheet2!$C$1</c:f>
              <c:strCache>
                <c:ptCount val="1"/>
                <c:pt idx="0">
                  <c:v>No. of letter-boxes</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cat>
            <c:numRef>
              <c:f>Sheet2!$A$3:$A$7</c:f>
              <c:numCache>
                <c:formatCode>General</c:formatCode>
                <c:ptCount val="5"/>
                <c:pt idx="0">
                  <c:v>2019</c:v>
                </c:pt>
                <c:pt idx="1">
                  <c:v>2020</c:v>
                </c:pt>
                <c:pt idx="2">
                  <c:v>2021</c:v>
                </c:pt>
                <c:pt idx="3">
                  <c:v>2022</c:v>
                </c:pt>
                <c:pt idx="4">
                  <c:v>2023</c:v>
                </c:pt>
              </c:numCache>
            </c:numRef>
          </c:cat>
          <c:val>
            <c:numRef>
              <c:f>Sheet2!$C$3:$C$7</c:f>
              <c:numCache>
                <c:formatCode>General</c:formatCode>
                <c:ptCount val="5"/>
                <c:pt idx="0">
                  <c:v>37734</c:v>
                </c:pt>
                <c:pt idx="1">
                  <c:v>36194</c:v>
                </c:pt>
                <c:pt idx="2">
                  <c:v>36408</c:v>
                </c:pt>
                <c:pt idx="3">
                  <c:v>36010</c:v>
                </c:pt>
                <c:pt idx="4">
                  <c:v>36043</c:v>
                </c:pt>
              </c:numCache>
            </c:numRef>
          </c:val>
          <c:extLst>
            <c:ext xmlns:c16="http://schemas.microsoft.com/office/drawing/2014/chart" uri="{C3380CC4-5D6E-409C-BE32-E72D297353CC}">
              <c16:uniqueId val="{00000001-1B70-43E2-BDE6-9DFD2885E426}"/>
            </c:ext>
          </c:extLst>
        </c:ser>
        <c:ser>
          <c:idx val="2"/>
          <c:order val="2"/>
          <c:tx>
            <c:strRef>
              <c:f>Sheet2!$D$1</c:f>
              <c:strCache>
                <c:ptCount val="1"/>
                <c:pt idx="0">
                  <c:v>No. of postmen</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cat>
            <c:numRef>
              <c:f>Sheet2!$A$3:$A$7</c:f>
              <c:numCache>
                <c:formatCode>General</c:formatCode>
                <c:ptCount val="5"/>
                <c:pt idx="0">
                  <c:v>2019</c:v>
                </c:pt>
                <c:pt idx="1">
                  <c:v>2020</c:v>
                </c:pt>
                <c:pt idx="2">
                  <c:v>2021</c:v>
                </c:pt>
                <c:pt idx="3">
                  <c:v>2022</c:v>
                </c:pt>
                <c:pt idx="4">
                  <c:v>2023</c:v>
                </c:pt>
              </c:numCache>
            </c:numRef>
          </c:cat>
          <c:val>
            <c:numRef>
              <c:f>Sheet2!$D$3:$D$7</c:f>
              <c:numCache>
                <c:formatCode>General</c:formatCode>
                <c:ptCount val="5"/>
                <c:pt idx="0">
                  <c:v>11361</c:v>
                </c:pt>
                <c:pt idx="1">
                  <c:v>11122</c:v>
                </c:pt>
                <c:pt idx="2">
                  <c:v>12274</c:v>
                </c:pt>
                <c:pt idx="3">
                  <c:v>12567</c:v>
                </c:pt>
                <c:pt idx="4">
                  <c:v>13094</c:v>
                </c:pt>
              </c:numCache>
            </c:numRef>
          </c:val>
          <c:extLst>
            <c:ext xmlns:c16="http://schemas.microsoft.com/office/drawing/2014/chart" uri="{C3380CC4-5D6E-409C-BE32-E72D297353CC}">
              <c16:uniqueId val="{00000002-1B70-43E2-BDE6-9DFD2885E426}"/>
            </c:ext>
          </c:extLst>
        </c:ser>
        <c:dLbls>
          <c:showLegendKey val="0"/>
          <c:showVal val="0"/>
          <c:showCatName val="0"/>
          <c:showSerName val="0"/>
          <c:showPercent val="0"/>
          <c:showBubbleSize val="0"/>
        </c:dLbls>
        <c:gapWidth val="150"/>
        <c:axId val="142496128"/>
        <c:axId val="142497664"/>
      </c:barChart>
      <c:catAx>
        <c:axId val="1424961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2497664"/>
        <c:crosses val="autoZero"/>
        <c:auto val="1"/>
        <c:lblAlgn val="ctr"/>
        <c:lblOffset val="100"/>
        <c:noMultiLvlLbl val="0"/>
      </c:catAx>
      <c:valAx>
        <c:axId val="1424976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2496128"/>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dirty="0"/>
              <a:t>Personal telephone number </a:t>
            </a:r>
          </a:p>
        </c:rich>
      </c:tx>
      <c:overlay val="0"/>
      <c:spPr>
        <a:noFill/>
        <a:ln>
          <a:noFill/>
        </a:ln>
        <a:effectLst/>
      </c:spPr>
    </c:title>
    <c:autoTitleDeleted val="0"/>
    <c:plotArea>
      <c:layout/>
      <c:barChart>
        <c:barDir val="col"/>
        <c:grouping val="clustered"/>
        <c:varyColors val="0"/>
        <c:ser>
          <c:idx val="0"/>
          <c:order val="0"/>
          <c:tx>
            <c:strRef>
              <c:f>Sheet2!$A$3</c:f>
              <c:strCache>
                <c:ptCount val="1"/>
                <c:pt idx="0">
                  <c:v>2019</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Sheet2!$F$2:$G$2</c:f>
              <c:strCache>
                <c:ptCount val="2"/>
                <c:pt idx="0">
                  <c:v>rural</c:v>
                </c:pt>
                <c:pt idx="1">
                  <c:v>civilian</c:v>
                </c:pt>
              </c:strCache>
            </c:strRef>
          </c:cat>
          <c:val>
            <c:numRef>
              <c:f>Sheet2!$F$3:$G$3</c:f>
              <c:numCache>
                <c:formatCode>General</c:formatCode>
                <c:ptCount val="2"/>
                <c:pt idx="0">
                  <c:v>158775</c:v>
                </c:pt>
                <c:pt idx="1">
                  <c:v>3140201</c:v>
                </c:pt>
              </c:numCache>
            </c:numRef>
          </c:val>
          <c:extLst>
            <c:ext xmlns:c16="http://schemas.microsoft.com/office/drawing/2014/chart" uri="{C3380CC4-5D6E-409C-BE32-E72D297353CC}">
              <c16:uniqueId val="{00000000-A690-4DEC-A40D-587A24409D43}"/>
            </c:ext>
          </c:extLst>
        </c:ser>
        <c:ser>
          <c:idx val="1"/>
          <c:order val="1"/>
          <c:tx>
            <c:strRef>
              <c:f>Sheet2!$A$4</c:f>
              <c:strCache>
                <c:ptCount val="1"/>
                <c:pt idx="0">
                  <c:v>2020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Sheet2!$F$2:$G$2</c:f>
              <c:strCache>
                <c:ptCount val="2"/>
                <c:pt idx="0">
                  <c:v>rural</c:v>
                </c:pt>
                <c:pt idx="1">
                  <c:v>civilian</c:v>
                </c:pt>
              </c:strCache>
            </c:strRef>
          </c:cat>
          <c:val>
            <c:numRef>
              <c:f>Sheet2!$F$4:$G$4</c:f>
              <c:numCache>
                <c:formatCode>General</c:formatCode>
                <c:ptCount val="2"/>
                <c:pt idx="0">
                  <c:v>114629</c:v>
                </c:pt>
                <c:pt idx="1">
                  <c:v>2847225</c:v>
                </c:pt>
              </c:numCache>
            </c:numRef>
          </c:val>
          <c:extLst>
            <c:ext xmlns:c16="http://schemas.microsoft.com/office/drawing/2014/chart" uri="{C3380CC4-5D6E-409C-BE32-E72D297353CC}">
              <c16:uniqueId val="{00000001-A690-4DEC-A40D-587A24409D43}"/>
            </c:ext>
          </c:extLst>
        </c:ser>
        <c:ser>
          <c:idx val="2"/>
          <c:order val="2"/>
          <c:tx>
            <c:strRef>
              <c:f>Sheet2!$A$5</c:f>
              <c:strCache>
                <c:ptCount val="1"/>
                <c:pt idx="0">
                  <c:v>2021</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Sheet2!$F$2:$G$2</c:f>
              <c:strCache>
                <c:ptCount val="2"/>
                <c:pt idx="0">
                  <c:v>rural</c:v>
                </c:pt>
                <c:pt idx="1">
                  <c:v>civilian</c:v>
                </c:pt>
              </c:strCache>
            </c:strRef>
          </c:cat>
          <c:val>
            <c:numRef>
              <c:f>Sheet2!$F$5:$G$5</c:f>
              <c:numCache>
                <c:formatCode>General</c:formatCode>
                <c:ptCount val="2"/>
                <c:pt idx="0">
                  <c:v>103106</c:v>
                </c:pt>
                <c:pt idx="1">
                  <c:v>3716586</c:v>
                </c:pt>
              </c:numCache>
            </c:numRef>
          </c:val>
          <c:extLst>
            <c:ext xmlns:c16="http://schemas.microsoft.com/office/drawing/2014/chart" uri="{C3380CC4-5D6E-409C-BE32-E72D297353CC}">
              <c16:uniqueId val="{00000002-A690-4DEC-A40D-587A24409D43}"/>
            </c:ext>
          </c:extLst>
        </c:ser>
        <c:ser>
          <c:idx val="3"/>
          <c:order val="3"/>
          <c:tx>
            <c:strRef>
              <c:f>Sheet2!$A$6</c:f>
              <c:strCache>
                <c:ptCount val="1"/>
                <c:pt idx="0">
                  <c:v>2022</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Sheet2!$F$2:$G$2</c:f>
              <c:strCache>
                <c:ptCount val="2"/>
                <c:pt idx="0">
                  <c:v>rural</c:v>
                </c:pt>
                <c:pt idx="1">
                  <c:v>civilian</c:v>
                </c:pt>
              </c:strCache>
            </c:strRef>
          </c:cat>
          <c:val>
            <c:numRef>
              <c:f>Sheet2!$F$6:$G$6</c:f>
              <c:numCache>
                <c:formatCode>General</c:formatCode>
                <c:ptCount val="2"/>
                <c:pt idx="0">
                  <c:v>68052</c:v>
                </c:pt>
                <c:pt idx="1">
                  <c:v>3234817</c:v>
                </c:pt>
              </c:numCache>
            </c:numRef>
          </c:val>
          <c:extLst>
            <c:ext xmlns:c16="http://schemas.microsoft.com/office/drawing/2014/chart" uri="{C3380CC4-5D6E-409C-BE32-E72D297353CC}">
              <c16:uniqueId val="{00000003-A690-4DEC-A40D-587A24409D43}"/>
            </c:ext>
          </c:extLst>
        </c:ser>
        <c:ser>
          <c:idx val="4"/>
          <c:order val="4"/>
          <c:tx>
            <c:strRef>
              <c:f>Sheet2!$A$7</c:f>
              <c:strCache>
                <c:ptCount val="1"/>
                <c:pt idx="0">
                  <c:v>2023</c:v>
                </c:pt>
              </c:strCache>
            </c:strRef>
          </c:tx>
          <c:spPr>
            <a:solidFill>
              <a:schemeClr val="accent5">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Sheet2!$F$2:$G$2</c:f>
              <c:strCache>
                <c:ptCount val="2"/>
                <c:pt idx="0">
                  <c:v>rural</c:v>
                </c:pt>
                <c:pt idx="1">
                  <c:v>civilian</c:v>
                </c:pt>
              </c:strCache>
            </c:strRef>
          </c:cat>
          <c:val>
            <c:numRef>
              <c:f>Sheet2!$F$7:$G$7</c:f>
              <c:numCache>
                <c:formatCode>General</c:formatCode>
                <c:ptCount val="2"/>
                <c:pt idx="0">
                  <c:v>121091</c:v>
                </c:pt>
                <c:pt idx="1">
                  <c:v>2790869</c:v>
                </c:pt>
              </c:numCache>
            </c:numRef>
          </c:val>
          <c:extLst>
            <c:ext xmlns:c16="http://schemas.microsoft.com/office/drawing/2014/chart" uri="{C3380CC4-5D6E-409C-BE32-E72D297353CC}">
              <c16:uniqueId val="{00000004-A690-4DEC-A40D-587A24409D43}"/>
            </c:ext>
          </c:extLst>
        </c:ser>
        <c:dLbls>
          <c:showLegendKey val="0"/>
          <c:showVal val="1"/>
          <c:showCatName val="0"/>
          <c:showSerName val="0"/>
          <c:showPercent val="0"/>
          <c:showBubbleSize val="0"/>
        </c:dLbls>
        <c:gapWidth val="444"/>
        <c:overlap val="-90"/>
        <c:axId val="142999552"/>
        <c:axId val="143013376"/>
      </c:barChart>
      <c:catAx>
        <c:axId val="142999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43013376"/>
        <c:crosses val="autoZero"/>
        <c:auto val="1"/>
        <c:lblAlgn val="ctr"/>
        <c:lblOffset val="100"/>
        <c:noMultiLvlLbl val="0"/>
      </c:catAx>
      <c:valAx>
        <c:axId val="143013376"/>
        <c:scaling>
          <c:orientation val="minMax"/>
        </c:scaling>
        <c:delete val="1"/>
        <c:axPos val="l"/>
        <c:numFmt formatCode="General" sourceLinked="1"/>
        <c:majorTickMark val="none"/>
        <c:minorTickMark val="none"/>
        <c:tickLblPos val="nextTo"/>
        <c:crossAx val="1429995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i="0" baseline="0" dirty="0">
                <a:effectLst/>
              </a:rPr>
              <a:t>Divisionwise distribution of fuel in Maharashtra</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dirty="0"/>
          </a:p>
        </c:rich>
      </c:tx>
      <c:layout>
        <c:manualLayout>
          <c:xMode val="edge"/>
          <c:yMode val="edge"/>
          <c:x val="0.14865447944353158"/>
          <c:y val="1.7011009382397673E-2"/>
        </c:manualLayout>
      </c:layout>
      <c:overlay val="0"/>
      <c:spPr>
        <a:noFill/>
        <a:ln>
          <a:noFill/>
        </a:ln>
        <a:effectLst/>
      </c:spPr>
    </c:title>
    <c:autoTitleDeleted val="0"/>
    <c:plotArea>
      <c:layout/>
      <c:barChart>
        <c:barDir val="col"/>
        <c:grouping val="clustered"/>
        <c:varyColors val="0"/>
        <c:ser>
          <c:idx val="0"/>
          <c:order val="0"/>
          <c:tx>
            <c:strRef>
              <c:f>main!$F$228</c:f>
              <c:strCache>
                <c:ptCount val="1"/>
                <c:pt idx="0">
                  <c:v>Disel</c:v>
                </c:pt>
              </c:strCache>
            </c:strRef>
          </c:tx>
          <c:spPr>
            <a:solidFill>
              <a:schemeClr val="accent1"/>
            </a:solidFill>
            <a:ln>
              <a:noFill/>
            </a:ln>
            <a:effectLst/>
          </c:spPr>
          <c:invertIfNegative val="0"/>
          <c:cat>
            <c:strRef>
              <c:f>main!$E$229:$E$234</c:f>
              <c:strCache>
                <c:ptCount val="6"/>
                <c:pt idx="0">
                  <c:v>Konkan</c:v>
                </c:pt>
                <c:pt idx="1">
                  <c:v>Nashik</c:v>
                </c:pt>
                <c:pt idx="2">
                  <c:v>Pune</c:v>
                </c:pt>
                <c:pt idx="3">
                  <c:v>Aurangabad</c:v>
                </c:pt>
                <c:pt idx="4">
                  <c:v>Amravati</c:v>
                </c:pt>
                <c:pt idx="5">
                  <c:v>Nagpur</c:v>
                </c:pt>
              </c:strCache>
            </c:strRef>
          </c:cat>
          <c:val>
            <c:numRef>
              <c:f>main!$F$229:$F$234</c:f>
              <c:numCache>
                <c:formatCode>0</c:formatCode>
                <c:ptCount val="6"/>
                <c:pt idx="0">
                  <c:v>9060829.6799999978</c:v>
                </c:pt>
                <c:pt idx="1">
                  <c:v>6011918</c:v>
                </c:pt>
                <c:pt idx="2">
                  <c:v>7711157</c:v>
                </c:pt>
                <c:pt idx="3">
                  <c:v>3944347</c:v>
                </c:pt>
                <c:pt idx="4">
                  <c:v>1881350</c:v>
                </c:pt>
                <c:pt idx="5">
                  <c:v>2713618</c:v>
                </c:pt>
              </c:numCache>
            </c:numRef>
          </c:val>
          <c:extLst>
            <c:ext xmlns:c16="http://schemas.microsoft.com/office/drawing/2014/chart" uri="{C3380CC4-5D6E-409C-BE32-E72D297353CC}">
              <c16:uniqueId val="{00000000-5834-472E-82DB-E29F522F2DD3}"/>
            </c:ext>
          </c:extLst>
        </c:ser>
        <c:ser>
          <c:idx val="1"/>
          <c:order val="1"/>
          <c:tx>
            <c:strRef>
              <c:f>main!$G$228</c:f>
              <c:strCache>
                <c:ptCount val="1"/>
                <c:pt idx="0">
                  <c:v>Petrol</c:v>
                </c:pt>
              </c:strCache>
            </c:strRef>
          </c:tx>
          <c:spPr>
            <a:solidFill>
              <a:schemeClr val="accent2"/>
            </a:solidFill>
            <a:ln>
              <a:noFill/>
            </a:ln>
            <a:effectLst/>
          </c:spPr>
          <c:invertIfNegative val="0"/>
          <c:cat>
            <c:strRef>
              <c:f>main!$E$229:$E$234</c:f>
              <c:strCache>
                <c:ptCount val="6"/>
                <c:pt idx="0">
                  <c:v>Konkan</c:v>
                </c:pt>
                <c:pt idx="1">
                  <c:v>Nashik</c:v>
                </c:pt>
                <c:pt idx="2">
                  <c:v>Pune</c:v>
                </c:pt>
                <c:pt idx="3">
                  <c:v>Aurangabad</c:v>
                </c:pt>
                <c:pt idx="4">
                  <c:v>Amravati</c:v>
                </c:pt>
                <c:pt idx="5">
                  <c:v>Nagpur</c:v>
                </c:pt>
              </c:strCache>
            </c:strRef>
          </c:cat>
          <c:val>
            <c:numRef>
              <c:f>main!$G$229:$G$234</c:f>
              <c:numCache>
                <c:formatCode>0</c:formatCode>
                <c:ptCount val="6"/>
                <c:pt idx="0">
                  <c:v>37736662.116799995</c:v>
                </c:pt>
                <c:pt idx="1">
                  <c:v>23050485</c:v>
                </c:pt>
                <c:pt idx="2">
                  <c:v>46999939</c:v>
                </c:pt>
                <c:pt idx="3">
                  <c:v>18165969</c:v>
                </c:pt>
                <c:pt idx="4">
                  <c:v>11076587</c:v>
                </c:pt>
                <c:pt idx="5">
                  <c:v>18481891</c:v>
                </c:pt>
              </c:numCache>
            </c:numRef>
          </c:val>
          <c:extLst>
            <c:ext xmlns:c16="http://schemas.microsoft.com/office/drawing/2014/chart" uri="{C3380CC4-5D6E-409C-BE32-E72D297353CC}">
              <c16:uniqueId val="{00000001-5834-472E-82DB-E29F522F2DD3}"/>
            </c:ext>
          </c:extLst>
        </c:ser>
        <c:ser>
          <c:idx val="2"/>
          <c:order val="2"/>
          <c:tx>
            <c:strRef>
              <c:f>main!$H$228</c:f>
              <c:strCache>
                <c:ptCount val="1"/>
                <c:pt idx="0">
                  <c:v>CNG/LPG</c:v>
                </c:pt>
              </c:strCache>
            </c:strRef>
          </c:tx>
          <c:spPr>
            <a:solidFill>
              <a:schemeClr val="accent3"/>
            </a:solidFill>
            <a:ln>
              <a:noFill/>
            </a:ln>
            <a:effectLst/>
          </c:spPr>
          <c:invertIfNegative val="0"/>
          <c:cat>
            <c:strRef>
              <c:f>main!$E$229:$E$234</c:f>
              <c:strCache>
                <c:ptCount val="6"/>
                <c:pt idx="0">
                  <c:v>Konkan</c:v>
                </c:pt>
                <c:pt idx="1">
                  <c:v>Nashik</c:v>
                </c:pt>
                <c:pt idx="2">
                  <c:v>Pune</c:v>
                </c:pt>
                <c:pt idx="3">
                  <c:v>Aurangabad</c:v>
                </c:pt>
                <c:pt idx="4">
                  <c:v>Amravati</c:v>
                </c:pt>
                <c:pt idx="5">
                  <c:v>Nagpur</c:v>
                </c:pt>
              </c:strCache>
            </c:strRef>
          </c:cat>
          <c:val>
            <c:numRef>
              <c:f>main!$H$229:$H$234</c:f>
              <c:numCache>
                <c:formatCode>0</c:formatCode>
                <c:ptCount val="6"/>
                <c:pt idx="0">
                  <c:v>3795447.2828000002</c:v>
                </c:pt>
                <c:pt idx="1">
                  <c:v>492564</c:v>
                </c:pt>
                <c:pt idx="2">
                  <c:v>1117865</c:v>
                </c:pt>
                <c:pt idx="3">
                  <c:v>101294</c:v>
                </c:pt>
                <c:pt idx="4">
                  <c:v>188632</c:v>
                </c:pt>
                <c:pt idx="5">
                  <c:v>42346</c:v>
                </c:pt>
              </c:numCache>
            </c:numRef>
          </c:val>
          <c:extLst>
            <c:ext xmlns:c16="http://schemas.microsoft.com/office/drawing/2014/chart" uri="{C3380CC4-5D6E-409C-BE32-E72D297353CC}">
              <c16:uniqueId val="{00000002-5834-472E-82DB-E29F522F2DD3}"/>
            </c:ext>
          </c:extLst>
        </c:ser>
        <c:dLbls>
          <c:showLegendKey val="0"/>
          <c:showVal val="0"/>
          <c:showCatName val="0"/>
          <c:showSerName val="0"/>
          <c:showPercent val="0"/>
          <c:showBubbleSize val="0"/>
        </c:dLbls>
        <c:gapWidth val="219"/>
        <c:overlap val="-27"/>
        <c:axId val="143688448"/>
        <c:axId val="149608704"/>
      </c:barChart>
      <c:catAx>
        <c:axId val="143688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dirty="0"/>
                  <a:t>Division</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08704"/>
        <c:crosses val="autoZero"/>
        <c:auto val="1"/>
        <c:lblAlgn val="ctr"/>
        <c:lblOffset val="100"/>
        <c:noMultiLvlLbl val="0"/>
      </c:catAx>
      <c:valAx>
        <c:axId val="149608704"/>
        <c:scaling>
          <c:orientation val="minMax"/>
        </c:scaling>
        <c:delete val="0"/>
        <c:axPos val="l"/>
        <c:majorGridlines>
          <c:spPr>
            <a:ln w="9525" cap="flat" cmpd="sng" algn="ctr">
              <a:solidFill>
                <a:schemeClr val="tx1">
                  <a:lumMod val="75000"/>
                  <a:lumOff val="2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88448"/>
        <c:crosses val="autoZero"/>
        <c:crossBetween val="between"/>
      </c:valAx>
      <c:dTable>
        <c:showHorzBorder val="1"/>
        <c:showVertBorder val="1"/>
        <c:showOutline val="1"/>
        <c:showKeys val="1"/>
        <c:spPr>
          <a:noFill/>
          <a:ln w="9525" cap="flat" cmpd="sng" algn="ctr">
            <a:solidFill>
              <a:schemeClr val="tx1">
                <a:lumMod val="85000"/>
                <a:lumOff val="1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solidFill>
          <a:sysClr val="window" lastClr="FFFFFF">
            <a:lumMod val="95000"/>
          </a:sysClr>
        </a:solidFill>
        <a:ln>
          <a:solidFill>
            <a:schemeClr val="tx1">
              <a:lumMod val="75000"/>
              <a:lumOff val="25000"/>
            </a:schemeClr>
          </a:solidFill>
        </a:ln>
        <a:effectLst/>
      </c:spPr>
    </c:plotArea>
    <c:plotVisOnly val="1"/>
    <c:dispBlanksAs val="gap"/>
    <c:showDLblsOverMax val="0"/>
  </c:chart>
  <c:spPr>
    <a:solidFill>
      <a:sysClr val="window" lastClr="FFFFFF">
        <a:lumMod val="95000"/>
      </a:sysClr>
    </a:solidFill>
    <a:ln w="9525" cap="flat" cmpd="sng" algn="ctr">
      <a:solidFill>
        <a:schemeClr val="tx1"/>
      </a:solidFill>
      <a:round/>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Sheet2!$L$6</c:f>
              <c:strCache>
                <c:ptCount val="1"/>
                <c:pt idx="0">
                  <c:v>no. of personal telephone </c:v>
                </c:pt>
              </c:strCache>
            </c:strRef>
          </c:tx>
          <c:spPr>
            <a:solidFill>
              <a:schemeClr val="accent6"/>
            </a:solidFill>
            <a:ln>
              <a:noFill/>
            </a:ln>
            <a:effectLst/>
          </c:spPr>
          <c:invertIfNegative val="0"/>
          <c:cat>
            <c:numRef>
              <c:f>Sheet2!$K$7:$K$12</c:f>
              <c:numCache>
                <c:formatCode>General</c:formatCode>
                <c:ptCount val="6"/>
                <c:pt idx="1">
                  <c:v>2019</c:v>
                </c:pt>
                <c:pt idx="2">
                  <c:v>2020</c:v>
                </c:pt>
                <c:pt idx="3">
                  <c:v>2021</c:v>
                </c:pt>
                <c:pt idx="4">
                  <c:v>2022</c:v>
                </c:pt>
                <c:pt idx="5">
                  <c:v>2023</c:v>
                </c:pt>
              </c:numCache>
            </c:numRef>
          </c:cat>
          <c:val>
            <c:numRef>
              <c:f>Sheet2!$L$7:$L$12</c:f>
              <c:numCache>
                <c:formatCode>General</c:formatCode>
                <c:ptCount val="6"/>
                <c:pt idx="1">
                  <c:v>3293198</c:v>
                </c:pt>
                <c:pt idx="2">
                  <c:v>2961854</c:v>
                </c:pt>
                <c:pt idx="3">
                  <c:v>3819692</c:v>
                </c:pt>
                <c:pt idx="4">
                  <c:v>3302869</c:v>
                </c:pt>
                <c:pt idx="5">
                  <c:v>2911960</c:v>
                </c:pt>
              </c:numCache>
            </c:numRef>
          </c:val>
          <c:extLst>
            <c:ext xmlns:c16="http://schemas.microsoft.com/office/drawing/2014/chart" uri="{C3380CC4-5D6E-409C-BE32-E72D297353CC}">
              <c16:uniqueId val="{00000000-BD2C-4FAC-A41B-C0DA04752BE7}"/>
            </c:ext>
          </c:extLst>
        </c:ser>
        <c:ser>
          <c:idx val="1"/>
          <c:order val="1"/>
          <c:tx>
            <c:strRef>
              <c:f>Sheet2!$M$6</c:f>
              <c:strCache>
                <c:ptCount val="1"/>
                <c:pt idx="0">
                  <c:v>No.of public telephone centers</c:v>
                </c:pt>
              </c:strCache>
            </c:strRef>
          </c:tx>
          <c:spPr>
            <a:solidFill>
              <a:schemeClr val="accent5"/>
            </a:solidFill>
            <a:ln>
              <a:noFill/>
            </a:ln>
            <a:effectLst/>
          </c:spPr>
          <c:invertIfNegative val="0"/>
          <c:cat>
            <c:numRef>
              <c:f>Sheet2!$K$7:$K$12</c:f>
              <c:numCache>
                <c:formatCode>General</c:formatCode>
                <c:ptCount val="6"/>
                <c:pt idx="1">
                  <c:v>2019</c:v>
                </c:pt>
                <c:pt idx="2">
                  <c:v>2020</c:v>
                </c:pt>
                <c:pt idx="3">
                  <c:v>2021</c:v>
                </c:pt>
                <c:pt idx="4">
                  <c:v>2022</c:v>
                </c:pt>
                <c:pt idx="5">
                  <c:v>2023</c:v>
                </c:pt>
              </c:numCache>
            </c:numRef>
          </c:cat>
          <c:val>
            <c:numRef>
              <c:f>Sheet2!$M$7:$M$12</c:f>
              <c:numCache>
                <c:formatCode>General</c:formatCode>
                <c:ptCount val="6"/>
                <c:pt idx="1">
                  <c:v>90538</c:v>
                </c:pt>
                <c:pt idx="2">
                  <c:v>27382</c:v>
                </c:pt>
                <c:pt idx="3">
                  <c:v>36348</c:v>
                </c:pt>
                <c:pt idx="4">
                  <c:v>26025</c:v>
                </c:pt>
                <c:pt idx="5">
                  <c:v>18597</c:v>
                </c:pt>
              </c:numCache>
            </c:numRef>
          </c:val>
          <c:extLst>
            <c:ext xmlns:c16="http://schemas.microsoft.com/office/drawing/2014/chart" uri="{C3380CC4-5D6E-409C-BE32-E72D297353CC}">
              <c16:uniqueId val="{00000001-BD2C-4FAC-A41B-C0DA04752BE7}"/>
            </c:ext>
          </c:extLst>
        </c:ser>
        <c:dLbls>
          <c:showLegendKey val="0"/>
          <c:showVal val="0"/>
          <c:showCatName val="0"/>
          <c:showSerName val="0"/>
          <c:showPercent val="0"/>
          <c:showBubbleSize val="0"/>
        </c:dLbls>
        <c:gapWidth val="150"/>
        <c:axId val="143014528"/>
        <c:axId val="143032704"/>
      </c:barChart>
      <c:catAx>
        <c:axId val="14301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032704"/>
        <c:crosses val="autoZero"/>
        <c:auto val="1"/>
        <c:lblAlgn val="ctr"/>
        <c:lblOffset val="100"/>
        <c:noMultiLvlLbl val="0"/>
      </c:catAx>
      <c:valAx>
        <c:axId val="14303270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01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No.</a:t>
            </a:r>
            <a:r>
              <a:rPr lang="en-IN" b="1" baseline="0" dirty="0"/>
              <a:t> of posts between 2019 to2023</a:t>
            </a:r>
            <a:endParaRPr lang="en-IN" b="1" dirty="0"/>
          </a:p>
        </c:rich>
      </c:tx>
      <c:overlay val="0"/>
      <c:spPr>
        <a:noFill/>
        <a:ln>
          <a:noFill/>
        </a:ln>
        <a:effectLst/>
      </c:spPr>
    </c:title>
    <c:autoTitleDeleted val="0"/>
    <c:plotArea>
      <c:layout/>
      <c:barChart>
        <c:barDir val="col"/>
        <c:grouping val="clustered"/>
        <c:varyColors val="0"/>
        <c:ser>
          <c:idx val="0"/>
          <c:order val="0"/>
          <c:tx>
            <c:strRef>
              <c:f>Sheet3!$C$13</c:f>
              <c:strCache>
                <c:ptCount val="1"/>
                <c:pt idx="0">
                  <c:v>konkan region</c:v>
                </c:pt>
              </c:strCache>
            </c:strRef>
          </c:tx>
          <c:spPr>
            <a:solidFill>
              <a:schemeClr val="accent2"/>
            </a:solidFill>
            <a:ln>
              <a:noFill/>
            </a:ln>
            <a:effectLst/>
          </c:spPr>
          <c:invertIfNegative val="0"/>
          <c:cat>
            <c:numRef>
              <c:f>Sheet3!$D$12:$H$12</c:f>
              <c:numCache>
                <c:formatCode>General</c:formatCode>
                <c:ptCount val="5"/>
                <c:pt idx="0">
                  <c:v>2019</c:v>
                </c:pt>
                <c:pt idx="1">
                  <c:v>2020</c:v>
                </c:pt>
                <c:pt idx="2">
                  <c:v>2021</c:v>
                </c:pt>
                <c:pt idx="3">
                  <c:v>2022</c:v>
                </c:pt>
                <c:pt idx="4">
                  <c:v>2023</c:v>
                </c:pt>
              </c:numCache>
            </c:numRef>
          </c:cat>
          <c:val>
            <c:numRef>
              <c:f>Sheet3!$D$13:$H$13</c:f>
              <c:numCache>
                <c:formatCode>General</c:formatCode>
                <c:ptCount val="5"/>
                <c:pt idx="0">
                  <c:v>2114</c:v>
                </c:pt>
                <c:pt idx="1">
                  <c:v>2114</c:v>
                </c:pt>
                <c:pt idx="2">
                  <c:v>2112</c:v>
                </c:pt>
                <c:pt idx="3">
                  <c:v>2118</c:v>
                </c:pt>
                <c:pt idx="4">
                  <c:v>2116</c:v>
                </c:pt>
              </c:numCache>
            </c:numRef>
          </c:val>
          <c:extLst>
            <c:ext xmlns:c16="http://schemas.microsoft.com/office/drawing/2014/chart" uri="{C3380CC4-5D6E-409C-BE32-E72D297353CC}">
              <c16:uniqueId val="{00000000-C699-4C8B-ADD4-D4C42EA62B01}"/>
            </c:ext>
          </c:extLst>
        </c:ser>
        <c:ser>
          <c:idx val="1"/>
          <c:order val="1"/>
          <c:tx>
            <c:strRef>
              <c:f>Sheet3!$C$14</c:f>
              <c:strCache>
                <c:ptCount val="1"/>
                <c:pt idx="0">
                  <c:v>nashik region</c:v>
                </c:pt>
              </c:strCache>
            </c:strRef>
          </c:tx>
          <c:spPr>
            <a:solidFill>
              <a:schemeClr val="accent4"/>
            </a:solidFill>
            <a:ln>
              <a:noFill/>
            </a:ln>
            <a:effectLst/>
          </c:spPr>
          <c:invertIfNegative val="0"/>
          <c:cat>
            <c:numRef>
              <c:f>Sheet3!$D$12:$H$12</c:f>
              <c:numCache>
                <c:formatCode>General</c:formatCode>
                <c:ptCount val="5"/>
                <c:pt idx="0">
                  <c:v>2019</c:v>
                </c:pt>
                <c:pt idx="1">
                  <c:v>2020</c:v>
                </c:pt>
                <c:pt idx="2">
                  <c:v>2021</c:v>
                </c:pt>
                <c:pt idx="3">
                  <c:v>2022</c:v>
                </c:pt>
                <c:pt idx="4">
                  <c:v>2023</c:v>
                </c:pt>
              </c:numCache>
            </c:numRef>
          </c:cat>
          <c:val>
            <c:numRef>
              <c:f>Sheet3!$D$14:$H$14</c:f>
              <c:numCache>
                <c:formatCode>General</c:formatCode>
                <c:ptCount val="5"/>
                <c:pt idx="0">
                  <c:v>2338</c:v>
                </c:pt>
                <c:pt idx="1">
                  <c:v>2338</c:v>
                </c:pt>
                <c:pt idx="2">
                  <c:v>2340</c:v>
                </c:pt>
                <c:pt idx="3">
                  <c:v>2340</c:v>
                </c:pt>
                <c:pt idx="4">
                  <c:v>2341</c:v>
                </c:pt>
              </c:numCache>
            </c:numRef>
          </c:val>
          <c:extLst>
            <c:ext xmlns:c16="http://schemas.microsoft.com/office/drawing/2014/chart" uri="{C3380CC4-5D6E-409C-BE32-E72D297353CC}">
              <c16:uniqueId val="{00000001-C699-4C8B-ADD4-D4C42EA62B01}"/>
            </c:ext>
          </c:extLst>
        </c:ser>
        <c:ser>
          <c:idx val="2"/>
          <c:order val="2"/>
          <c:tx>
            <c:strRef>
              <c:f>Sheet3!$C$15</c:f>
              <c:strCache>
                <c:ptCount val="1"/>
                <c:pt idx="0">
                  <c:v>pune region</c:v>
                </c:pt>
              </c:strCache>
            </c:strRef>
          </c:tx>
          <c:spPr>
            <a:solidFill>
              <a:schemeClr val="accent6"/>
            </a:solidFill>
            <a:ln>
              <a:noFill/>
            </a:ln>
            <a:effectLst/>
          </c:spPr>
          <c:invertIfNegative val="0"/>
          <c:cat>
            <c:numRef>
              <c:f>Sheet3!$D$12:$H$12</c:f>
              <c:numCache>
                <c:formatCode>General</c:formatCode>
                <c:ptCount val="5"/>
                <c:pt idx="0">
                  <c:v>2019</c:v>
                </c:pt>
                <c:pt idx="1">
                  <c:v>2020</c:v>
                </c:pt>
                <c:pt idx="2">
                  <c:v>2021</c:v>
                </c:pt>
                <c:pt idx="3">
                  <c:v>2022</c:v>
                </c:pt>
                <c:pt idx="4">
                  <c:v>2023</c:v>
                </c:pt>
              </c:numCache>
            </c:numRef>
          </c:cat>
          <c:val>
            <c:numRef>
              <c:f>Sheet3!$D$15:$H$15</c:f>
              <c:numCache>
                <c:formatCode>General</c:formatCode>
                <c:ptCount val="5"/>
                <c:pt idx="0">
                  <c:v>2973</c:v>
                </c:pt>
                <c:pt idx="1">
                  <c:v>2973</c:v>
                </c:pt>
                <c:pt idx="2">
                  <c:v>2973</c:v>
                </c:pt>
                <c:pt idx="3">
                  <c:v>2976</c:v>
                </c:pt>
                <c:pt idx="4">
                  <c:v>2966</c:v>
                </c:pt>
              </c:numCache>
            </c:numRef>
          </c:val>
          <c:extLst>
            <c:ext xmlns:c16="http://schemas.microsoft.com/office/drawing/2014/chart" uri="{C3380CC4-5D6E-409C-BE32-E72D297353CC}">
              <c16:uniqueId val="{00000002-C699-4C8B-ADD4-D4C42EA62B01}"/>
            </c:ext>
          </c:extLst>
        </c:ser>
        <c:ser>
          <c:idx val="3"/>
          <c:order val="3"/>
          <c:tx>
            <c:strRef>
              <c:f>Sheet3!$C$16</c:f>
              <c:strCache>
                <c:ptCount val="1"/>
                <c:pt idx="0">
                  <c:v>aurangabad region</c:v>
                </c:pt>
              </c:strCache>
            </c:strRef>
          </c:tx>
          <c:spPr>
            <a:solidFill>
              <a:schemeClr val="accent2">
                <a:lumMod val="60000"/>
              </a:schemeClr>
            </a:solidFill>
            <a:ln>
              <a:noFill/>
            </a:ln>
            <a:effectLst/>
          </c:spPr>
          <c:invertIfNegative val="0"/>
          <c:cat>
            <c:numRef>
              <c:f>Sheet3!$D$12:$H$12</c:f>
              <c:numCache>
                <c:formatCode>General</c:formatCode>
                <c:ptCount val="5"/>
                <c:pt idx="0">
                  <c:v>2019</c:v>
                </c:pt>
                <c:pt idx="1">
                  <c:v>2020</c:v>
                </c:pt>
                <c:pt idx="2">
                  <c:v>2021</c:v>
                </c:pt>
                <c:pt idx="3">
                  <c:v>2022</c:v>
                </c:pt>
                <c:pt idx="4">
                  <c:v>2023</c:v>
                </c:pt>
              </c:numCache>
            </c:numRef>
          </c:cat>
          <c:val>
            <c:numRef>
              <c:f>Sheet3!$D$16:$H$16</c:f>
              <c:numCache>
                <c:formatCode>General</c:formatCode>
                <c:ptCount val="5"/>
                <c:pt idx="0">
                  <c:v>2179</c:v>
                </c:pt>
                <c:pt idx="1">
                  <c:v>2179</c:v>
                </c:pt>
                <c:pt idx="2">
                  <c:v>2179</c:v>
                </c:pt>
                <c:pt idx="3">
                  <c:v>2179</c:v>
                </c:pt>
                <c:pt idx="4">
                  <c:v>2177</c:v>
                </c:pt>
              </c:numCache>
            </c:numRef>
          </c:val>
          <c:extLst>
            <c:ext xmlns:c16="http://schemas.microsoft.com/office/drawing/2014/chart" uri="{C3380CC4-5D6E-409C-BE32-E72D297353CC}">
              <c16:uniqueId val="{00000003-C699-4C8B-ADD4-D4C42EA62B01}"/>
            </c:ext>
          </c:extLst>
        </c:ser>
        <c:ser>
          <c:idx val="4"/>
          <c:order val="4"/>
          <c:tx>
            <c:strRef>
              <c:f>Sheet3!$C$17</c:f>
              <c:strCache>
                <c:ptCount val="1"/>
                <c:pt idx="0">
                  <c:v>amaravati region</c:v>
                </c:pt>
              </c:strCache>
            </c:strRef>
          </c:tx>
          <c:spPr>
            <a:solidFill>
              <a:schemeClr val="accent4">
                <a:lumMod val="60000"/>
              </a:schemeClr>
            </a:solidFill>
            <a:ln>
              <a:noFill/>
            </a:ln>
            <a:effectLst/>
          </c:spPr>
          <c:invertIfNegative val="0"/>
          <c:cat>
            <c:numRef>
              <c:f>Sheet3!$D$12:$H$12</c:f>
              <c:numCache>
                <c:formatCode>General</c:formatCode>
                <c:ptCount val="5"/>
                <c:pt idx="0">
                  <c:v>2019</c:v>
                </c:pt>
                <c:pt idx="1">
                  <c:v>2020</c:v>
                </c:pt>
                <c:pt idx="2">
                  <c:v>2021</c:v>
                </c:pt>
                <c:pt idx="3">
                  <c:v>2022</c:v>
                </c:pt>
                <c:pt idx="4">
                  <c:v>2023</c:v>
                </c:pt>
              </c:numCache>
            </c:numRef>
          </c:cat>
          <c:val>
            <c:numRef>
              <c:f>Sheet3!$D$17:$H$17</c:f>
              <c:numCache>
                <c:formatCode>General</c:formatCode>
                <c:ptCount val="5"/>
                <c:pt idx="0">
                  <c:v>1587</c:v>
                </c:pt>
                <c:pt idx="1">
                  <c:v>1587</c:v>
                </c:pt>
                <c:pt idx="2">
                  <c:v>1529</c:v>
                </c:pt>
                <c:pt idx="3">
                  <c:v>1387</c:v>
                </c:pt>
                <c:pt idx="4">
                  <c:v>1391</c:v>
                </c:pt>
              </c:numCache>
            </c:numRef>
          </c:val>
          <c:extLst>
            <c:ext xmlns:c16="http://schemas.microsoft.com/office/drawing/2014/chart" uri="{C3380CC4-5D6E-409C-BE32-E72D297353CC}">
              <c16:uniqueId val="{00000004-C699-4C8B-ADD4-D4C42EA62B01}"/>
            </c:ext>
          </c:extLst>
        </c:ser>
        <c:ser>
          <c:idx val="5"/>
          <c:order val="5"/>
          <c:tx>
            <c:strRef>
              <c:f>Sheet3!$C$18</c:f>
              <c:strCache>
                <c:ptCount val="1"/>
                <c:pt idx="0">
                  <c:v>nagpur region</c:v>
                </c:pt>
              </c:strCache>
            </c:strRef>
          </c:tx>
          <c:spPr>
            <a:solidFill>
              <a:schemeClr val="accent6">
                <a:lumMod val="60000"/>
              </a:schemeClr>
            </a:solidFill>
            <a:ln>
              <a:noFill/>
            </a:ln>
            <a:effectLst/>
          </c:spPr>
          <c:invertIfNegative val="0"/>
          <c:cat>
            <c:numRef>
              <c:f>Sheet3!$D$12:$H$12</c:f>
              <c:numCache>
                <c:formatCode>General</c:formatCode>
                <c:ptCount val="5"/>
                <c:pt idx="0">
                  <c:v>2019</c:v>
                </c:pt>
                <c:pt idx="1">
                  <c:v>2020</c:v>
                </c:pt>
                <c:pt idx="2">
                  <c:v>2021</c:v>
                </c:pt>
                <c:pt idx="3">
                  <c:v>2022</c:v>
                </c:pt>
                <c:pt idx="4">
                  <c:v>2023</c:v>
                </c:pt>
              </c:numCache>
            </c:numRef>
          </c:cat>
          <c:val>
            <c:numRef>
              <c:f>Sheet3!$D$18:$H$18</c:f>
              <c:numCache>
                <c:formatCode>General</c:formatCode>
                <c:ptCount val="5"/>
                <c:pt idx="0">
                  <c:v>1434</c:v>
                </c:pt>
                <c:pt idx="1">
                  <c:v>1434</c:v>
                </c:pt>
                <c:pt idx="2">
                  <c:v>1461</c:v>
                </c:pt>
                <c:pt idx="3">
                  <c:v>1724</c:v>
                </c:pt>
                <c:pt idx="4">
                  <c:v>2202</c:v>
                </c:pt>
              </c:numCache>
            </c:numRef>
          </c:val>
          <c:extLst>
            <c:ext xmlns:c16="http://schemas.microsoft.com/office/drawing/2014/chart" uri="{C3380CC4-5D6E-409C-BE32-E72D297353CC}">
              <c16:uniqueId val="{00000005-C699-4C8B-ADD4-D4C42EA62B01}"/>
            </c:ext>
          </c:extLst>
        </c:ser>
        <c:dLbls>
          <c:showLegendKey val="0"/>
          <c:showVal val="0"/>
          <c:showCatName val="0"/>
          <c:showSerName val="0"/>
          <c:showPercent val="0"/>
          <c:showBubbleSize val="0"/>
        </c:dLbls>
        <c:gapWidth val="150"/>
        <c:axId val="143930880"/>
        <c:axId val="143955840"/>
      </c:barChart>
      <c:catAx>
        <c:axId val="14393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55840"/>
        <c:crosses val="autoZero"/>
        <c:auto val="1"/>
        <c:lblAlgn val="ctr"/>
        <c:lblOffset val="100"/>
        <c:noMultiLvlLbl val="0"/>
      </c:catAx>
      <c:valAx>
        <c:axId val="14395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39308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No.</a:t>
            </a:r>
            <a:r>
              <a:rPr lang="en-IN" b="1" baseline="0" dirty="0"/>
              <a:t> of letter-boxes and postmen</a:t>
            </a:r>
            <a:endParaRPr lang="en-IN" b="1" dirty="0"/>
          </a:p>
        </c:rich>
      </c:tx>
      <c:overlay val="0"/>
      <c:spPr>
        <a:noFill/>
        <a:ln>
          <a:noFill/>
        </a:ln>
        <a:effectLst/>
      </c:spPr>
    </c:title>
    <c:autoTitleDeleted val="0"/>
    <c:plotArea>
      <c:layout/>
      <c:barChart>
        <c:barDir val="col"/>
        <c:grouping val="clustered"/>
        <c:varyColors val="0"/>
        <c:ser>
          <c:idx val="0"/>
          <c:order val="0"/>
          <c:tx>
            <c:strRef>
              <c:f>Sheet3!$C$23</c:f>
              <c:strCache>
                <c:ptCount val="1"/>
                <c:pt idx="0">
                  <c:v>konkan region</c:v>
                </c:pt>
              </c:strCache>
            </c:strRef>
          </c:tx>
          <c:spPr>
            <a:solidFill>
              <a:schemeClr val="accent1"/>
            </a:solidFill>
            <a:ln>
              <a:noFill/>
            </a:ln>
            <a:effectLst/>
          </c:spPr>
          <c:invertIfNegative val="0"/>
          <c:cat>
            <c:multiLvlStrRef>
              <c:f>Sheet3!$D$21:$M$22</c:f>
              <c:multiLvlStrCache>
                <c:ptCount val="10"/>
                <c:lvl>
                  <c:pt idx="0">
                    <c:v>2019</c:v>
                  </c:pt>
                  <c:pt idx="1">
                    <c:v>2020</c:v>
                  </c:pt>
                  <c:pt idx="2">
                    <c:v>2021</c:v>
                  </c:pt>
                  <c:pt idx="3">
                    <c:v>2022</c:v>
                  </c:pt>
                  <c:pt idx="4">
                    <c:v>2023</c:v>
                  </c:pt>
                  <c:pt idx="5">
                    <c:v>2019</c:v>
                  </c:pt>
                  <c:pt idx="6">
                    <c:v>2020</c:v>
                  </c:pt>
                  <c:pt idx="7">
                    <c:v>2021</c:v>
                  </c:pt>
                  <c:pt idx="8">
                    <c:v>2022</c:v>
                  </c:pt>
                  <c:pt idx="9">
                    <c:v>2023</c:v>
                  </c:pt>
                </c:lvl>
                <c:lvl>
                  <c:pt idx="0">
                    <c:v>No. of letter-boxes</c:v>
                  </c:pt>
                  <c:pt idx="5">
                    <c:v>No. of postmen</c:v>
                  </c:pt>
                </c:lvl>
              </c:multiLvlStrCache>
            </c:multiLvlStrRef>
          </c:cat>
          <c:val>
            <c:numRef>
              <c:f>Sheet3!$D$23:$M$23</c:f>
              <c:numCache>
                <c:formatCode>General</c:formatCode>
                <c:ptCount val="10"/>
                <c:pt idx="0">
                  <c:v>5440</c:v>
                </c:pt>
                <c:pt idx="1">
                  <c:v>5300</c:v>
                </c:pt>
                <c:pt idx="2">
                  <c:v>5208</c:v>
                </c:pt>
                <c:pt idx="3">
                  <c:v>5240</c:v>
                </c:pt>
                <c:pt idx="4">
                  <c:v>5391</c:v>
                </c:pt>
                <c:pt idx="5">
                  <c:v>3881</c:v>
                </c:pt>
                <c:pt idx="6">
                  <c:v>3757</c:v>
                </c:pt>
                <c:pt idx="7">
                  <c:v>3863</c:v>
                </c:pt>
                <c:pt idx="8">
                  <c:v>3921</c:v>
                </c:pt>
                <c:pt idx="9">
                  <c:v>4148</c:v>
                </c:pt>
              </c:numCache>
            </c:numRef>
          </c:val>
          <c:extLst>
            <c:ext xmlns:c16="http://schemas.microsoft.com/office/drawing/2014/chart" uri="{C3380CC4-5D6E-409C-BE32-E72D297353CC}">
              <c16:uniqueId val="{00000000-AE8F-4010-9329-720422F4B197}"/>
            </c:ext>
          </c:extLst>
        </c:ser>
        <c:ser>
          <c:idx val="1"/>
          <c:order val="1"/>
          <c:tx>
            <c:strRef>
              <c:f>Sheet3!$C$24</c:f>
              <c:strCache>
                <c:ptCount val="1"/>
                <c:pt idx="0">
                  <c:v>nashik region</c:v>
                </c:pt>
              </c:strCache>
            </c:strRef>
          </c:tx>
          <c:spPr>
            <a:solidFill>
              <a:schemeClr val="accent2"/>
            </a:solidFill>
            <a:ln>
              <a:noFill/>
            </a:ln>
            <a:effectLst/>
          </c:spPr>
          <c:invertIfNegative val="0"/>
          <c:cat>
            <c:multiLvlStrRef>
              <c:f>Sheet3!$D$21:$M$22</c:f>
              <c:multiLvlStrCache>
                <c:ptCount val="10"/>
                <c:lvl>
                  <c:pt idx="0">
                    <c:v>2019</c:v>
                  </c:pt>
                  <c:pt idx="1">
                    <c:v>2020</c:v>
                  </c:pt>
                  <c:pt idx="2">
                    <c:v>2021</c:v>
                  </c:pt>
                  <c:pt idx="3">
                    <c:v>2022</c:v>
                  </c:pt>
                  <c:pt idx="4">
                    <c:v>2023</c:v>
                  </c:pt>
                  <c:pt idx="5">
                    <c:v>2019</c:v>
                  </c:pt>
                  <c:pt idx="6">
                    <c:v>2020</c:v>
                  </c:pt>
                  <c:pt idx="7">
                    <c:v>2021</c:v>
                  </c:pt>
                  <c:pt idx="8">
                    <c:v>2022</c:v>
                  </c:pt>
                  <c:pt idx="9">
                    <c:v>2023</c:v>
                  </c:pt>
                </c:lvl>
                <c:lvl>
                  <c:pt idx="0">
                    <c:v>No. of letter-boxes</c:v>
                  </c:pt>
                  <c:pt idx="5">
                    <c:v>No. of postmen</c:v>
                  </c:pt>
                </c:lvl>
              </c:multiLvlStrCache>
            </c:multiLvlStrRef>
          </c:cat>
          <c:val>
            <c:numRef>
              <c:f>Sheet3!$D$24:$M$24</c:f>
              <c:numCache>
                <c:formatCode>General</c:formatCode>
                <c:ptCount val="10"/>
                <c:pt idx="0">
                  <c:v>7009</c:v>
                </c:pt>
                <c:pt idx="1">
                  <c:v>6699</c:v>
                </c:pt>
                <c:pt idx="2">
                  <c:v>6551</c:v>
                </c:pt>
                <c:pt idx="3">
                  <c:v>6548</c:v>
                </c:pt>
                <c:pt idx="4">
                  <c:v>7292</c:v>
                </c:pt>
                <c:pt idx="5">
                  <c:v>1956</c:v>
                </c:pt>
                <c:pt idx="6">
                  <c:v>1910</c:v>
                </c:pt>
                <c:pt idx="7">
                  <c:v>1954</c:v>
                </c:pt>
                <c:pt idx="8">
                  <c:v>1954</c:v>
                </c:pt>
                <c:pt idx="9">
                  <c:v>1947</c:v>
                </c:pt>
              </c:numCache>
            </c:numRef>
          </c:val>
          <c:extLst>
            <c:ext xmlns:c16="http://schemas.microsoft.com/office/drawing/2014/chart" uri="{C3380CC4-5D6E-409C-BE32-E72D297353CC}">
              <c16:uniqueId val="{00000001-AE8F-4010-9329-720422F4B197}"/>
            </c:ext>
          </c:extLst>
        </c:ser>
        <c:ser>
          <c:idx val="2"/>
          <c:order val="2"/>
          <c:tx>
            <c:strRef>
              <c:f>Sheet3!$C$25</c:f>
              <c:strCache>
                <c:ptCount val="1"/>
                <c:pt idx="0">
                  <c:v>pune region</c:v>
                </c:pt>
              </c:strCache>
            </c:strRef>
          </c:tx>
          <c:spPr>
            <a:solidFill>
              <a:schemeClr val="accent3"/>
            </a:solidFill>
            <a:ln>
              <a:noFill/>
            </a:ln>
            <a:effectLst/>
          </c:spPr>
          <c:invertIfNegative val="0"/>
          <c:cat>
            <c:multiLvlStrRef>
              <c:f>Sheet3!$D$21:$M$22</c:f>
              <c:multiLvlStrCache>
                <c:ptCount val="10"/>
                <c:lvl>
                  <c:pt idx="0">
                    <c:v>2019</c:v>
                  </c:pt>
                  <c:pt idx="1">
                    <c:v>2020</c:v>
                  </c:pt>
                  <c:pt idx="2">
                    <c:v>2021</c:v>
                  </c:pt>
                  <c:pt idx="3">
                    <c:v>2022</c:v>
                  </c:pt>
                  <c:pt idx="4">
                    <c:v>2023</c:v>
                  </c:pt>
                  <c:pt idx="5">
                    <c:v>2019</c:v>
                  </c:pt>
                  <c:pt idx="6">
                    <c:v>2020</c:v>
                  </c:pt>
                  <c:pt idx="7">
                    <c:v>2021</c:v>
                  </c:pt>
                  <c:pt idx="8">
                    <c:v>2022</c:v>
                  </c:pt>
                  <c:pt idx="9">
                    <c:v>2023</c:v>
                  </c:pt>
                </c:lvl>
                <c:lvl>
                  <c:pt idx="0">
                    <c:v>No. of letter-boxes</c:v>
                  </c:pt>
                  <c:pt idx="5">
                    <c:v>No. of postmen</c:v>
                  </c:pt>
                </c:lvl>
              </c:multiLvlStrCache>
            </c:multiLvlStrRef>
          </c:cat>
          <c:val>
            <c:numRef>
              <c:f>Sheet3!$D$25:$M$25</c:f>
              <c:numCache>
                <c:formatCode>General</c:formatCode>
                <c:ptCount val="10"/>
                <c:pt idx="0">
                  <c:v>8706</c:v>
                </c:pt>
                <c:pt idx="1">
                  <c:v>8312</c:v>
                </c:pt>
                <c:pt idx="2">
                  <c:v>8352</c:v>
                </c:pt>
                <c:pt idx="3">
                  <c:v>8352</c:v>
                </c:pt>
                <c:pt idx="4">
                  <c:v>8350</c:v>
                </c:pt>
                <c:pt idx="5">
                  <c:v>1621</c:v>
                </c:pt>
                <c:pt idx="6">
                  <c:v>1768</c:v>
                </c:pt>
                <c:pt idx="7">
                  <c:v>1981</c:v>
                </c:pt>
                <c:pt idx="8">
                  <c:v>2004</c:v>
                </c:pt>
                <c:pt idx="9">
                  <c:v>2031</c:v>
                </c:pt>
              </c:numCache>
            </c:numRef>
          </c:val>
          <c:extLst>
            <c:ext xmlns:c16="http://schemas.microsoft.com/office/drawing/2014/chart" uri="{C3380CC4-5D6E-409C-BE32-E72D297353CC}">
              <c16:uniqueId val="{00000002-AE8F-4010-9329-720422F4B197}"/>
            </c:ext>
          </c:extLst>
        </c:ser>
        <c:ser>
          <c:idx val="3"/>
          <c:order val="3"/>
          <c:tx>
            <c:strRef>
              <c:f>Sheet3!$C$26</c:f>
              <c:strCache>
                <c:ptCount val="1"/>
                <c:pt idx="0">
                  <c:v>aurangabad region</c:v>
                </c:pt>
              </c:strCache>
            </c:strRef>
          </c:tx>
          <c:spPr>
            <a:solidFill>
              <a:schemeClr val="accent4"/>
            </a:solidFill>
            <a:ln>
              <a:noFill/>
            </a:ln>
            <a:effectLst/>
          </c:spPr>
          <c:invertIfNegative val="0"/>
          <c:cat>
            <c:multiLvlStrRef>
              <c:f>Sheet3!$D$21:$M$22</c:f>
              <c:multiLvlStrCache>
                <c:ptCount val="10"/>
                <c:lvl>
                  <c:pt idx="0">
                    <c:v>2019</c:v>
                  </c:pt>
                  <c:pt idx="1">
                    <c:v>2020</c:v>
                  </c:pt>
                  <c:pt idx="2">
                    <c:v>2021</c:v>
                  </c:pt>
                  <c:pt idx="3">
                    <c:v>2022</c:v>
                  </c:pt>
                  <c:pt idx="4">
                    <c:v>2023</c:v>
                  </c:pt>
                  <c:pt idx="5">
                    <c:v>2019</c:v>
                  </c:pt>
                  <c:pt idx="6">
                    <c:v>2020</c:v>
                  </c:pt>
                  <c:pt idx="7">
                    <c:v>2021</c:v>
                  </c:pt>
                  <c:pt idx="8">
                    <c:v>2022</c:v>
                  </c:pt>
                  <c:pt idx="9">
                    <c:v>2023</c:v>
                  </c:pt>
                </c:lvl>
                <c:lvl>
                  <c:pt idx="0">
                    <c:v>No. of letter-boxes</c:v>
                  </c:pt>
                  <c:pt idx="5">
                    <c:v>No. of postmen</c:v>
                  </c:pt>
                </c:lvl>
              </c:multiLvlStrCache>
            </c:multiLvlStrRef>
          </c:cat>
          <c:val>
            <c:numRef>
              <c:f>Sheet3!$D$26:$M$26</c:f>
              <c:numCache>
                <c:formatCode>General</c:formatCode>
                <c:ptCount val="10"/>
                <c:pt idx="0">
                  <c:v>4976</c:v>
                </c:pt>
                <c:pt idx="1">
                  <c:v>4976</c:v>
                </c:pt>
                <c:pt idx="2">
                  <c:v>4976</c:v>
                </c:pt>
                <c:pt idx="3">
                  <c:v>4976</c:v>
                </c:pt>
                <c:pt idx="4">
                  <c:v>4120</c:v>
                </c:pt>
                <c:pt idx="5">
                  <c:v>1042</c:v>
                </c:pt>
                <c:pt idx="6">
                  <c:v>1063</c:v>
                </c:pt>
                <c:pt idx="7">
                  <c:v>1062</c:v>
                </c:pt>
                <c:pt idx="8">
                  <c:v>1064</c:v>
                </c:pt>
                <c:pt idx="9">
                  <c:v>1008</c:v>
                </c:pt>
              </c:numCache>
            </c:numRef>
          </c:val>
          <c:extLst>
            <c:ext xmlns:c16="http://schemas.microsoft.com/office/drawing/2014/chart" uri="{C3380CC4-5D6E-409C-BE32-E72D297353CC}">
              <c16:uniqueId val="{00000003-AE8F-4010-9329-720422F4B197}"/>
            </c:ext>
          </c:extLst>
        </c:ser>
        <c:ser>
          <c:idx val="4"/>
          <c:order val="4"/>
          <c:tx>
            <c:strRef>
              <c:f>Sheet3!$C$27</c:f>
              <c:strCache>
                <c:ptCount val="1"/>
                <c:pt idx="0">
                  <c:v>amaravati region</c:v>
                </c:pt>
              </c:strCache>
            </c:strRef>
          </c:tx>
          <c:spPr>
            <a:solidFill>
              <a:schemeClr val="accent5"/>
            </a:solidFill>
            <a:ln>
              <a:noFill/>
            </a:ln>
            <a:effectLst/>
          </c:spPr>
          <c:invertIfNegative val="0"/>
          <c:cat>
            <c:multiLvlStrRef>
              <c:f>Sheet3!$D$21:$M$22</c:f>
              <c:multiLvlStrCache>
                <c:ptCount val="10"/>
                <c:lvl>
                  <c:pt idx="0">
                    <c:v>2019</c:v>
                  </c:pt>
                  <c:pt idx="1">
                    <c:v>2020</c:v>
                  </c:pt>
                  <c:pt idx="2">
                    <c:v>2021</c:v>
                  </c:pt>
                  <c:pt idx="3">
                    <c:v>2022</c:v>
                  </c:pt>
                  <c:pt idx="4">
                    <c:v>2023</c:v>
                  </c:pt>
                  <c:pt idx="5">
                    <c:v>2019</c:v>
                  </c:pt>
                  <c:pt idx="6">
                    <c:v>2020</c:v>
                  </c:pt>
                  <c:pt idx="7">
                    <c:v>2021</c:v>
                  </c:pt>
                  <c:pt idx="8">
                    <c:v>2022</c:v>
                  </c:pt>
                  <c:pt idx="9">
                    <c:v>2023</c:v>
                  </c:pt>
                </c:lvl>
                <c:lvl>
                  <c:pt idx="0">
                    <c:v>No. of letter-boxes</c:v>
                  </c:pt>
                  <c:pt idx="5">
                    <c:v>No. of postmen</c:v>
                  </c:pt>
                </c:lvl>
              </c:multiLvlStrCache>
            </c:multiLvlStrRef>
          </c:cat>
          <c:val>
            <c:numRef>
              <c:f>Sheet3!$D$27:$M$27</c:f>
              <c:numCache>
                <c:formatCode>General</c:formatCode>
                <c:ptCount val="10"/>
                <c:pt idx="0">
                  <c:v>5606</c:v>
                </c:pt>
                <c:pt idx="1">
                  <c:v>4962</c:v>
                </c:pt>
                <c:pt idx="2">
                  <c:v>5533</c:v>
                </c:pt>
                <c:pt idx="3">
                  <c:v>4956</c:v>
                </c:pt>
                <c:pt idx="4">
                  <c:v>4935</c:v>
                </c:pt>
                <c:pt idx="5">
                  <c:v>1883</c:v>
                </c:pt>
                <c:pt idx="6">
                  <c:v>1675</c:v>
                </c:pt>
                <c:pt idx="7">
                  <c:v>1834</c:v>
                </c:pt>
                <c:pt idx="8">
                  <c:v>1689</c:v>
                </c:pt>
                <c:pt idx="9">
                  <c:v>1656</c:v>
                </c:pt>
              </c:numCache>
            </c:numRef>
          </c:val>
          <c:extLst>
            <c:ext xmlns:c16="http://schemas.microsoft.com/office/drawing/2014/chart" uri="{C3380CC4-5D6E-409C-BE32-E72D297353CC}">
              <c16:uniqueId val="{00000004-AE8F-4010-9329-720422F4B197}"/>
            </c:ext>
          </c:extLst>
        </c:ser>
        <c:ser>
          <c:idx val="5"/>
          <c:order val="5"/>
          <c:tx>
            <c:strRef>
              <c:f>Sheet3!$C$28</c:f>
              <c:strCache>
                <c:ptCount val="1"/>
                <c:pt idx="0">
                  <c:v>nagpur region</c:v>
                </c:pt>
              </c:strCache>
            </c:strRef>
          </c:tx>
          <c:spPr>
            <a:solidFill>
              <a:schemeClr val="accent6"/>
            </a:solidFill>
            <a:ln>
              <a:noFill/>
            </a:ln>
            <a:effectLst/>
          </c:spPr>
          <c:invertIfNegative val="0"/>
          <c:cat>
            <c:multiLvlStrRef>
              <c:f>Sheet3!$D$21:$M$22</c:f>
              <c:multiLvlStrCache>
                <c:ptCount val="10"/>
                <c:lvl>
                  <c:pt idx="0">
                    <c:v>2019</c:v>
                  </c:pt>
                  <c:pt idx="1">
                    <c:v>2020</c:v>
                  </c:pt>
                  <c:pt idx="2">
                    <c:v>2021</c:v>
                  </c:pt>
                  <c:pt idx="3">
                    <c:v>2022</c:v>
                  </c:pt>
                  <c:pt idx="4">
                    <c:v>2023</c:v>
                  </c:pt>
                  <c:pt idx="5">
                    <c:v>2019</c:v>
                  </c:pt>
                  <c:pt idx="6">
                    <c:v>2020</c:v>
                  </c:pt>
                  <c:pt idx="7">
                    <c:v>2021</c:v>
                  </c:pt>
                  <c:pt idx="8">
                    <c:v>2022</c:v>
                  </c:pt>
                  <c:pt idx="9">
                    <c:v>2023</c:v>
                  </c:pt>
                </c:lvl>
                <c:lvl>
                  <c:pt idx="0">
                    <c:v>No. of letter-boxes</c:v>
                  </c:pt>
                  <c:pt idx="5">
                    <c:v>No. of postmen</c:v>
                  </c:pt>
                </c:lvl>
              </c:multiLvlStrCache>
            </c:multiLvlStrRef>
          </c:cat>
          <c:val>
            <c:numRef>
              <c:f>Sheet3!$D$28:$M$28</c:f>
              <c:numCache>
                <c:formatCode>General</c:formatCode>
                <c:ptCount val="10"/>
                <c:pt idx="0">
                  <c:v>5997</c:v>
                </c:pt>
                <c:pt idx="1">
                  <c:v>5945</c:v>
                </c:pt>
                <c:pt idx="2">
                  <c:v>5788</c:v>
                </c:pt>
                <c:pt idx="3">
                  <c:v>5938</c:v>
                </c:pt>
                <c:pt idx="4">
                  <c:v>5955</c:v>
                </c:pt>
                <c:pt idx="5">
                  <c:v>978</c:v>
                </c:pt>
                <c:pt idx="6">
                  <c:v>949</c:v>
                </c:pt>
                <c:pt idx="7">
                  <c:v>1580</c:v>
                </c:pt>
                <c:pt idx="8">
                  <c:v>1935</c:v>
                </c:pt>
                <c:pt idx="9">
                  <c:v>2304</c:v>
                </c:pt>
              </c:numCache>
            </c:numRef>
          </c:val>
          <c:extLst>
            <c:ext xmlns:c16="http://schemas.microsoft.com/office/drawing/2014/chart" uri="{C3380CC4-5D6E-409C-BE32-E72D297353CC}">
              <c16:uniqueId val="{00000005-AE8F-4010-9329-720422F4B197}"/>
            </c:ext>
          </c:extLst>
        </c:ser>
        <c:dLbls>
          <c:showLegendKey val="0"/>
          <c:showVal val="0"/>
          <c:showCatName val="0"/>
          <c:showSerName val="0"/>
          <c:showPercent val="0"/>
          <c:showBubbleSize val="0"/>
        </c:dLbls>
        <c:gapWidth val="150"/>
        <c:axId val="147415808"/>
        <c:axId val="147417344"/>
      </c:barChart>
      <c:catAx>
        <c:axId val="14741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17344"/>
        <c:crosses val="autoZero"/>
        <c:auto val="1"/>
        <c:lblAlgn val="ctr"/>
        <c:lblOffset val="100"/>
        <c:noMultiLvlLbl val="0"/>
      </c:catAx>
      <c:valAx>
        <c:axId val="14741734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74158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Total</a:t>
            </a:r>
            <a:r>
              <a:rPr lang="en-US" baseline="0" dirty="0"/>
              <a:t> vehicles in Maharashtra state</a:t>
            </a:r>
            <a:endParaRPr lang="en-US" dirty="0"/>
          </a:p>
        </c:rich>
      </c:tx>
      <c:layout>
        <c:manualLayout>
          <c:xMode val="edge"/>
          <c:yMode val="edge"/>
          <c:x val="0.24689926858112901"/>
          <c:y val="1.680107526881721E-2"/>
        </c:manualLayout>
      </c:layout>
      <c:overlay val="0"/>
    </c:title>
    <c:autoTitleDeleted val="0"/>
    <c:plotArea>
      <c:layout>
        <c:manualLayout>
          <c:layoutTarget val="inner"/>
          <c:xMode val="edge"/>
          <c:yMode val="edge"/>
          <c:x val="0.17286330946922643"/>
          <c:y val="0.18317328864699386"/>
          <c:w val="0.78005890120324617"/>
          <c:h val="0.64608321404106361"/>
        </c:manualLayout>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Sheet3!$P$10:$P$15</c:f>
              <c:strCache>
                <c:ptCount val="6"/>
                <c:pt idx="0">
                  <c:v>Konkan</c:v>
                </c:pt>
                <c:pt idx="1">
                  <c:v>Nashik</c:v>
                </c:pt>
                <c:pt idx="2">
                  <c:v>Pune</c:v>
                </c:pt>
                <c:pt idx="3">
                  <c:v>Aurangabad</c:v>
                </c:pt>
                <c:pt idx="4">
                  <c:v>Amravati</c:v>
                </c:pt>
                <c:pt idx="5">
                  <c:v>Nagpur</c:v>
                </c:pt>
              </c:strCache>
            </c:strRef>
          </c:cat>
          <c:val>
            <c:numRef>
              <c:f>Sheet3!$Q$10:$Q$15</c:f>
              <c:numCache>
                <c:formatCode>General</c:formatCode>
                <c:ptCount val="6"/>
                <c:pt idx="0">
                  <c:v>50592939.104400001</c:v>
                </c:pt>
                <c:pt idx="1">
                  <c:v>29630958</c:v>
                </c:pt>
                <c:pt idx="2">
                  <c:v>55828861</c:v>
                </c:pt>
                <c:pt idx="3">
                  <c:v>22217329</c:v>
                </c:pt>
                <c:pt idx="4">
                  <c:v>13086571</c:v>
                </c:pt>
                <c:pt idx="5">
                  <c:v>21237847</c:v>
                </c:pt>
              </c:numCache>
            </c:numRef>
          </c:val>
          <c:extLst>
            <c:ext xmlns:c16="http://schemas.microsoft.com/office/drawing/2014/chart" uri="{C3380CC4-5D6E-409C-BE32-E72D297353CC}">
              <c16:uniqueId val="{00000000-25B7-4E59-A30D-E218D1628C1B}"/>
            </c:ext>
          </c:extLst>
        </c:ser>
        <c:dLbls>
          <c:showLegendKey val="0"/>
          <c:showVal val="0"/>
          <c:showCatName val="0"/>
          <c:showSerName val="0"/>
          <c:showPercent val="0"/>
          <c:showBubbleSize val="0"/>
        </c:dLbls>
        <c:gapWidth val="150"/>
        <c:axId val="154384256"/>
        <c:axId val="157931776"/>
      </c:barChart>
      <c:catAx>
        <c:axId val="154384256"/>
        <c:scaling>
          <c:orientation val="minMax"/>
        </c:scaling>
        <c:delete val="0"/>
        <c:axPos val="b"/>
        <c:title>
          <c:tx>
            <c:rich>
              <a:bodyPr/>
              <a:lstStyle/>
              <a:p>
                <a:pPr>
                  <a:defRPr/>
                </a:pPr>
                <a:r>
                  <a:rPr lang="en-US" dirty="0"/>
                  <a:t>Division</a:t>
                </a:r>
              </a:p>
            </c:rich>
          </c:tx>
          <c:overlay val="0"/>
        </c:title>
        <c:numFmt formatCode="General" sourceLinked="0"/>
        <c:majorTickMark val="out"/>
        <c:minorTickMark val="none"/>
        <c:tickLblPos val="nextTo"/>
        <c:crossAx val="157931776"/>
        <c:crosses val="autoZero"/>
        <c:auto val="1"/>
        <c:lblAlgn val="ctr"/>
        <c:lblOffset val="100"/>
        <c:noMultiLvlLbl val="0"/>
      </c:catAx>
      <c:valAx>
        <c:axId val="157931776"/>
        <c:scaling>
          <c:orientation val="minMax"/>
        </c:scaling>
        <c:delete val="0"/>
        <c:axPos val="l"/>
        <c:numFmt formatCode="General" sourceLinked="1"/>
        <c:majorTickMark val="out"/>
        <c:minorTickMark val="none"/>
        <c:tickLblPos val="nextTo"/>
        <c:crossAx val="154384256"/>
        <c:crosses val="autoZero"/>
        <c:crossBetween val="between"/>
      </c:valAx>
      <c:spPr>
        <a:solidFill>
          <a:schemeClr val="bg1">
            <a:lumMod val="85000"/>
          </a:schemeClr>
        </a:solidFill>
      </c:spPr>
    </c:plotArea>
    <c:plotVisOnly val="1"/>
    <c:dispBlanksAs val="gap"/>
    <c:showDLblsOverMax val="0"/>
  </c:chart>
  <c:spPr>
    <a:solidFill>
      <a:schemeClr val="bg1">
        <a:lumMod val="85000"/>
      </a:schemeClr>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Total Vehicles in Pune division</a:t>
            </a:r>
          </a:p>
        </c:rich>
      </c:tx>
      <c:overlay val="0"/>
    </c:title>
    <c:autoTitleDeleted val="0"/>
    <c:plotArea>
      <c:layout/>
      <c:barChart>
        <c:barDir val="col"/>
        <c:grouping val="clustered"/>
        <c:varyColors val="0"/>
        <c:ser>
          <c:idx val="0"/>
          <c:order val="0"/>
          <c:tx>
            <c:strRef>
              <c:f>Sheet3!$I$290</c:f>
              <c:strCache>
                <c:ptCount val="1"/>
                <c:pt idx="0">
                  <c:v>Pune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Sheet3!$J$289:$N$289</c:f>
              <c:strCache>
                <c:ptCount val="5"/>
                <c:pt idx="0">
                  <c:v>Pune</c:v>
                </c:pt>
                <c:pt idx="1">
                  <c:v>Solapur</c:v>
                </c:pt>
                <c:pt idx="2">
                  <c:v>Satara</c:v>
                </c:pt>
                <c:pt idx="3">
                  <c:v>Kolhapur</c:v>
                </c:pt>
                <c:pt idx="4">
                  <c:v>Sangli</c:v>
                </c:pt>
              </c:strCache>
            </c:strRef>
          </c:cat>
          <c:val>
            <c:numRef>
              <c:f>Sheet3!$J$290:$N$290</c:f>
              <c:numCache>
                <c:formatCode>General</c:formatCode>
                <c:ptCount val="5"/>
                <c:pt idx="0">
                  <c:v>33160168</c:v>
                </c:pt>
                <c:pt idx="1">
                  <c:v>4848761</c:v>
                </c:pt>
                <c:pt idx="2">
                  <c:v>4959256</c:v>
                </c:pt>
                <c:pt idx="3">
                  <c:v>6112617</c:v>
                </c:pt>
                <c:pt idx="4">
                  <c:v>6748059</c:v>
                </c:pt>
              </c:numCache>
            </c:numRef>
          </c:val>
          <c:extLst>
            <c:ext xmlns:c16="http://schemas.microsoft.com/office/drawing/2014/chart" uri="{C3380CC4-5D6E-409C-BE32-E72D297353CC}">
              <c16:uniqueId val="{00000000-87DA-44C3-A288-98B68FC426E8}"/>
            </c:ext>
          </c:extLst>
        </c:ser>
        <c:dLbls>
          <c:showLegendKey val="0"/>
          <c:showVal val="0"/>
          <c:showCatName val="0"/>
          <c:showSerName val="0"/>
          <c:showPercent val="0"/>
          <c:showBubbleSize val="0"/>
        </c:dLbls>
        <c:gapWidth val="150"/>
        <c:axId val="171991424"/>
        <c:axId val="172293120"/>
      </c:barChart>
      <c:catAx>
        <c:axId val="171991424"/>
        <c:scaling>
          <c:orientation val="minMax"/>
        </c:scaling>
        <c:delete val="0"/>
        <c:axPos val="b"/>
        <c:title>
          <c:tx>
            <c:rich>
              <a:bodyPr/>
              <a:lstStyle/>
              <a:p>
                <a:pPr>
                  <a:defRPr/>
                </a:pPr>
                <a:r>
                  <a:rPr lang="en-US" dirty="0"/>
                  <a:t>District</a:t>
                </a:r>
              </a:p>
            </c:rich>
          </c:tx>
          <c:overlay val="0"/>
        </c:title>
        <c:numFmt formatCode="General" sourceLinked="0"/>
        <c:majorTickMark val="out"/>
        <c:minorTickMark val="none"/>
        <c:tickLblPos val="nextTo"/>
        <c:crossAx val="172293120"/>
        <c:crosses val="autoZero"/>
        <c:auto val="1"/>
        <c:lblAlgn val="ctr"/>
        <c:lblOffset val="100"/>
        <c:noMultiLvlLbl val="0"/>
      </c:catAx>
      <c:valAx>
        <c:axId val="172293120"/>
        <c:scaling>
          <c:orientation val="minMax"/>
        </c:scaling>
        <c:delete val="0"/>
        <c:axPos val="l"/>
        <c:numFmt formatCode="General" sourceLinked="1"/>
        <c:majorTickMark val="out"/>
        <c:minorTickMark val="none"/>
        <c:tickLblPos val="nextTo"/>
        <c:crossAx val="171991424"/>
        <c:crosses val="autoZero"/>
        <c:crossBetween val="between"/>
      </c:valAx>
      <c:spPr>
        <a:solidFill>
          <a:sysClr val="window" lastClr="FFFFFF">
            <a:lumMod val="85000"/>
          </a:sysClr>
        </a:solidFill>
      </c:spPr>
    </c:plotArea>
    <c:plotVisOnly val="1"/>
    <c:dispBlanksAs val="gap"/>
    <c:showDLblsOverMax val="0"/>
  </c:chart>
  <c:spPr>
    <a:solidFill>
      <a:schemeClr val="bg1">
        <a:lumMod val="85000"/>
      </a:schemeClr>
    </a:soli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Total vehicles in konkan division</a:t>
            </a:r>
          </a:p>
        </c:rich>
      </c:tx>
      <c:overlay val="0"/>
    </c:title>
    <c:autoTitleDeleted val="0"/>
    <c:plotArea>
      <c:layout>
        <c:manualLayout>
          <c:layoutTarget val="inner"/>
          <c:xMode val="edge"/>
          <c:yMode val="edge"/>
          <c:x val="0.16890654048693851"/>
          <c:y val="0.18156444036728481"/>
          <c:w val="0.80055270673706524"/>
          <c:h val="0.48688632367556123"/>
        </c:manualLayout>
      </c:layout>
      <c:barChart>
        <c:barDir val="col"/>
        <c:grouping val="clustered"/>
        <c:varyColors val="0"/>
        <c:ser>
          <c:idx val="0"/>
          <c:order val="0"/>
          <c:tx>
            <c:strRef>
              <c:f>Sheet3!$H$318</c:f>
              <c:strCache>
                <c:ptCount val="1"/>
                <c:pt idx="0">
                  <c:v>konkan</c:v>
                </c:pt>
              </c:strCache>
            </c:strRef>
          </c:tx>
          <c:invertIfNegative val="0"/>
          <c:dLbls>
            <c:dLbl>
              <c:idx val="6"/>
              <c:tx>
                <c:rich>
                  <a:bodyPr/>
                  <a:lstStyle/>
                  <a:p>
                    <a:r>
                      <a:rPr lang="en-US" dirty="0"/>
                      <a:t>3265501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B47-4324-9778-0AEBD9CC6D19}"/>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Sheet3!$I$317:$O$317</c:f>
              <c:strCache>
                <c:ptCount val="7"/>
                <c:pt idx="0">
                  <c:v>Thane</c:v>
                </c:pt>
                <c:pt idx="1">
                  <c:v>Mumbai suburban</c:v>
                </c:pt>
                <c:pt idx="2">
                  <c:v>Mumbai city</c:v>
                </c:pt>
                <c:pt idx="3">
                  <c:v>Raigad</c:v>
                </c:pt>
                <c:pt idx="4">
                  <c:v>Ratnagiri</c:v>
                </c:pt>
                <c:pt idx="5">
                  <c:v>Sindhudurg</c:v>
                </c:pt>
                <c:pt idx="6">
                  <c:v>Palghar</c:v>
                </c:pt>
              </c:strCache>
            </c:strRef>
          </c:cat>
          <c:val>
            <c:numRef>
              <c:f>Sheet3!$I$318:$O$318</c:f>
              <c:numCache>
                <c:formatCode>General</c:formatCode>
                <c:ptCount val="7"/>
                <c:pt idx="0">
                  <c:v>14102003</c:v>
                </c:pt>
                <c:pt idx="1">
                  <c:v>5941286</c:v>
                </c:pt>
                <c:pt idx="2">
                  <c:v>19937955</c:v>
                </c:pt>
                <c:pt idx="3">
                  <c:v>4088788</c:v>
                </c:pt>
                <c:pt idx="4">
                  <c:v>2003238</c:v>
                </c:pt>
                <c:pt idx="5">
                  <c:v>1254168</c:v>
                </c:pt>
                <c:pt idx="6">
                  <c:v>3265501.1</c:v>
                </c:pt>
              </c:numCache>
            </c:numRef>
          </c:val>
          <c:extLst>
            <c:ext xmlns:c16="http://schemas.microsoft.com/office/drawing/2014/chart" uri="{C3380CC4-5D6E-409C-BE32-E72D297353CC}">
              <c16:uniqueId val="{00000000-34E1-4AB5-B9B9-36AD86CA9256}"/>
            </c:ext>
          </c:extLst>
        </c:ser>
        <c:dLbls>
          <c:showLegendKey val="0"/>
          <c:showVal val="0"/>
          <c:showCatName val="0"/>
          <c:showSerName val="0"/>
          <c:showPercent val="0"/>
          <c:showBubbleSize val="0"/>
        </c:dLbls>
        <c:gapWidth val="150"/>
        <c:axId val="57767808"/>
        <c:axId val="57802752"/>
      </c:barChart>
      <c:catAx>
        <c:axId val="57767808"/>
        <c:scaling>
          <c:orientation val="minMax"/>
        </c:scaling>
        <c:delete val="0"/>
        <c:axPos val="b"/>
        <c:title>
          <c:tx>
            <c:rich>
              <a:bodyPr/>
              <a:lstStyle/>
              <a:p>
                <a:pPr>
                  <a:defRPr/>
                </a:pPr>
                <a:r>
                  <a:rPr lang="en-US" dirty="0"/>
                  <a:t>District</a:t>
                </a:r>
              </a:p>
            </c:rich>
          </c:tx>
          <c:overlay val="0"/>
        </c:title>
        <c:numFmt formatCode="General" sourceLinked="0"/>
        <c:majorTickMark val="out"/>
        <c:minorTickMark val="none"/>
        <c:tickLblPos val="nextTo"/>
        <c:crossAx val="57802752"/>
        <c:crosses val="autoZero"/>
        <c:auto val="1"/>
        <c:lblAlgn val="ctr"/>
        <c:lblOffset val="100"/>
        <c:noMultiLvlLbl val="0"/>
      </c:catAx>
      <c:valAx>
        <c:axId val="57802752"/>
        <c:scaling>
          <c:orientation val="minMax"/>
        </c:scaling>
        <c:delete val="0"/>
        <c:axPos val="l"/>
        <c:majorGridlines/>
        <c:numFmt formatCode="General" sourceLinked="1"/>
        <c:majorTickMark val="out"/>
        <c:minorTickMark val="none"/>
        <c:tickLblPos val="nextTo"/>
        <c:crossAx val="57767808"/>
        <c:crosses val="autoZero"/>
        <c:crossBetween val="between"/>
      </c:valAx>
      <c:spPr>
        <a:solidFill>
          <a:sysClr val="window" lastClr="FFFFFF">
            <a:lumMod val="85000"/>
          </a:sysClr>
        </a:solidFill>
      </c:spPr>
    </c:plotArea>
    <c:plotVisOnly val="1"/>
    <c:dispBlanksAs val="gap"/>
    <c:showDLblsOverMax val="0"/>
  </c:chart>
  <c:spPr>
    <a:solidFill>
      <a:sysClr val="window" lastClr="FFFFFF">
        <a:lumMod val="85000"/>
      </a:sysClr>
    </a:solidFill>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rPr>
              <a:t>Year</a:t>
            </a:r>
            <a:r>
              <a:rPr lang="en-US" sz="1800" b="1" baseline="0" dirty="0">
                <a:solidFill>
                  <a:schemeClr val="tx1"/>
                </a:solidFill>
              </a:rPr>
              <a:t> wise trend in increase in  total vehicles in Pune district               </a:t>
            </a:r>
            <a:endParaRPr lang="en-US" sz="1800" b="1" dirty="0">
              <a:solidFill>
                <a:schemeClr val="tx1"/>
              </a:solidFill>
            </a:endParaRPr>
          </a:p>
        </c:rich>
      </c:tx>
      <c:layout>
        <c:manualLayout>
          <c:xMode val="edge"/>
          <c:yMode val="edge"/>
          <c:x val="9.4040571750339655E-2"/>
          <c:y val="1.18987923062306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5">
                  <a:lumMod val="50000"/>
                </a:schemeClr>
              </a:solidFill>
              <a:round/>
            </a:ln>
            <a:effectLst/>
          </c:spPr>
          <c:marker>
            <c:symbol val="circle"/>
            <c:size val="9"/>
            <c:spPr>
              <a:solidFill>
                <a:srgbClr val="92D050"/>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vehicles in the district '!$N$52:$N$56</c:f>
              <c:strCache>
                <c:ptCount val="5"/>
                <c:pt idx="0">
                  <c:v>2018-2019</c:v>
                </c:pt>
                <c:pt idx="1">
                  <c:v>2019-2020</c:v>
                </c:pt>
                <c:pt idx="2">
                  <c:v>2020-2021</c:v>
                </c:pt>
                <c:pt idx="3">
                  <c:v>2021-2022</c:v>
                </c:pt>
                <c:pt idx="4">
                  <c:v>2022-2023</c:v>
                </c:pt>
              </c:strCache>
            </c:strRef>
          </c:cat>
          <c:val>
            <c:numRef>
              <c:f>'Total vehicles in the district '!$O$52:$O$56</c:f>
              <c:numCache>
                <c:formatCode>General</c:formatCode>
                <c:ptCount val="5"/>
                <c:pt idx="0">
                  <c:v>6102198</c:v>
                </c:pt>
                <c:pt idx="1">
                  <c:v>6482998</c:v>
                </c:pt>
                <c:pt idx="2">
                  <c:v>6683771</c:v>
                </c:pt>
                <c:pt idx="3">
                  <c:v>6824157</c:v>
                </c:pt>
                <c:pt idx="4">
                  <c:v>7067044</c:v>
                </c:pt>
              </c:numCache>
            </c:numRef>
          </c:val>
          <c:smooth val="0"/>
          <c:extLst>
            <c:ext xmlns:c16="http://schemas.microsoft.com/office/drawing/2014/chart" uri="{C3380CC4-5D6E-409C-BE32-E72D297353CC}">
              <c16:uniqueId val="{00000001-28B5-40DF-8B52-92773412F7BA}"/>
            </c:ext>
          </c:extLst>
        </c:ser>
        <c:dLbls>
          <c:showLegendKey val="0"/>
          <c:showVal val="0"/>
          <c:showCatName val="0"/>
          <c:showSerName val="0"/>
          <c:showPercent val="0"/>
          <c:showBubbleSize val="0"/>
        </c:dLbls>
        <c:marker val="1"/>
        <c:smooth val="0"/>
        <c:axId val="57866112"/>
        <c:axId val="57867648"/>
      </c:lineChart>
      <c:catAx>
        <c:axId val="57866112"/>
        <c:scaling>
          <c:orientation val="minMax"/>
        </c:scaling>
        <c:delete val="0"/>
        <c:axPos val="b"/>
        <c:numFmt formatCode="General" sourceLinked="1"/>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67648"/>
        <c:crosses val="autoZero"/>
        <c:auto val="1"/>
        <c:lblAlgn val="ctr"/>
        <c:lblOffset val="100"/>
        <c:noMultiLvlLbl val="0"/>
      </c:catAx>
      <c:valAx>
        <c:axId val="57867648"/>
        <c:scaling>
          <c:orientation val="minMax"/>
        </c:scaling>
        <c:delete val="0"/>
        <c:axPos val="l"/>
        <c:majorGridlines>
          <c:spPr>
            <a:ln w="9525" cap="flat" cmpd="sng" algn="ctr">
              <a:solidFill>
                <a:schemeClr val="tx1">
                  <a:lumMod val="65000"/>
                  <a:lumOff val="3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66112"/>
        <c:crosses val="autoZero"/>
        <c:crossBetween val="between"/>
      </c:valAx>
      <c:spPr>
        <a:noFill/>
        <a:ln>
          <a:solidFill>
            <a:schemeClr val="tx1">
              <a:lumMod val="65000"/>
              <a:lumOff val="35000"/>
            </a:schemeClr>
          </a:solidFill>
        </a:ln>
        <a:effectLst/>
      </c:spPr>
    </c:plotArea>
    <c:plotVisOnly val="1"/>
    <c:dispBlanksAs val="gap"/>
    <c:showDLblsOverMax val="0"/>
  </c:chart>
  <c:spPr>
    <a:solidFill>
      <a:schemeClr val="bg1">
        <a:lumMod val="8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Total goods transport vehicles in Maharashtra</a:t>
            </a:r>
          </a:p>
        </c:rich>
      </c:tx>
      <c:overlay val="0"/>
    </c:title>
    <c:autoTitleDeleted val="0"/>
    <c:plotArea>
      <c:layout>
        <c:manualLayout>
          <c:layoutTarget val="inner"/>
          <c:xMode val="edge"/>
          <c:yMode val="edge"/>
          <c:x val="0.14024763819464428"/>
          <c:y val="0.12753651148538148"/>
          <c:w val="0.83907365925554045"/>
          <c:h val="0.53143105507427069"/>
        </c:manualLayout>
      </c:layout>
      <c:barChart>
        <c:barDir val="col"/>
        <c:grouping val="clustered"/>
        <c:varyColors val="0"/>
        <c:ser>
          <c:idx val="0"/>
          <c:order val="0"/>
          <c:tx>
            <c:strRef>
              <c:f>Sheet1!$D$64</c:f>
              <c:strCache>
                <c:ptCount val="1"/>
                <c:pt idx="0">
                  <c:v>2018-2019</c:v>
                </c:pt>
              </c:strCache>
            </c:strRef>
          </c:tx>
          <c:invertIfNegative val="0"/>
          <c:cat>
            <c:strRef>
              <c:f>Sheet1!$E$63:$J$63</c:f>
              <c:strCache>
                <c:ptCount val="6"/>
                <c:pt idx="0">
                  <c:v>Konkan</c:v>
                </c:pt>
                <c:pt idx="1">
                  <c:v>Nashik</c:v>
                </c:pt>
                <c:pt idx="2">
                  <c:v>Pune</c:v>
                </c:pt>
                <c:pt idx="3">
                  <c:v>Aurangabad</c:v>
                </c:pt>
                <c:pt idx="4">
                  <c:v>Amravati</c:v>
                </c:pt>
                <c:pt idx="5">
                  <c:v>Nagpur</c:v>
                </c:pt>
              </c:strCache>
            </c:strRef>
          </c:cat>
          <c:val>
            <c:numRef>
              <c:f>Sheet1!$E$64:$J$64</c:f>
              <c:numCache>
                <c:formatCode>General</c:formatCode>
                <c:ptCount val="6"/>
                <c:pt idx="0">
                  <c:v>626934.72</c:v>
                </c:pt>
                <c:pt idx="1">
                  <c:v>633737</c:v>
                </c:pt>
                <c:pt idx="2">
                  <c:v>814152</c:v>
                </c:pt>
                <c:pt idx="3">
                  <c:v>420914</c:v>
                </c:pt>
                <c:pt idx="4">
                  <c:v>202120</c:v>
                </c:pt>
                <c:pt idx="5">
                  <c:v>239612</c:v>
                </c:pt>
              </c:numCache>
            </c:numRef>
          </c:val>
          <c:extLst>
            <c:ext xmlns:c16="http://schemas.microsoft.com/office/drawing/2014/chart" uri="{C3380CC4-5D6E-409C-BE32-E72D297353CC}">
              <c16:uniqueId val="{00000000-C7CD-4E20-AF10-EC6DE56990CE}"/>
            </c:ext>
          </c:extLst>
        </c:ser>
        <c:ser>
          <c:idx val="1"/>
          <c:order val="1"/>
          <c:tx>
            <c:strRef>
              <c:f>Sheet1!$D$65</c:f>
              <c:strCache>
                <c:ptCount val="1"/>
                <c:pt idx="0">
                  <c:v>2019-2020</c:v>
                </c:pt>
              </c:strCache>
            </c:strRef>
          </c:tx>
          <c:invertIfNegative val="0"/>
          <c:cat>
            <c:strRef>
              <c:f>Sheet1!$E$63:$J$63</c:f>
              <c:strCache>
                <c:ptCount val="6"/>
                <c:pt idx="0">
                  <c:v>Konkan</c:v>
                </c:pt>
                <c:pt idx="1">
                  <c:v>Nashik</c:v>
                </c:pt>
                <c:pt idx="2">
                  <c:v>Pune</c:v>
                </c:pt>
                <c:pt idx="3">
                  <c:v>Aurangabad</c:v>
                </c:pt>
                <c:pt idx="4">
                  <c:v>Amravati</c:v>
                </c:pt>
                <c:pt idx="5">
                  <c:v>Nagpur</c:v>
                </c:pt>
              </c:strCache>
            </c:strRef>
          </c:cat>
          <c:val>
            <c:numRef>
              <c:f>Sheet1!$E$65:$J$65</c:f>
              <c:numCache>
                <c:formatCode>General</c:formatCode>
                <c:ptCount val="6"/>
                <c:pt idx="0">
                  <c:v>671085</c:v>
                </c:pt>
                <c:pt idx="1">
                  <c:v>671845</c:v>
                </c:pt>
                <c:pt idx="2">
                  <c:v>855517</c:v>
                </c:pt>
                <c:pt idx="3">
                  <c:v>458901</c:v>
                </c:pt>
                <c:pt idx="4">
                  <c:v>216343</c:v>
                </c:pt>
                <c:pt idx="5">
                  <c:v>254486</c:v>
                </c:pt>
              </c:numCache>
            </c:numRef>
          </c:val>
          <c:extLst>
            <c:ext xmlns:c16="http://schemas.microsoft.com/office/drawing/2014/chart" uri="{C3380CC4-5D6E-409C-BE32-E72D297353CC}">
              <c16:uniqueId val="{00000001-C7CD-4E20-AF10-EC6DE56990CE}"/>
            </c:ext>
          </c:extLst>
        </c:ser>
        <c:ser>
          <c:idx val="2"/>
          <c:order val="2"/>
          <c:tx>
            <c:strRef>
              <c:f>Sheet1!$D$66</c:f>
              <c:strCache>
                <c:ptCount val="1"/>
                <c:pt idx="0">
                  <c:v>2020-2021</c:v>
                </c:pt>
              </c:strCache>
            </c:strRef>
          </c:tx>
          <c:invertIfNegative val="0"/>
          <c:cat>
            <c:strRef>
              <c:f>Sheet1!$E$63:$J$63</c:f>
              <c:strCache>
                <c:ptCount val="6"/>
                <c:pt idx="0">
                  <c:v>Konkan</c:v>
                </c:pt>
                <c:pt idx="1">
                  <c:v>Nashik</c:v>
                </c:pt>
                <c:pt idx="2">
                  <c:v>Pune</c:v>
                </c:pt>
                <c:pt idx="3">
                  <c:v>Aurangabad</c:v>
                </c:pt>
                <c:pt idx="4">
                  <c:v>Amravati</c:v>
                </c:pt>
                <c:pt idx="5">
                  <c:v>Nagpur</c:v>
                </c:pt>
              </c:strCache>
            </c:strRef>
          </c:cat>
          <c:val>
            <c:numRef>
              <c:f>Sheet1!$E$66:$J$66</c:f>
              <c:numCache>
                <c:formatCode>General</c:formatCode>
                <c:ptCount val="6"/>
                <c:pt idx="0">
                  <c:v>692231</c:v>
                </c:pt>
                <c:pt idx="1">
                  <c:v>393907</c:v>
                </c:pt>
                <c:pt idx="2">
                  <c:v>887037</c:v>
                </c:pt>
                <c:pt idx="3">
                  <c:v>498544</c:v>
                </c:pt>
                <c:pt idx="4">
                  <c:v>231103</c:v>
                </c:pt>
                <c:pt idx="5">
                  <c:v>276205</c:v>
                </c:pt>
              </c:numCache>
            </c:numRef>
          </c:val>
          <c:extLst>
            <c:ext xmlns:c16="http://schemas.microsoft.com/office/drawing/2014/chart" uri="{C3380CC4-5D6E-409C-BE32-E72D297353CC}">
              <c16:uniqueId val="{00000002-C7CD-4E20-AF10-EC6DE56990CE}"/>
            </c:ext>
          </c:extLst>
        </c:ser>
        <c:ser>
          <c:idx val="3"/>
          <c:order val="3"/>
          <c:tx>
            <c:strRef>
              <c:f>Sheet1!$D$67</c:f>
              <c:strCache>
                <c:ptCount val="1"/>
                <c:pt idx="0">
                  <c:v>2021-2022</c:v>
                </c:pt>
              </c:strCache>
            </c:strRef>
          </c:tx>
          <c:invertIfNegative val="0"/>
          <c:cat>
            <c:strRef>
              <c:f>Sheet1!$E$63:$J$63</c:f>
              <c:strCache>
                <c:ptCount val="6"/>
                <c:pt idx="0">
                  <c:v>Konkan</c:v>
                </c:pt>
                <c:pt idx="1">
                  <c:v>Nashik</c:v>
                </c:pt>
                <c:pt idx="2">
                  <c:v>Pune</c:v>
                </c:pt>
                <c:pt idx="3">
                  <c:v>Aurangabad</c:v>
                </c:pt>
                <c:pt idx="4">
                  <c:v>Amravati</c:v>
                </c:pt>
                <c:pt idx="5">
                  <c:v>Nagpur</c:v>
                </c:pt>
              </c:strCache>
            </c:strRef>
          </c:cat>
          <c:val>
            <c:numRef>
              <c:f>Sheet1!$E$67:$J$67</c:f>
              <c:numCache>
                <c:formatCode>General</c:formatCode>
                <c:ptCount val="6"/>
                <c:pt idx="0">
                  <c:v>723046</c:v>
                </c:pt>
                <c:pt idx="1">
                  <c:v>764359</c:v>
                </c:pt>
                <c:pt idx="2">
                  <c:v>796448</c:v>
                </c:pt>
                <c:pt idx="3">
                  <c:v>478478</c:v>
                </c:pt>
                <c:pt idx="4">
                  <c:v>252678</c:v>
                </c:pt>
                <c:pt idx="5">
                  <c:v>288153</c:v>
                </c:pt>
              </c:numCache>
            </c:numRef>
          </c:val>
          <c:extLst>
            <c:ext xmlns:c16="http://schemas.microsoft.com/office/drawing/2014/chart" uri="{C3380CC4-5D6E-409C-BE32-E72D297353CC}">
              <c16:uniqueId val="{00000003-C7CD-4E20-AF10-EC6DE56990CE}"/>
            </c:ext>
          </c:extLst>
        </c:ser>
        <c:ser>
          <c:idx val="4"/>
          <c:order val="4"/>
          <c:tx>
            <c:strRef>
              <c:f>Sheet1!$D$68</c:f>
              <c:strCache>
                <c:ptCount val="1"/>
                <c:pt idx="0">
                  <c:v>2022-2023</c:v>
                </c:pt>
              </c:strCache>
            </c:strRef>
          </c:tx>
          <c:invertIfNegative val="0"/>
          <c:cat>
            <c:strRef>
              <c:f>Sheet1!$E$63:$J$63</c:f>
              <c:strCache>
                <c:ptCount val="6"/>
                <c:pt idx="0">
                  <c:v>Konkan</c:v>
                </c:pt>
                <c:pt idx="1">
                  <c:v>Nashik</c:v>
                </c:pt>
                <c:pt idx="2">
                  <c:v>Pune</c:v>
                </c:pt>
                <c:pt idx="3">
                  <c:v>Aurangabad</c:v>
                </c:pt>
                <c:pt idx="4">
                  <c:v>Amravati</c:v>
                </c:pt>
                <c:pt idx="5">
                  <c:v>Nagpur</c:v>
                </c:pt>
              </c:strCache>
            </c:strRef>
          </c:cat>
          <c:val>
            <c:numRef>
              <c:f>Sheet1!$E$68:$J$68</c:f>
              <c:numCache>
                <c:formatCode>General</c:formatCode>
                <c:ptCount val="6"/>
                <c:pt idx="0">
                  <c:v>774077</c:v>
                </c:pt>
                <c:pt idx="1">
                  <c:v>813844</c:v>
                </c:pt>
                <c:pt idx="2">
                  <c:v>783943</c:v>
                </c:pt>
                <c:pt idx="3">
                  <c:v>592272</c:v>
                </c:pt>
                <c:pt idx="4">
                  <c:v>273349</c:v>
                </c:pt>
                <c:pt idx="5">
                  <c:v>313832</c:v>
                </c:pt>
              </c:numCache>
            </c:numRef>
          </c:val>
          <c:extLst>
            <c:ext xmlns:c16="http://schemas.microsoft.com/office/drawing/2014/chart" uri="{C3380CC4-5D6E-409C-BE32-E72D297353CC}">
              <c16:uniqueId val="{00000004-C7CD-4E20-AF10-EC6DE56990CE}"/>
            </c:ext>
          </c:extLst>
        </c:ser>
        <c:dLbls>
          <c:showLegendKey val="0"/>
          <c:showVal val="0"/>
          <c:showCatName val="0"/>
          <c:showSerName val="0"/>
          <c:showPercent val="0"/>
          <c:showBubbleSize val="0"/>
        </c:dLbls>
        <c:gapWidth val="150"/>
        <c:axId val="62184064"/>
        <c:axId val="62190336"/>
      </c:barChart>
      <c:catAx>
        <c:axId val="62184064"/>
        <c:scaling>
          <c:orientation val="minMax"/>
        </c:scaling>
        <c:delete val="0"/>
        <c:axPos val="b"/>
        <c:title>
          <c:tx>
            <c:rich>
              <a:bodyPr/>
              <a:lstStyle/>
              <a:p>
                <a:pPr>
                  <a:defRPr/>
                </a:pPr>
                <a:r>
                  <a:rPr lang="en-US" dirty="0"/>
                  <a:t>Division</a:t>
                </a:r>
              </a:p>
            </c:rich>
          </c:tx>
          <c:overlay val="0"/>
        </c:title>
        <c:numFmt formatCode="General" sourceLinked="0"/>
        <c:majorTickMark val="none"/>
        <c:minorTickMark val="none"/>
        <c:tickLblPos val="nextTo"/>
        <c:crossAx val="62190336"/>
        <c:crosses val="autoZero"/>
        <c:auto val="1"/>
        <c:lblAlgn val="ctr"/>
        <c:lblOffset val="100"/>
        <c:noMultiLvlLbl val="0"/>
      </c:catAx>
      <c:valAx>
        <c:axId val="62190336"/>
        <c:scaling>
          <c:orientation val="minMax"/>
        </c:scaling>
        <c:delete val="0"/>
        <c:axPos val="l"/>
        <c:majorGridlines/>
        <c:numFmt formatCode="General" sourceLinked="1"/>
        <c:majorTickMark val="none"/>
        <c:minorTickMark val="none"/>
        <c:tickLblPos val="nextTo"/>
        <c:crossAx val="62184064"/>
        <c:crosses val="autoZero"/>
        <c:crossBetween val="between"/>
      </c:valAx>
      <c:dTable>
        <c:showHorzBorder val="1"/>
        <c:showVertBorder val="1"/>
        <c:showOutline val="1"/>
        <c:showKeys val="1"/>
      </c:dTable>
    </c:plotArea>
    <c:plotVisOnly val="1"/>
    <c:dispBlanksAs val="gap"/>
    <c:showDLblsOverMax val="0"/>
  </c:chart>
  <c:spPr>
    <a:solidFill>
      <a:schemeClr val="bg1">
        <a:lumMod val="85000"/>
      </a:schemeClr>
    </a:solidFill>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dirty="0"/>
              <a:t>Divisionwise share of license holders in Maharashtra</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2"/>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extLst>
              <c:ext xmlns:c16="http://schemas.microsoft.com/office/drawing/2014/chart" uri="{C3380CC4-5D6E-409C-BE32-E72D297353CC}">
                <c16:uniqueId val="{00000001-7987-4BAF-A1AC-DF7C4FB8FDDF}"/>
              </c:ext>
            </c:extLst>
          </c:dPt>
          <c:dPt>
            <c:idx val="1"/>
            <c:bubble3D val="0"/>
            <c:spPr>
              <a:solidFill>
                <a:schemeClr val="accent4"/>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extLst>
              <c:ext xmlns:c16="http://schemas.microsoft.com/office/drawing/2014/chart" uri="{C3380CC4-5D6E-409C-BE32-E72D297353CC}">
                <c16:uniqueId val="{00000003-7987-4BAF-A1AC-DF7C4FB8FDDF}"/>
              </c:ext>
            </c:extLst>
          </c:dPt>
          <c:dPt>
            <c:idx val="2"/>
            <c:bubble3D val="0"/>
            <c:spPr>
              <a:solidFill>
                <a:schemeClr val="accent6"/>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extLst>
              <c:ext xmlns:c16="http://schemas.microsoft.com/office/drawing/2014/chart" uri="{C3380CC4-5D6E-409C-BE32-E72D297353CC}">
                <c16:uniqueId val="{00000005-7987-4BAF-A1AC-DF7C4FB8FDDF}"/>
              </c:ext>
            </c:extLst>
          </c:dPt>
          <c:dPt>
            <c:idx val="3"/>
            <c:bubble3D val="0"/>
            <c:spPr>
              <a:solidFill>
                <a:schemeClr val="accent2">
                  <a:lumMod val="6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extLst>
              <c:ext xmlns:c16="http://schemas.microsoft.com/office/drawing/2014/chart" uri="{C3380CC4-5D6E-409C-BE32-E72D297353CC}">
                <c16:uniqueId val="{00000007-7987-4BAF-A1AC-DF7C4FB8FDDF}"/>
              </c:ext>
            </c:extLst>
          </c:dPt>
          <c:dPt>
            <c:idx val="4"/>
            <c:bubble3D val="0"/>
            <c:spPr>
              <a:solidFill>
                <a:schemeClr val="accent4">
                  <a:lumMod val="6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extLst>
              <c:ext xmlns:c16="http://schemas.microsoft.com/office/drawing/2014/chart" uri="{C3380CC4-5D6E-409C-BE32-E72D297353CC}">
                <c16:uniqueId val="{00000009-7987-4BAF-A1AC-DF7C4FB8FDDF}"/>
              </c:ext>
            </c:extLst>
          </c:dPt>
          <c:dPt>
            <c:idx val="5"/>
            <c:bubble3D val="0"/>
            <c:spPr>
              <a:solidFill>
                <a:schemeClr val="accent6">
                  <a:lumMod val="60000"/>
                </a:schemeClr>
              </a:solidFill>
              <a:ln w="9525" cap="flat" cmpd="sng" algn="ctr">
                <a:solidFill>
                  <a:schemeClr val="lt1">
                    <a:shade val="95000"/>
                    <a:satMod val="105000"/>
                  </a:schemeClr>
                </a:solidFill>
                <a:prstDash val="solid"/>
                <a:round/>
              </a:ln>
              <a:effectLst>
                <a:outerShdw blurRad="40000" dist="20000" dir="5400000" rotWithShape="0">
                  <a:srgbClr val="000000">
                    <a:alpha val="38000"/>
                  </a:srgbClr>
                </a:outerShdw>
              </a:effectLst>
            </c:spPr>
            <c:extLst>
              <c:ext xmlns:c16="http://schemas.microsoft.com/office/drawing/2014/chart" uri="{C3380CC4-5D6E-409C-BE32-E72D297353CC}">
                <c16:uniqueId val="{0000000B-7987-4BAF-A1AC-DF7C4FB8FDDF}"/>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extLst>
          </c:dLbls>
          <c:cat>
            <c:strRef>
              <c:f>main!$B$44:$B$49</c:f>
              <c:strCache>
                <c:ptCount val="6"/>
                <c:pt idx="0">
                  <c:v>Konkan</c:v>
                </c:pt>
                <c:pt idx="1">
                  <c:v>Nashik</c:v>
                </c:pt>
                <c:pt idx="2">
                  <c:v>Pune</c:v>
                </c:pt>
                <c:pt idx="3">
                  <c:v>Aurangabad</c:v>
                </c:pt>
                <c:pt idx="4">
                  <c:v>Amravati</c:v>
                </c:pt>
                <c:pt idx="5">
                  <c:v>Nagpur</c:v>
                </c:pt>
              </c:strCache>
            </c:strRef>
          </c:cat>
          <c:val>
            <c:numRef>
              <c:f>main!$C$44:$C$49</c:f>
              <c:numCache>
                <c:formatCode>General</c:formatCode>
                <c:ptCount val="6"/>
                <c:pt idx="0">
                  <c:v>15210328</c:v>
                </c:pt>
                <c:pt idx="1">
                  <c:v>7319910</c:v>
                </c:pt>
                <c:pt idx="2">
                  <c:v>27202027</c:v>
                </c:pt>
                <c:pt idx="3">
                  <c:v>2794925.0333999996</c:v>
                </c:pt>
                <c:pt idx="4">
                  <c:v>5213465</c:v>
                </c:pt>
                <c:pt idx="5">
                  <c:v>1484027</c:v>
                </c:pt>
              </c:numCache>
            </c:numRef>
          </c:val>
          <c:extLst>
            <c:ext xmlns:c16="http://schemas.microsoft.com/office/drawing/2014/chart" uri="{C3380CC4-5D6E-409C-BE32-E72D297353CC}">
              <c16:uniqueId val="{00000000-917B-4BB5-9AB0-1A6D1114126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zero"/>
    <c:showDLblsOverMax val="0"/>
  </c:chart>
  <c:spPr>
    <a:solidFill>
      <a:schemeClr val="accent1">
        <a:lumMod val="20000"/>
        <a:lumOff val="80000"/>
      </a:schemeClr>
    </a:solidFill>
    <a:ln w="9525" cap="flat" cmpd="sng" algn="ctr">
      <a:solidFill>
        <a:schemeClr val="tx1"/>
      </a:solidFill>
      <a:prstDash val="soli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7"/>
    </mc:Choice>
    <mc:Fallback>
      <c:style val="37"/>
    </mc:Fallback>
  </mc:AlternateContent>
  <c:chart>
    <c:title>
      <c:tx>
        <c:rich>
          <a:bodyPr rot="0" vert="horz"/>
          <a:lstStyle/>
          <a:p>
            <a:pPr>
              <a:defRPr/>
            </a:pPr>
            <a:r>
              <a:rPr lang="en-US" dirty="0"/>
              <a:t>License holders in Pune division</a:t>
            </a:r>
          </a:p>
        </c:rich>
      </c:tx>
      <c:layout>
        <c:manualLayout>
          <c:xMode val="edge"/>
          <c:yMode val="edge"/>
          <c:x val="0.25033329737892351"/>
          <c:y val="4.2653903553908024E-2"/>
        </c:manualLayout>
      </c:layout>
      <c:overlay val="0"/>
    </c:title>
    <c:autoTitleDeleted val="0"/>
    <c:plotArea>
      <c:layout/>
      <c:barChart>
        <c:barDir val="col"/>
        <c:grouping val="clustered"/>
        <c:varyColors val="0"/>
        <c:ser>
          <c:idx val="0"/>
          <c:order val="0"/>
          <c:tx>
            <c:strRef>
              <c:f>'Number of license holders'!$R$230</c:f>
              <c:strCache>
                <c:ptCount val="1"/>
                <c:pt idx="0">
                  <c:v>Pune</c:v>
                </c:pt>
              </c:strCache>
            </c:strRef>
          </c:tx>
          <c:invertIfNegative val="0"/>
          <c:cat>
            <c:strRef>
              <c:f>'Number of license holders'!$S$229:$W$229</c:f>
              <c:strCache>
                <c:ptCount val="5"/>
                <c:pt idx="0">
                  <c:v>Pune</c:v>
                </c:pt>
                <c:pt idx="1">
                  <c:v>Solapur</c:v>
                </c:pt>
                <c:pt idx="2">
                  <c:v>Satara</c:v>
                </c:pt>
                <c:pt idx="3">
                  <c:v>Kolhapur</c:v>
                </c:pt>
                <c:pt idx="4">
                  <c:v>Sangli</c:v>
                </c:pt>
              </c:strCache>
            </c:strRef>
          </c:cat>
          <c:val>
            <c:numRef>
              <c:f>'Number of license holders'!$S$230:$W$230</c:f>
              <c:numCache>
                <c:formatCode>General</c:formatCode>
                <c:ptCount val="5"/>
                <c:pt idx="0">
                  <c:v>19904638</c:v>
                </c:pt>
                <c:pt idx="1">
                  <c:v>439342</c:v>
                </c:pt>
                <c:pt idx="2">
                  <c:v>842000</c:v>
                </c:pt>
                <c:pt idx="3">
                  <c:v>5007156</c:v>
                </c:pt>
                <c:pt idx="4">
                  <c:v>2469311</c:v>
                </c:pt>
              </c:numCache>
            </c:numRef>
          </c:val>
          <c:extLst>
            <c:ext xmlns:c16="http://schemas.microsoft.com/office/drawing/2014/chart" uri="{C3380CC4-5D6E-409C-BE32-E72D297353CC}">
              <c16:uniqueId val="{00000000-7C01-4641-B575-59EB7A6F569A}"/>
            </c:ext>
          </c:extLst>
        </c:ser>
        <c:dLbls>
          <c:showLegendKey val="0"/>
          <c:showVal val="0"/>
          <c:showCatName val="0"/>
          <c:showSerName val="0"/>
          <c:showPercent val="0"/>
          <c:showBubbleSize val="0"/>
        </c:dLbls>
        <c:gapWidth val="219"/>
        <c:overlap val="-27"/>
        <c:axId val="62521344"/>
        <c:axId val="62523264"/>
      </c:barChart>
      <c:catAx>
        <c:axId val="62521344"/>
        <c:scaling>
          <c:orientation val="minMax"/>
        </c:scaling>
        <c:delete val="0"/>
        <c:axPos val="b"/>
        <c:title>
          <c:tx>
            <c:rich>
              <a:bodyPr/>
              <a:lstStyle/>
              <a:p>
                <a:pPr>
                  <a:defRPr/>
                </a:pPr>
                <a:r>
                  <a:rPr lang="en-US" dirty="0"/>
                  <a:t>Distrioct</a:t>
                </a:r>
              </a:p>
            </c:rich>
          </c:tx>
          <c:overlay val="0"/>
        </c:title>
        <c:numFmt formatCode="General" sourceLinked="1"/>
        <c:majorTickMark val="none"/>
        <c:minorTickMark val="none"/>
        <c:tickLblPos val="nextTo"/>
        <c:txPr>
          <a:bodyPr rot="-60000000" vert="horz"/>
          <a:lstStyle/>
          <a:p>
            <a:pPr>
              <a:defRPr/>
            </a:pPr>
            <a:endParaRPr lang="en-US"/>
          </a:p>
        </c:txPr>
        <c:crossAx val="62523264"/>
        <c:crosses val="autoZero"/>
        <c:auto val="1"/>
        <c:lblAlgn val="ctr"/>
        <c:lblOffset val="100"/>
        <c:noMultiLvlLbl val="0"/>
      </c:catAx>
      <c:valAx>
        <c:axId val="62523264"/>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62521344"/>
        <c:crosses val="autoZero"/>
        <c:crossBetween val="between"/>
      </c:valAx>
      <c:dTable>
        <c:showHorzBorder val="1"/>
        <c:showVertBorder val="1"/>
        <c:showOutline val="1"/>
        <c:showKeys val="1"/>
      </c:dTable>
      <c:spPr>
        <a:solidFill>
          <a:schemeClr val="accent1">
            <a:lumMod val="20000"/>
            <a:lumOff val="80000"/>
          </a:schemeClr>
        </a:solidFill>
      </c:spPr>
    </c:plotArea>
    <c:plotVisOnly val="1"/>
    <c:dispBlanksAs val="gap"/>
    <c:showDLblsOverMax val="0"/>
  </c:chart>
  <c:spPr>
    <a:solidFill>
      <a:schemeClr val="accent1">
        <a:lumMod val="20000"/>
        <a:lumOff val="80000"/>
      </a:schemeClr>
    </a:solidFill>
  </c:spPr>
  <c:externalData r:id="rId1">
    <c:autoUpdate val="1"/>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15">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a:schemeClr val="lt1"/>
    </cs:lnRef>
    <cs:fillRef idx="1">
      <cs:styleClr val="auto"/>
    </cs:fillRef>
    <cs:effectRef idx="1">
      <a:schemeClr val="dk1"/>
    </cs:effectRef>
    <cs:fontRef idx="minor">
      <a:schemeClr val="tx1"/>
    </cs:fontRef>
    <cs:spPr>
      <a:ln>
        <a:round/>
      </a:ln>
    </cs:spPr>
  </cs:dataPoint>
  <cs:dataPoint3D>
    <cs:lnRef idx="1">
      <a:schemeClr val="lt1"/>
    </cs:lnRef>
    <cs:fillRef idx="1">
      <cs:styleClr val="auto"/>
    </cs:fillRef>
    <cs:effectRef idx="1">
      <a:schemeClr val="dk1"/>
    </cs:effectRef>
    <cs:fontRef idx="minor">
      <a:schemeClr val="tx1"/>
    </cs:fontRef>
    <cs:spPr>
      <a:ln>
        <a:round/>
      </a:ln>
    </cs:spPr>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1">
      <cs:styleClr val="auto"/>
    </cs:fillRef>
    <cs:effectRef idx="1">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1">
      <a:schemeClr val="dk1"/>
    </cs:effectRef>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1">
      <a:schemeClr val="dk1"/>
    </cs:effectRef>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1" name="Google Shape;22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9" name="Google Shape;22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2" name="Google Shape;24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6" name="Google Shape;25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3" name="Google Shape;26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1" name="Google Shape;27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9" name="Google Shape;27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7" name="Google Shape;297;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1" name="Google Shape;15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0" name="Google Shape;18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0" name="Google Shape;19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1" name="Google Shape;21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5"/>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88" name="Google Shape;88;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dirty="0"/>
          </a:p>
        </p:txBody>
      </p:sp>
      <p:sp>
        <p:nvSpPr>
          <p:cNvPr id="89" name="Google Shape;89;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1"/>
                </a:solidFill>
                <a:latin typeface="Calibri"/>
                <a:ea typeface="Calibri"/>
                <a:cs typeface="Calibri"/>
                <a:sym typeface="Calibri"/>
              </a:defRPr>
            </a:lvl1pPr>
            <a:lvl2pPr marL="0" marR="0" lvl="1" indent="0" algn="r" rtl="0">
              <a:spcBef>
                <a:spcPts val="0"/>
              </a:spcBef>
              <a:buNone/>
              <a:defRPr sz="1200" b="0" u="none">
                <a:solidFill>
                  <a:schemeClr val="lt1"/>
                </a:solidFill>
                <a:latin typeface="Calibri"/>
                <a:ea typeface="Calibri"/>
                <a:cs typeface="Calibri"/>
                <a:sym typeface="Calibri"/>
              </a:defRPr>
            </a:lvl2pPr>
            <a:lvl3pPr marL="0" marR="0" lvl="2" indent="0" algn="r" rtl="0">
              <a:spcBef>
                <a:spcPts val="0"/>
              </a:spcBef>
              <a:buNone/>
              <a:defRPr sz="1200" b="0" u="none">
                <a:solidFill>
                  <a:schemeClr val="lt1"/>
                </a:solidFill>
                <a:latin typeface="Calibri"/>
                <a:ea typeface="Calibri"/>
                <a:cs typeface="Calibri"/>
                <a:sym typeface="Calibri"/>
              </a:defRPr>
            </a:lvl3pPr>
            <a:lvl4pPr marL="0" marR="0" lvl="3" indent="0" algn="r" rtl="0">
              <a:spcBef>
                <a:spcPts val="0"/>
              </a:spcBef>
              <a:buNone/>
              <a:defRPr sz="1200" b="0" u="none">
                <a:solidFill>
                  <a:schemeClr val="lt1"/>
                </a:solidFill>
                <a:latin typeface="Calibri"/>
                <a:ea typeface="Calibri"/>
                <a:cs typeface="Calibri"/>
                <a:sym typeface="Calibri"/>
              </a:defRPr>
            </a:lvl4pPr>
            <a:lvl5pPr marL="0" marR="0" lvl="4" indent="0" algn="r" rtl="0">
              <a:spcBef>
                <a:spcPts val="0"/>
              </a:spcBef>
              <a:buNone/>
              <a:defRPr sz="1200" b="0" u="none">
                <a:solidFill>
                  <a:schemeClr val="lt1"/>
                </a:solidFill>
                <a:latin typeface="Calibri"/>
                <a:ea typeface="Calibri"/>
                <a:cs typeface="Calibri"/>
                <a:sym typeface="Calibri"/>
              </a:defRPr>
            </a:lvl5pPr>
            <a:lvl6pPr marL="0" marR="0" lvl="5" indent="0" algn="r" rtl="0">
              <a:spcBef>
                <a:spcPts val="0"/>
              </a:spcBef>
              <a:buNone/>
              <a:defRPr sz="1200" b="0" u="none">
                <a:solidFill>
                  <a:schemeClr val="lt1"/>
                </a:solidFill>
                <a:latin typeface="Calibri"/>
                <a:ea typeface="Calibri"/>
                <a:cs typeface="Calibri"/>
                <a:sym typeface="Calibri"/>
              </a:defRPr>
            </a:lvl6pPr>
            <a:lvl7pPr marL="0" marR="0" lvl="6" indent="0" algn="r" rtl="0">
              <a:spcBef>
                <a:spcPts val="0"/>
              </a:spcBef>
              <a:buNone/>
              <a:defRPr sz="1200" b="0" u="none">
                <a:solidFill>
                  <a:schemeClr val="lt1"/>
                </a:solidFill>
                <a:latin typeface="Calibri"/>
                <a:ea typeface="Calibri"/>
                <a:cs typeface="Calibri"/>
                <a:sym typeface="Calibri"/>
              </a:defRPr>
            </a:lvl7pPr>
            <a:lvl8pPr marL="0" marR="0" lvl="7" indent="0" algn="r" rtl="0">
              <a:spcBef>
                <a:spcPts val="0"/>
              </a:spcBef>
              <a:buNone/>
              <a:defRPr sz="1200" b="0" u="none">
                <a:solidFill>
                  <a:schemeClr val="lt1"/>
                </a:solidFill>
                <a:latin typeface="Calibri"/>
                <a:ea typeface="Calibri"/>
                <a:cs typeface="Calibri"/>
                <a:sym typeface="Calibri"/>
              </a:defRPr>
            </a:lvl8pPr>
            <a:lvl9pPr marL="0" marR="0" lvl="8" indent="0" algn="r" rtl="0">
              <a:spcBef>
                <a:spcPts val="0"/>
              </a:spcBef>
              <a:buNone/>
              <a:defRPr sz="1200" b="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
          <p:cNvSpPr/>
          <p:nvPr/>
        </p:nvSpPr>
        <p:spPr>
          <a:xfrm>
            <a:off x="0" y="2"/>
            <a:ext cx="9144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100" name="Google Shape;100;p1" descr="IMG_20240612_075542"/>
          <p:cNvPicPr preferRelativeResize="0"/>
          <p:nvPr/>
        </p:nvPicPr>
        <p:blipFill rotWithShape="1">
          <a:blip r:embed="rId3">
            <a:alphaModFix/>
          </a:blip>
          <a:srcRect l="108" r="2729" b="1"/>
          <a:stretch/>
        </p:blipFill>
        <p:spPr>
          <a:xfrm>
            <a:off x="1359588" y="348915"/>
            <a:ext cx="6749696" cy="5938108"/>
          </a:xfrm>
          <a:prstGeom prst="rect">
            <a:avLst/>
          </a:prstGeom>
          <a:noFill/>
          <a:ln>
            <a:noFill/>
          </a:ln>
        </p:spPr>
      </p:pic>
      <p:sp>
        <p:nvSpPr>
          <p:cNvPr id="101" name="Google Shape;101;p1"/>
          <p:cNvSpPr txBox="1"/>
          <p:nvPr/>
        </p:nvSpPr>
        <p:spPr>
          <a:xfrm>
            <a:off x="0" y="5257800"/>
            <a:ext cx="9276347" cy="125128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2060"/>
              </a:buClr>
              <a:buSzPts val="3200"/>
            </a:pPr>
            <a:r>
              <a:rPr lang="en-US" sz="3600" b="1" i="0" u="none" strike="noStrike" cap="none" dirty="0">
                <a:solidFill>
                  <a:srgbClr val="002060"/>
                </a:solidFill>
                <a:latin typeface="Calibri"/>
                <a:ea typeface="Calibri"/>
                <a:cs typeface="Calibri"/>
                <a:sym typeface="Calibri"/>
              </a:rPr>
              <a:t> ROAD TRANSPORT AND COMMUNICATION</a:t>
            </a:r>
            <a:endParaRPr sz="3600" b="1" i="0" u="none" strike="noStrike" cap="none" dirty="0">
              <a:solidFill>
                <a:srgbClr val="002060"/>
              </a:solidFill>
              <a:latin typeface="Calibri"/>
              <a:ea typeface="Calibri"/>
              <a:cs typeface="Calibri"/>
              <a:sym typeface="Calibri"/>
            </a:endParaRPr>
          </a:p>
        </p:txBody>
      </p:sp>
      <p:sp>
        <p:nvSpPr>
          <p:cNvPr id="102" name="Google Shape;102;p1"/>
          <p:cNvSpPr/>
          <p:nvPr/>
        </p:nvSpPr>
        <p:spPr>
          <a:xfrm flipH="1">
            <a:off x="0" y="6408741"/>
            <a:ext cx="9143997" cy="45720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03" name="Google Shape;103;p1"/>
          <p:cNvSpPr/>
          <p:nvPr/>
        </p:nvSpPr>
        <p:spPr>
          <a:xfrm flipH="1">
            <a:off x="-3" y="6408742"/>
            <a:ext cx="6086475" cy="449258"/>
          </a:xfrm>
          <a:prstGeom prst="rect">
            <a:avLst/>
          </a:prstGeom>
          <a:gradFill>
            <a:gsLst>
              <a:gs pos="0">
                <a:srgbClr val="2E75B5">
                  <a:alpha val="58823"/>
                </a:srgbClr>
              </a:gs>
              <a:gs pos="28000">
                <a:srgbClr val="2E75B5">
                  <a:alpha val="58823"/>
                </a:srgbClr>
              </a:gs>
              <a:gs pos="100000">
                <a:srgbClr val="000000">
                  <a:alpha val="69803"/>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5508104" y="260648"/>
            <a:ext cx="3456384" cy="256818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r>
              <a:rPr lang="en-US" sz="1200" dirty="0"/>
              <a:t> </a:t>
            </a:r>
            <a:endParaRPr sz="1200" dirty="0"/>
          </a:p>
        </p:txBody>
      </p:sp>
      <p:graphicFrame>
        <p:nvGraphicFramePr>
          <p:cNvPr id="205" name="Google Shape;205;p12"/>
          <p:cNvGraphicFramePr/>
          <p:nvPr>
            <p:extLst>
              <p:ext uri="{D42A27DB-BD31-4B8C-83A1-F6EECF244321}">
                <p14:modId xmlns:p14="http://schemas.microsoft.com/office/powerpoint/2010/main" val="3515999809"/>
              </p:ext>
            </p:extLst>
          </p:nvPr>
        </p:nvGraphicFramePr>
        <p:xfrm>
          <a:off x="187246" y="3429000"/>
          <a:ext cx="5320858" cy="3168352"/>
        </p:xfrm>
        <a:graphic>
          <a:graphicData uri="http://schemas.openxmlformats.org/drawingml/2006/chart">
            <c:chart xmlns:c="http://schemas.openxmlformats.org/drawingml/2006/chart" xmlns:r="http://schemas.openxmlformats.org/officeDocument/2006/relationships" r:id="rId3"/>
          </a:graphicData>
        </a:graphic>
      </p:graphicFrame>
      <p:sp>
        <p:nvSpPr>
          <p:cNvPr id="206" name="Google Shape;206;p12"/>
          <p:cNvSpPr/>
          <p:nvPr/>
        </p:nvSpPr>
        <p:spPr>
          <a:xfrm>
            <a:off x="5529370" y="3356992"/>
            <a:ext cx="349238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Konkan division, the maximum number of vehicles is in Mumbai city followed by thane and the lowest is in Sindhudurg district.</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7" name="Google Shape;207;p12"/>
          <p:cNvSpPr txBox="1"/>
          <p:nvPr/>
        </p:nvSpPr>
        <p:spPr>
          <a:xfrm>
            <a:off x="5652120" y="548680"/>
            <a:ext cx="331236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alongside graph is a line chart of total number of vehicles in Pune district  which includes 5 years. We can see significant increasing  trend in total vehicles.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aphicFrame>
        <p:nvGraphicFramePr>
          <p:cNvPr id="208" name="Google Shape;208;p12"/>
          <p:cNvGraphicFramePr/>
          <p:nvPr/>
        </p:nvGraphicFramePr>
        <p:xfrm>
          <a:off x="187246" y="97686"/>
          <a:ext cx="5249564" cy="303123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4" name="Google Shape;214;p13"/>
          <p:cNvSpPr/>
          <p:nvPr/>
        </p:nvSpPr>
        <p:spPr>
          <a:xfrm rot="10800000" flipH="1">
            <a:off x="1" y="0"/>
            <a:ext cx="9143999" cy="1575955"/>
          </a:xfrm>
          <a:prstGeom prst="rect">
            <a:avLst/>
          </a:prstGeom>
          <a:gradFill>
            <a:gsLst>
              <a:gs pos="0">
                <a:srgbClr val="000000">
                  <a:alpha val="95686"/>
                </a:srgbClr>
              </a:gs>
              <a:gs pos="100000">
                <a:srgbClr val="2E75B5"/>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5" name="Google Shape;215;p13"/>
          <p:cNvSpPr/>
          <p:nvPr/>
        </p:nvSpPr>
        <p:spPr>
          <a:xfrm>
            <a:off x="0" y="0"/>
            <a:ext cx="6096642" cy="1575461"/>
          </a:xfrm>
          <a:prstGeom prst="rect">
            <a:avLst/>
          </a:prstGeom>
          <a:gradFill>
            <a:gsLst>
              <a:gs pos="0">
                <a:srgbClr val="5B9BD5">
                  <a:alpha val="40784"/>
                </a:srgbClr>
              </a:gs>
              <a:gs pos="74000">
                <a:srgbClr val="9CC2E5">
                  <a:alpha val="0"/>
                </a:srgbClr>
              </a:gs>
              <a:gs pos="100000">
                <a:srgbClr val="9CC2E5">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6" name="Google Shape;216;p13"/>
          <p:cNvSpPr/>
          <p:nvPr/>
        </p:nvSpPr>
        <p:spPr>
          <a:xfrm flipH="1">
            <a:off x="-2" y="-1"/>
            <a:ext cx="9144001" cy="1574311"/>
          </a:xfrm>
          <a:prstGeom prst="rect">
            <a:avLst/>
          </a:prstGeom>
          <a:gradFill>
            <a:gsLst>
              <a:gs pos="0">
                <a:srgbClr val="000000">
                  <a:alpha val="62745"/>
                </a:srgbClr>
              </a:gs>
              <a:gs pos="78000">
                <a:srgbClr val="5B9BD5">
                  <a:alpha val="14901"/>
                </a:srgbClr>
              </a:gs>
              <a:gs pos="100000">
                <a:srgbClr val="5B9BD5">
                  <a:alpha val="14901"/>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7" name="Google Shape;217;p13"/>
          <p:cNvSpPr txBox="1">
            <a:spLocks noGrp="1"/>
          </p:cNvSpPr>
          <p:nvPr>
            <p:ph type="title"/>
          </p:nvPr>
        </p:nvSpPr>
        <p:spPr>
          <a:xfrm>
            <a:off x="324168" y="248038"/>
            <a:ext cx="8352288" cy="1159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ts val="2800"/>
              <a:buFont typeface="Calibri"/>
              <a:buNone/>
            </a:pPr>
            <a:r>
              <a:rPr lang="en-US" sz="2800" b="1" dirty="0">
                <a:solidFill>
                  <a:srgbClr val="FFFFFF"/>
                </a:solidFill>
                <a:latin typeface="Calibri"/>
                <a:ea typeface="Calibri"/>
                <a:cs typeface="Calibri"/>
                <a:sym typeface="Calibri"/>
              </a:rPr>
              <a:t>TOTAL GOODS TRANSPORT VEHICLES IN MAHARASHTRA</a:t>
            </a:r>
            <a:br>
              <a:rPr lang="en-US" sz="1100" b="1" dirty="0">
                <a:solidFill>
                  <a:srgbClr val="FFFFFF"/>
                </a:solidFill>
                <a:latin typeface="Calibri"/>
                <a:ea typeface="Calibri"/>
                <a:cs typeface="Calibri"/>
                <a:sym typeface="Calibri"/>
              </a:rPr>
            </a:br>
            <a:br>
              <a:rPr lang="en-US" sz="1100" b="1" dirty="0">
                <a:solidFill>
                  <a:srgbClr val="FFFFFF"/>
                </a:solidFill>
                <a:latin typeface="Calibri"/>
                <a:ea typeface="Calibri"/>
                <a:cs typeface="Calibri"/>
                <a:sym typeface="Calibri"/>
              </a:rPr>
            </a:br>
            <a:endParaRPr sz="1100" dirty="0">
              <a:solidFill>
                <a:srgbClr val="FFFFFF"/>
              </a:solidFill>
              <a:latin typeface="Calibri"/>
              <a:ea typeface="Calibri"/>
              <a:cs typeface="Calibri"/>
              <a:sym typeface="Calibri"/>
            </a:endParaRPr>
          </a:p>
        </p:txBody>
      </p:sp>
      <p:graphicFrame>
        <p:nvGraphicFramePr>
          <p:cNvPr id="218" name="Google Shape;218;p13"/>
          <p:cNvGraphicFramePr/>
          <p:nvPr/>
        </p:nvGraphicFramePr>
        <p:xfrm>
          <a:off x="252481" y="1672923"/>
          <a:ext cx="8495662" cy="470840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14"/>
          <p:cNvSpPr/>
          <p:nvPr/>
        </p:nvSpPr>
        <p:spPr>
          <a:xfrm>
            <a:off x="0" y="0"/>
            <a:ext cx="410141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24" name="Google Shape;224;p14"/>
          <p:cNvSpPr txBox="1">
            <a:spLocks noGrp="1"/>
          </p:cNvSpPr>
          <p:nvPr>
            <p:ph type="title"/>
          </p:nvPr>
        </p:nvSpPr>
        <p:spPr>
          <a:xfrm>
            <a:off x="508930" y="1124744"/>
            <a:ext cx="3105958" cy="509315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br>
              <a:rPr lang="en-US" sz="3100" b="1" dirty="0">
                <a:solidFill>
                  <a:schemeClr val="lt1"/>
                </a:solidFill>
                <a:latin typeface="Calibri"/>
                <a:ea typeface="Calibri"/>
                <a:cs typeface="Calibri"/>
                <a:sym typeface="Calibri"/>
              </a:rPr>
            </a:br>
            <a:r>
              <a:rPr lang="en-US" sz="2800" b="1" dirty="0">
                <a:solidFill>
                  <a:srgbClr val="FFFFFF"/>
                </a:solidFill>
                <a:latin typeface="Calibri"/>
                <a:ea typeface="Calibri"/>
                <a:cs typeface="Calibri"/>
                <a:sym typeface="Calibri"/>
              </a:rPr>
              <a:t>Research Question 1: To investigate What happens to 1 scale variable (passenger vehicles) when the other scale variable (goods transport vehicle) increases? Does it increase too or decrease or roughly remains the same?</a:t>
            </a:r>
            <a:br>
              <a:rPr lang="en-US" sz="2800" b="1" dirty="0">
                <a:solidFill>
                  <a:srgbClr val="FFFFFF"/>
                </a:solidFill>
                <a:latin typeface="Calibri"/>
                <a:ea typeface="Calibri"/>
                <a:cs typeface="Calibri"/>
                <a:sym typeface="Calibri"/>
              </a:rPr>
            </a:br>
            <a:br>
              <a:rPr lang="en-US" sz="2800" b="1" dirty="0">
                <a:solidFill>
                  <a:srgbClr val="FFFFFF"/>
                </a:solidFill>
                <a:latin typeface="Calibri"/>
                <a:ea typeface="Calibri"/>
                <a:cs typeface="Calibri"/>
                <a:sym typeface="Calibri"/>
              </a:rPr>
            </a:br>
            <a:r>
              <a:rPr lang="en-US" sz="2800" b="1" dirty="0">
                <a:solidFill>
                  <a:srgbClr val="FFFFFF"/>
                </a:solidFill>
                <a:latin typeface="Calibri"/>
                <a:ea typeface="Calibri"/>
                <a:cs typeface="Calibri"/>
                <a:sym typeface="Calibri"/>
              </a:rPr>
              <a:t>r = -0.477</a:t>
            </a:r>
            <a:br>
              <a:rPr lang="en-US" sz="2800" b="1" dirty="0">
                <a:solidFill>
                  <a:srgbClr val="FFFFFF"/>
                </a:solidFill>
                <a:latin typeface="Calibri"/>
                <a:ea typeface="Calibri"/>
                <a:cs typeface="Calibri"/>
                <a:sym typeface="Calibri"/>
              </a:rPr>
            </a:br>
            <a:br>
              <a:rPr lang="en-US" sz="2800" b="1" dirty="0">
                <a:solidFill>
                  <a:srgbClr val="FFFFFF"/>
                </a:solidFill>
                <a:latin typeface="Calibri"/>
                <a:ea typeface="Calibri"/>
                <a:cs typeface="Calibri"/>
                <a:sym typeface="Calibri"/>
              </a:rPr>
            </a:br>
            <a:br>
              <a:rPr lang="en-US" sz="2800" b="1" dirty="0">
                <a:solidFill>
                  <a:srgbClr val="FFFFFF"/>
                </a:solidFill>
                <a:latin typeface="Calibri"/>
                <a:ea typeface="Calibri"/>
                <a:cs typeface="Calibri"/>
                <a:sym typeface="Calibri"/>
              </a:rPr>
            </a:br>
            <a:br>
              <a:rPr lang="en-US" sz="2800" b="1" dirty="0">
                <a:solidFill>
                  <a:srgbClr val="FFFFFF"/>
                </a:solidFill>
                <a:latin typeface="Calibri"/>
                <a:ea typeface="Calibri"/>
                <a:cs typeface="Calibri"/>
                <a:sym typeface="Calibri"/>
              </a:rPr>
            </a:br>
            <a:br>
              <a:rPr lang="en-US" sz="1200" dirty="0">
                <a:solidFill>
                  <a:srgbClr val="FFFFFF"/>
                </a:solidFill>
                <a:latin typeface="Calibri"/>
                <a:ea typeface="Calibri"/>
                <a:cs typeface="Calibri"/>
                <a:sym typeface="Calibri"/>
              </a:rPr>
            </a:br>
            <a:br>
              <a:rPr lang="en-US" sz="1200" dirty="0">
                <a:solidFill>
                  <a:srgbClr val="FFFFFF"/>
                </a:solidFill>
                <a:latin typeface="Calibri"/>
                <a:ea typeface="Calibri"/>
                <a:cs typeface="Calibri"/>
                <a:sym typeface="Calibri"/>
              </a:rPr>
            </a:br>
            <a:br>
              <a:rPr lang="en-US" sz="1200" dirty="0">
                <a:solidFill>
                  <a:srgbClr val="FFFFFF"/>
                </a:solidFill>
                <a:latin typeface="Calibri"/>
                <a:ea typeface="Calibri"/>
                <a:cs typeface="Calibri"/>
                <a:sym typeface="Calibri"/>
              </a:rPr>
            </a:br>
            <a:endParaRPr sz="1200" dirty="0">
              <a:solidFill>
                <a:srgbClr val="FFFFFF"/>
              </a:solidFill>
              <a:latin typeface="Calibri"/>
              <a:ea typeface="Calibri"/>
              <a:cs typeface="Calibri"/>
              <a:sym typeface="Calibri"/>
            </a:endParaRPr>
          </a:p>
        </p:txBody>
      </p:sp>
      <p:cxnSp>
        <p:nvCxnSpPr>
          <p:cNvPr id="225" name="Google Shape;225;p14"/>
          <p:cNvCxnSpPr/>
          <p:nvPr/>
        </p:nvCxnSpPr>
        <p:spPr>
          <a:xfrm>
            <a:off x="3850481" y="2423149"/>
            <a:ext cx="0" cy="2011680"/>
          </a:xfrm>
          <a:prstGeom prst="straightConnector1">
            <a:avLst/>
          </a:prstGeom>
          <a:noFill/>
          <a:ln w="19050" cap="flat" cmpd="sng">
            <a:solidFill>
              <a:srgbClr val="FFFFFF">
                <a:alpha val="80000"/>
              </a:srgbClr>
            </a:solidFill>
            <a:prstDash val="solid"/>
            <a:miter lim="800000"/>
            <a:headEnd type="none" w="sm" len="sm"/>
            <a:tailEnd type="none" w="sm" len="sm"/>
          </a:ln>
        </p:spPr>
      </p:cxnSp>
      <p:graphicFrame>
        <p:nvGraphicFramePr>
          <p:cNvPr id="226" name="Google Shape;226;p14"/>
          <p:cNvGraphicFramePr/>
          <p:nvPr>
            <p:extLst>
              <p:ext uri="{D42A27DB-BD31-4B8C-83A1-F6EECF244321}">
                <p14:modId xmlns:p14="http://schemas.microsoft.com/office/powerpoint/2010/main" val="3859737244"/>
              </p:ext>
            </p:extLst>
          </p:nvPr>
        </p:nvGraphicFramePr>
        <p:xfrm>
          <a:off x="4211960" y="1124744"/>
          <a:ext cx="4680550" cy="4176525"/>
        </p:xfrm>
        <a:graphic>
          <a:graphicData uri="http://schemas.openxmlformats.org/drawingml/2006/table">
            <a:tbl>
              <a:tblPr>
                <a:noFill/>
                <a:tableStyleId>{46061D96-0C12-4E16-A642-9706F20854DF}</a:tableStyleId>
              </a:tblPr>
              <a:tblGrid>
                <a:gridCol w="1553825">
                  <a:extLst>
                    <a:ext uri="{9D8B030D-6E8A-4147-A177-3AD203B41FA5}">
                      <a16:colId xmlns:a16="http://schemas.microsoft.com/office/drawing/2014/main" val="20000"/>
                    </a:ext>
                  </a:extLst>
                </a:gridCol>
                <a:gridCol w="1262375">
                  <a:extLst>
                    <a:ext uri="{9D8B030D-6E8A-4147-A177-3AD203B41FA5}">
                      <a16:colId xmlns:a16="http://schemas.microsoft.com/office/drawing/2014/main" val="20001"/>
                    </a:ext>
                  </a:extLst>
                </a:gridCol>
                <a:gridCol w="932175">
                  <a:extLst>
                    <a:ext uri="{9D8B030D-6E8A-4147-A177-3AD203B41FA5}">
                      <a16:colId xmlns:a16="http://schemas.microsoft.com/office/drawing/2014/main" val="20002"/>
                    </a:ext>
                  </a:extLst>
                </a:gridCol>
                <a:gridCol w="932175">
                  <a:extLst>
                    <a:ext uri="{9D8B030D-6E8A-4147-A177-3AD203B41FA5}">
                      <a16:colId xmlns:a16="http://schemas.microsoft.com/office/drawing/2014/main" val="20003"/>
                    </a:ext>
                  </a:extLst>
                </a:gridCol>
              </a:tblGrid>
              <a:tr h="273375">
                <a:tc gridSpan="4">
                  <a:txBody>
                    <a:bodyPr/>
                    <a:lstStyle/>
                    <a:p>
                      <a:pPr marL="0" marR="0" lvl="0" indent="0" algn="l" rtl="0">
                        <a:lnSpc>
                          <a:spcPct val="107000"/>
                        </a:lnSpc>
                        <a:spcBef>
                          <a:spcPts val="0"/>
                        </a:spcBef>
                        <a:spcAft>
                          <a:spcPts val="0"/>
                        </a:spcAft>
                        <a:buNone/>
                      </a:pPr>
                      <a:r>
                        <a:rPr lang="en-US" sz="1100" dirty="0">
                          <a:highlight>
                            <a:srgbClr val="FFFFFF"/>
                          </a:highlight>
                        </a:rPr>
                        <a:t>Correlations</a:t>
                      </a:r>
                      <a:endParaRPr sz="1100" dirty="0">
                        <a:solidFill>
                          <a:srgbClr val="000000"/>
                        </a:solidFill>
                        <a:highlight>
                          <a:srgbClr val="FFFFFF"/>
                        </a:highlight>
                        <a:latin typeface="Calibri"/>
                        <a:ea typeface="Calibri"/>
                        <a:cs typeface="Calibri"/>
                        <a:sym typeface="Calibri"/>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45425">
                <a:tc gridSpan="2">
                  <a:txBody>
                    <a:bodyPr/>
                    <a:lstStyle/>
                    <a:p>
                      <a:pPr marL="0" marR="0" lvl="0" indent="0" algn="l" rtl="0">
                        <a:lnSpc>
                          <a:spcPct val="107000"/>
                        </a:lnSpc>
                        <a:spcBef>
                          <a:spcPts val="0"/>
                        </a:spcBef>
                        <a:spcAft>
                          <a:spcPts val="0"/>
                        </a:spcAft>
                        <a:buNone/>
                      </a:pPr>
                      <a:r>
                        <a:rPr lang="en-US" sz="1100" dirty="0">
                          <a:highlight>
                            <a:srgbClr val="FFFFFF"/>
                          </a:highlight>
                        </a:rPr>
                        <a:t> </a:t>
                      </a:r>
                      <a:endParaRPr sz="1100" dirty="0">
                        <a:solidFill>
                          <a:srgbClr val="000000"/>
                        </a:solidFill>
                        <a:highlight>
                          <a:srgbClr val="FFFFFF"/>
                        </a:highlight>
                        <a:latin typeface="Calibri"/>
                        <a:ea typeface="Calibri"/>
                        <a:cs typeface="Calibri"/>
                        <a:sym typeface="Calibri"/>
                      </a:endParaRPr>
                    </a:p>
                  </a:txBody>
                  <a:tcPr marL="0" marR="0" marT="0" marB="0" anchor="b">
                    <a:lnL w="12700" cap="flat" cmpd="sng">
                      <a:solidFill>
                        <a:schemeClr val="dk1"/>
                      </a:solidFill>
                      <a:prstDash val="solid"/>
                      <a:round/>
                      <a:headEnd type="none" w="sm" len="sm"/>
                      <a:tailEnd type="none" w="sm" len="sm"/>
                    </a:lnL>
                  </a:tcPr>
                </a:tc>
                <a:tc h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6E6E6"/>
                          </a:highlight>
                        </a:rPr>
                        <a:t>passenger vehicles</a:t>
                      </a:r>
                      <a:endParaRPr sz="1100" dirty="0">
                        <a:solidFill>
                          <a:srgbClr val="000000"/>
                        </a:solidFill>
                        <a:highlight>
                          <a:srgbClr val="E6E6E6"/>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E6E6E6"/>
                          </a:highlight>
                        </a:rPr>
                        <a:t>goods_transport_vehicles</a:t>
                      </a:r>
                      <a:endParaRPr sz="1100" dirty="0">
                        <a:solidFill>
                          <a:srgbClr val="000000"/>
                        </a:solidFill>
                        <a:highlight>
                          <a:srgbClr val="E6E6E6"/>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559400">
                <a:tc rowSpan="3">
                  <a:txBody>
                    <a:bodyPr/>
                    <a:lstStyle/>
                    <a:p>
                      <a:pPr marL="0" marR="0" lvl="0" indent="0" algn="l" rtl="0">
                        <a:lnSpc>
                          <a:spcPct val="107000"/>
                        </a:lnSpc>
                        <a:spcBef>
                          <a:spcPts val="0"/>
                        </a:spcBef>
                        <a:spcAft>
                          <a:spcPts val="0"/>
                        </a:spcAft>
                        <a:buNone/>
                      </a:pPr>
                      <a:r>
                        <a:rPr lang="en-US" sz="1100" dirty="0">
                          <a:highlight>
                            <a:srgbClr val="E0E0E0"/>
                          </a:highlight>
                        </a:rPr>
                        <a:t>passenger vehicles</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E0E0E0"/>
                          </a:highlight>
                        </a:rPr>
                        <a:t>Pearson Correlation</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-.477</a:t>
                      </a:r>
                      <a:r>
                        <a:rPr lang="en-US" sz="1100" baseline="30000" dirty="0">
                          <a:highlight>
                            <a:srgbClr val="F9F9FB"/>
                          </a:highlight>
                        </a:rPr>
                        <a:t>**</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27337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Sig. (2-tailed)</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 </a:t>
                      </a:r>
                      <a:endParaRPr sz="1100" dirty="0">
                        <a:solidFill>
                          <a:srgbClr val="000000"/>
                        </a:solidFill>
                        <a:highlight>
                          <a:srgbClr val="F9F9FB"/>
                        </a:highlight>
                        <a:latin typeface="Calibri"/>
                        <a:ea typeface="Calibri"/>
                        <a:cs typeface="Calibri"/>
                        <a:sym typeface="Calibri"/>
                      </a:endParaRPr>
                    </a:p>
                  </a:txBody>
                  <a:tcPr marL="0" marR="0" marT="0" marB="0" anchor="ctr"/>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5594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N</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177715827</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177715827</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559400">
                <a:tc rowSpan="3">
                  <a:txBody>
                    <a:bodyPr/>
                    <a:lstStyle/>
                    <a:p>
                      <a:pPr marL="0" marR="0" lvl="0" indent="0" algn="l" rtl="0">
                        <a:lnSpc>
                          <a:spcPct val="107000"/>
                        </a:lnSpc>
                        <a:spcBef>
                          <a:spcPts val="0"/>
                        </a:spcBef>
                        <a:spcAft>
                          <a:spcPts val="0"/>
                        </a:spcAft>
                        <a:buNone/>
                      </a:pPr>
                      <a:r>
                        <a:rPr lang="en-US" sz="1100" dirty="0">
                          <a:highlight>
                            <a:srgbClr val="E0E0E0"/>
                          </a:highlight>
                        </a:rPr>
                        <a:t>goods_transport_vehicles</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E0E0E0"/>
                          </a:highlight>
                        </a:rPr>
                        <a:t>Pearson Correlation</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-.477</a:t>
                      </a:r>
                      <a:r>
                        <a:rPr lang="en-US" sz="1100" baseline="30000" dirty="0">
                          <a:highlight>
                            <a:srgbClr val="F9F9FB"/>
                          </a:highlight>
                        </a:rPr>
                        <a:t>**</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27337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Sig. (2-tailed)</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 </a:t>
                      </a:r>
                      <a:endParaRPr sz="1100" dirty="0">
                        <a:solidFill>
                          <a:srgbClr val="000000"/>
                        </a:solidFill>
                        <a:highlight>
                          <a:srgbClr val="F9F9FB"/>
                        </a:highlight>
                        <a:latin typeface="Calibri"/>
                        <a:ea typeface="Calibri"/>
                        <a:cs typeface="Calibri"/>
                        <a:sym typeface="Calibri"/>
                      </a:endParaRPr>
                    </a:p>
                  </a:txBody>
                  <a:tcPr marL="0" marR="0" marT="0" marB="0" anchor="ctr">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55940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N</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177715827</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177715827</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7"/>
                  </a:ext>
                </a:extLst>
              </a:tr>
              <a:tr h="273375">
                <a:tc gridSpan="4">
                  <a:txBody>
                    <a:bodyPr/>
                    <a:lstStyle/>
                    <a:p>
                      <a:pPr marL="0" marR="0" lvl="0" indent="0" algn="l" rtl="0">
                        <a:lnSpc>
                          <a:spcPct val="107000"/>
                        </a:lnSpc>
                        <a:spcBef>
                          <a:spcPts val="0"/>
                        </a:spcBef>
                        <a:spcAft>
                          <a:spcPts val="0"/>
                        </a:spcAft>
                        <a:buNone/>
                      </a:pPr>
                      <a:r>
                        <a:rPr lang="en-US" sz="1100" dirty="0">
                          <a:highlight>
                            <a:srgbClr val="FFFFFF"/>
                          </a:highlight>
                        </a:rPr>
                        <a:t>**. Correlation is significant at the 0.01 level (2-tailed).</a:t>
                      </a:r>
                      <a:endParaRPr sz="1100" dirty="0">
                        <a:solidFill>
                          <a:srgbClr val="000000"/>
                        </a:solidFill>
                        <a:highlight>
                          <a:srgbClr val="FFFFFF"/>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32" name="Google Shape;232;p15"/>
          <p:cNvSpPr/>
          <p:nvPr/>
        </p:nvSpPr>
        <p:spPr>
          <a:xfrm>
            <a:off x="3028950" y="0"/>
            <a:ext cx="6118093" cy="6858000"/>
          </a:xfrm>
          <a:prstGeom prst="rect">
            <a:avLst/>
          </a:prstGeom>
          <a:gradFill>
            <a:gsLst>
              <a:gs pos="0">
                <a:schemeClr val="accent1"/>
              </a:gs>
              <a:gs pos="2000">
                <a:schemeClr val="accent1"/>
              </a:gs>
              <a:gs pos="78000">
                <a:srgbClr val="1E4E79"/>
              </a:gs>
              <a:gs pos="100000">
                <a:srgbClr val="000000">
                  <a:alpha val="84705"/>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33" name="Google Shape;233;p15"/>
          <p:cNvSpPr/>
          <p:nvPr/>
        </p:nvSpPr>
        <p:spPr>
          <a:xfrm flipH="1">
            <a:off x="3025902" y="1839884"/>
            <a:ext cx="6118095" cy="5017687"/>
          </a:xfrm>
          <a:prstGeom prst="rect">
            <a:avLst/>
          </a:prstGeom>
          <a:gradFill>
            <a:gsLst>
              <a:gs pos="0">
                <a:srgbClr val="9CC2E5">
                  <a:alpha val="29803"/>
                </a:srgbClr>
              </a:gs>
              <a:gs pos="100000">
                <a:srgbClr val="000000">
                  <a:alpha val="43921"/>
                </a:srgbClr>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34" name="Google Shape;234;p15"/>
          <p:cNvSpPr/>
          <p:nvPr/>
        </p:nvSpPr>
        <p:spPr>
          <a:xfrm rot="5400000" flipH="1">
            <a:off x="2190134" y="832294"/>
            <a:ext cx="6857999" cy="5192552"/>
          </a:xfrm>
          <a:prstGeom prst="rect">
            <a:avLst/>
          </a:prstGeom>
          <a:gradFill>
            <a:gsLst>
              <a:gs pos="0">
                <a:srgbClr val="9CC2E5">
                  <a:alpha val="0"/>
                </a:srgbClr>
              </a:gs>
              <a:gs pos="56000">
                <a:srgbClr val="9CC2E5">
                  <a:alpha val="0"/>
                </a:srgbClr>
              </a:gs>
              <a:gs pos="100000">
                <a:schemeClr val="accent1"/>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35" name="Google Shape;235;p15"/>
          <p:cNvSpPr/>
          <p:nvPr/>
        </p:nvSpPr>
        <p:spPr>
          <a:xfrm>
            <a:off x="-43543" y="1888809"/>
            <a:ext cx="9144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aphicFrame>
        <p:nvGraphicFramePr>
          <p:cNvPr id="236" name="Google Shape;236;p15"/>
          <p:cNvGraphicFramePr/>
          <p:nvPr>
            <p:extLst>
              <p:ext uri="{D42A27DB-BD31-4B8C-83A1-F6EECF244321}">
                <p14:modId xmlns:p14="http://schemas.microsoft.com/office/powerpoint/2010/main" val="379976916"/>
              </p:ext>
            </p:extLst>
          </p:nvPr>
        </p:nvGraphicFramePr>
        <p:xfrm>
          <a:off x="114502" y="461567"/>
          <a:ext cx="5363575" cy="2755800"/>
        </p:xfrm>
        <a:graphic>
          <a:graphicData uri="http://schemas.openxmlformats.org/drawingml/2006/table">
            <a:tbl>
              <a:tblPr>
                <a:noFill/>
                <a:tableStyleId>{46061D96-0C12-4E16-A642-9706F20854DF}</a:tableStyleId>
              </a:tblPr>
              <a:tblGrid>
                <a:gridCol w="1160150">
                  <a:extLst>
                    <a:ext uri="{9D8B030D-6E8A-4147-A177-3AD203B41FA5}">
                      <a16:colId xmlns:a16="http://schemas.microsoft.com/office/drawing/2014/main" val="20000"/>
                    </a:ext>
                  </a:extLst>
                </a:gridCol>
                <a:gridCol w="646025">
                  <a:extLst>
                    <a:ext uri="{9D8B030D-6E8A-4147-A177-3AD203B41FA5}">
                      <a16:colId xmlns:a16="http://schemas.microsoft.com/office/drawing/2014/main" val="20001"/>
                    </a:ext>
                  </a:extLst>
                </a:gridCol>
                <a:gridCol w="592900">
                  <a:extLst>
                    <a:ext uri="{9D8B030D-6E8A-4147-A177-3AD203B41FA5}">
                      <a16:colId xmlns:a16="http://schemas.microsoft.com/office/drawing/2014/main" val="20002"/>
                    </a:ext>
                  </a:extLst>
                </a:gridCol>
                <a:gridCol w="592900">
                  <a:extLst>
                    <a:ext uri="{9D8B030D-6E8A-4147-A177-3AD203B41FA5}">
                      <a16:colId xmlns:a16="http://schemas.microsoft.com/office/drawing/2014/main" val="20003"/>
                    </a:ext>
                  </a:extLst>
                </a:gridCol>
                <a:gridCol w="592900">
                  <a:extLst>
                    <a:ext uri="{9D8B030D-6E8A-4147-A177-3AD203B41FA5}">
                      <a16:colId xmlns:a16="http://schemas.microsoft.com/office/drawing/2014/main" val="20004"/>
                    </a:ext>
                  </a:extLst>
                </a:gridCol>
                <a:gridCol w="592900">
                  <a:extLst>
                    <a:ext uri="{9D8B030D-6E8A-4147-A177-3AD203B41FA5}">
                      <a16:colId xmlns:a16="http://schemas.microsoft.com/office/drawing/2014/main" val="20005"/>
                    </a:ext>
                  </a:extLst>
                </a:gridCol>
                <a:gridCol w="592900">
                  <a:extLst>
                    <a:ext uri="{9D8B030D-6E8A-4147-A177-3AD203B41FA5}">
                      <a16:colId xmlns:a16="http://schemas.microsoft.com/office/drawing/2014/main" val="20006"/>
                    </a:ext>
                  </a:extLst>
                </a:gridCol>
                <a:gridCol w="592900">
                  <a:extLst>
                    <a:ext uri="{9D8B030D-6E8A-4147-A177-3AD203B41FA5}">
                      <a16:colId xmlns:a16="http://schemas.microsoft.com/office/drawing/2014/main" val="20007"/>
                    </a:ext>
                  </a:extLst>
                </a:gridCol>
              </a:tblGrid>
              <a:tr h="442200">
                <a:tc gridSpan="8">
                  <a:txBody>
                    <a:bodyPr/>
                    <a:lstStyle/>
                    <a:p>
                      <a:pPr marL="0" marR="0" lvl="0" indent="0" algn="l" rtl="0">
                        <a:lnSpc>
                          <a:spcPct val="107000"/>
                        </a:lnSpc>
                        <a:spcBef>
                          <a:spcPts val="0"/>
                        </a:spcBef>
                        <a:spcAft>
                          <a:spcPts val="0"/>
                        </a:spcAft>
                        <a:buNone/>
                      </a:pPr>
                      <a:r>
                        <a:rPr lang="en-US" sz="1100" dirty="0">
                          <a:highlight>
                            <a:srgbClr val="FFFFFF"/>
                          </a:highlight>
                        </a:rPr>
                        <a:t>Case Processing Summary</a:t>
                      </a:r>
                      <a:endParaRPr sz="1100" dirty="0">
                        <a:solidFill>
                          <a:srgbClr val="000000"/>
                        </a:solidFill>
                        <a:highlight>
                          <a:srgbClr val="FFFFFF"/>
                        </a:highlight>
                        <a:latin typeface="Calibri"/>
                        <a:ea typeface="Calibri"/>
                        <a:cs typeface="Calibri"/>
                        <a:sym typeface="Calibri"/>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2200">
                <a:tc>
                  <a:txBody>
                    <a:bodyPr/>
                    <a:lstStyle/>
                    <a:p>
                      <a:pPr marL="0" marR="0" lvl="0" indent="0" algn="l" rtl="0">
                        <a:lnSpc>
                          <a:spcPct val="107000"/>
                        </a:lnSpc>
                        <a:spcBef>
                          <a:spcPts val="0"/>
                        </a:spcBef>
                        <a:spcAft>
                          <a:spcPts val="0"/>
                        </a:spcAft>
                        <a:buNone/>
                      </a:pPr>
                      <a:r>
                        <a:rPr lang="en-US" sz="1100" dirty="0"/>
                        <a:t> </a:t>
                      </a:r>
                      <a:endParaRPr sz="1100" dirty="0">
                        <a:solidFill>
                          <a:srgbClr val="0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rowSpan="3">
                  <a:txBody>
                    <a:bodyPr/>
                    <a:lstStyle/>
                    <a:p>
                      <a:pPr marL="0" marR="0" lvl="0" indent="0" algn="l" rtl="0">
                        <a:lnSpc>
                          <a:spcPct val="107000"/>
                        </a:lnSpc>
                        <a:spcBef>
                          <a:spcPts val="0"/>
                        </a:spcBef>
                        <a:spcAft>
                          <a:spcPts val="0"/>
                        </a:spcAft>
                        <a:buNone/>
                      </a:pPr>
                      <a:r>
                        <a:rPr lang="en-US" sz="1100" dirty="0">
                          <a:highlight>
                            <a:srgbClr val="FFFFFF"/>
                          </a:highlight>
                        </a:rPr>
                        <a:t>fuel_type</a:t>
                      </a:r>
                      <a:endParaRPr sz="1100" dirty="0">
                        <a:solidFill>
                          <a:srgbClr val="000000"/>
                        </a:solidFill>
                        <a:highlight>
                          <a:srgbClr val="FFFFFF"/>
                        </a:highlight>
                        <a:latin typeface="Calibri"/>
                        <a:ea typeface="Calibri"/>
                        <a:cs typeface="Calibri"/>
                        <a:sym typeface="Calibri"/>
                      </a:endParaRPr>
                    </a:p>
                  </a:txBody>
                  <a:tcPr marL="0" marR="0" marT="0" marB="0" anchor="b"/>
                </a:tc>
                <a:tc gridSpan="6">
                  <a:txBody>
                    <a:bodyPr/>
                    <a:lstStyle/>
                    <a:p>
                      <a:pPr marL="0" marR="0" lvl="0" indent="0" algn="l" rtl="0">
                        <a:lnSpc>
                          <a:spcPct val="107000"/>
                        </a:lnSpc>
                        <a:spcBef>
                          <a:spcPts val="0"/>
                        </a:spcBef>
                        <a:spcAft>
                          <a:spcPts val="0"/>
                        </a:spcAft>
                        <a:buNone/>
                      </a:pPr>
                      <a:r>
                        <a:rPr lang="en-US" sz="1100" dirty="0">
                          <a:highlight>
                            <a:srgbClr val="FFFFFF"/>
                          </a:highlight>
                        </a:rPr>
                        <a:t>Cases</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2950">
                <a:tc>
                  <a:txBody>
                    <a:bodyPr/>
                    <a:lstStyle/>
                    <a:p>
                      <a:pPr marL="0" marR="0" lvl="0" indent="0" algn="l" rtl="0">
                        <a:lnSpc>
                          <a:spcPct val="107000"/>
                        </a:lnSpc>
                        <a:spcBef>
                          <a:spcPts val="0"/>
                        </a:spcBef>
                        <a:spcAft>
                          <a:spcPts val="0"/>
                        </a:spcAft>
                        <a:buNone/>
                      </a:pPr>
                      <a:r>
                        <a:rPr lang="en-US" sz="1100" dirty="0"/>
                        <a:t> </a:t>
                      </a:r>
                      <a:endParaRPr sz="1100" dirty="0">
                        <a:solidFill>
                          <a:srgbClr val="0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vMerge="1">
                  <a:txBody>
                    <a:bodyPr/>
                    <a:lstStyle/>
                    <a:p>
                      <a:endParaRPr lang="en-US"/>
                    </a:p>
                  </a:txBody>
                  <a:tcPr/>
                </a:tc>
                <a:tc gridSpan="2">
                  <a:txBody>
                    <a:bodyPr/>
                    <a:lstStyle/>
                    <a:p>
                      <a:pPr marL="0" marR="0" lvl="0" indent="0" algn="l" rtl="0">
                        <a:lnSpc>
                          <a:spcPct val="107000"/>
                        </a:lnSpc>
                        <a:spcBef>
                          <a:spcPts val="0"/>
                        </a:spcBef>
                        <a:spcAft>
                          <a:spcPts val="0"/>
                        </a:spcAft>
                        <a:buNone/>
                      </a:pPr>
                      <a:r>
                        <a:rPr lang="en-US" sz="1100" dirty="0">
                          <a:highlight>
                            <a:srgbClr val="FFFFFF"/>
                          </a:highlight>
                        </a:rPr>
                        <a:t>Valid</a:t>
                      </a:r>
                      <a:endParaRPr sz="1100" dirty="0">
                        <a:solidFill>
                          <a:srgbClr val="000000"/>
                        </a:solidFill>
                        <a:highlight>
                          <a:srgbClr val="FFFFFF"/>
                        </a:highlight>
                        <a:latin typeface="Calibri"/>
                        <a:ea typeface="Calibri"/>
                        <a:cs typeface="Calibri"/>
                        <a:sym typeface="Calibri"/>
                      </a:endParaRPr>
                    </a:p>
                  </a:txBody>
                  <a:tcPr marL="0" marR="0" marT="0" marB="0" anchor="b"/>
                </a:tc>
                <a:tc hMerge="1">
                  <a:txBody>
                    <a:bodyPr/>
                    <a:lstStyle/>
                    <a:p>
                      <a:endParaRPr lang="en-US"/>
                    </a:p>
                  </a:txBody>
                  <a:tcPr/>
                </a:tc>
                <a:tc gridSpan="2">
                  <a:txBody>
                    <a:bodyPr/>
                    <a:lstStyle/>
                    <a:p>
                      <a:pPr marL="0" marR="0" lvl="0" indent="0" algn="l" rtl="0">
                        <a:lnSpc>
                          <a:spcPct val="107000"/>
                        </a:lnSpc>
                        <a:spcBef>
                          <a:spcPts val="0"/>
                        </a:spcBef>
                        <a:spcAft>
                          <a:spcPts val="0"/>
                        </a:spcAft>
                        <a:buNone/>
                      </a:pPr>
                      <a:r>
                        <a:rPr lang="en-US" sz="1100" dirty="0">
                          <a:highlight>
                            <a:srgbClr val="FFFFFF"/>
                          </a:highlight>
                        </a:rPr>
                        <a:t>Missing</a:t>
                      </a:r>
                      <a:endParaRPr sz="1100" dirty="0">
                        <a:solidFill>
                          <a:srgbClr val="000000"/>
                        </a:solidFill>
                        <a:highlight>
                          <a:srgbClr val="FFFFFF"/>
                        </a:highlight>
                        <a:latin typeface="Calibri"/>
                        <a:ea typeface="Calibri"/>
                        <a:cs typeface="Calibri"/>
                        <a:sym typeface="Calibri"/>
                      </a:endParaRPr>
                    </a:p>
                  </a:txBody>
                  <a:tcPr marL="0" marR="0" marT="0" marB="0" anchor="b"/>
                </a:tc>
                <a:tc hMerge="1">
                  <a:txBody>
                    <a:bodyPr/>
                    <a:lstStyle/>
                    <a:p>
                      <a:endParaRPr lang="en-US"/>
                    </a:p>
                  </a:txBody>
                  <a:tcPr/>
                </a:tc>
                <a:tc gridSpan="2">
                  <a:txBody>
                    <a:bodyPr/>
                    <a:lstStyle/>
                    <a:p>
                      <a:pPr marL="0" marR="0" lvl="0" indent="0" algn="l" rtl="0">
                        <a:lnSpc>
                          <a:spcPct val="107000"/>
                        </a:lnSpc>
                        <a:spcBef>
                          <a:spcPts val="0"/>
                        </a:spcBef>
                        <a:spcAft>
                          <a:spcPts val="0"/>
                        </a:spcAft>
                        <a:buNone/>
                      </a:pPr>
                      <a:r>
                        <a:rPr lang="en-US" sz="1100" dirty="0">
                          <a:highlight>
                            <a:srgbClr val="FFFFFF"/>
                          </a:highlight>
                        </a:rPr>
                        <a:t>Total</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tc hMerge="1">
                  <a:txBody>
                    <a:bodyPr/>
                    <a:lstStyle/>
                    <a:p>
                      <a:endParaRPr lang="en-US"/>
                    </a:p>
                  </a:txBody>
                  <a:tcPr/>
                </a:tc>
                <a:extLst>
                  <a:ext uri="{0D108BD9-81ED-4DB2-BD59-A6C34878D82A}">
                    <a16:rowId xmlns:a16="http://schemas.microsoft.com/office/drawing/2014/main" val="10002"/>
                  </a:ext>
                </a:extLst>
              </a:tr>
              <a:tr h="442200">
                <a:tc>
                  <a:txBody>
                    <a:bodyPr/>
                    <a:lstStyle/>
                    <a:p>
                      <a:pPr marL="0" marR="0" lvl="0" indent="0" algn="l" rtl="0">
                        <a:lnSpc>
                          <a:spcPct val="107000"/>
                        </a:lnSpc>
                        <a:spcBef>
                          <a:spcPts val="0"/>
                        </a:spcBef>
                        <a:spcAft>
                          <a:spcPts val="0"/>
                        </a:spcAft>
                        <a:buNone/>
                      </a:pPr>
                      <a:r>
                        <a:rPr lang="en-US" sz="1100" dirty="0"/>
                        <a:t> </a:t>
                      </a:r>
                      <a:endParaRPr sz="1100" dirty="0">
                        <a:solidFill>
                          <a:srgbClr val="0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FFFFFF"/>
                          </a:highlight>
                        </a:rPr>
                        <a:t>N</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Percent</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N</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Percent</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N</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Percent</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442200">
                <a:tc rowSpan="3">
                  <a:txBody>
                    <a:bodyPr/>
                    <a:lstStyle/>
                    <a:p>
                      <a:pPr marL="0" marR="0" lvl="0" indent="0" algn="l" rtl="0">
                        <a:lnSpc>
                          <a:spcPct val="107000"/>
                        </a:lnSpc>
                        <a:spcBef>
                          <a:spcPts val="0"/>
                        </a:spcBef>
                        <a:spcAft>
                          <a:spcPts val="0"/>
                        </a:spcAft>
                        <a:buNone/>
                      </a:pPr>
                      <a:r>
                        <a:rPr lang="en-US" sz="1100" dirty="0">
                          <a:highlight>
                            <a:srgbClr val="E0E0E0"/>
                          </a:highlight>
                        </a:rPr>
                        <a:t>passenger_vehicles</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E0E0E0"/>
                          </a:highlight>
                        </a:rPr>
                        <a:t>Disel</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100.0%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27702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Petrol</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100.0%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100.0%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27702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CNG/LPG</a:t>
                      </a:r>
                      <a:endParaRPr sz="1100" dirty="0">
                        <a:solidFill>
                          <a:srgbClr val="000000"/>
                        </a:solidFill>
                        <a:highlight>
                          <a:srgbClr val="E0E0E0"/>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100.0%</a:t>
                      </a:r>
                      <a:endParaRPr sz="1100" dirty="0">
                        <a:solidFill>
                          <a:srgbClr val="000000"/>
                        </a:solidFill>
                        <a:highlight>
                          <a:srgbClr val="F9F9FB"/>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0</a:t>
                      </a:r>
                      <a:endParaRPr sz="1100" dirty="0">
                        <a:solidFill>
                          <a:srgbClr val="000000"/>
                        </a:solidFill>
                        <a:highlight>
                          <a:srgbClr val="F9F9FB"/>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0.0%</a:t>
                      </a:r>
                      <a:endParaRPr sz="1100" dirty="0">
                        <a:solidFill>
                          <a:srgbClr val="000000"/>
                        </a:solidFill>
                        <a:highlight>
                          <a:srgbClr val="F9F9FB"/>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100.0%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37" name="Google Shape;237;p15"/>
          <p:cNvGraphicFramePr/>
          <p:nvPr>
            <p:extLst>
              <p:ext uri="{D42A27DB-BD31-4B8C-83A1-F6EECF244321}">
                <p14:modId xmlns:p14="http://schemas.microsoft.com/office/powerpoint/2010/main" val="3398175448"/>
              </p:ext>
            </p:extLst>
          </p:nvPr>
        </p:nvGraphicFramePr>
        <p:xfrm>
          <a:off x="114500" y="3369114"/>
          <a:ext cx="5363550" cy="3096275"/>
        </p:xfrm>
        <a:graphic>
          <a:graphicData uri="http://schemas.openxmlformats.org/drawingml/2006/table">
            <a:tbl>
              <a:tblPr>
                <a:noFill/>
                <a:tableStyleId>{46061D96-0C12-4E16-A642-9706F20854DF}</a:tableStyleId>
              </a:tblPr>
              <a:tblGrid>
                <a:gridCol w="1159800">
                  <a:extLst>
                    <a:ext uri="{9D8B030D-6E8A-4147-A177-3AD203B41FA5}">
                      <a16:colId xmlns:a16="http://schemas.microsoft.com/office/drawing/2014/main" val="20000"/>
                    </a:ext>
                  </a:extLst>
                </a:gridCol>
                <a:gridCol w="646200">
                  <a:extLst>
                    <a:ext uri="{9D8B030D-6E8A-4147-A177-3AD203B41FA5}">
                      <a16:colId xmlns:a16="http://schemas.microsoft.com/office/drawing/2014/main" val="20001"/>
                    </a:ext>
                  </a:extLst>
                </a:gridCol>
                <a:gridCol w="592925">
                  <a:extLst>
                    <a:ext uri="{9D8B030D-6E8A-4147-A177-3AD203B41FA5}">
                      <a16:colId xmlns:a16="http://schemas.microsoft.com/office/drawing/2014/main" val="20002"/>
                    </a:ext>
                  </a:extLst>
                </a:gridCol>
                <a:gridCol w="592925">
                  <a:extLst>
                    <a:ext uri="{9D8B030D-6E8A-4147-A177-3AD203B41FA5}">
                      <a16:colId xmlns:a16="http://schemas.microsoft.com/office/drawing/2014/main" val="20003"/>
                    </a:ext>
                  </a:extLst>
                </a:gridCol>
                <a:gridCol w="592925">
                  <a:extLst>
                    <a:ext uri="{9D8B030D-6E8A-4147-A177-3AD203B41FA5}">
                      <a16:colId xmlns:a16="http://schemas.microsoft.com/office/drawing/2014/main" val="20004"/>
                    </a:ext>
                  </a:extLst>
                </a:gridCol>
                <a:gridCol w="592925">
                  <a:extLst>
                    <a:ext uri="{9D8B030D-6E8A-4147-A177-3AD203B41FA5}">
                      <a16:colId xmlns:a16="http://schemas.microsoft.com/office/drawing/2014/main" val="20005"/>
                    </a:ext>
                  </a:extLst>
                </a:gridCol>
                <a:gridCol w="592925">
                  <a:extLst>
                    <a:ext uri="{9D8B030D-6E8A-4147-A177-3AD203B41FA5}">
                      <a16:colId xmlns:a16="http://schemas.microsoft.com/office/drawing/2014/main" val="20006"/>
                    </a:ext>
                  </a:extLst>
                </a:gridCol>
                <a:gridCol w="592925">
                  <a:extLst>
                    <a:ext uri="{9D8B030D-6E8A-4147-A177-3AD203B41FA5}">
                      <a16:colId xmlns:a16="http://schemas.microsoft.com/office/drawing/2014/main" val="20007"/>
                    </a:ext>
                  </a:extLst>
                </a:gridCol>
              </a:tblGrid>
              <a:tr h="442325">
                <a:tc gridSpan="8">
                  <a:txBody>
                    <a:bodyPr/>
                    <a:lstStyle/>
                    <a:p>
                      <a:pPr marL="0" marR="0" lvl="0" indent="0" algn="l" rtl="0">
                        <a:lnSpc>
                          <a:spcPct val="107000"/>
                        </a:lnSpc>
                        <a:spcBef>
                          <a:spcPts val="0"/>
                        </a:spcBef>
                        <a:spcAft>
                          <a:spcPts val="0"/>
                        </a:spcAft>
                        <a:buNone/>
                      </a:pPr>
                      <a:r>
                        <a:rPr lang="en-US" sz="1100" dirty="0">
                          <a:highlight>
                            <a:srgbClr val="FFFFFF"/>
                          </a:highlight>
                        </a:rPr>
                        <a:t>Tests of Normality</a:t>
                      </a:r>
                      <a:endParaRPr sz="1100" dirty="0">
                        <a:solidFill>
                          <a:srgbClr val="000000"/>
                        </a:solidFill>
                        <a:highlight>
                          <a:srgbClr val="FFFFFF"/>
                        </a:highlight>
                        <a:latin typeface="Calibri"/>
                        <a:ea typeface="Calibri"/>
                        <a:cs typeface="Calibri"/>
                        <a:sym typeface="Calibri"/>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2325">
                <a:tc>
                  <a:txBody>
                    <a:bodyPr/>
                    <a:lstStyle/>
                    <a:p>
                      <a:pPr marL="0" marR="0" lvl="0" indent="0" algn="l" rtl="0">
                        <a:lnSpc>
                          <a:spcPct val="107000"/>
                        </a:lnSpc>
                        <a:spcBef>
                          <a:spcPts val="0"/>
                        </a:spcBef>
                        <a:spcAft>
                          <a:spcPts val="0"/>
                        </a:spcAft>
                        <a:buNone/>
                      </a:pPr>
                      <a:r>
                        <a:rPr lang="en-US" sz="1100" dirty="0"/>
                        <a:t> </a:t>
                      </a:r>
                      <a:endParaRPr sz="1100" dirty="0">
                        <a:solidFill>
                          <a:srgbClr val="0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rowSpan="2">
                  <a:txBody>
                    <a:bodyPr/>
                    <a:lstStyle/>
                    <a:p>
                      <a:pPr marL="0" marR="0" lvl="0" indent="0" algn="l" rtl="0">
                        <a:lnSpc>
                          <a:spcPct val="107000"/>
                        </a:lnSpc>
                        <a:spcBef>
                          <a:spcPts val="0"/>
                        </a:spcBef>
                        <a:spcAft>
                          <a:spcPts val="0"/>
                        </a:spcAft>
                        <a:buNone/>
                      </a:pPr>
                      <a:r>
                        <a:rPr lang="en-US" sz="1100" dirty="0">
                          <a:highlight>
                            <a:srgbClr val="FFFFFF"/>
                          </a:highlight>
                        </a:rPr>
                        <a:t>fuel_type</a:t>
                      </a:r>
                      <a:endParaRPr sz="1100" dirty="0">
                        <a:solidFill>
                          <a:srgbClr val="000000"/>
                        </a:solidFill>
                        <a:highlight>
                          <a:srgbClr val="FFFFFF"/>
                        </a:highlight>
                        <a:latin typeface="Calibri"/>
                        <a:ea typeface="Calibri"/>
                        <a:cs typeface="Calibri"/>
                        <a:sym typeface="Calibri"/>
                      </a:endParaRPr>
                    </a:p>
                  </a:txBody>
                  <a:tcPr marL="0" marR="0" marT="0" marB="0" anchor="b"/>
                </a:tc>
                <a:tc gridSpan="3">
                  <a:txBody>
                    <a:bodyPr/>
                    <a:lstStyle/>
                    <a:p>
                      <a:pPr marL="0" marR="0" lvl="0" indent="0" algn="l" rtl="0">
                        <a:lnSpc>
                          <a:spcPct val="107000"/>
                        </a:lnSpc>
                        <a:spcBef>
                          <a:spcPts val="0"/>
                        </a:spcBef>
                        <a:spcAft>
                          <a:spcPts val="0"/>
                        </a:spcAft>
                        <a:buNone/>
                      </a:pPr>
                      <a:r>
                        <a:rPr lang="en-US" sz="1100" dirty="0">
                          <a:highlight>
                            <a:srgbClr val="FFFFFF"/>
                          </a:highlight>
                        </a:rPr>
                        <a:t>Kolmogorov-Smirnov</a:t>
                      </a:r>
                      <a:r>
                        <a:rPr lang="en-US" sz="1100" baseline="30000" dirty="0">
                          <a:highlight>
                            <a:srgbClr val="FFFFFF"/>
                          </a:highlight>
                        </a:rPr>
                        <a:t>a</a:t>
                      </a:r>
                      <a:endParaRPr sz="1100" dirty="0">
                        <a:solidFill>
                          <a:srgbClr val="000000"/>
                        </a:solidFill>
                        <a:highlight>
                          <a:srgbClr val="FFFFFF"/>
                        </a:highlight>
                        <a:latin typeface="Calibri"/>
                        <a:ea typeface="Calibri"/>
                        <a:cs typeface="Calibri"/>
                        <a:sym typeface="Calibri"/>
                      </a:endParaRPr>
                    </a:p>
                  </a:txBody>
                  <a:tcPr marL="0" marR="0" marT="0" marB="0" anchor="b"/>
                </a:tc>
                <a:tc hMerge="1">
                  <a:txBody>
                    <a:bodyPr/>
                    <a:lstStyle/>
                    <a:p>
                      <a:endParaRPr lang="en-US"/>
                    </a:p>
                  </a:txBody>
                  <a:tcPr/>
                </a:tc>
                <a:tc hMerge="1">
                  <a:txBody>
                    <a:bodyPr/>
                    <a:lstStyle/>
                    <a:p>
                      <a:endParaRPr lang="en-US"/>
                    </a:p>
                  </a:txBody>
                  <a:tcPr/>
                </a:tc>
                <a:tc gridSpan="3">
                  <a:txBody>
                    <a:bodyPr/>
                    <a:lstStyle/>
                    <a:p>
                      <a:pPr marL="0" marR="0" lvl="0" indent="0" algn="l" rtl="0">
                        <a:lnSpc>
                          <a:spcPct val="107000"/>
                        </a:lnSpc>
                        <a:spcBef>
                          <a:spcPts val="0"/>
                        </a:spcBef>
                        <a:spcAft>
                          <a:spcPts val="0"/>
                        </a:spcAft>
                        <a:buNone/>
                      </a:pPr>
                      <a:r>
                        <a:rPr lang="en-US" sz="1100" dirty="0">
                          <a:highlight>
                            <a:srgbClr val="FFFFFF"/>
                          </a:highlight>
                        </a:rPr>
                        <a:t>Shapiro-Wilk</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42325">
                <a:tc>
                  <a:txBody>
                    <a:bodyPr/>
                    <a:lstStyle/>
                    <a:p>
                      <a:pPr marL="0" marR="0" lvl="0" indent="0" algn="l" rtl="0">
                        <a:lnSpc>
                          <a:spcPct val="107000"/>
                        </a:lnSpc>
                        <a:spcBef>
                          <a:spcPts val="0"/>
                        </a:spcBef>
                        <a:spcAft>
                          <a:spcPts val="0"/>
                        </a:spcAft>
                        <a:buNone/>
                      </a:pPr>
                      <a:r>
                        <a:rPr lang="en-US" sz="1100" dirty="0"/>
                        <a:t> </a:t>
                      </a:r>
                      <a:endParaRPr sz="1100" dirty="0">
                        <a:solidFill>
                          <a:srgbClr val="0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FFFFFF"/>
                          </a:highlight>
                        </a:rPr>
                        <a:t>Statistic</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df</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Sig.</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Statistic</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df</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Sig.</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442325">
                <a:tc rowSpan="3">
                  <a:txBody>
                    <a:bodyPr/>
                    <a:lstStyle/>
                    <a:p>
                      <a:pPr marL="0" marR="0" lvl="0" indent="0" algn="l" rtl="0">
                        <a:lnSpc>
                          <a:spcPct val="107000"/>
                        </a:lnSpc>
                        <a:spcBef>
                          <a:spcPts val="0"/>
                        </a:spcBef>
                        <a:spcAft>
                          <a:spcPts val="0"/>
                        </a:spcAft>
                        <a:buNone/>
                      </a:pPr>
                      <a:r>
                        <a:rPr lang="en-US" sz="1100" dirty="0">
                          <a:highlight>
                            <a:srgbClr val="E0E0E0"/>
                          </a:highlight>
                        </a:rPr>
                        <a:t>passenger_vehicles</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E0E0E0"/>
                          </a:highlight>
                        </a:rPr>
                        <a:t>Disel</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.218</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.001</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.830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44232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Petrol</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.207</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.002</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.870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.002</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44232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CNG/LPG</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.319</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.637</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442325">
                <a:tc gridSpan="8">
                  <a:txBody>
                    <a:bodyPr/>
                    <a:lstStyle/>
                    <a:p>
                      <a:pPr marL="0" marR="0" lvl="0" indent="0" algn="l" rtl="0">
                        <a:lnSpc>
                          <a:spcPct val="107000"/>
                        </a:lnSpc>
                        <a:spcBef>
                          <a:spcPts val="0"/>
                        </a:spcBef>
                        <a:spcAft>
                          <a:spcPts val="0"/>
                        </a:spcAft>
                        <a:buNone/>
                      </a:pPr>
                      <a:r>
                        <a:rPr lang="en-US" sz="1100" dirty="0">
                          <a:highlight>
                            <a:srgbClr val="FFFFFF"/>
                          </a:highlight>
                        </a:rPr>
                        <a:t>a. Lilliefors Significance Correction</a:t>
                      </a:r>
                      <a:endParaRPr sz="1100" dirty="0">
                        <a:solidFill>
                          <a:srgbClr val="000000"/>
                        </a:solidFill>
                        <a:highlight>
                          <a:srgbClr val="FFFFFF"/>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38" name="Google Shape;238;p15"/>
          <p:cNvSpPr txBox="1"/>
          <p:nvPr/>
        </p:nvSpPr>
        <p:spPr>
          <a:xfrm>
            <a:off x="5724128" y="332656"/>
            <a:ext cx="337632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Aharoni"/>
                <a:ea typeface="Aharoni"/>
                <a:cs typeface="Aharoni"/>
                <a:sym typeface="Aharoni"/>
              </a:rPr>
              <a:t>Research Question </a:t>
            </a:r>
            <a:r>
              <a:rPr lang="en-US" sz="2000" b="1" dirty="0">
                <a:solidFill>
                  <a:schemeClr val="lt1"/>
                </a:solidFill>
                <a:latin typeface="Arial"/>
                <a:ea typeface="Arial"/>
                <a:cs typeface="Arial"/>
                <a:sym typeface="Arial"/>
              </a:rPr>
              <a:t>2</a:t>
            </a:r>
            <a:r>
              <a:rPr lang="en-US" sz="2000" b="1" dirty="0">
                <a:solidFill>
                  <a:schemeClr val="lt1"/>
                </a:solidFill>
                <a:latin typeface="Aharoni"/>
                <a:ea typeface="Aharoni"/>
                <a:cs typeface="Aharoni"/>
                <a:sym typeface="Aharoni"/>
              </a:rPr>
              <a:t>: Does the passenger vehicles differ significantly by fuel type? </a:t>
            </a:r>
            <a:br>
              <a:rPr lang="en-US" sz="2000" b="1" dirty="0">
                <a:solidFill>
                  <a:schemeClr val="lt1"/>
                </a:solidFill>
                <a:latin typeface="Aharoni"/>
                <a:ea typeface="Aharoni"/>
                <a:cs typeface="Aharoni"/>
                <a:sym typeface="Aharoni"/>
              </a:rPr>
            </a:br>
            <a:endParaRPr sz="2000" b="1" dirty="0">
              <a:solidFill>
                <a:schemeClr val="lt1"/>
              </a:solidFill>
              <a:latin typeface="Aharoni"/>
              <a:ea typeface="Aharoni"/>
              <a:cs typeface="Aharoni"/>
              <a:sym typeface="Aharoni"/>
            </a:endParaRPr>
          </a:p>
        </p:txBody>
      </p:sp>
      <p:sp>
        <p:nvSpPr>
          <p:cNvPr id="239" name="Google Shape;239;p15"/>
          <p:cNvSpPr txBox="1"/>
          <p:nvPr/>
        </p:nvSpPr>
        <p:spPr>
          <a:xfrm>
            <a:off x="5478058" y="1929077"/>
            <a:ext cx="3709486"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lt1"/>
                </a:solidFill>
                <a:latin typeface="Calibri"/>
                <a:ea typeface="Calibri"/>
                <a:cs typeface="Calibri"/>
                <a:sym typeface="Calibri"/>
              </a:rPr>
              <a:t>H0: There is no significant difference between three types of fuel.              VS </a:t>
            </a:r>
            <a:br>
              <a:rPr lang="en-US" sz="2000" dirty="0">
                <a:solidFill>
                  <a:schemeClr val="lt1"/>
                </a:solidFill>
                <a:latin typeface="Calibri"/>
                <a:ea typeface="Calibri"/>
                <a:cs typeface="Calibri"/>
                <a:sym typeface="Calibri"/>
              </a:rPr>
            </a:br>
            <a:r>
              <a:rPr lang="en-US" sz="2000" dirty="0">
                <a:solidFill>
                  <a:schemeClr val="lt1"/>
                </a:solidFill>
                <a:latin typeface="Calibri"/>
                <a:ea typeface="Calibri"/>
                <a:cs typeface="Calibri"/>
                <a:sym typeface="Calibri"/>
              </a:rPr>
              <a:t>H1: There is significant difference between three types of fuel. </a:t>
            </a:r>
            <a:endParaRPr dirty="0"/>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400" u="sng" dirty="0">
                <a:solidFill>
                  <a:schemeClr val="lt1"/>
                </a:solidFill>
                <a:latin typeface="Calibri"/>
                <a:ea typeface="Calibri"/>
                <a:cs typeface="Calibri"/>
                <a:sym typeface="Calibri"/>
              </a:rPr>
              <a:t>ASSUMPTION CHECKING OF NORMALITY</a:t>
            </a:r>
            <a:endParaRPr dirty="0"/>
          </a:p>
          <a:p>
            <a:pPr marL="0" marR="0" lvl="0" indent="0" algn="l" rtl="0">
              <a:spcBef>
                <a:spcPts val="0"/>
              </a:spcBef>
              <a:spcAft>
                <a:spcPts val="0"/>
              </a:spcAft>
              <a:buNone/>
            </a:pPr>
            <a:r>
              <a:rPr lang="en-US" sz="2000" dirty="0">
                <a:solidFill>
                  <a:schemeClr val="lt1"/>
                </a:solidFill>
                <a:latin typeface="Calibri"/>
                <a:ea typeface="Calibri"/>
                <a:cs typeface="Calibri"/>
                <a:sym typeface="Calibri"/>
              </a:rPr>
              <a:t>H0: Data is normally distributed.</a:t>
            </a:r>
            <a:endParaRPr dirty="0"/>
          </a:p>
          <a:p>
            <a:pPr marL="0" marR="0" lvl="0" indent="0" algn="l" rtl="0">
              <a:spcBef>
                <a:spcPts val="0"/>
              </a:spcBef>
              <a:spcAft>
                <a:spcPts val="0"/>
              </a:spcAft>
              <a:buNone/>
            </a:pPr>
            <a:r>
              <a:rPr lang="en-US" sz="2000" dirty="0">
                <a:solidFill>
                  <a:schemeClr val="lt1"/>
                </a:solidFill>
                <a:latin typeface="Calibri"/>
                <a:ea typeface="Calibri"/>
                <a:cs typeface="Calibri"/>
                <a:sym typeface="Calibri"/>
              </a:rPr>
              <a:t>VS</a:t>
            </a:r>
            <a:endParaRPr dirty="0"/>
          </a:p>
          <a:p>
            <a:pPr marL="0" marR="0" lvl="0" indent="0" algn="l" rtl="0">
              <a:spcBef>
                <a:spcPts val="0"/>
              </a:spcBef>
              <a:spcAft>
                <a:spcPts val="0"/>
              </a:spcAft>
              <a:buNone/>
            </a:pPr>
            <a:r>
              <a:rPr lang="en-US" sz="2000" dirty="0">
                <a:solidFill>
                  <a:schemeClr val="lt1"/>
                </a:solidFill>
                <a:latin typeface="Calibri"/>
                <a:ea typeface="Calibri"/>
                <a:cs typeface="Calibri"/>
                <a:sym typeface="Calibri"/>
              </a:rPr>
              <a:t>H1: Data is not normally distributed.</a:t>
            </a: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lt1"/>
                </a:solidFill>
                <a:latin typeface="Calibri"/>
                <a:ea typeface="Calibri"/>
                <a:cs typeface="Calibri"/>
                <a:sym typeface="Calibri"/>
              </a:rPr>
              <a:t>We reject H0 at 5% L.O.S .</a:t>
            </a:r>
            <a:br>
              <a:rPr lang="en-US" sz="2400" dirty="0">
                <a:solidFill>
                  <a:schemeClr val="lt1"/>
                </a:solidFill>
                <a:latin typeface="Calibri"/>
                <a:ea typeface="Calibri"/>
                <a:cs typeface="Calibri"/>
                <a:sym typeface="Calibri"/>
              </a:rPr>
            </a:br>
            <a:endParaRPr sz="2400" dirty="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alpha val="34901"/>
          </a:schemeClr>
        </a:solidFill>
        <a:effectLst/>
      </p:bgPr>
    </p:bg>
    <p:spTree>
      <p:nvGrpSpPr>
        <p:cNvPr id="1" name="Shape 243"/>
        <p:cNvGrpSpPr/>
        <p:nvPr/>
      </p:nvGrpSpPr>
      <p:grpSpPr>
        <a:xfrm>
          <a:off x="0" y="0"/>
          <a:ext cx="0" cy="0"/>
          <a:chOff x="0" y="0"/>
          <a:chExt cx="0" cy="0"/>
        </a:xfrm>
      </p:grpSpPr>
      <p:sp>
        <p:nvSpPr>
          <p:cNvPr id="244" name="Google Shape;244;p16"/>
          <p:cNvSpPr/>
          <p:nvPr/>
        </p:nvSpPr>
        <p:spPr>
          <a:xfrm>
            <a:off x="1143"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45" name="Google Shape;245;p16"/>
          <p:cNvSpPr/>
          <p:nvPr/>
        </p:nvSpPr>
        <p:spPr>
          <a:xfrm>
            <a:off x="1143" y="0"/>
            <a:ext cx="9141714" cy="6858000"/>
          </a:xfrm>
          <a:prstGeom prst="rect">
            <a:avLst/>
          </a:prstGeom>
          <a:solidFill>
            <a:schemeClr val="lt2">
              <a:alpha val="3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46" name="Google Shape;246;p16"/>
          <p:cNvSpPr/>
          <p:nvPr/>
        </p:nvSpPr>
        <p:spPr>
          <a:xfrm>
            <a:off x="0" y="730156"/>
            <a:ext cx="9144000" cy="537799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47" name="Google Shape;247;p16"/>
          <p:cNvSpPr/>
          <p:nvPr/>
        </p:nvSpPr>
        <p:spPr>
          <a:xfrm rot="-5400000">
            <a:off x="3574664" y="1178016"/>
            <a:ext cx="5397687" cy="4501966"/>
          </a:xfrm>
          <a:prstGeom prst="rect">
            <a:avLst/>
          </a:prstGeom>
          <a:solidFill>
            <a:schemeClr val="accent1">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48" name="Google Shape;248;p16"/>
          <p:cNvSpPr txBox="1">
            <a:spLocks noGrp="1"/>
          </p:cNvSpPr>
          <p:nvPr>
            <p:ph type="title"/>
          </p:nvPr>
        </p:nvSpPr>
        <p:spPr>
          <a:xfrm>
            <a:off x="5495723" y="188644"/>
            <a:ext cx="4260851" cy="5636414"/>
          </a:xfrm>
          <a:prstGeom prst="rect">
            <a:avLst/>
          </a:prstGeom>
          <a:noFill/>
          <a:ln>
            <a:noFill/>
          </a:ln>
        </p:spPr>
        <p:txBody>
          <a:bodyPr spcFirstLastPara="1" wrap="square" lIns="91425" tIns="45700" rIns="91425" bIns="45700" anchor="ctr" anchorCtr="0">
            <a:normAutofit fontScale="90000"/>
          </a:bodyPr>
          <a:lstStyle/>
          <a:p>
            <a:pPr marL="0" marR="1369060" lvl="0" indent="0" algn="l" rtl="0">
              <a:lnSpc>
                <a:spcPct val="90000"/>
              </a:lnSpc>
              <a:spcBef>
                <a:spcPts val="0"/>
              </a:spcBef>
              <a:spcAft>
                <a:spcPts val="0"/>
              </a:spcAft>
              <a:buClr>
                <a:schemeClr val="dk1"/>
              </a:buClr>
              <a:buSzPct val="100000"/>
              <a:buFont typeface="Calibri"/>
              <a:buNone/>
            </a:pP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r>
              <a:rPr lang="en-US" sz="2400" b="1" i="0" u="none" strike="noStrike" cap="none" dirty="0">
                <a:solidFill>
                  <a:schemeClr val="dk1"/>
                </a:solidFill>
                <a:latin typeface="ADLaM Display"/>
                <a:ea typeface="ADLaM Display"/>
                <a:cs typeface="ADLaM Display"/>
                <a:sym typeface="ADLaM Display"/>
              </a:rPr>
              <a:t>NONPARAMETRIC FOR ONE WAY ANOVA – KRUSKAL WALLI’S TEST</a:t>
            </a:r>
            <a:br>
              <a:rPr lang="en-US" sz="2400" b="1" i="0" u="none" strike="noStrike" cap="none" dirty="0">
                <a:solidFill>
                  <a:schemeClr val="dk1"/>
                </a:solidFill>
                <a:latin typeface="ADLaM Display"/>
                <a:ea typeface="ADLaM Display"/>
                <a:cs typeface="ADLaM Display"/>
                <a:sym typeface="ADLaM Display"/>
              </a:rPr>
            </a:br>
            <a:br>
              <a:rPr lang="en-US" sz="1100" b="1" i="0" u="none" strike="noStrike" cap="none"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H0: The medians of three population are equal i.e. M1=M2=M3             VS </a:t>
            </a:r>
            <a:br>
              <a:rPr lang="en-US" sz="2000" b="1"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H1: The medians of three populations are not equal i.e. M1≠M2≠M3. </a:t>
            </a:r>
            <a:br>
              <a:rPr lang="en-US" sz="2000" b="1"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Since P value &lt; 0.05, we reject H0 at 5% L.O.S </a:t>
            </a:r>
            <a:br>
              <a:rPr lang="en-US" sz="2000" b="1"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We conclude that Medians of 3 population are not equal. </a:t>
            </a:r>
            <a:br>
              <a:rPr lang="en-US" sz="2000" b="1"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br>
              <a:rPr lang="en-US" sz="1100" b="1" i="0" u="none" strike="noStrike" cap="none" dirty="0">
                <a:solidFill>
                  <a:schemeClr val="dk1"/>
                </a:solidFill>
                <a:latin typeface="Calibri"/>
                <a:ea typeface="Calibri"/>
                <a:cs typeface="Calibri"/>
                <a:sym typeface="Calibri"/>
              </a:rPr>
            </a:br>
            <a:endParaRPr sz="11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100000"/>
              <a:buFont typeface="Calibri"/>
              <a:buNone/>
            </a:pPr>
            <a:endParaRPr sz="1100" b="0" i="0" u="none" strike="noStrike" cap="none" dirty="0">
              <a:solidFill>
                <a:schemeClr val="dk1"/>
              </a:solidFill>
              <a:latin typeface="Calibri"/>
              <a:ea typeface="Calibri"/>
              <a:cs typeface="Calibri"/>
              <a:sym typeface="Calibri"/>
            </a:endParaRPr>
          </a:p>
        </p:txBody>
      </p:sp>
      <p:cxnSp>
        <p:nvCxnSpPr>
          <p:cNvPr id="249" name="Google Shape;249;p16"/>
          <p:cNvCxnSpPr/>
          <p:nvPr/>
        </p:nvCxnSpPr>
        <p:spPr>
          <a:xfrm rot="10800000">
            <a:off x="8524492" y="5610"/>
            <a:ext cx="0" cy="6858000"/>
          </a:xfrm>
          <a:prstGeom prst="straightConnector1">
            <a:avLst/>
          </a:prstGeom>
          <a:noFill/>
          <a:ln w="9525" cap="rnd" cmpd="sng">
            <a:solidFill>
              <a:schemeClr val="accent5"/>
            </a:solidFill>
            <a:prstDash val="dash"/>
            <a:miter lim="800000"/>
            <a:headEnd type="none" w="sm" len="sm"/>
            <a:tailEnd type="none" w="sm" len="sm"/>
          </a:ln>
        </p:spPr>
      </p:cxnSp>
      <p:cxnSp>
        <p:nvCxnSpPr>
          <p:cNvPr id="250" name="Google Shape;250;p16"/>
          <p:cNvCxnSpPr/>
          <p:nvPr/>
        </p:nvCxnSpPr>
        <p:spPr>
          <a:xfrm>
            <a:off x="0" y="6118001"/>
            <a:ext cx="9144000" cy="0"/>
          </a:xfrm>
          <a:prstGeom prst="straightConnector1">
            <a:avLst/>
          </a:prstGeom>
          <a:noFill/>
          <a:ln w="9525" cap="rnd" cmpd="sng">
            <a:solidFill>
              <a:schemeClr val="accent5"/>
            </a:solidFill>
            <a:prstDash val="dash"/>
            <a:miter lim="800000"/>
            <a:headEnd type="none" w="sm" len="sm"/>
            <a:tailEnd type="none" w="sm" len="sm"/>
          </a:ln>
        </p:spPr>
      </p:cxnSp>
      <p:graphicFrame>
        <p:nvGraphicFramePr>
          <p:cNvPr id="251" name="Google Shape;251;p16"/>
          <p:cNvGraphicFramePr/>
          <p:nvPr>
            <p:extLst>
              <p:ext uri="{D42A27DB-BD31-4B8C-83A1-F6EECF244321}">
                <p14:modId xmlns:p14="http://schemas.microsoft.com/office/powerpoint/2010/main" val="2372958861"/>
              </p:ext>
            </p:extLst>
          </p:nvPr>
        </p:nvGraphicFramePr>
        <p:xfrm>
          <a:off x="251520" y="271207"/>
          <a:ext cx="5036150" cy="2126275"/>
        </p:xfrm>
        <a:graphic>
          <a:graphicData uri="http://schemas.openxmlformats.org/drawingml/2006/table">
            <a:tbl>
              <a:tblPr>
                <a:noFill/>
                <a:tableStyleId>{46061D96-0C12-4E16-A642-9706F20854DF}</a:tableStyleId>
              </a:tblPr>
              <a:tblGrid>
                <a:gridCol w="339725">
                  <a:extLst>
                    <a:ext uri="{9D8B030D-6E8A-4147-A177-3AD203B41FA5}">
                      <a16:colId xmlns:a16="http://schemas.microsoft.com/office/drawing/2014/main" val="20000"/>
                    </a:ext>
                  </a:extLst>
                </a:gridCol>
                <a:gridCol w="1416875">
                  <a:extLst>
                    <a:ext uri="{9D8B030D-6E8A-4147-A177-3AD203B41FA5}">
                      <a16:colId xmlns:a16="http://schemas.microsoft.com/office/drawing/2014/main" val="20001"/>
                    </a:ext>
                  </a:extLst>
                </a:gridCol>
                <a:gridCol w="1416875">
                  <a:extLst>
                    <a:ext uri="{9D8B030D-6E8A-4147-A177-3AD203B41FA5}">
                      <a16:colId xmlns:a16="http://schemas.microsoft.com/office/drawing/2014/main" val="20002"/>
                    </a:ext>
                  </a:extLst>
                </a:gridCol>
                <a:gridCol w="708175">
                  <a:extLst>
                    <a:ext uri="{9D8B030D-6E8A-4147-A177-3AD203B41FA5}">
                      <a16:colId xmlns:a16="http://schemas.microsoft.com/office/drawing/2014/main" val="20003"/>
                    </a:ext>
                  </a:extLst>
                </a:gridCol>
                <a:gridCol w="1154500">
                  <a:extLst>
                    <a:ext uri="{9D8B030D-6E8A-4147-A177-3AD203B41FA5}">
                      <a16:colId xmlns:a16="http://schemas.microsoft.com/office/drawing/2014/main" val="20004"/>
                    </a:ext>
                  </a:extLst>
                </a:gridCol>
              </a:tblGrid>
              <a:tr h="313300">
                <a:tc gridSpan="5">
                  <a:txBody>
                    <a:bodyPr/>
                    <a:lstStyle/>
                    <a:p>
                      <a:pPr marL="0" marR="0" lvl="0" indent="0" algn="l" rtl="0">
                        <a:lnSpc>
                          <a:spcPct val="107000"/>
                        </a:lnSpc>
                        <a:spcBef>
                          <a:spcPts val="0"/>
                        </a:spcBef>
                        <a:spcAft>
                          <a:spcPts val="0"/>
                        </a:spcAft>
                        <a:buNone/>
                      </a:pPr>
                      <a:r>
                        <a:rPr lang="en-US" sz="1100" dirty="0">
                          <a:highlight>
                            <a:srgbClr val="FFFFFF"/>
                          </a:highlight>
                        </a:rPr>
                        <a:t>Hypothesis Test Summary</a:t>
                      </a:r>
                      <a:endParaRPr sz="1100" dirty="0">
                        <a:solidFill>
                          <a:srgbClr val="000000"/>
                        </a:solidFill>
                        <a:highlight>
                          <a:srgbClr val="FFFFFF"/>
                        </a:highlight>
                        <a:latin typeface="Calibri"/>
                        <a:ea typeface="Calibri"/>
                        <a:cs typeface="Calibri"/>
                        <a:sym typeface="Calibri"/>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3300">
                <a:tc>
                  <a:txBody>
                    <a:bodyPr/>
                    <a:lstStyle/>
                    <a:p>
                      <a:pPr marL="0" marR="0" lvl="0" indent="0" algn="l" rtl="0">
                        <a:lnSpc>
                          <a:spcPct val="107000"/>
                        </a:lnSpc>
                        <a:spcBef>
                          <a:spcPts val="0"/>
                        </a:spcBef>
                        <a:spcAft>
                          <a:spcPts val="0"/>
                        </a:spcAft>
                        <a:buNone/>
                      </a:pPr>
                      <a:r>
                        <a:rPr lang="en-US" sz="1100" dirty="0">
                          <a:highlight>
                            <a:srgbClr val="FFFFFF"/>
                          </a:highlight>
                        </a:rPr>
                        <a:t> </a:t>
                      </a:r>
                      <a:endParaRPr sz="1100" dirty="0">
                        <a:solidFill>
                          <a:srgbClr val="000000"/>
                        </a:solidFill>
                        <a:highlight>
                          <a:srgbClr val="FFFFFF"/>
                        </a:highlight>
                        <a:latin typeface="Calibri"/>
                        <a:ea typeface="Calibri"/>
                        <a:cs typeface="Calibri"/>
                        <a:sym typeface="Calibri"/>
                      </a:endParaRPr>
                    </a:p>
                  </a:txBody>
                  <a:tcPr marL="0" marR="0" marT="0" marB="0" anchor="b">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FFFFF"/>
                          </a:highlight>
                        </a:rPr>
                        <a:t>Null Hypothesis</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Test</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Sig.</a:t>
                      </a:r>
                      <a:r>
                        <a:rPr lang="en-US" sz="1100" baseline="30000" dirty="0">
                          <a:highlight>
                            <a:srgbClr val="FFFFFF"/>
                          </a:highlight>
                        </a:rPr>
                        <a:t>a,b</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Decision</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873075">
                <a:tc>
                  <a:txBody>
                    <a:bodyPr/>
                    <a:lstStyle/>
                    <a:p>
                      <a:pPr marL="0" marR="0" lvl="0" indent="0" algn="l" rtl="0">
                        <a:lnSpc>
                          <a:spcPct val="107000"/>
                        </a:lnSpc>
                        <a:spcBef>
                          <a:spcPts val="0"/>
                        </a:spcBef>
                        <a:spcAft>
                          <a:spcPts val="0"/>
                        </a:spcAft>
                        <a:buNone/>
                      </a:pPr>
                      <a:r>
                        <a:rPr lang="en-US" sz="1100" dirty="0">
                          <a:highlight>
                            <a:srgbClr val="E0E0E0"/>
                          </a:highlight>
                        </a:rPr>
                        <a:t>1</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9F9FB"/>
                          </a:highlight>
                        </a:rPr>
                        <a:t>The distribution of passenger_vehicles is the same across categories of fuel_type.</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Independent-Samples Kruskal-Wallis Test</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Reject the null hypothesis.</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13300">
                <a:tc gridSpan="5">
                  <a:txBody>
                    <a:bodyPr/>
                    <a:lstStyle/>
                    <a:p>
                      <a:pPr marL="0" marR="0" lvl="0" indent="0" algn="l" rtl="0">
                        <a:lnSpc>
                          <a:spcPct val="107000"/>
                        </a:lnSpc>
                        <a:spcBef>
                          <a:spcPts val="0"/>
                        </a:spcBef>
                        <a:spcAft>
                          <a:spcPts val="0"/>
                        </a:spcAft>
                        <a:buNone/>
                      </a:pPr>
                      <a:r>
                        <a:rPr lang="en-US" sz="1100" dirty="0">
                          <a:highlight>
                            <a:srgbClr val="FFFFFF"/>
                          </a:highlight>
                        </a:rPr>
                        <a:t>a. The significance level is .050.</a:t>
                      </a:r>
                      <a:endParaRPr sz="1100" dirty="0">
                        <a:solidFill>
                          <a:srgbClr val="000000"/>
                        </a:solidFill>
                        <a:highlight>
                          <a:srgbClr val="FFFFFF"/>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13300">
                <a:tc gridSpan="5">
                  <a:txBody>
                    <a:bodyPr/>
                    <a:lstStyle/>
                    <a:p>
                      <a:pPr marL="0" marR="0" lvl="0" indent="0" algn="l" rtl="0">
                        <a:lnSpc>
                          <a:spcPct val="107000"/>
                        </a:lnSpc>
                        <a:spcBef>
                          <a:spcPts val="0"/>
                        </a:spcBef>
                        <a:spcAft>
                          <a:spcPts val="0"/>
                        </a:spcAft>
                        <a:buNone/>
                      </a:pPr>
                      <a:r>
                        <a:rPr lang="en-US" sz="1100" dirty="0">
                          <a:highlight>
                            <a:srgbClr val="FFFFFF"/>
                          </a:highlight>
                        </a:rPr>
                        <a:t>b. Asymptotic significance is displayed.</a:t>
                      </a:r>
                      <a:endParaRPr sz="1100" dirty="0">
                        <a:solidFill>
                          <a:srgbClr val="000000"/>
                        </a:solidFill>
                        <a:highlight>
                          <a:srgbClr val="FFFFFF"/>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52" name="Google Shape;252;p16"/>
          <p:cNvGraphicFramePr/>
          <p:nvPr>
            <p:extLst>
              <p:ext uri="{D42A27DB-BD31-4B8C-83A1-F6EECF244321}">
                <p14:modId xmlns:p14="http://schemas.microsoft.com/office/powerpoint/2010/main" val="1345902976"/>
              </p:ext>
            </p:extLst>
          </p:nvPr>
        </p:nvGraphicFramePr>
        <p:xfrm>
          <a:off x="276665" y="2529276"/>
          <a:ext cx="3431225" cy="1326050"/>
        </p:xfrm>
        <a:graphic>
          <a:graphicData uri="http://schemas.openxmlformats.org/drawingml/2006/table">
            <a:tbl>
              <a:tblPr>
                <a:noFill/>
                <a:tableStyleId>{46061D96-0C12-4E16-A642-9706F20854DF}</a:tableStyleId>
              </a:tblPr>
              <a:tblGrid>
                <a:gridCol w="1228200">
                  <a:extLst>
                    <a:ext uri="{9D8B030D-6E8A-4147-A177-3AD203B41FA5}">
                      <a16:colId xmlns:a16="http://schemas.microsoft.com/office/drawing/2014/main" val="20000"/>
                    </a:ext>
                  </a:extLst>
                </a:gridCol>
                <a:gridCol w="684125">
                  <a:extLst>
                    <a:ext uri="{9D8B030D-6E8A-4147-A177-3AD203B41FA5}">
                      <a16:colId xmlns:a16="http://schemas.microsoft.com/office/drawing/2014/main" val="20001"/>
                    </a:ext>
                  </a:extLst>
                </a:gridCol>
                <a:gridCol w="759450">
                  <a:extLst>
                    <a:ext uri="{9D8B030D-6E8A-4147-A177-3AD203B41FA5}">
                      <a16:colId xmlns:a16="http://schemas.microsoft.com/office/drawing/2014/main" val="20002"/>
                    </a:ext>
                  </a:extLst>
                </a:gridCol>
                <a:gridCol w="759450">
                  <a:extLst>
                    <a:ext uri="{9D8B030D-6E8A-4147-A177-3AD203B41FA5}">
                      <a16:colId xmlns:a16="http://schemas.microsoft.com/office/drawing/2014/main" val="20003"/>
                    </a:ext>
                  </a:extLst>
                </a:gridCol>
              </a:tblGrid>
              <a:tr h="156450">
                <a:tc gridSpan="4">
                  <a:txBody>
                    <a:bodyPr/>
                    <a:lstStyle/>
                    <a:p>
                      <a:pPr marL="0" marR="0" lvl="0" indent="0" algn="l" rtl="0">
                        <a:lnSpc>
                          <a:spcPct val="107000"/>
                        </a:lnSpc>
                        <a:spcBef>
                          <a:spcPts val="0"/>
                        </a:spcBef>
                        <a:spcAft>
                          <a:spcPts val="0"/>
                        </a:spcAft>
                        <a:buNone/>
                      </a:pPr>
                      <a:r>
                        <a:rPr lang="en-US" sz="1100" dirty="0">
                          <a:highlight>
                            <a:srgbClr val="FFFFFF"/>
                          </a:highlight>
                        </a:rPr>
                        <a:t>Ranks</a:t>
                      </a:r>
                      <a:endParaRPr sz="1100" dirty="0">
                        <a:solidFill>
                          <a:srgbClr val="000000"/>
                        </a:solidFill>
                        <a:highlight>
                          <a:srgbClr val="FFFFFF"/>
                        </a:highlight>
                        <a:latin typeface="Calibri"/>
                        <a:ea typeface="Calibri"/>
                        <a:cs typeface="Calibri"/>
                        <a:sym typeface="Calibri"/>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0125">
                <a:tc>
                  <a:txBody>
                    <a:bodyPr/>
                    <a:lstStyle/>
                    <a:p>
                      <a:pPr marL="0" marR="0" lvl="0" indent="0" algn="l" rtl="0">
                        <a:lnSpc>
                          <a:spcPct val="107000"/>
                        </a:lnSpc>
                        <a:spcBef>
                          <a:spcPts val="0"/>
                        </a:spcBef>
                        <a:spcAft>
                          <a:spcPts val="0"/>
                        </a:spcAft>
                        <a:buNone/>
                      </a:pPr>
                      <a:r>
                        <a:rPr lang="en-US" sz="1100" dirty="0"/>
                        <a:t> </a:t>
                      </a:r>
                      <a:endParaRPr sz="1100" dirty="0">
                        <a:solidFill>
                          <a:srgbClr val="0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FFFFF"/>
                          </a:highlight>
                        </a:rPr>
                        <a:t>fuel_type</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N</a:t>
                      </a:r>
                      <a:endParaRPr sz="1100" dirty="0">
                        <a:solidFill>
                          <a:srgbClr val="000000"/>
                        </a:solidFill>
                        <a:highlight>
                          <a:srgbClr val="FFFFFF"/>
                        </a:highlight>
                        <a:latin typeface="Calibri"/>
                        <a:ea typeface="Calibri"/>
                        <a:cs typeface="Calibri"/>
                        <a:sym typeface="Calibri"/>
                      </a:endParaRPr>
                    </a:p>
                  </a:txBody>
                  <a:tcPr marL="0" marR="0" marT="0" marB="0" anchor="b"/>
                </a:tc>
                <a:tc>
                  <a:txBody>
                    <a:bodyPr/>
                    <a:lstStyle/>
                    <a:p>
                      <a:pPr marL="0" marR="0" lvl="0" indent="0" algn="l" rtl="0">
                        <a:lnSpc>
                          <a:spcPct val="107000"/>
                        </a:lnSpc>
                        <a:spcBef>
                          <a:spcPts val="0"/>
                        </a:spcBef>
                        <a:spcAft>
                          <a:spcPts val="0"/>
                        </a:spcAft>
                        <a:buNone/>
                      </a:pPr>
                      <a:r>
                        <a:rPr lang="en-US" sz="1100" dirty="0">
                          <a:highlight>
                            <a:srgbClr val="FFFFFF"/>
                          </a:highlight>
                        </a:rPr>
                        <a:t>Mean Rank</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156450">
                <a:tc rowSpan="4">
                  <a:txBody>
                    <a:bodyPr/>
                    <a:lstStyle/>
                    <a:p>
                      <a:pPr marL="0" marR="0" lvl="0" indent="0" algn="l" rtl="0">
                        <a:lnSpc>
                          <a:spcPct val="107000"/>
                        </a:lnSpc>
                        <a:spcBef>
                          <a:spcPts val="0"/>
                        </a:spcBef>
                        <a:spcAft>
                          <a:spcPts val="0"/>
                        </a:spcAft>
                        <a:buNone/>
                      </a:pPr>
                      <a:r>
                        <a:rPr lang="en-US" sz="1100" dirty="0">
                          <a:highlight>
                            <a:srgbClr val="E0E0E0"/>
                          </a:highlight>
                        </a:rPr>
                        <a:t>passenger_vehicles</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E0E0E0"/>
                          </a:highlight>
                        </a:rPr>
                        <a:t>Disel</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40.60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1564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Petrol</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75.50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20125">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CNG/LPG</a:t>
                      </a:r>
                      <a:endParaRPr sz="1100" dirty="0">
                        <a:solidFill>
                          <a:srgbClr val="000000"/>
                        </a:solidFill>
                        <a:highlight>
                          <a:srgbClr val="E0E0E0"/>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30</a:t>
                      </a:r>
                      <a:endParaRPr sz="1100" dirty="0">
                        <a:solidFill>
                          <a:srgbClr val="000000"/>
                        </a:solidFill>
                        <a:highlight>
                          <a:srgbClr val="F9F9FB"/>
                        </a:highlight>
                        <a:latin typeface="Calibri"/>
                        <a:ea typeface="Calibri"/>
                        <a:cs typeface="Calibri"/>
                        <a:sym typeface="Calibri"/>
                      </a:endParaRPr>
                    </a:p>
                  </a:txBody>
                  <a:tcPr marL="0" marR="0" marT="0" marB="0"/>
                </a:tc>
                <a:tc>
                  <a:txBody>
                    <a:bodyPr/>
                    <a:lstStyle/>
                    <a:p>
                      <a:pPr marL="0" marR="0" lvl="0" indent="0" algn="l" rtl="0">
                        <a:lnSpc>
                          <a:spcPct val="107000"/>
                        </a:lnSpc>
                        <a:spcBef>
                          <a:spcPts val="0"/>
                        </a:spcBef>
                        <a:spcAft>
                          <a:spcPts val="0"/>
                        </a:spcAft>
                        <a:buNone/>
                      </a:pPr>
                      <a:r>
                        <a:rPr lang="en-US" sz="1100" dirty="0">
                          <a:highlight>
                            <a:srgbClr val="F9F9FB"/>
                          </a:highlight>
                        </a:rPr>
                        <a:t>20.40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156450">
                <a:tc vMerge="1">
                  <a:txBody>
                    <a:bodyPr/>
                    <a:lstStyle/>
                    <a:p>
                      <a:endParaRPr lang="en-US"/>
                    </a:p>
                  </a:txBody>
                  <a:tcPr/>
                </a:tc>
                <a:tc>
                  <a:txBody>
                    <a:bodyPr/>
                    <a:lstStyle/>
                    <a:p>
                      <a:pPr marL="0" marR="0" lvl="0" indent="0" algn="l" rtl="0">
                        <a:lnSpc>
                          <a:spcPct val="107000"/>
                        </a:lnSpc>
                        <a:spcBef>
                          <a:spcPts val="0"/>
                        </a:spcBef>
                        <a:spcAft>
                          <a:spcPts val="0"/>
                        </a:spcAft>
                        <a:buNone/>
                      </a:pPr>
                      <a:r>
                        <a:rPr lang="en-US" sz="1100" dirty="0">
                          <a:highlight>
                            <a:srgbClr val="E0E0E0"/>
                          </a:highlight>
                        </a:rPr>
                        <a:t>Total</a:t>
                      </a:r>
                      <a:endParaRPr sz="1100" dirty="0">
                        <a:solidFill>
                          <a:srgbClr val="000000"/>
                        </a:solidFill>
                        <a:highlight>
                          <a:srgbClr val="E0E0E0"/>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90</a:t>
                      </a:r>
                      <a:endParaRPr sz="1100" dirty="0">
                        <a:solidFill>
                          <a:srgbClr val="000000"/>
                        </a:solidFill>
                        <a:highlight>
                          <a:srgbClr val="F9F9FB"/>
                        </a:highlight>
                        <a:latin typeface="Calibri"/>
                        <a:ea typeface="Calibri"/>
                        <a:cs typeface="Calibri"/>
                        <a:sym typeface="Calibri"/>
                      </a:endParaRPr>
                    </a:p>
                  </a:txBody>
                  <a:tcPr marL="0" marR="0" marT="0" marB="0">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dirty="0">
                          <a:highlight>
                            <a:srgbClr val="F9F9FB"/>
                          </a:highlight>
                        </a:rPr>
                        <a:t> </a:t>
                      </a:r>
                      <a:endParaRPr sz="1100" dirty="0">
                        <a:solidFill>
                          <a:srgbClr val="000000"/>
                        </a:solidFill>
                        <a:highlight>
                          <a:srgbClr val="F9F9FB"/>
                        </a:highlight>
                        <a:latin typeface="Calibri"/>
                        <a:ea typeface="Calibri"/>
                        <a:cs typeface="Calibri"/>
                        <a:sym typeface="Calibri"/>
                      </a:endParaRPr>
                    </a:p>
                  </a:txBody>
                  <a:tcPr marL="0" marR="0" marT="0" marB="0"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253" name="Google Shape;253;p16"/>
          <p:cNvGraphicFramePr/>
          <p:nvPr>
            <p:extLst>
              <p:ext uri="{D42A27DB-BD31-4B8C-83A1-F6EECF244321}">
                <p14:modId xmlns:p14="http://schemas.microsoft.com/office/powerpoint/2010/main" val="2906351280"/>
              </p:ext>
            </p:extLst>
          </p:nvPr>
        </p:nvGraphicFramePr>
        <p:xfrm>
          <a:off x="251520" y="4019172"/>
          <a:ext cx="2952325" cy="1930075"/>
        </p:xfrm>
        <a:graphic>
          <a:graphicData uri="http://schemas.openxmlformats.org/drawingml/2006/table">
            <a:tbl>
              <a:tblPr>
                <a:noFill/>
                <a:tableStyleId>{46061D96-0C12-4E16-A642-9706F20854DF}</a:tableStyleId>
              </a:tblPr>
              <a:tblGrid>
                <a:gridCol w="1496175">
                  <a:extLst>
                    <a:ext uri="{9D8B030D-6E8A-4147-A177-3AD203B41FA5}">
                      <a16:colId xmlns:a16="http://schemas.microsoft.com/office/drawing/2014/main" val="20000"/>
                    </a:ext>
                  </a:extLst>
                </a:gridCol>
                <a:gridCol w="1456150">
                  <a:extLst>
                    <a:ext uri="{9D8B030D-6E8A-4147-A177-3AD203B41FA5}">
                      <a16:colId xmlns:a16="http://schemas.microsoft.com/office/drawing/2014/main" val="20001"/>
                    </a:ext>
                  </a:extLst>
                </a:gridCol>
              </a:tblGrid>
              <a:tr h="275725">
                <a:tc gridSpan="2">
                  <a:txBody>
                    <a:bodyPr/>
                    <a:lstStyle/>
                    <a:p>
                      <a:pPr marL="0" marR="0" lvl="0" indent="0" algn="l" rtl="0">
                        <a:lnSpc>
                          <a:spcPct val="107000"/>
                        </a:lnSpc>
                        <a:spcBef>
                          <a:spcPts val="0"/>
                        </a:spcBef>
                        <a:spcAft>
                          <a:spcPts val="0"/>
                        </a:spcAft>
                        <a:buNone/>
                      </a:pPr>
                      <a:r>
                        <a:rPr lang="en-US" sz="1100" dirty="0">
                          <a:highlight>
                            <a:srgbClr val="FFFFFF"/>
                          </a:highlight>
                        </a:rPr>
                        <a:t>Test Statistics</a:t>
                      </a:r>
                      <a:r>
                        <a:rPr lang="en-US" sz="1100" baseline="30000" dirty="0">
                          <a:highlight>
                            <a:srgbClr val="FFFFFF"/>
                          </a:highlight>
                        </a:rPr>
                        <a:t>a,b</a:t>
                      </a:r>
                      <a:endParaRPr sz="1100" dirty="0">
                        <a:solidFill>
                          <a:srgbClr val="000000"/>
                        </a:solidFill>
                        <a:highlight>
                          <a:srgbClr val="FFFFFF"/>
                        </a:highlight>
                        <a:latin typeface="Calibri"/>
                        <a:ea typeface="Calibri"/>
                        <a:cs typeface="Calibri"/>
                        <a:sym typeface="Calibri"/>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10000"/>
                  </a:ext>
                </a:extLst>
              </a:tr>
              <a:tr h="275725">
                <a:tc>
                  <a:txBody>
                    <a:bodyPr/>
                    <a:lstStyle/>
                    <a:p>
                      <a:pPr marL="0" marR="0" lvl="0" indent="0" algn="l" rtl="0">
                        <a:lnSpc>
                          <a:spcPct val="107000"/>
                        </a:lnSpc>
                        <a:spcBef>
                          <a:spcPts val="0"/>
                        </a:spcBef>
                        <a:spcAft>
                          <a:spcPts val="0"/>
                        </a:spcAft>
                        <a:buNone/>
                      </a:pPr>
                      <a:r>
                        <a:rPr lang="en-US" sz="1100" dirty="0">
                          <a:highlight>
                            <a:srgbClr val="FFFFFF"/>
                          </a:highlight>
                        </a:rPr>
                        <a:t> </a:t>
                      </a:r>
                      <a:endParaRPr sz="1100" dirty="0">
                        <a:solidFill>
                          <a:srgbClr val="000000"/>
                        </a:solidFill>
                        <a:highlight>
                          <a:srgbClr val="FFFFFF"/>
                        </a:highlight>
                        <a:latin typeface="Calibri"/>
                        <a:ea typeface="Calibri"/>
                        <a:cs typeface="Calibri"/>
                        <a:sym typeface="Calibri"/>
                      </a:endParaRPr>
                    </a:p>
                  </a:txBody>
                  <a:tcPr marL="0" marR="0" marT="0" marB="0" anchor="b">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FFFFF"/>
                          </a:highlight>
                        </a:rPr>
                        <a:t>passenger_vehicles</a:t>
                      </a:r>
                      <a:endParaRPr sz="1100" dirty="0">
                        <a:solidFill>
                          <a:srgbClr val="000000"/>
                        </a:solidFill>
                        <a:highlight>
                          <a:srgbClr val="FFFFFF"/>
                        </a:highlight>
                        <a:latin typeface="Calibri"/>
                        <a:ea typeface="Calibri"/>
                        <a:cs typeface="Calibri"/>
                        <a:sym typeface="Calibri"/>
                      </a:endParaRPr>
                    </a:p>
                  </a:txBody>
                  <a:tcPr marL="0" marR="0" marT="0" marB="0" anchor="b">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275725">
                <a:tc>
                  <a:txBody>
                    <a:bodyPr/>
                    <a:lstStyle/>
                    <a:p>
                      <a:pPr marL="0" marR="0" lvl="0" indent="0" algn="l" rtl="0">
                        <a:lnSpc>
                          <a:spcPct val="107000"/>
                        </a:lnSpc>
                        <a:spcBef>
                          <a:spcPts val="0"/>
                        </a:spcBef>
                        <a:spcAft>
                          <a:spcPts val="0"/>
                        </a:spcAft>
                        <a:buNone/>
                      </a:pPr>
                      <a:r>
                        <a:rPr lang="en-US" sz="1100" dirty="0">
                          <a:highlight>
                            <a:srgbClr val="E0E0E0"/>
                          </a:highlight>
                        </a:rPr>
                        <a:t>Kruskal-Wallis H</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9F9FB"/>
                          </a:highlight>
                        </a:rPr>
                        <a:t>68.309</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275725">
                <a:tc>
                  <a:txBody>
                    <a:bodyPr/>
                    <a:lstStyle/>
                    <a:p>
                      <a:pPr marL="0" marR="0" lvl="0" indent="0" algn="l" rtl="0">
                        <a:lnSpc>
                          <a:spcPct val="107000"/>
                        </a:lnSpc>
                        <a:spcBef>
                          <a:spcPts val="0"/>
                        </a:spcBef>
                        <a:spcAft>
                          <a:spcPts val="0"/>
                        </a:spcAft>
                        <a:buNone/>
                      </a:pPr>
                      <a:r>
                        <a:rPr lang="en-US" sz="1100" dirty="0">
                          <a:highlight>
                            <a:srgbClr val="E0E0E0"/>
                          </a:highlight>
                        </a:rPr>
                        <a:t>df</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9F9FB"/>
                          </a:highlight>
                        </a:rPr>
                        <a:t>2</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275725">
                <a:tc>
                  <a:txBody>
                    <a:bodyPr/>
                    <a:lstStyle/>
                    <a:p>
                      <a:pPr marL="0" marR="0" lvl="0" indent="0" algn="l" rtl="0">
                        <a:lnSpc>
                          <a:spcPct val="107000"/>
                        </a:lnSpc>
                        <a:spcBef>
                          <a:spcPts val="0"/>
                        </a:spcBef>
                        <a:spcAft>
                          <a:spcPts val="0"/>
                        </a:spcAft>
                        <a:buNone/>
                      </a:pPr>
                      <a:r>
                        <a:rPr lang="en-US" sz="1100" dirty="0">
                          <a:highlight>
                            <a:srgbClr val="E0E0E0"/>
                          </a:highlight>
                        </a:rPr>
                        <a:t>Asymp. Sig.</a:t>
                      </a:r>
                      <a:endParaRPr sz="1100" dirty="0">
                        <a:solidFill>
                          <a:srgbClr val="000000"/>
                        </a:solidFill>
                        <a:highlight>
                          <a:srgbClr val="E0E0E0"/>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tcPr>
                </a:tc>
                <a:tc>
                  <a:txBody>
                    <a:bodyPr/>
                    <a:lstStyle/>
                    <a:p>
                      <a:pPr marL="0" marR="0" lvl="0" indent="0" algn="l" rtl="0">
                        <a:lnSpc>
                          <a:spcPct val="107000"/>
                        </a:lnSpc>
                        <a:spcBef>
                          <a:spcPts val="0"/>
                        </a:spcBef>
                        <a:spcAft>
                          <a:spcPts val="0"/>
                        </a:spcAft>
                        <a:buNone/>
                      </a:pPr>
                      <a:r>
                        <a:rPr lang="en-US" sz="1100" dirty="0">
                          <a:highlight>
                            <a:srgbClr val="F9F9FB"/>
                          </a:highlight>
                        </a:rPr>
                        <a:t>.000</a:t>
                      </a:r>
                      <a:endParaRPr sz="1100" dirty="0">
                        <a:solidFill>
                          <a:srgbClr val="000000"/>
                        </a:solidFill>
                        <a:highlight>
                          <a:srgbClr val="F9F9FB"/>
                        </a:highlight>
                        <a:latin typeface="Calibri"/>
                        <a:ea typeface="Calibri"/>
                        <a:cs typeface="Calibri"/>
                        <a:sym typeface="Calibri"/>
                      </a:endParaRPr>
                    </a:p>
                  </a:txBody>
                  <a:tcPr marL="0" marR="0" marT="0" marB="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275725">
                <a:tc gridSpan="2">
                  <a:txBody>
                    <a:bodyPr/>
                    <a:lstStyle/>
                    <a:p>
                      <a:pPr marL="0" marR="0" lvl="0" indent="0" algn="l" rtl="0">
                        <a:lnSpc>
                          <a:spcPct val="107000"/>
                        </a:lnSpc>
                        <a:spcBef>
                          <a:spcPts val="0"/>
                        </a:spcBef>
                        <a:spcAft>
                          <a:spcPts val="0"/>
                        </a:spcAft>
                        <a:buNone/>
                      </a:pPr>
                      <a:r>
                        <a:rPr lang="en-US" sz="1100" dirty="0">
                          <a:highlight>
                            <a:srgbClr val="FFFFFF"/>
                          </a:highlight>
                        </a:rPr>
                        <a:t>a. Kruskal Wallis Test</a:t>
                      </a:r>
                      <a:endParaRPr sz="1100" dirty="0">
                        <a:solidFill>
                          <a:srgbClr val="000000"/>
                        </a:solidFill>
                        <a:highlight>
                          <a:srgbClr val="FFFFFF"/>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hMerge="1">
                  <a:txBody>
                    <a:bodyPr/>
                    <a:lstStyle/>
                    <a:p>
                      <a:endParaRPr lang="en-US"/>
                    </a:p>
                  </a:txBody>
                  <a:tcPr/>
                </a:tc>
                <a:extLst>
                  <a:ext uri="{0D108BD9-81ED-4DB2-BD59-A6C34878D82A}">
                    <a16:rowId xmlns:a16="http://schemas.microsoft.com/office/drawing/2014/main" val="10005"/>
                  </a:ext>
                </a:extLst>
              </a:tr>
              <a:tr h="275725">
                <a:tc gridSpan="2">
                  <a:txBody>
                    <a:bodyPr/>
                    <a:lstStyle/>
                    <a:p>
                      <a:pPr marL="0" marR="0" lvl="0" indent="0" algn="l" rtl="0">
                        <a:lnSpc>
                          <a:spcPct val="107000"/>
                        </a:lnSpc>
                        <a:spcBef>
                          <a:spcPts val="0"/>
                        </a:spcBef>
                        <a:spcAft>
                          <a:spcPts val="0"/>
                        </a:spcAft>
                        <a:buNone/>
                      </a:pPr>
                      <a:r>
                        <a:rPr lang="en-US" sz="1100" dirty="0">
                          <a:highlight>
                            <a:srgbClr val="FFFFFF"/>
                          </a:highlight>
                        </a:rPr>
                        <a:t>b. Grouping Variable: fuel_type</a:t>
                      </a:r>
                      <a:endParaRPr sz="1100" dirty="0">
                        <a:solidFill>
                          <a:srgbClr val="000000"/>
                        </a:solidFill>
                        <a:highlight>
                          <a:srgbClr val="FFFFFF"/>
                        </a:highlight>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7"/>
          <p:cNvSpPr/>
          <p:nvPr/>
        </p:nvSpPr>
        <p:spPr>
          <a:xfrm>
            <a:off x="0" y="0"/>
            <a:ext cx="410141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9" name="Google Shape;259;p17"/>
          <p:cNvSpPr txBox="1">
            <a:spLocks noGrp="1"/>
          </p:cNvSpPr>
          <p:nvPr>
            <p:ph type="title"/>
          </p:nvPr>
        </p:nvSpPr>
        <p:spPr>
          <a:xfrm>
            <a:off x="323528" y="620688"/>
            <a:ext cx="4824536" cy="4896544"/>
          </a:xfrm>
          <a:prstGeom prst="rect">
            <a:avLst/>
          </a:prstGeom>
          <a:noFill/>
          <a:ln>
            <a:noFill/>
          </a:ln>
        </p:spPr>
        <p:txBody>
          <a:bodyPr spcFirstLastPara="1" wrap="square" lIns="91425" tIns="45700" rIns="91425" bIns="45700" anchor="ctr" anchorCtr="0">
            <a:normAutofit fontScale="90000"/>
          </a:bodyPr>
          <a:lstStyle/>
          <a:p>
            <a:pPr marL="0" marR="1282700" lvl="0" indent="0" algn="ctr" rtl="0">
              <a:lnSpc>
                <a:spcPct val="90000"/>
              </a:lnSpc>
              <a:spcBef>
                <a:spcPts val="0"/>
              </a:spcBef>
              <a:spcAft>
                <a:spcPts val="0"/>
              </a:spcAft>
              <a:buClr>
                <a:srgbClr val="FFFFFF"/>
              </a:buClr>
              <a:buSzPct val="100000"/>
              <a:buFont typeface="Arial"/>
              <a:buNone/>
            </a:pPr>
            <a:r>
              <a:rPr lang="en-US" sz="2400" dirty="0">
                <a:solidFill>
                  <a:srgbClr val="FFFFFF"/>
                </a:solidFill>
                <a:latin typeface="Arial"/>
                <a:ea typeface="Arial"/>
                <a:cs typeface="Arial"/>
                <a:sym typeface="Arial"/>
              </a:rPr>
              <a:t>Pairwise comparison of fuel type</a:t>
            </a:r>
            <a:br>
              <a:rPr lang="en-US" sz="2400" dirty="0">
                <a:solidFill>
                  <a:srgbClr val="FFFFFF"/>
                </a:solidFill>
                <a:latin typeface="Arial"/>
                <a:ea typeface="Arial"/>
                <a:cs typeface="Arial"/>
                <a:sym typeface="Arial"/>
              </a:rPr>
            </a:br>
            <a:br>
              <a:rPr lang="en-US" sz="2400" dirty="0">
                <a:solidFill>
                  <a:srgbClr val="FFFFFF"/>
                </a:solidFill>
                <a:latin typeface="Arial"/>
                <a:ea typeface="Arial"/>
                <a:cs typeface="Arial"/>
                <a:sym typeface="Arial"/>
              </a:rPr>
            </a:br>
            <a:br>
              <a:rPr lang="en-US" sz="2400" dirty="0">
                <a:solidFill>
                  <a:srgbClr val="FFFFFF"/>
                </a:solidFill>
                <a:latin typeface="Arial"/>
                <a:ea typeface="Arial"/>
                <a:cs typeface="Arial"/>
                <a:sym typeface="Arial"/>
              </a:rPr>
            </a:br>
            <a:br>
              <a:rPr lang="en-US" sz="2400" dirty="0">
                <a:solidFill>
                  <a:srgbClr val="FFFFFF"/>
                </a:solidFill>
                <a:latin typeface="Arial"/>
                <a:ea typeface="Arial"/>
                <a:cs typeface="Arial"/>
                <a:sym typeface="Arial"/>
              </a:rPr>
            </a:br>
            <a:r>
              <a:rPr lang="en-US" sz="2700" dirty="0">
                <a:solidFill>
                  <a:srgbClr val="FFFFFF"/>
                </a:solidFill>
                <a:latin typeface="Calibri"/>
                <a:ea typeface="Calibri"/>
                <a:cs typeface="Calibri"/>
                <a:sym typeface="Calibri"/>
              </a:rPr>
              <a:t>Since P value for all three pairs is less than 0.05, we reject null hypothesis at 5% L.O.S  </a:t>
            </a:r>
            <a:br>
              <a:rPr lang="en-US" sz="2700" dirty="0">
                <a:solidFill>
                  <a:srgbClr val="FFFFFF"/>
                </a:solidFill>
                <a:latin typeface="Calibri"/>
                <a:ea typeface="Calibri"/>
                <a:cs typeface="Calibri"/>
                <a:sym typeface="Calibri"/>
              </a:rPr>
            </a:br>
            <a:br>
              <a:rPr lang="en-US" sz="2700" dirty="0">
                <a:solidFill>
                  <a:srgbClr val="FFFFFF"/>
                </a:solidFill>
                <a:latin typeface="Calibri"/>
                <a:ea typeface="Calibri"/>
                <a:cs typeface="Calibri"/>
                <a:sym typeface="Calibri"/>
              </a:rPr>
            </a:br>
            <a:r>
              <a:rPr lang="en-US" sz="2700" dirty="0">
                <a:solidFill>
                  <a:srgbClr val="FFFFFF"/>
                </a:solidFill>
                <a:latin typeface="Calibri"/>
                <a:ea typeface="Calibri"/>
                <a:cs typeface="Calibri"/>
                <a:sym typeface="Calibri"/>
              </a:rPr>
              <a:t>All three pairs are statistically significant. </a:t>
            </a:r>
            <a:br>
              <a:rPr lang="en-US" sz="2700" dirty="0">
                <a:solidFill>
                  <a:srgbClr val="FFFFFF"/>
                </a:solidFill>
                <a:latin typeface="Calibri"/>
                <a:ea typeface="Calibri"/>
                <a:cs typeface="Calibri"/>
                <a:sym typeface="Calibri"/>
              </a:rPr>
            </a:br>
            <a:br>
              <a:rPr lang="en-US" sz="2100" dirty="0">
                <a:solidFill>
                  <a:srgbClr val="FFFFFF"/>
                </a:solidFill>
                <a:latin typeface="Calibri"/>
                <a:ea typeface="Calibri"/>
                <a:cs typeface="Calibri"/>
                <a:sym typeface="Calibri"/>
              </a:rPr>
            </a:br>
            <a:endParaRPr sz="2100" dirty="0">
              <a:solidFill>
                <a:srgbClr val="FFFFFF"/>
              </a:solidFill>
              <a:latin typeface="Calibri"/>
              <a:ea typeface="Calibri"/>
              <a:cs typeface="Calibri"/>
              <a:sym typeface="Calibri"/>
            </a:endParaRPr>
          </a:p>
        </p:txBody>
      </p:sp>
      <p:graphicFrame>
        <p:nvGraphicFramePr>
          <p:cNvPr id="260" name="Google Shape;260;p17"/>
          <p:cNvGraphicFramePr/>
          <p:nvPr>
            <p:extLst>
              <p:ext uri="{D42A27DB-BD31-4B8C-83A1-F6EECF244321}">
                <p14:modId xmlns:p14="http://schemas.microsoft.com/office/powerpoint/2010/main" val="4199359162"/>
              </p:ext>
            </p:extLst>
          </p:nvPr>
        </p:nvGraphicFramePr>
        <p:xfrm>
          <a:off x="4283968" y="404664"/>
          <a:ext cx="4680475" cy="5814225"/>
        </p:xfrm>
        <a:graphic>
          <a:graphicData uri="http://schemas.openxmlformats.org/drawingml/2006/table">
            <a:tbl>
              <a:tblPr firstRow="1" bandRow="1">
                <a:solidFill>
                  <a:srgbClr val="DDEAF6"/>
                </a:solidFill>
                <a:tableStyleId>{46061D96-0C12-4E16-A642-9706F20854DF}</a:tableStyleId>
              </a:tblPr>
              <a:tblGrid>
                <a:gridCol w="1032400">
                  <a:extLst>
                    <a:ext uri="{9D8B030D-6E8A-4147-A177-3AD203B41FA5}">
                      <a16:colId xmlns:a16="http://schemas.microsoft.com/office/drawing/2014/main" val="20000"/>
                    </a:ext>
                  </a:extLst>
                </a:gridCol>
                <a:gridCol w="856125">
                  <a:extLst>
                    <a:ext uri="{9D8B030D-6E8A-4147-A177-3AD203B41FA5}">
                      <a16:colId xmlns:a16="http://schemas.microsoft.com/office/drawing/2014/main" val="20001"/>
                    </a:ext>
                  </a:extLst>
                </a:gridCol>
                <a:gridCol w="695500">
                  <a:extLst>
                    <a:ext uri="{9D8B030D-6E8A-4147-A177-3AD203B41FA5}">
                      <a16:colId xmlns:a16="http://schemas.microsoft.com/office/drawing/2014/main" val="20002"/>
                    </a:ext>
                  </a:extLst>
                </a:gridCol>
                <a:gridCol w="856125">
                  <a:extLst>
                    <a:ext uri="{9D8B030D-6E8A-4147-A177-3AD203B41FA5}">
                      <a16:colId xmlns:a16="http://schemas.microsoft.com/office/drawing/2014/main" val="20003"/>
                    </a:ext>
                  </a:extLst>
                </a:gridCol>
                <a:gridCol w="607375">
                  <a:extLst>
                    <a:ext uri="{9D8B030D-6E8A-4147-A177-3AD203B41FA5}">
                      <a16:colId xmlns:a16="http://schemas.microsoft.com/office/drawing/2014/main" val="20004"/>
                    </a:ext>
                  </a:extLst>
                </a:gridCol>
                <a:gridCol w="632950">
                  <a:extLst>
                    <a:ext uri="{9D8B030D-6E8A-4147-A177-3AD203B41FA5}">
                      <a16:colId xmlns:a16="http://schemas.microsoft.com/office/drawing/2014/main" val="20005"/>
                    </a:ext>
                  </a:extLst>
                </a:gridCol>
              </a:tblGrid>
              <a:tr h="564200">
                <a:tc gridSpan="6">
                  <a:txBody>
                    <a:bodyPr/>
                    <a:lstStyle/>
                    <a:p>
                      <a:pPr marL="0" marR="0" lvl="0" indent="0" algn="l" rtl="0">
                        <a:lnSpc>
                          <a:spcPct val="107000"/>
                        </a:lnSpc>
                        <a:spcBef>
                          <a:spcPts val="0"/>
                        </a:spcBef>
                        <a:spcAft>
                          <a:spcPts val="0"/>
                        </a:spcAft>
                        <a:buNone/>
                      </a:pPr>
                      <a:r>
                        <a:rPr lang="en-US" sz="900" b="1" cap="none" dirty="0">
                          <a:solidFill>
                            <a:schemeClr val="dk1"/>
                          </a:solidFill>
                          <a:highlight>
                            <a:srgbClr val="FFFFFF"/>
                          </a:highlight>
                        </a:rPr>
                        <a:t>PAIRWISE COMPARISONS OF FUEL_TYPE</a:t>
                      </a:r>
                      <a:endParaRPr sz="900" b="1" cap="none" dirty="0">
                        <a:solidFill>
                          <a:schemeClr val="dk1"/>
                        </a:solidFill>
                        <a:highlight>
                          <a:srgbClr val="FFFFFF"/>
                        </a:highlight>
                        <a:latin typeface="Calibri"/>
                        <a:ea typeface="Calibri"/>
                        <a:cs typeface="Calibri"/>
                        <a:sym typeface="Calibri"/>
                      </a:endParaRPr>
                    </a:p>
                  </a:txBody>
                  <a:tcPr marL="94200" marR="94200" marT="94200" marB="94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5675">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Sample 1-Sample 2</a:t>
                      </a:r>
                      <a:endParaRPr sz="1100" cap="none" dirty="0">
                        <a:solidFill>
                          <a:schemeClr val="dk1"/>
                        </a:solidFill>
                        <a:highlight>
                          <a:srgbClr val="FFFFFF"/>
                        </a:highlight>
                        <a:latin typeface="Calibri"/>
                        <a:ea typeface="Calibri"/>
                        <a:cs typeface="Calibri"/>
                        <a:sym typeface="Calibri"/>
                      </a:endParaRPr>
                    </a:p>
                  </a:txBody>
                  <a:tcPr marL="116225" marR="60450" marT="60450" marB="628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Test Statistic</a:t>
                      </a:r>
                      <a:endParaRPr sz="1100" cap="none" dirty="0">
                        <a:solidFill>
                          <a:schemeClr val="dk1"/>
                        </a:solidFill>
                        <a:highlight>
                          <a:srgbClr val="FFFFFF"/>
                        </a:highlight>
                        <a:latin typeface="Calibri"/>
                        <a:ea typeface="Calibri"/>
                        <a:cs typeface="Calibri"/>
                        <a:sym typeface="Calibri"/>
                      </a:endParaRPr>
                    </a:p>
                  </a:txBody>
                  <a:tcPr marL="116225" marR="60450" marT="60450" marB="628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Std. Error</a:t>
                      </a:r>
                      <a:endParaRPr sz="1100" cap="none" dirty="0">
                        <a:solidFill>
                          <a:schemeClr val="dk1"/>
                        </a:solidFill>
                        <a:highlight>
                          <a:srgbClr val="FFFFFF"/>
                        </a:highlight>
                        <a:latin typeface="Calibri"/>
                        <a:ea typeface="Calibri"/>
                        <a:cs typeface="Calibri"/>
                        <a:sym typeface="Calibri"/>
                      </a:endParaRPr>
                    </a:p>
                  </a:txBody>
                  <a:tcPr marL="116225" marR="60450" marT="60450" marB="628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Std. Test Statistic</a:t>
                      </a:r>
                      <a:endParaRPr sz="1100" cap="none" dirty="0">
                        <a:solidFill>
                          <a:schemeClr val="dk1"/>
                        </a:solidFill>
                        <a:highlight>
                          <a:srgbClr val="FFFFFF"/>
                        </a:highlight>
                        <a:latin typeface="Calibri"/>
                        <a:ea typeface="Calibri"/>
                        <a:cs typeface="Calibri"/>
                        <a:sym typeface="Calibri"/>
                      </a:endParaRPr>
                    </a:p>
                  </a:txBody>
                  <a:tcPr marL="116225" marR="60450" marT="60450" marB="628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Sig.</a:t>
                      </a:r>
                      <a:endParaRPr sz="1100" cap="none" dirty="0">
                        <a:solidFill>
                          <a:schemeClr val="dk1"/>
                        </a:solidFill>
                        <a:highlight>
                          <a:srgbClr val="FFFFFF"/>
                        </a:highlight>
                        <a:latin typeface="Calibri"/>
                        <a:ea typeface="Calibri"/>
                        <a:cs typeface="Calibri"/>
                        <a:sym typeface="Calibri"/>
                      </a:endParaRPr>
                    </a:p>
                  </a:txBody>
                  <a:tcPr marL="116225" marR="60450" marT="60450" marB="628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Adj. Sig.</a:t>
                      </a:r>
                      <a:r>
                        <a:rPr lang="en-US" sz="1100" cap="none" baseline="30000" dirty="0">
                          <a:solidFill>
                            <a:schemeClr val="dk1"/>
                          </a:solidFill>
                          <a:highlight>
                            <a:srgbClr val="FFFFFF"/>
                          </a:highlight>
                        </a:rPr>
                        <a:t>a</a:t>
                      </a:r>
                      <a:endParaRPr sz="1100" cap="none" dirty="0">
                        <a:solidFill>
                          <a:schemeClr val="dk1"/>
                        </a:solidFill>
                        <a:highlight>
                          <a:srgbClr val="FFFFFF"/>
                        </a:highlight>
                        <a:latin typeface="Calibri"/>
                        <a:ea typeface="Calibri"/>
                        <a:cs typeface="Calibri"/>
                        <a:sym typeface="Calibri"/>
                      </a:endParaRPr>
                    </a:p>
                  </a:txBody>
                  <a:tcPr marL="116225" marR="60450" marT="60450" marB="628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5675">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E0E0E0"/>
                          </a:highlight>
                        </a:rPr>
                        <a:t>CNG/LPG-Disel</a:t>
                      </a:r>
                      <a:endParaRPr sz="1100" cap="none" dirty="0">
                        <a:solidFill>
                          <a:schemeClr val="dk1"/>
                        </a:solidFill>
                        <a:highlight>
                          <a:srgbClr val="E0E0E0"/>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20.200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6.745</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2.995</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.003</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.008</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extLst>
                  <a:ext uri="{0D108BD9-81ED-4DB2-BD59-A6C34878D82A}">
                    <a16:rowId xmlns:a16="http://schemas.microsoft.com/office/drawing/2014/main" val="10002"/>
                  </a:ext>
                </a:extLst>
              </a:tr>
              <a:tr h="805675">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E0E0E0"/>
                          </a:highlight>
                        </a:rPr>
                        <a:t>CNG/LPG-Petrol</a:t>
                      </a:r>
                      <a:endParaRPr sz="1100" cap="none" dirty="0">
                        <a:solidFill>
                          <a:schemeClr val="dk1"/>
                        </a:solidFill>
                        <a:highlight>
                          <a:srgbClr val="E0E0E0"/>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55.100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6.745</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8.169</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.000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.000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7850">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E0E0E0"/>
                          </a:highlight>
                        </a:rPr>
                        <a:t>Disel-Petrol</a:t>
                      </a:r>
                      <a:endParaRPr sz="1100" cap="none" dirty="0">
                        <a:solidFill>
                          <a:schemeClr val="dk1"/>
                        </a:solidFill>
                        <a:highlight>
                          <a:srgbClr val="E0E0E0"/>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-34.900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6.745</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-5.174</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.000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a:txBody>
                    <a:bodyPr/>
                    <a:lstStyle/>
                    <a:p>
                      <a:pPr marL="0" marR="0" lvl="0" indent="0" algn="l" rtl="0">
                        <a:lnSpc>
                          <a:spcPct val="107000"/>
                        </a:lnSpc>
                        <a:spcBef>
                          <a:spcPts val="0"/>
                        </a:spcBef>
                        <a:spcAft>
                          <a:spcPts val="0"/>
                        </a:spcAft>
                        <a:buNone/>
                      </a:pPr>
                      <a:r>
                        <a:rPr lang="en-US" sz="1100" cap="none" dirty="0">
                          <a:solidFill>
                            <a:schemeClr val="dk1"/>
                          </a:solidFill>
                          <a:highlight>
                            <a:srgbClr val="F9F9FB"/>
                          </a:highlight>
                        </a:rPr>
                        <a:t>.000</a:t>
                      </a:r>
                      <a:endParaRPr sz="1100" cap="none" dirty="0">
                        <a:solidFill>
                          <a:schemeClr val="dk1"/>
                        </a:solidFill>
                        <a:highlight>
                          <a:srgbClr val="F9F9FB"/>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extLst>
                  <a:ext uri="{0D108BD9-81ED-4DB2-BD59-A6C34878D82A}">
                    <a16:rowId xmlns:a16="http://schemas.microsoft.com/office/drawing/2014/main" val="10004"/>
                  </a:ext>
                </a:extLst>
              </a:tr>
              <a:tr h="1509475">
                <a:tc gridSpan="6">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Each row tests the null hypothesis that the Sample 1 and Sample 2 distributions are the same.</a:t>
                      </a:r>
                      <a:endParaRPr dirty="0"/>
                    </a:p>
                    <a:p>
                      <a:pPr marL="0" marR="0" lvl="0" indent="0" algn="l" rtl="0">
                        <a:lnSpc>
                          <a:spcPct val="107000"/>
                        </a:lnSpc>
                        <a:spcBef>
                          <a:spcPts val="790"/>
                        </a:spcBef>
                        <a:spcAft>
                          <a:spcPts val="0"/>
                        </a:spcAft>
                        <a:buNone/>
                      </a:pPr>
                      <a:r>
                        <a:rPr lang="en-US" sz="1100" cap="none" dirty="0">
                          <a:solidFill>
                            <a:schemeClr val="dk1"/>
                          </a:solidFill>
                          <a:highlight>
                            <a:srgbClr val="FFFFFF"/>
                          </a:highlight>
                        </a:rPr>
                        <a:t> Asymptotic significances (2-sided tests) are displayed. The significance level is .050.</a:t>
                      </a:r>
                      <a:endParaRPr sz="1100" cap="none" dirty="0">
                        <a:solidFill>
                          <a:schemeClr val="dk1"/>
                        </a:solidFill>
                        <a:highlight>
                          <a:srgbClr val="FFFFFF"/>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05675">
                <a:tc gridSpan="6">
                  <a:txBody>
                    <a:bodyPr/>
                    <a:lstStyle/>
                    <a:p>
                      <a:pPr marL="0" marR="0" lvl="0" indent="0" algn="l" rtl="0">
                        <a:lnSpc>
                          <a:spcPct val="107000"/>
                        </a:lnSpc>
                        <a:spcBef>
                          <a:spcPts val="0"/>
                        </a:spcBef>
                        <a:spcAft>
                          <a:spcPts val="0"/>
                        </a:spcAft>
                        <a:buNone/>
                      </a:pPr>
                      <a:r>
                        <a:rPr lang="en-US" sz="1100" cap="none" dirty="0">
                          <a:solidFill>
                            <a:schemeClr val="dk1"/>
                          </a:solidFill>
                          <a:highlight>
                            <a:srgbClr val="FFFFFF"/>
                          </a:highlight>
                        </a:rPr>
                        <a:t>a. Significance values have been adjusted by the Bonferroni correction for multiple tests.</a:t>
                      </a:r>
                      <a:endParaRPr sz="1100" cap="none" dirty="0">
                        <a:solidFill>
                          <a:schemeClr val="dk1"/>
                        </a:solidFill>
                        <a:highlight>
                          <a:srgbClr val="FFFFFF"/>
                        </a:highlight>
                        <a:latin typeface="Calibri"/>
                        <a:ea typeface="Calibri"/>
                        <a:cs typeface="Calibri"/>
                        <a:sym typeface="Calibri"/>
                      </a:endParaRPr>
                    </a:p>
                  </a:txBody>
                  <a:tcPr marL="116225" marR="60450" marT="60450" marB="628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3F3">
                        <a:alpha val="49803"/>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18"/>
          <p:cNvSpPr/>
          <p:nvPr/>
        </p:nvSpPr>
        <p:spPr>
          <a:xfrm>
            <a:off x="0" y="0"/>
            <a:ext cx="91417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66" name="Google Shape;266;p18"/>
          <p:cNvSpPr txBox="1">
            <a:spLocks noGrp="1"/>
          </p:cNvSpPr>
          <p:nvPr>
            <p:ph type="title"/>
          </p:nvPr>
        </p:nvSpPr>
        <p:spPr>
          <a:xfrm>
            <a:off x="251520" y="365125"/>
            <a:ext cx="8640960" cy="97564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sz="3100" dirty="0">
                <a:latin typeface="Calibri"/>
                <a:ea typeface="Calibri"/>
                <a:cs typeface="Calibri"/>
                <a:sym typeface="Calibri"/>
              </a:rPr>
            </a:br>
            <a:r>
              <a:rPr lang="en-US" sz="3100" dirty="0">
                <a:latin typeface="Calibri"/>
                <a:ea typeface="Calibri"/>
                <a:cs typeface="Calibri"/>
                <a:sym typeface="Calibri"/>
              </a:rPr>
              <a:t>Research Question 3: How to detect an outlier?</a:t>
            </a:r>
            <a:br>
              <a:rPr lang="en-US" sz="3100" dirty="0">
                <a:latin typeface="Calibri"/>
                <a:ea typeface="Calibri"/>
                <a:cs typeface="Calibri"/>
                <a:sym typeface="Calibri"/>
              </a:rPr>
            </a:br>
            <a:br>
              <a:rPr lang="en-US" sz="3100" dirty="0">
                <a:latin typeface="Calibri"/>
                <a:ea typeface="Calibri"/>
                <a:cs typeface="Calibri"/>
                <a:sym typeface="Calibri"/>
              </a:rPr>
            </a:br>
            <a:endParaRPr sz="3100" dirty="0"/>
          </a:p>
        </p:txBody>
      </p:sp>
      <p:pic>
        <p:nvPicPr>
          <p:cNvPr id="267" name="Google Shape;267;p18" descr="A graph of blue and black squares&#10;&#10;Description automatically generated with medium confidence"/>
          <p:cNvPicPr preferRelativeResize="0"/>
          <p:nvPr/>
        </p:nvPicPr>
        <p:blipFill rotWithShape="1">
          <a:blip r:embed="rId3">
            <a:alphaModFix/>
          </a:blip>
          <a:srcRect/>
          <a:stretch/>
        </p:blipFill>
        <p:spPr>
          <a:xfrm>
            <a:off x="135925" y="1556792"/>
            <a:ext cx="4371196" cy="4752528"/>
          </a:xfrm>
          <a:prstGeom prst="rect">
            <a:avLst/>
          </a:prstGeom>
          <a:noFill/>
          <a:ln w="9525" cap="flat" cmpd="sng">
            <a:solidFill>
              <a:schemeClr val="dk1"/>
            </a:solidFill>
            <a:prstDash val="solid"/>
            <a:round/>
            <a:headEnd type="none" w="sm" len="sm"/>
            <a:tailEnd type="none" w="sm" len="sm"/>
          </a:ln>
        </p:spPr>
      </p:pic>
      <p:pic>
        <p:nvPicPr>
          <p:cNvPr id="268" name="Google Shape;268;p18" descr="A graph of a graph with a blue rectangle and black text&#10;&#10;Description automatically generated with medium confidence"/>
          <p:cNvPicPr preferRelativeResize="0"/>
          <p:nvPr/>
        </p:nvPicPr>
        <p:blipFill rotWithShape="1">
          <a:blip r:embed="rId4">
            <a:alphaModFix/>
          </a:blip>
          <a:srcRect/>
          <a:stretch/>
        </p:blipFill>
        <p:spPr>
          <a:xfrm>
            <a:off x="4636878" y="1556792"/>
            <a:ext cx="4371196" cy="475252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72"/>
        <p:cNvGrpSpPr/>
        <p:nvPr/>
      </p:nvGrpSpPr>
      <p:grpSpPr>
        <a:xfrm>
          <a:off x="0" y="0"/>
          <a:ext cx="0" cy="0"/>
          <a:chOff x="0" y="0"/>
          <a:chExt cx="0" cy="0"/>
        </a:xfrm>
      </p:grpSpPr>
      <p:sp>
        <p:nvSpPr>
          <p:cNvPr id="273" name="Google Shape;273;p19"/>
          <p:cNvSpPr/>
          <p:nvPr/>
        </p:nvSpPr>
        <p:spPr>
          <a:xfrm>
            <a:off x="0" y="0"/>
            <a:ext cx="9144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274" name="Google Shape;274;p19" descr="A close-up of a car license&#10;&#10;Description automatically generated"/>
          <p:cNvPicPr preferRelativeResize="0"/>
          <p:nvPr/>
        </p:nvPicPr>
        <p:blipFill rotWithShape="1">
          <a:blip r:embed="rId3">
            <a:alphaModFix amt="50000"/>
          </a:blip>
          <a:srcRect l="16643" r="19357" b="1"/>
          <a:stretch/>
        </p:blipFill>
        <p:spPr>
          <a:xfrm>
            <a:off x="20" y="1"/>
            <a:ext cx="9143980" cy="6857999"/>
          </a:xfrm>
          <a:prstGeom prst="rect">
            <a:avLst/>
          </a:prstGeom>
          <a:noFill/>
          <a:ln>
            <a:noFill/>
          </a:ln>
        </p:spPr>
      </p:pic>
      <p:sp>
        <p:nvSpPr>
          <p:cNvPr id="275" name="Google Shape;275;p19"/>
          <p:cNvSpPr txBox="1">
            <a:spLocks noGrp="1"/>
          </p:cNvSpPr>
          <p:nvPr>
            <p:ph type="title"/>
          </p:nvPr>
        </p:nvSpPr>
        <p:spPr>
          <a:xfrm>
            <a:off x="1143000" y="1122362"/>
            <a:ext cx="6858000" cy="46108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1500"/>
              <a:buFont typeface="Calibri"/>
              <a:buNone/>
            </a:pPr>
            <a:br>
              <a:rPr lang="en-US" sz="1500" b="1" u="sng" dirty="0">
                <a:solidFill>
                  <a:srgbClr val="FFFFFF"/>
                </a:solidFill>
              </a:rPr>
            </a:br>
            <a:br>
              <a:rPr lang="en-US" sz="1500" b="1" u="sng" dirty="0">
                <a:solidFill>
                  <a:srgbClr val="FFFFFF"/>
                </a:solidFill>
              </a:rPr>
            </a:br>
            <a:br>
              <a:rPr lang="en-US" sz="1500" b="1" u="sng" dirty="0">
                <a:solidFill>
                  <a:srgbClr val="FFFFFF"/>
                </a:solidFill>
              </a:rPr>
            </a:br>
            <a:br>
              <a:rPr lang="en-US" sz="1500" b="1" u="sng" dirty="0">
                <a:solidFill>
                  <a:srgbClr val="FFFFFF"/>
                </a:solidFill>
              </a:rPr>
            </a:br>
            <a:br>
              <a:rPr lang="en-US" sz="1500" b="1" u="sng" dirty="0">
                <a:solidFill>
                  <a:srgbClr val="FFFFFF"/>
                </a:solidFill>
              </a:rPr>
            </a:br>
            <a:r>
              <a:rPr lang="en-US" sz="5400" b="1" u="sng" dirty="0">
                <a:solidFill>
                  <a:srgbClr val="FFFFFF"/>
                </a:solidFill>
                <a:latin typeface="Arial"/>
                <a:ea typeface="Arial"/>
                <a:cs typeface="Arial"/>
                <a:sym typeface="Arial"/>
              </a:rPr>
              <a:t>PART B : License holders in Maharashtra</a:t>
            </a:r>
            <a:br>
              <a:rPr lang="en-US" sz="1500" b="1" u="sng" dirty="0">
                <a:solidFill>
                  <a:srgbClr val="FFFFFF"/>
                </a:solidFill>
              </a:rPr>
            </a:br>
            <a:br>
              <a:rPr lang="en-US" sz="1500" b="1" u="sng" dirty="0">
                <a:solidFill>
                  <a:srgbClr val="FFFFFF"/>
                </a:solidFill>
              </a:rPr>
            </a:br>
            <a:br>
              <a:rPr lang="en-US" sz="1500" b="1" u="sng" dirty="0">
                <a:solidFill>
                  <a:srgbClr val="FFFFFF"/>
                </a:solidFill>
              </a:rPr>
            </a:br>
            <a:br>
              <a:rPr lang="en-US" sz="1500" b="1" u="sng" dirty="0">
                <a:solidFill>
                  <a:srgbClr val="FFFFFF"/>
                </a:solidFill>
              </a:rPr>
            </a:br>
            <a:br>
              <a:rPr lang="en-US" sz="1500" b="1" u="sng" dirty="0">
                <a:solidFill>
                  <a:srgbClr val="FFFFFF"/>
                </a:solidFill>
              </a:rPr>
            </a:br>
            <a:br>
              <a:rPr lang="en-US" sz="1500" b="1" u="sng" dirty="0">
                <a:solidFill>
                  <a:srgbClr val="FFFFFF"/>
                </a:solidFill>
              </a:rPr>
            </a:br>
            <a:endParaRPr sz="1500" dirty="0">
              <a:solidFill>
                <a:srgbClr val="FFFFFF"/>
              </a:solidFill>
            </a:endParaRPr>
          </a:p>
        </p:txBody>
      </p:sp>
      <p:sp>
        <p:nvSpPr>
          <p:cNvPr id="276" name="Google Shape;276;p19" descr="Driving Licence Fees - Check DL Fees, Types, Eligibility &amp; Documents"/>
          <p:cNvSpPr/>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4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20"/>
          <p:cNvSpPr txBox="1"/>
          <p:nvPr/>
        </p:nvSpPr>
        <p:spPr>
          <a:xfrm>
            <a:off x="5762444" y="1457788"/>
            <a:ext cx="3058028" cy="312333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dirty="0">
                <a:solidFill>
                  <a:schemeClr val="dk1"/>
                </a:solidFill>
                <a:latin typeface="Calibri"/>
                <a:ea typeface="Calibri"/>
                <a:cs typeface="Calibri"/>
                <a:sym typeface="Calibri"/>
              </a:rPr>
              <a:t>The doughnut chart shows the division wise share of license holders in Maharashtra. We can clearly observe that Pune division holds rank 1 with 46% of total share followed by Konkan division. The least can be seen in Nagpur division.</a:t>
            </a:r>
            <a:br>
              <a:rPr lang="en-US" sz="2000" dirty="0">
                <a:solidFill>
                  <a:schemeClr val="dk1"/>
                </a:solidFill>
                <a:latin typeface="Calibri"/>
                <a:ea typeface="Calibri"/>
                <a:cs typeface="Calibri"/>
                <a:sym typeface="Calibri"/>
              </a:rPr>
            </a:br>
            <a:endParaRPr sz="2000" dirty="0">
              <a:solidFill>
                <a:schemeClr val="dk1"/>
              </a:solidFill>
              <a:latin typeface="Calibri"/>
              <a:ea typeface="Calibri"/>
              <a:cs typeface="Calibri"/>
              <a:sym typeface="Calibri"/>
            </a:endParaRPr>
          </a:p>
        </p:txBody>
      </p:sp>
      <p:grpSp>
        <p:nvGrpSpPr>
          <p:cNvPr id="282" name="Google Shape;282;p20"/>
          <p:cNvGrpSpPr/>
          <p:nvPr/>
        </p:nvGrpSpPr>
        <p:grpSpPr>
          <a:xfrm>
            <a:off x="-3768" y="6737718"/>
            <a:ext cx="9155399" cy="123363"/>
            <a:chOff x="-5025" y="6737718"/>
            <a:chExt cx="12207200" cy="123363"/>
          </a:xfrm>
        </p:grpSpPr>
        <p:sp>
          <p:nvSpPr>
            <p:cNvPr id="283" name="Google Shape;283;p20"/>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84" name="Google Shape;284;p20"/>
            <p:cNvSpPr/>
            <p:nvPr/>
          </p:nvSpPr>
          <p:spPr>
            <a:xfrm rot="-5400000">
              <a:off x="9176406" y="3835311"/>
              <a:ext cx="123362" cy="5928176"/>
            </a:xfrm>
            <a:prstGeom prst="rect">
              <a:avLst/>
            </a:prstGeom>
            <a:gradFill>
              <a:gsLst>
                <a:gs pos="0">
                  <a:srgbClr val="4472C4">
                    <a:alpha val="0"/>
                  </a:srgbClr>
                </a:gs>
                <a:gs pos="19000">
                  <a:srgbClr val="4472C4">
                    <a:alpha val="0"/>
                  </a:srgbClr>
                </a:gs>
                <a:gs pos="100000">
                  <a:srgbClr val="8DA9DB"/>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graphicFrame>
        <p:nvGraphicFramePr>
          <p:cNvPr id="285" name="Google Shape;285;p20"/>
          <p:cNvGraphicFramePr/>
          <p:nvPr>
            <p:extLst>
              <p:ext uri="{D42A27DB-BD31-4B8C-83A1-F6EECF244321}">
                <p14:modId xmlns:p14="http://schemas.microsoft.com/office/powerpoint/2010/main" val="2239951414"/>
              </p:ext>
            </p:extLst>
          </p:nvPr>
        </p:nvGraphicFramePr>
        <p:xfrm>
          <a:off x="590334" y="805657"/>
          <a:ext cx="5061785" cy="51760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21"/>
          <p:cNvSpPr/>
          <p:nvPr/>
        </p:nvSpPr>
        <p:spPr>
          <a:xfrm>
            <a:off x="8338899" y="918266"/>
            <a:ext cx="529596" cy="5863534"/>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E75B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1" name="Google Shape;291;p21"/>
          <p:cNvSpPr/>
          <p:nvPr/>
        </p:nvSpPr>
        <p:spPr>
          <a:xfrm>
            <a:off x="8338409" y="643467"/>
            <a:ext cx="315230" cy="5668919"/>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E4E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92" name="Google Shape;292;p21"/>
          <p:cNvSpPr/>
          <p:nvPr/>
        </p:nvSpPr>
        <p:spPr>
          <a:xfrm>
            <a:off x="478790" y="643467"/>
            <a:ext cx="8200127" cy="5391944"/>
          </a:xfrm>
          <a:prstGeom prst="rect">
            <a:avLst/>
          </a:prstGeom>
          <a:solidFill>
            <a:srgbClr val="FFFFFF"/>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aphicFrame>
        <p:nvGraphicFramePr>
          <p:cNvPr id="293" name="Google Shape;293;p21"/>
          <p:cNvGraphicFramePr/>
          <p:nvPr>
            <p:extLst>
              <p:ext uri="{D42A27DB-BD31-4B8C-83A1-F6EECF244321}">
                <p14:modId xmlns:p14="http://schemas.microsoft.com/office/powerpoint/2010/main" val="2377586602"/>
              </p:ext>
            </p:extLst>
          </p:nvPr>
        </p:nvGraphicFramePr>
        <p:xfrm>
          <a:off x="683575" y="806000"/>
          <a:ext cx="5591400" cy="5071200"/>
        </p:xfrm>
        <a:graphic>
          <a:graphicData uri="http://schemas.openxmlformats.org/drawingml/2006/chart">
            <c:chart xmlns:c="http://schemas.openxmlformats.org/drawingml/2006/chart" xmlns:r="http://schemas.openxmlformats.org/officeDocument/2006/relationships" r:id="rId3"/>
          </a:graphicData>
        </a:graphic>
      </p:graphicFrame>
      <p:sp>
        <p:nvSpPr>
          <p:cNvPr id="294" name="Google Shape;294;p21"/>
          <p:cNvSpPr txBox="1"/>
          <p:nvPr/>
        </p:nvSpPr>
        <p:spPr>
          <a:xfrm>
            <a:off x="6300192" y="1758502"/>
            <a:ext cx="1896126" cy="1978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94" dirty="0">
                <a:solidFill>
                  <a:schemeClr val="dk1"/>
                </a:solidFill>
                <a:latin typeface="Calibri"/>
                <a:ea typeface="Calibri"/>
                <a:cs typeface="Calibri"/>
                <a:sym typeface="Calibri"/>
              </a:rPr>
              <a:t>From column chart we can notice that Pune district has the maximum number of license holders and the least is in Solapur district. </a:t>
            </a:r>
            <a:br>
              <a:rPr lang="en-US" sz="1494"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3314722"/>
          </a:xfrm>
        </p:spPr>
        <p:txBody>
          <a:bodyPr>
            <a:normAutofit/>
          </a:bodyPr>
          <a:lstStyle/>
          <a:p>
            <a:pPr algn="l"/>
            <a:r>
              <a:rPr lang="en-IN" sz="2000" b="1" dirty="0">
                <a:latin typeface="Times New Roman" panose="02020603050405020304" pitchFamily="18" charset="0"/>
                <a:cs typeface="Times New Roman" panose="02020603050405020304" pitchFamily="18" charset="0"/>
              </a:rPr>
              <a:t>By the students of Department of Statistics, Mumbai University</a:t>
            </a:r>
            <a:br>
              <a:rPr lang="en-IN" sz="1600" b="1" dirty="0">
                <a:latin typeface="Times New Roman" panose="02020603050405020304" pitchFamily="18" charset="0"/>
                <a:cs typeface="Times New Roman" panose="02020603050405020304" pitchFamily="18" charset="0"/>
              </a:rPr>
            </a:br>
            <a:br>
              <a:rPr lang="en-IN"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70589577"/>
              </p:ext>
            </p:extLst>
          </p:nvPr>
        </p:nvGraphicFramePr>
        <p:xfrm>
          <a:off x="685799" y="2409314"/>
          <a:ext cx="7620707" cy="3401940"/>
        </p:xfrm>
        <a:graphic>
          <a:graphicData uri="http://schemas.openxmlformats.org/drawingml/2006/table">
            <a:tbl>
              <a:tblPr firstRow="1" bandRow="1">
                <a:tableStyleId>{5C22544A-7EE6-4342-B048-85BDC9FD1C3A}</a:tableStyleId>
              </a:tblPr>
              <a:tblGrid>
                <a:gridCol w="759143">
                  <a:extLst>
                    <a:ext uri="{9D8B030D-6E8A-4147-A177-3AD203B41FA5}">
                      <a16:colId xmlns:a16="http://schemas.microsoft.com/office/drawing/2014/main" val="20000"/>
                    </a:ext>
                  </a:extLst>
                </a:gridCol>
                <a:gridCol w="4270765">
                  <a:extLst>
                    <a:ext uri="{9D8B030D-6E8A-4147-A177-3AD203B41FA5}">
                      <a16:colId xmlns:a16="http://schemas.microsoft.com/office/drawing/2014/main" val="20001"/>
                    </a:ext>
                  </a:extLst>
                </a:gridCol>
                <a:gridCol w="2590799">
                  <a:extLst>
                    <a:ext uri="{9D8B030D-6E8A-4147-A177-3AD203B41FA5}">
                      <a16:colId xmlns:a16="http://schemas.microsoft.com/office/drawing/2014/main" val="20002"/>
                    </a:ext>
                  </a:extLst>
                </a:gridCol>
              </a:tblGrid>
              <a:tr h="680388">
                <a:tc>
                  <a:txBody>
                    <a:bodyPr/>
                    <a:lstStyle/>
                    <a:p>
                      <a:pPr algn="ctr"/>
                      <a:r>
                        <a:rPr lang="en-IN" sz="1600" dirty="0"/>
                        <a:t>Sr.no</a:t>
                      </a:r>
                      <a:endParaRPr lang="en-US" sz="1600" dirty="0"/>
                    </a:p>
                  </a:txBody>
                  <a:tcPr/>
                </a:tc>
                <a:tc>
                  <a:txBody>
                    <a:bodyPr/>
                    <a:lstStyle/>
                    <a:p>
                      <a:pPr algn="ctr"/>
                      <a:r>
                        <a:rPr lang="en-IN" sz="1600" dirty="0"/>
                        <a:t>Name</a:t>
                      </a:r>
                      <a:endParaRPr lang="en-US" sz="1600" dirty="0"/>
                    </a:p>
                  </a:txBody>
                  <a:tcPr/>
                </a:tc>
                <a:tc>
                  <a:txBody>
                    <a:bodyPr/>
                    <a:lstStyle/>
                    <a:p>
                      <a:pPr algn="ctr"/>
                      <a:r>
                        <a:rPr lang="en-IN" sz="1600" dirty="0"/>
                        <a:t>Roll.No</a:t>
                      </a:r>
                      <a:endParaRPr lang="en-US" sz="1600" dirty="0"/>
                    </a:p>
                  </a:txBody>
                  <a:tcPr/>
                </a:tc>
                <a:extLst>
                  <a:ext uri="{0D108BD9-81ED-4DB2-BD59-A6C34878D82A}">
                    <a16:rowId xmlns:a16="http://schemas.microsoft.com/office/drawing/2014/main" val="10000"/>
                  </a:ext>
                </a:extLst>
              </a:tr>
              <a:tr h="680388">
                <a:tc>
                  <a:txBody>
                    <a:bodyPr/>
                    <a:lstStyle/>
                    <a:p>
                      <a:pPr algn="ctr"/>
                      <a:r>
                        <a:rPr lang="en-IN" sz="1600" dirty="0"/>
                        <a:t>1</a:t>
                      </a:r>
                    </a:p>
                  </a:txBody>
                  <a:tcPr/>
                </a:tc>
                <a:tc>
                  <a:txBody>
                    <a:bodyPr/>
                    <a:lstStyle/>
                    <a:p>
                      <a:pPr algn="ctr"/>
                      <a:r>
                        <a:rPr lang="en-IN" sz="1600" dirty="0"/>
                        <a:t>Sana Kazi</a:t>
                      </a:r>
                      <a:endParaRPr lang="en-US" sz="1600" dirty="0"/>
                    </a:p>
                  </a:txBody>
                  <a:tcPr/>
                </a:tc>
                <a:tc>
                  <a:txBody>
                    <a:bodyPr/>
                    <a:lstStyle/>
                    <a:p>
                      <a:pPr algn="ctr"/>
                      <a:r>
                        <a:rPr lang="en-US" sz="1600" dirty="0"/>
                        <a:t>18</a:t>
                      </a:r>
                    </a:p>
                  </a:txBody>
                  <a:tcPr/>
                </a:tc>
                <a:extLst>
                  <a:ext uri="{0D108BD9-81ED-4DB2-BD59-A6C34878D82A}">
                    <a16:rowId xmlns:a16="http://schemas.microsoft.com/office/drawing/2014/main" val="10001"/>
                  </a:ext>
                </a:extLst>
              </a:tr>
              <a:tr h="680388">
                <a:tc>
                  <a:txBody>
                    <a:bodyPr/>
                    <a:lstStyle/>
                    <a:p>
                      <a:pPr algn="ctr"/>
                      <a:r>
                        <a:rPr lang="en-IN" sz="1600" dirty="0"/>
                        <a:t>2</a:t>
                      </a:r>
                      <a:endParaRPr lang="en-US" sz="1600" dirty="0"/>
                    </a:p>
                  </a:txBody>
                  <a:tcPr/>
                </a:tc>
                <a:tc>
                  <a:txBody>
                    <a:bodyPr/>
                    <a:lstStyle/>
                    <a:p>
                      <a:pPr algn="ctr"/>
                      <a:r>
                        <a:rPr lang="en-IN" sz="1600" dirty="0"/>
                        <a:t>Rutika Khaire</a:t>
                      </a:r>
                      <a:endParaRPr lang="en-US" sz="1600" dirty="0"/>
                    </a:p>
                  </a:txBody>
                  <a:tcPr/>
                </a:tc>
                <a:tc>
                  <a:txBody>
                    <a:bodyPr/>
                    <a:lstStyle/>
                    <a:p>
                      <a:pPr algn="ctr"/>
                      <a:r>
                        <a:rPr lang="en-US" sz="1600" dirty="0"/>
                        <a:t>19</a:t>
                      </a:r>
                    </a:p>
                  </a:txBody>
                  <a:tcPr/>
                </a:tc>
                <a:extLst>
                  <a:ext uri="{0D108BD9-81ED-4DB2-BD59-A6C34878D82A}">
                    <a16:rowId xmlns:a16="http://schemas.microsoft.com/office/drawing/2014/main" val="10002"/>
                  </a:ext>
                </a:extLst>
              </a:tr>
              <a:tr h="680388">
                <a:tc>
                  <a:txBody>
                    <a:bodyPr/>
                    <a:lstStyle/>
                    <a:p>
                      <a:pPr algn="ctr"/>
                      <a:r>
                        <a:rPr lang="en-IN" sz="1600" dirty="0"/>
                        <a:t>3</a:t>
                      </a:r>
                      <a:endParaRPr lang="en-US" sz="1600" dirty="0"/>
                    </a:p>
                  </a:txBody>
                  <a:tcPr/>
                </a:tc>
                <a:tc>
                  <a:txBody>
                    <a:bodyPr/>
                    <a:lstStyle/>
                    <a:p>
                      <a:pPr algn="ctr"/>
                      <a:r>
                        <a:rPr lang="en-IN" sz="1600" dirty="0"/>
                        <a:t>Mrunali Patil</a:t>
                      </a:r>
                      <a:endParaRPr lang="en-US" sz="1600" dirty="0"/>
                    </a:p>
                  </a:txBody>
                  <a:tcPr/>
                </a:tc>
                <a:tc>
                  <a:txBody>
                    <a:bodyPr/>
                    <a:lstStyle/>
                    <a:p>
                      <a:pPr algn="ctr"/>
                      <a:r>
                        <a:rPr lang="en-US" sz="1600" dirty="0"/>
                        <a:t>29</a:t>
                      </a:r>
                    </a:p>
                  </a:txBody>
                  <a:tcPr/>
                </a:tc>
                <a:extLst>
                  <a:ext uri="{0D108BD9-81ED-4DB2-BD59-A6C34878D82A}">
                    <a16:rowId xmlns:a16="http://schemas.microsoft.com/office/drawing/2014/main" val="10003"/>
                  </a:ext>
                </a:extLst>
              </a:tr>
              <a:tr h="680388">
                <a:tc>
                  <a:txBody>
                    <a:bodyPr/>
                    <a:lstStyle/>
                    <a:p>
                      <a:pPr algn="ctr"/>
                      <a:r>
                        <a:rPr lang="en-IN" sz="1600" dirty="0"/>
                        <a:t>4</a:t>
                      </a:r>
                      <a:endParaRPr lang="en-US" sz="1600" dirty="0"/>
                    </a:p>
                  </a:txBody>
                  <a:tcPr/>
                </a:tc>
                <a:tc>
                  <a:txBody>
                    <a:bodyPr/>
                    <a:lstStyle/>
                    <a:p>
                      <a:pPr algn="ctr"/>
                      <a:r>
                        <a:rPr lang="en-IN" sz="1600" dirty="0"/>
                        <a:t>Ekta Shirsulla</a:t>
                      </a:r>
                      <a:endParaRPr lang="en-US" sz="1600" dirty="0"/>
                    </a:p>
                  </a:txBody>
                  <a:tcPr/>
                </a:tc>
                <a:tc>
                  <a:txBody>
                    <a:bodyPr/>
                    <a:lstStyle/>
                    <a:p>
                      <a:pPr algn="ctr"/>
                      <a:r>
                        <a:rPr lang="en-IN" sz="1600" dirty="0"/>
                        <a:t>40</a:t>
                      </a:r>
                      <a:endParaRPr lang="en-US" sz="1600" dirty="0"/>
                    </a:p>
                  </a:txBody>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DD8D5592-B601-4CF4-1477-5DD0035E50E2}"/>
              </a:ext>
            </a:extLst>
          </p:cNvPr>
          <p:cNvSpPr txBox="1"/>
          <p:nvPr/>
        </p:nvSpPr>
        <p:spPr>
          <a:xfrm>
            <a:off x="830179" y="1758424"/>
            <a:ext cx="7026004"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By the students of Department of Statistics, Mumbai University</a:t>
            </a:r>
            <a:endParaRPr lang="en-GB"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22"/>
          <p:cNvSpPr txBox="1">
            <a:spLocks noGrp="1"/>
          </p:cNvSpPr>
          <p:nvPr>
            <p:ph type="title"/>
          </p:nvPr>
        </p:nvSpPr>
        <p:spPr>
          <a:xfrm>
            <a:off x="6228184" y="1320127"/>
            <a:ext cx="2736304" cy="30499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The alongside graph shows the year wise trend in number of license holders in Pune district. We can observe an increasing trend in all 5 years.</a:t>
            </a:r>
            <a:endParaRPr dirty="0"/>
          </a:p>
        </p:txBody>
      </p:sp>
      <p:grpSp>
        <p:nvGrpSpPr>
          <p:cNvPr id="300" name="Google Shape;300;p22"/>
          <p:cNvGrpSpPr/>
          <p:nvPr/>
        </p:nvGrpSpPr>
        <p:grpSpPr>
          <a:xfrm>
            <a:off x="-3768" y="6737718"/>
            <a:ext cx="9155399" cy="123363"/>
            <a:chOff x="-5025" y="6737718"/>
            <a:chExt cx="12207200" cy="123363"/>
          </a:xfrm>
        </p:grpSpPr>
        <p:sp>
          <p:nvSpPr>
            <p:cNvPr id="301" name="Google Shape;301;p22"/>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02" name="Google Shape;302;p22"/>
            <p:cNvSpPr/>
            <p:nvPr/>
          </p:nvSpPr>
          <p:spPr>
            <a:xfrm rot="-5400000">
              <a:off x="9176406" y="3835311"/>
              <a:ext cx="123362" cy="5928176"/>
            </a:xfrm>
            <a:prstGeom prst="rect">
              <a:avLst/>
            </a:prstGeom>
            <a:gradFill>
              <a:gsLst>
                <a:gs pos="0">
                  <a:srgbClr val="4472C4">
                    <a:alpha val="0"/>
                  </a:srgbClr>
                </a:gs>
                <a:gs pos="19000">
                  <a:srgbClr val="4472C4">
                    <a:alpha val="0"/>
                  </a:srgbClr>
                </a:gs>
                <a:gs pos="100000">
                  <a:srgbClr val="8DA9DB"/>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graphicFrame>
        <p:nvGraphicFramePr>
          <p:cNvPr id="303" name="Google Shape;303;p22"/>
          <p:cNvGraphicFramePr/>
          <p:nvPr>
            <p:extLst>
              <p:ext uri="{D42A27DB-BD31-4B8C-83A1-F6EECF244321}">
                <p14:modId xmlns:p14="http://schemas.microsoft.com/office/powerpoint/2010/main" val="2130174966"/>
              </p:ext>
            </p:extLst>
          </p:nvPr>
        </p:nvGraphicFramePr>
        <p:xfrm>
          <a:off x="586566" y="755166"/>
          <a:ext cx="5641617" cy="57701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C43D8A-C2B5-7233-560E-8D54C41BF541}"/>
              </a:ext>
            </a:extLst>
          </p:cNvPr>
          <p:cNvSpPr txBox="1"/>
          <p:nvPr/>
        </p:nvSpPr>
        <p:spPr>
          <a:xfrm>
            <a:off x="0" y="225083"/>
            <a:ext cx="8721969" cy="2000548"/>
          </a:xfrm>
          <a:prstGeom prst="rect">
            <a:avLst/>
          </a:prstGeom>
          <a:noFill/>
        </p:spPr>
        <p:txBody>
          <a:bodyPr wrap="square" rtlCol="0">
            <a:spAutoFit/>
          </a:bodyPr>
          <a:lstStyle/>
          <a:p>
            <a:pPr lvl="6" algn="ctr"/>
            <a:br>
              <a:rPr lang="en-IN" sz="1800" u="sng" dirty="0"/>
            </a:br>
            <a:r>
              <a:rPr lang="en-IN" sz="3200" b="1" u="sng" dirty="0"/>
              <a:t>Analysis on daily average no of buses plying on the road</a:t>
            </a:r>
            <a:endParaRPr lang="en-IN" sz="3200" dirty="0"/>
          </a:p>
          <a:p>
            <a:pPr lvl="6"/>
            <a:r>
              <a:rPr lang="en-GB" sz="2400" kern="100" dirty="0">
                <a:effectLst/>
                <a:latin typeface="Times New Roman" panose="02020603050405020304" pitchFamily="18" charset="0"/>
                <a:ea typeface="Calibri" panose="020F0502020204030204" pitchFamily="34" charset="0"/>
                <a:cs typeface="Mangal" panose="02040503050203030202" pitchFamily="18" charset="0"/>
              </a:rPr>
              <a:t>                                 </a:t>
            </a:r>
            <a:br>
              <a:rPr lang="en-IN" sz="2800" dirty="0"/>
            </a:br>
            <a:endParaRPr lang="en-GB" sz="1800" dirty="0"/>
          </a:p>
        </p:txBody>
      </p:sp>
      <p:pic>
        <p:nvPicPr>
          <p:cNvPr id="1026" name="Picture 2" descr="1,167 Bus Maharashtra Royalty-Free Images, Stock Photos &amp; Pictures |  Shutterstock">
            <a:extLst>
              <a:ext uri="{FF2B5EF4-FFF2-40B4-BE49-F238E27FC236}">
                <a16:creationId xmlns:a16="http://schemas.microsoft.com/office/drawing/2014/main" id="{DB948E54-7CF1-7A06-275A-E1C117EAF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85" y="1871004"/>
            <a:ext cx="7456352" cy="465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65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20D74-4C5A-6B29-F4AF-A3F48A59FCD3}"/>
              </a:ext>
            </a:extLst>
          </p:cNvPr>
          <p:cNvSpPr txBox="1"/>
          <p:nvPr/>
        </p:nvSpPr>
        <p:spPr>
          <a:xfrm>
            <a:off x="499403" y="123038"/>
            <a:ext cx="4346917" cy="369332"/>
          </a:xfrm>
          <a:prstGeom prst="rect">
            <a:avLst/>
          </a:prstGeom>
          <a:noFill/>
        </p:spPr>
        <p:txBody>
          <a:bodyPr wrap="square" rtlCol="0">
            <a:spAutoFit/>
          </a:bodyPr>
          <a:lstStyle/>
          <a:p>
            <a:r>
              <a:rPr lang="en-IN" sz="1800" b="1" u="sng" dirty="0"/>
              <a:t>Visual</a:t>
            </a:r>
            <a:r>
              <a:rPr lang="en-IN" sz="1800" b="1" dirty="0"/>
              <a:t> </a:t>
            </a:r>
            <a:r>
              <a:rPr lang="en-IN" sz="1800" b="1" u="sng" dirty="0"/>
              <a:t>Representation</a:t>
            </a:r>
            <a:r>
              <a:rPr lang="en-IN" sz="1800" b="1" dirty="0"/>
              <a:t>: </a:t>
            </a:r>
            <a:endParaRPr lang="en-GB" sz="1800" b="1" dirty="0"/>
          </a:p>
        </p:txBody>
      </p:sp>
      <p:graphicFrame>
        <p:nvGraphicFramePr>
          <p:cNvPr id="4" name="Chart 3">
            <a:extLst>
              <a:ext uri="{FF2B5EF4-FFF2-40B4-BE49-F238E27FC236}">
                <a16:creationId xmlns:a16="http://schemas.microsoft.com/office/drawing/2014/main" id="{A05C6338-2269-7660-2DD5-089950DE014E}"/>
              </a:ext>
            </a:extLst>
          </p:cNvPr>
          <p:cNvGraphicFramePr/>
          <p:nvPr>
            <p:extLst>
              <p:ext uri="{D42A27DB-BD31-4B8C-83A1-F6EECF244321}">
                <p14:modId xmlns:p14="http://schemas.microsoft.com/office/powerpoint/2010/main" val="1986239292"/>
              </p:ext>
            </p:extLst>
          </p:nvPr>
        </p:nvGraphicFramePr>
        <p:xfrm>
          <a:off x="211014" y="492370"/>
          <a:ext cx="8609429" cy="375607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AD38CF-C444-44CB-648A-EEEFA11B9AAC}"/>
              </a:ext>
            </a:extLst>
          </p:cNvPr>
          <p:cNvSpPr txBox="1"/>
          <p:nvPr/>
        </p:nvSpPr>
        <p:spPr>
          <a:xfrm>
            <a:off x="499404" y="4561505"/>
            <a:ext cx="8321040" cy="203132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The graph illustrates significant variations in the daily average number of buses operating across different divisions in Maharashtra over a five-year period. Each division exhibits a distinct trend and overall, a general decrease in bus operations is evident by 2021, likely due to impacts from external factors such as the COVID-19 pandemic. The year 2022 shows a partial recovery, with further improvements into 2023, suggesting a resilience in the transportation sector.</a:t>
            </a:r>
          </a:p>
          <a:p>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Daily average no of buses plying on the road is highest in Pune region (2019) and lowest in Nagpur  (2022).</a:t>
            </a:r>
          </a:p>
          <a:p>
            <a:endParaRPr lang="en-GB" dirty="0"/>
          </a:p>
        </p:txBody>
      </p:sp>
    </p:spTree>
    <p:extLst>
      <p:ext uri="{BB962C8B-B14F-4D97-AF65-F5344CB8AC3E}">
        <p14:creationId xmlns:p14="http://schemas.microsoft.com/office/powerpoint/2010/main" val="110737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66665F-0115-E649-6C1F-D6249CF1194E}"/>
              </a:ext>
            </a:extLst>
          </p:cNvPr>
          <p:cNvSpPr txBox="1"/>
          <p:nvPr/>
        </p:nvSpPr>
        <p:spPr>
          <a:xfrm>
            <a:off x="164294" y="0"/>
            <a:ext cx="8609428" cy="615553"/>
          </a:xfrm>
          <a:prstGeom prst="rect">
            <a:avLst/>
          </a:prstGeom>
          <a:noFill/>
        </p:spPr>
        <p:txBody>
          <a:bodyPr wrap="square" rtlCol="0">
            <a:spAutoFit/>
          </a:bodyPr>
          <a:lstStyle/>
          <a:p>
            <a:r>
              <a:rPr lang="en-GB" sz="2000" b="1" kern="100" dirty="0">
                <a:latin typeface="Times New Roman" panose="02020603050405020304" pitchFamily="18" charset="0"/>
                <a:ea typeface="Calibri" panose="020F0502020204030204" pitchFamily="34" charset="0"/>
                <a:cs typeface="Mangal" panose="02040503050203030202" pitchFamily="18" charset="0"/>
              </a:rPr>
              <a:t>Highest Division: Pune</a:t>
            </a:r>
            <a:endParaRPr lang="en-GB" sz="2000" b="1"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graphicFrame>
        <p:nvGraphicFramePr>
          <p:cNvPr id="3" name="Chart 2">
            <a:extLst>
              <a:ext uri="{FF2B5EF4-FFF2-40B4-BE49-F238E27FC236}">
                <a16:creationId xmlns:a16="http://schemas.microsoft.com/office/drawing/2014/main" id="{C956F972-701C-52B0-E5A4-192E0B9350AF}"/>
              </a:ext>
            </a:extLst>
          </p:cNvPr>
          <p:cNvGraphicFramePr/>
          <p:nvPr>
            <p:extLst>
              <p:ext uri="{D42A27DB-BD31-4B8C-83A1-F6EECF244321}">
                <p14:modId xmlns:p14="http://schemas.microsoft.com/office/powerpoint/2010/main" val="1777275972"/>
              </p:ext>
            </p:extLst>
          </p:nvPr>
        </p:nvGraphicFramePr>
        <p:xfrm>
          <a:off x="164294" y="508478"/>
          <a:ext cx="4731263" cy="260048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789B722-94ED-B849-9CD6-BDBA7DD3697C}"/>
              </a:ext>
            </a:extLst>
          </p:cNvPr>
          <p:cNvSpPr txBox="1"/>
          <p:nvPr/>
        </p:nvSpPr>
        <p:spPr>
          <a:xfrm>
            <a:off x="164293" y="3309660"/>
            <a:ext cx="3793759" cy="369332"/>
          </a:xfrm>
          <a:prstGeom prst="rect">
            <a:avLst/>
          </a:prstGeom>
          <a:noFill/>
        </p:spPr>
        <p:txBody>
          <a:bodyPr wrap="square" rtlCol="0">
            <a:spAutoFit/>
          </a:bodyPr>
          <a:lstStyle/>
          <a:p>
            <a:r>
              <a:rPr lang="en-IN" sz="1800" b="1" dirty="0"/>
              <a:t>Lowest Division: Nagpur</a:t>
            </a:r>
            <a:endParaRPr lang="en-GB" sz="1800" b="1" dirty="0"/>
          </a:p>
        </p:txBody>
      </p:sp>
      <p:graphicFrame>
        <p:nvGraphicFramePr>
          <p:cNvPr id="5" name="Chart 4">
            <a:extLst>
              <a:ext uri="{FF2B5EF4-FFF2-40B4-BE49-F238E27FC236}">
                <a16:creationId xmlns:a16="http://schemas.microsoft.com/office/drawing/2014/main" id="{8027E3D0-8579-A3F1-6CA7-D118F2529D40}"/>
              </a:ext>
            </a:extLst>
          </p:cNvPr>
          <p:cNvGraphicFramePr/>
          <p:nvPr>
            <p:extLst>
              <p:ext uri="{D42A27DB-BD31-4B8C-83A1-F6EECF244321}">
                <p14:modId xmlns:p14="http://schemas.microsoft.com/office/powerpoint/2010/main" val="1378317843"/>
              </p:ext>
            </p:extLst>
          </p:nvPr>
        </p:nvGraphicFramePr>
        <p:xfrm>
          <a:off x="164293" y="3854548"/>
          <a:ext cx="4843805" cy="28698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B5E65BC1-99DB-8167-6DFC-494986DD2054}"/>
              </a:ext>
            </a:extLst>
          </p:cNvPr>
          <p:cNvSpPr txBox="1"/>
          <p:nvPr/>
        </p:nvSpPr>
        <p:spPr>
          <a:xfrm>
            <a:off x="5162843" y="615553"/>
            <a:ext cx="3816863" cy="1892185"/>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tabLst>
                <a:tab pos="5731510" algn="r"/>
              </a:tabLst>
            </a:pPr>
            <a:r>
              <a:rPr lang="en-GB" sz="1800" kern="100" dirty="0">
                <a:effectLst/>
                <a:latin typeface="Times New Roman" panose="02020603050405020304" pitchFamily="18" charset="0"/>
                <a:ea typeface="Calibri" panose="020F0502020204030204" pitchFamily="34" charset="0"/>
                <a:cs typeface="Mangal" panose="02040503050203030202" pitchFamily="18" charset="0"/>
              </a:rPr>
              <a:t>The yellow highlighted region shows highest total average no of buses plying on the road.</a:t>
            </a:r>
            <a:endParaRPr lang="en-GB"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tabLst>
                <a:tab pos="5731510" algn="r"/>
              </a:tabLst>
            </a:pPr>
            <a:r>
              <a:rPr lang="en-GB" sz="1800" kern="100" dirty="0">
                <a:effectLst/>
                <a:latin typeface="Times New Roman" panose="02020603050405020304" pitchFamily="18" charset="0"/>
                <a:ea typeface="Calibri" panose="020F0502020204030204" pitchFamily="34" charset="0"/>
                <a:cs typeface="Mangal" panose="02040503050203030202" pitchFamily="18" charset="0"/>
              </a:rPr>
              <a:t>This region is Pune district having 23%.</a:t>
            </a:r>
            <a:endParaRPr lang="en-GB"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7" name="TextBox 6">
            <a:extLst>
              <a:ext uri="{FF2B5EF4-FFF2-40B4-BE49-F238E27FC236}">
                <a16:creationId xmlns:a16="http://schemas.microsoft.com/office/drawing/2014/main" id="{8F5AC245-4636-7F39-9925-576C68290173}"/>
              </a:ext>
            </a:extLst>
          </p:cNvPr>
          <p:cNvSpPr txBox="1"/>
          <p:nvPr/>
        </p:nvSpPr>
        <p:spPr>
          <a:xfrm>
            <a:off x="5261317" y="3853605"/>
            <a:ext cx="3718390" cy="1595821"/>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tabLst>
                <a:tab pos="5731510" algn="r"/>
              </a:tabLst>
            </a:pPr>
            <a:r>
              <a:rPr lang="en-GB" sz="1800" kern="100" dirty="0">
                <a:effectLst/>
                <a:latin typeface="Times New Roman" panose="02020603050405020304" pitchFamily="18" charset="0"/>
                <a:ea typeface="Calibri" panose="020F0502020204030204" pitchFamily="34" charset="0"/>
                <a:cs typeface="Mangal" panose="02040503050203030202" pitchFamily="18" charset="0"/>
              </a:rPr>
              <a:t>The pie diagram shows detail graph over Nagpur division</a:t>
            </a:r>
            <a:endParaRPr lang="en-GB"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tabLst>
                <a:tab pos="5731510" algn="r"/>
              </a:tabLst>
            </a:pPr>
            <a:r>
              <a:rPr lang="en-GB" sz="1800" kern="100" dirty="0">
                <a:effectLst/>
                <a:latin typeface="Times New Roman" panose="02020603050405020304" pitchFamily="18" charset="0"/>
                <a:ea typeface="Calibri" panose="020F0502020204030204" pitchFamily="34" charset="0"/>
                <a:cs typeface="Mangal" panose="02040503050203030202" pitchFamily="18" charset="0"/>
              </a:rPr>
              <a:t>Gondia district is least in all 5 years.</a:t>
            </a:r>
            <a:endParaRPr lang="en-GB"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Tree>
    <p:extLst>
      <p:ext uri="{BB962C8B-B14F-4D97-AF65-F5344CB8AC3E}">
        <p14:creationId xmlns:p14="http://schemas.microsoft.com/office/powerpoint/2010/main" val="3472690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908BCFD9-2C30-26D6-1B65-B83CEEEA61FC}"/>
              </a:ext>
            </a:extLst>
          </p:cNvPr>
          <p:cNvSpPr/>
          <p:nvPr/>
        </p:nvSpPr>
        <p:spPr>
          <a:xfrm>
            <a:off x="2936630" y="386862"/>
            <a:ext cx="3270739" cy="8932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b="1" dirty="0">
              <a:solidFill>
                <a:schemeClr val="tx1"/>
              </a:solidFill>
            </a:endParaRPr>
          </a:p>
          <a:p>
            <a:pPr algn="ctr"/>
            <a:endParaRPr lang="en-IN" sz="1400" b="1" dirty="0">
              <a:solidFill>
                <a:schemeClr val="tx1"/>
              </a:solidFill>
            </a:endParaRPr>
          </a:p>
          <a:p>
            <a:pPr algn="ctr"/>
            <a:r>
              <a:rPr lang="en-IN" sz="1600" b="1" dirty="0">
                <a:solidFill>
                  <a:schemeClr val="tx1"/>
                </a:solidFill>
                <a:latin typeface="Times New Roman" panose="02020603050405020304" pitchFamily="18" charset="0"/>
                <a:cs typeface="Times New Roman" panose="02020603050405020304" pitchFamily="18" charset="0"/>
              </a:rPr>
              <a:t>Analysis on daily average no of passengers (in lakhs) </a:t>
            </a:r>
            <a:br>
              <a:rPr lang="en-IN" sz="1600" dirty="0">
                <a:solidFill>
                  <a:schemeClr val="tx1"/>
                </a:solidFill>
                <a:latin typeface="Times New Roman" panose="02020603050405020304" pitchFamily="18" charset="0"/>
                <a:cs typeface="Times New Roman" panose="02020603050405020304" pitchFamily="18" charset="0"/>
              </a:rPr>
            </a:br>
            <a:endParaRPr lang="en-GB" sz="1600" dirty="0">
              <a:solidFill>
                <a:schemeClr val="tx1"/>
              </a:solidFill>
              <a:latin typeface="Times New Roman" panose="02020603050405020304" pitchFamily="18" charset="0"/>
              <a:cs typeface="Times New Roman" panose="02020603050405020304" pitchFamily="18" charset="0"/>
            </a:endParaRPr>
          </a:p>
          <a:p>
            <a:pPr algn="ctr"/>
            <a:endParaRPr lang="en-GB" dirty="0"/>
          </a:p>
        </p:txBody>
      </p:sp>
      <p:sp>
        <p:nvSpPr>
          <p:cNvPr id="20" name="Diamond 19">
            <a:extLst>
              <a:ext uri="{FF2B5EF4-FFF2-40B4-BE49-F238E27FC236}">
                <a16:creationId xmlns:a16="http://schemas.microsoft.com/office/drawing/2014/main" id="{9C4AF7D0-BB50-6952-F93D-5CE268824ABE}"/>
              </a:ext>
            </a:extLst>
          </p:cNvPr>
          <p:cNvSpPr/>
          <p:nvPr/>
        </p:nvSpPr>
        <p:spPr>
          <a:xfrm>
            <a:off x="2588474" y="1542706"/>
            <a:ext cx="4009274" cy="1777250"/>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Rounded Corners 21">
            <a:extLst>
              <a:ext uri="{FF2B5EF4-FFF2-40B4-BE49-F238E27FC236}">
                <a16:creationId xmlns:a16="http://schemas.microsoft.com/office/drawing/2014/main" id="{A4F58C66-A55B-927F-C218-26D0A7E7B3A4}"/>
              </a:ext>
            </a:extLst>
          </p:cNvPr>
          <p:cNvSpPr/>
          <p:nvPr/>
        </p:nvSpPr>
        <p:spPr>
          <a:xfrm>
            <a:off x="689319" y="4073847"/>
            <a:ext cx="3270732" cy="107491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Rounded Corners 22">
            <a:extLst>
              <a:ext uri="{FF2B5EF4-FFF2-40B4-BE49-F238E27FC236}">
                <a16:creationId xmlns:a16="http://schemas.microsoft.com/office/drawing/2014/main" id="{2F32AD06-4063-D1EE-56BD-268DA55E9B88}"/>
              </a:ext>
            </a:extLst>
          </p:cNvPr>
          <p:cNvSpPr/>
          <p:nvPr/>
        </p:nvSpPr>
        <p:spPr>
          <a:xfrm>
            <a:off x="5183944" y="4073846"/>
            <a:ext cx="3270739" cy="107492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A7B1CE88-E33E-5A89-BDF1-7D65B61EBD87}"/>
              </a:ext>
            </a:extLst>
          </p:cNvPr>
          <p:cNvSpPr/>
          <p:nvPr/>
        </p:nvSpPr>
        <p:spPr>
          <a:xfrm>
            <a:off x="689318" y="5556741"/>
            <a:ext cx="3270738" cy="10749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Rounded Corners 24">
            <a:extLst>
              <a:ext uri="{FF2B5EF4-FFF2-40B4-BE49-F238E27FC236}">
                <a16:creationId xmlns:a16="http://schemas.microsoft.com/office/drawing/2014/main" id="{7B41BD3D-281D-C877-F34B-1DF7479A04C0}"/>
              </a:ext>
            </a:extLst>
          </p:cNvPr>
          <p:cNvSpPr/>
          <p:nvPr/>
        </p:nvSpPr>
        <p:spPr>
          <a:xfrm>
            <a:off x="5183945" y="5556741"/>
            <a:ext cx="3270738" cy="107492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Straight Arrow Connector 26">
            <a:extLst>
              <a:ext uri="{FF2B5EF4-FFF2-40B4-BE49-F238E27FC236}">
                <a16:creationId xmlns:a16="http://schemas.microsoft.com/office/drawing/2014/main" id="{29400EE8-C155-A7E7-976A-25BA0A15EC38}"/>
              </a:ext>
            </a:extLst>
          </p:cNvPr>
          <p:cNvCxnSpPr>
            <a:cxnSpLocks/>
            <a:stCxn id="18" idx="2"/>
          </p:cNvCxnSpPr>
          <p:nvPr/>
        </p:nvCxnSpPr>
        <p:spPr>
          <a:xfrm>
            <a:off x="4572000" y="1280160"/>
            <a:ext cx="0" cy="26254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1" name="Straight Arrow Connector 30">
            <a:extLst>
              <a:ext uri="{FF2B5EF4-FFF2-40B4-BE49-F238E27FC236}">
                <a16:creationId xmlns:a16="http://schemas.microsoft.com/office/drawing/2014/main" id="{2550F91F-A50D-7123-7B13-F186E640DA29}"/>
              </a:ext>
            </a:extLst>
          </p:cNvPr>
          <p:cNvCxnSpPr>
            <a:cxnSpLocks/>
            <a:stCxn id="20" idx="2"/>
          </p:cNvCxnSpPr>
          <p:nvPr/>
        </p:nvCxnSpPr>
        <p:spPr>
          <a:xfrm flipH="1">
            <a:off x="4593102" y="3319956"/>
            <a:ext cx="9" cy="40798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id="{2D3FBC64-3991-7041-2566-E1E5E1E49F20}"/>
              </a:ext>
            </a:extLst>
          </p:cNvPr>
          <p:cNvCxnSpPr/>
          <p:nvPr/>
        </p:nvCxnSpPr>
        <p:spPr>
          <a:xfrm>
            <a:off x="2324686" y="3727938"/>
            <a:ext cx="4494627"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Straight Arrow Connector 34">
            <a:extLst>
              <a:ext uri="{FF2B5EF4-FFF2-40B4-BE49-F238E27FC236}">
                <a16:creationId xmlns:a16="http://schemas.microsoft.com/office/drawing/2014/main" id="{A7D7ABE1-5ED0-7332-ECC3-EDC39C06556E}"/>
              </a:ext>
            </a:extLst>
          </p:cNvPr>
          <p:cNvCxnSpPr>
            <a:cxnSpLocks/>
            <a:endCxn id="22" idx="0"/>
          </p:cNvCxnSpPr>
          <p:nvPr/>
        </p:nvCxnSpPr>
        <p:spPr>
          <a:xfrm flipH="1">
            <a:off x="2324685" y="3727938"/>
            <a:ext cx="1" cy="34590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7" name="Straight Arrow Connector 36">
            <a:extLst>
              <a:ext uri="{FF2B5EF4-FFF2-40B4-BE49-F238E27FC236}">
                <a16:creationId xmlns:a16="http://schemas.microsoft.com/office/drawing/2014/main" id="{8BBEEE9F-9691-D195-C2FD-1B65D7528D7D}"/>
              </a:ext>
            </a:extLst>
          </p:cNvPr>
          <p:cNvCxnSpPr>
            <a:cxnSpLocks/>
            <a:endCxn id="23" idx="0"/>
          </p:cNvCxnSpPr>
          <p:nvPr/>
        </p:nvCxnSpPr>
        <p:spPr>
          <a:xfrm>
            <a:off x="6819313" y="3727938"/>
            <a:ext cx="1" cy="34590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1" name="Straight Arrow Connector 40">
            <a:extLst>
              <a:ext uri="{FF2B5EF4-FFF2-40B4-BE49-F238E27FC236}">
                <a16:creationId xmlns:a16="http://schemas.microsoft.com/office/drawing/2014/main" id="{A85AD1B4-E3A4-FE9F-D4EB-181CF0A81A65}"/>
              </a:ext>
            </a:extLst>
          </p:cNvPr>
          <p:cNvCxnSpPr>
            <a:cxnSpLocks/>
            <a:stCxn id="22" idx="2"/>
            <a:endCxn id="24" idx="0"/>
          </p:cNvCxnSpPr>
          <p:nvPr/>
        </p:nvCxnSpPr>
        <p:spPr>
          <a:xfrm>
            <a:off x="2324685" y="5148759"/>
            <a:ext cx="2" cy="40798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5" name="Straight Arrow Connector 44">
            <a:extLst>
              <a:ext uri="{FF2B5EF4-FFF2-40B4-BE49-F238E27FC236}">
                <a16:creationId xmlns:a16="http://schemas.microsoft.com/office/drawing/2014/main" id="{7E05168A-130E-AD91-E9E1-98F93D6E96BB}"/>
              </a:ext>
            </a:extLst>
          </p:cNvPr>
          <p:cNvCxnSpPr>
            <a:cxnSpLocks/>
            <a:stCxn id="23" idx="2"/>
            <a:endCxn id="25" idx="0"/>
          </p:cNvCxnSpPr>
          <p:nvPr/>
        </p:nvCxnSpPr>
        <p:spPr>
          <a:xfrm>
            <a:off x="6819314" y="5148775"/>
            <a:ext cx="0" cy="40796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2" name="TextBox 61">
            <a:extLst>
              <a:ext uri="{FF2B5EF4-FFF2-40B4-BE49-F238E27FC236}">
                <a16:creationId xmlns:a16="http://schemas.microsoft.com/office/drawing/2014/main" id="{FA63CB96-6F69-AFE3-3BF0-A4FDC106CC1B}"/>
              </a:ext>
            </a:extLst>
          </p:cNvPr>
          <p:cNvSpPr txBox="1"/>
          <p:nvPr/>
        </p:nvSpPr>
        <p:spPr>
          <a:xfrm>
            <a:off x="3314707" y="1980192"/>
            <a:ext cx="2514586" cy="1077218"/>
          </a:xfrm>
          <a:prstGeom prst="rect">
            <a:avLst/>
          </a:prstGeom>
          <a:noFill/>
        </p:spPr>
        <p:txBody>
          <a:bodyPr wrap="square" rtlCol="0">
            <a:spAutoFit/>
          </a:bodyPr>
          <a:lstStyle/>
          <a:p>
            <a:pPr algn="ctr"/>
            <a:r>
              <a:rPr lang="en-GB"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GB" sz="1600" kern="100" dirty="0">
                <a:effectLst/>
                <a:latin typeface="Times New Roman" panose="02020603050405020304" pitchFamily="18" charset="0"/>
                <a:ea typeface="Calibri" panose="020F0502020204030204" pitchFamily="34" charset="0"/>
                <a:cs typeface="Mangal" panose="02040503050203030202" pitchFamily="18" charset="0"/>
              </a:rPr>
              <a:t> </a:t>
            </a:r>
            <a:r>
              <a:rPr lang="en-GB" sz="1600" kern="100" dirty="0">
                <a:latin typeface="Times New Roman" panose="02020603050405020304" pitchFamily="18" charset="0"/>
                <a:ea typeface="Calibri" panose="020F0502020204030204" pitchFamily="34" charset="0"/>
                <a:cs typeface="Mangal" panose="02040503050203030202" pitchFamily="18" charset="0"/>
              </a:rPr>
              <a:t>U</a:t>
            </a:r>
            <a:r>
              <a:rPr lang="en-GB" sz="1600" kern="100" dirty="0">
                <a:effectLst/>
                <a:latin typeface="Times New Roman" panose="02020603050405020304" pitchFamily="18" charset="0"/>
                <a:ea typeface="Calibri" panose="020F0502020204030204" pitchFamily="34" charset="0"/>
                <a:cs typeface="Mangal" panose="02040503050203030202" pitchFamily="18" charset="0"/>
              </a:rPr>
              <a:t>sage level and demand for bus services in each district.</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GB" dirty="0"/>
          </a:p>
        </p:txBody>
      </p:sp>
      <p:sp>
        <p:nvSpPr>
          <p:cNvPr id="95" name="TextBox 94">
            <a:extLst>
              <a:ext uri="{FF2B5EF4-FFF2-40B4-BE49-F238E27FC236}">
                <a16:creationId xmlns:a16="http://schemas.microsoft.com/office/drawing/2014/main" id="{9AC48DD3-700B-A47C-4685-354988FB7C78}"/>
              </a:ext>
            </a:extLst>
          </p:cNvPr>
          <p:cNvSpPr txBox="1"/>
          <p:nvPr/>
        </p:nvSpPr>
        <p:spPr>
          <a:xfrm>
            <a:off x="787788" y="4257360"/>
            <a:ext cx="3073788" cy="707886"/>
          </a:xfrm>
          <a:prstGeom prst="rect">
            <a:avLst/>
          </a:prstGeom>
          <a:noFill/>
        </p:spPr>
        <p:txBody>
          <a:bodyPr wrap="square" rtlCol="0">
            <a:spAutoFit/>
          </a:bodyPr>
          <a:lstStyle/>
          <a:p>
            <a:pPr algn="ctr"/>
            <a:r>
              <a:rPr lang="en-GB" sz="2000" b="1" u="sng" dirty="0">
                <a:latin typeface="Times New Roman" panose="02020603050405020304" pitchFamily="18" charset="0"/>
                <a:cs typeface="Times New Roman" panose="02020603050405020304" pitchFamily="18" charset="0"/>
              </a:rPr>
              <a:t>Highest Division</a:t>
            </a:r>
            <a:r>
              <a:rPr lang="en-GB" sz="2000" b="1" dirty="0">
                <a:latin typeface="Times New Roman" panose="02020603050405020304" pitchFamily="18" charset="0"/>
                <a:cs typeface="Times New Roman" panose="02020603050405020304" pitchFamily="18" charset="0"/>
              </a:rPr>
              <a:t>: </a:t>
            </a:r>
          </a:p>
          <a:p>
            <a:pPr algn="ctr"/>
            <a:r>
              <a:rPr lang="en-GB"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Pune </a:t>
            </a:r>
            <a:endParaRPr lang="en-GB" sz="2000"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F7D9C64C-3EE2-CF62-6FE4-7D09AE34BED2}"/>
              </a:ext>
            </a:extLst>
          </p:cNvPr>
          <p:cNvSpPr txBox="1"/>
          <p:nvPr/>
        </p:nvSpPr>
        <p:spPr>
          <a:xfrm>
            <a:off x="5312303" y="4256004"/>
            <a:ext cx="3073789" cy="707886"/>
          </a:xfrm>
          <a:prstGeom prst="rect">
            <a:avLst/>
          </a:prstGeom>
          <a:noFill/>
        </p:spPr>
        <p:txBody>
          <a:bodyPr wrap="square" rtlCol="0">
            <a:spAutoFit/>
          </a:bodyPr>
          <a:lstStyle/>
          <a:p>
            <a:pPr algn="ctr"/>
            <a:r>
              <a:rPr lang="en-GB" sz="2000" b="1" u="sng" dirty="0">
                <a:latin typeface="Times New Roman" panose="02020603050405020304" pitchFamily="18" charset="0"/>
                <a:cs typeface="Times New Roman" panose="02020603050405020304" pitchFamily="18" charset="0"/>
              </a:rPr>
              <a:t>Lowest Division</a:t>
            </a:r>
            <a:r>
              <a:rPr lang="en-GB" sz="2000" dirty="0">
                <a:latin typeface="Times New Roman" panose="02020603050405020304" pitchFamily="18" charset="0"/>
                <a:cs typeface="Times New Roman" panose="02020603050405020304" pitchFamily="18" charset="0"/>
              </a:rPr>
              <a:t>:</a:t>
            </a:r>
          </a:p>
          <a:p>
            <a:pPr algn="ct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Amravati and Nagpur</a:t>
            </a:r>
            <a:endParaRPr lang="en-GB" sz="2000" dirty="0">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1F65610F-E5CA-98F4-5E5E-BA45F3FD0769}"/>
              </a:ext>
            </a:extLst>
          </p:cNvPr>
          <p:cNvSpPr txBox="1"/>
          <p:nvPr/>
        </p:nvSpPr>
        <p:spPr>
          <a:xfrm>
            <a:off x="689313" y="5576596"/>
            <a:ext cx="3270738" cy="1098186"/>
          </a:xfrm>
          <a:prstGeom prst="rect">
            <a:avLst/>
          </a:prstGeom>
          <a:noFill/>
        </p:spPr>
        <p:txBody>
          <a:bodyPr wrap="square" rtlCol="0">
            <a:spAutoFit/>
          </a:bodyPr>
          <a:lstStyle/>
          <a:p>
            <a:pPr lvl="0" algn="just">
              <a:lnSpc>
                <a:spcPct val="107000"/>
              </a:lnSpc>
              <a:tabLst>
                <a:tab pos="5731510" algn="r"/>
              </a:tabLst>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During the year 2019-2023 Kolhapur district is leading. Pune district leading in 2021 and 2022. </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
        <p:nvSpPr>
          <p:cNvPr id="122" name="TextBox 121">
            <a:extLst>
              <a:ext uri="{FF2B5EF4-FFF2-40B4-BE49-F238E27FC236}">
                <a16:creationId xmlns:a16="http://schemas.microsoft.com/office/drawing/2014/main" id="{F4F758A5-99F7-AB6C-3916-B7A71773CACE}"/>
              </a:ext>
            </a:extLst>
          </p:cNvPr>
          <p:cNvSpPr txBox="1"/>
          <p:nvPr/>
        </p:nvSpPr>
        <p:spPr>
          <a:xfrm>
            <a:off x="5243727" y="5547454"/>
            <a:ext cx="3210942" cy="1727717"/>
          </a:xfrm>
          <a:prstGeom prst="rect">
            <a:avLst/>
          </a:prstGeom>
          <a:noFill/>
        </p:spPr>
        <p:txBody>
          <a:bodyPr wrap="square" rtlCol="0">
            <a:spAutoFit/>
          </a:bodyPr>
          <a:lstStyle/>
          <a:p>
            <a:pPr lvl="0" algn="just">
              <a:lnSpc>
                <a:spcPct val="107000"/>
              </a:lnSpc>
              <a:tabLst>
                <a:tab pos="5731510" algn="r"/>
              </a:tabLst>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Gondia district is least in 2019-2021 &amp; 2023 years.</a:t>
            </a:r>
            <a:r>
              <a:rPr lang="en-GB" sz="1600" kern="100" dirty="0">
                <a:latin typeface="Calibri" panose="020F0502020204030204" pitchFamily="34" charset="0"/>
                <a:ea typeface="Calibri" panose="020F0502020204030204" pitchFamily="34" charset="0"/>
                <a:cs typeface="Mangal" panose="02040503050203030202" pitchFamily="18" charset="0"/>
              </a:rPr>
              <a:t>.</a:t>
            </a:r>
            <a:r>
              <a:rPr lang="en-GB" sz="1600" kern="100" dirty="0">
                <a:effectLst/>
                <a:latin typeface="Times New Roman" panose="02020603050405020304" pitchFamily="18" charset="0"/>
                <a:ea typeface="Calibri" panose="020F0502020204030204" pitchFamily="34" charset="0"/>
                <a:cs typeface="Mangal" panose="02040503050203030202" pitchFamily="18" charset="0"/>
              </a:rPr>
              <a:t>In the year 2022 there are two districts.Washim and Gondia  showing same behaviour.</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tabLst>
                <a:tab pos="5731510" algn="r"/>
              </a:tabLst>
            </a:pPr>
            <a:r>
              <a:rPr lang="en-GB" sz="16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GB"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GB" dirty="0"/>
          </a:p>
        </p:txBody>
      </p:sp>
    </p:spTree>
    <p:extLst>
      <p:ext uri="{BB962C8B-B14F-4D97-AF65-F5344CB8AC3E}">
        <p14:creationId xmlns:p14="http://schemas.microsoft.com/office/powerpoint/2010/main" val="2096575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C46C97-CE34-5A3B-92BF-D28337236E54}"/>
              </a:ext>
            </a:extLst>
          </p:cNvPr>
          <p:cNvSpPr txBox="1"/>
          <p:nvPr/>
        </p:nvSpPr>
        <p:spPr>
          <a:xfrm>
            <a:off x="492369" y="436098"/>
            <a:ext cx="8468751" cy="1015663"/>
          </a:xfrm>
          <a:prstGeom prst="rect">
            <a:avLst/>
          </a:prstGeom>
          <a:noFill/>
        </p:spPr>
        <p:txBody>
          <a:bodyPr wrap="square" rtlCol="0">
            <a:spAutoFit/>
          </a:bodyPr>
          <a:lstStyle/>
          <a:p>
            <a:pPr marL="342900" indent="-342900">
              <a:buFont typeface="Wingdings" panose="05000000000000000000" pitchFamily="2" charset="2"/>
              <a:buChar char="v"/>
            </a:pPr>
            <a:r>
              <a:rPr lang="en-GB" sz="2000" b="1" kern="100" dirty="0">
                <a:effectLst/>
                <a:latin typeface="Times New Roman" panose="02020603050405020304" pitchFamily="18" charset="0"/>
                <a:ea typeface="Calibri" panose="020F0502020204030204" pitchFamily="34" charset="0"/>
                <a:cs typeface="Mangal" panose="02040503050203030202" pitchFamily="18" charset="0"/>
              </a:rPr>
              <a:t>Analysis Using Python For Revenue generated from transportation during the year 2019-2023</a:t>
            </a:r>
            <a:r>
              <a:rPr lang="en-GB" sz="2000" b="1" kern="100" dirty="0">
                <a:latin typeface="Times New Roman" panose="02020603050405020304" pitchFamily="18" charset="0"/>
                <a:ea typeface="Calibri" panose="020F0502020204030204" pitchFamily="34" charset="0"/>
                <a:cs typeface="Mangal" panose="02040503050203030202" pitchFamily="18" charset="0"/>
              </a:rPr>
              <a:t> :</a:t>
            </a:r>
            <a:endParaRPr lang="en-GB"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Wingdings" panose="05000000000000000000" pitchFamily="2" charset="2"/>
              <a:buChar char="v"/>
            </a:pPr>
            <a:endParaRPr lang="en-GB" sz="1800" dirty="0"/>
          </a:p>
        </p:txBody>
      </p:sp>
      <p:pic>
        <p:nvPicPr>
          <p:cNvPr id="5" name="Picture 4">
            <a:extLst>
              <a:ext uri="{FF2B5EF4-FFF2-40B4-BE49-F238E27FC236}">
                <a16:creationId xmlns:a16="http://schemas.microsoft.com/office/drawing/2014/main" id="{917EC7F9-9192-FC52-5003-B6AA29287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50499"/>
            <a:ext cx="6075783" cy="4729196"/>
          </a:xfrm>
          <a:prstGeom prst="rect">
            <a:avLst/>
          </a:prstGeom>
          <a:noFill/>
          <a:ln>
            <a:noFill/>
          </a:ln>
        </p:spPr>
      </p:pic>
      <p:sp>
        <p:nvSpPr>
          <p:cNvPr id="7" name="TextBox 6">
            <a:extLst>
              <a:ext uri="{FF2B5EF4-FFF2-40B4-BE49-F238E27FC236}">
                <a16:creationId xmlns:a16="http://schemas.microsoft.com/office/drawing/2014/main" id="{60FAEBD4-3C9A-6990-0FA8-3E82868689C6}"/>
              </a:ext>
            </a:extLst>
          </p:cNvPr>
          <p:cNvSpPr txBox="1"/>
          <p:nvPr/>
        </p:nvSpPr>
        <p:spPr>
          <a:xfrm>
            <a:off x="6075783" y="1561292"/>
            <a:ext cx="3057224" cy="4308872"/>
          </a:xfrm>
          <a:prstGeom prst="rect">
            <a:avLst/>
          </a:prstGeom>
          <a:noFill/>
        </p:spPr>
        <p:txBody>
          <a:bodyPr wrap="square" rtlCol="0">
            <a:spAutoFit/>
          </a:bodyPr>
          <a:lstStyle/>
          <a:p>
            <a:r>
              <a:rPr lang="en-IN" sz="1800" b="1" dirty="0"/>
              <a:t>Conclusion:</a:t>
            </a:r>
          </a:p>
          <a:p>
            <a:r>
              <a:rPr lang="en-GB" sz="1600" kern="0" dirty="0">
                <a:effectLst/>
                <a:latin typeface="Times New Roman" panose="02020603050405020304" pitchFamily="18" charset="0"/>
                <a:ea typeface="Times New Roman" panose="02020603050405020304" pitchFamily="18" charset="0"/>
              </a:rPr>
              <a:t>          The trend analysis indicates that while all divisions experienced a significant decline in revenue in 2021, most divisions show a strong recovery trend in 2022 and 2023. However, the extent of recovery varies across divisions, with some divisions like Pune and Chtrapati Sambhajinagar showing a more robust recovery compared to others like Nashik and Nagpur. The observed trends suggest that external factors likely affected the revenues in 2021, but there is a positive trend towards recovery in the subsequent years.</a:t>
            </a:r>
            <a:endParaRPr lang="en-GB" sz="1600" b="1" dirty="0"/>
          </a:p>
        </p:txBody>
      </p:sp>
    </p:spTree>
    <p:extLst>
      <p:ext uri="{BB962C8B-B14F-4D97-AF65-F5344CB8AC3E}">
        <p14:creationId xmlns:p14="http://schemas.microsoft.com/office/powerpoint/2010/main" val="383643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4571999"/>
          </a:xfrm>
        </p:spPr>
        <p:txBody>
          <a:bodyPr>
            <a:normAutofit fontScale="90000"/>
          </a:bodyPr>
          <a:lstStyle/>
          <a:p>
            <a:pPr algn="l"/>
            <a:r>
              <a:rPr lang="en-US" sz="1800" b="1" dirty="0"/>
              <a:t>               </a:t>
            </a:r>
            <a:r>
              <a:rPr lang="en-US" sz="3200" b="1" u="sng" dirty="0"/>
              <a:t>Transport activities of local bodies:</a:t>
            </a:r>
            <a:br>
              <a:rPr lang="en-US" sz="3200" b="1" u="sng" dirty="0"/>
            </a:br>
            <a:br>
              <a:rPr lang="en-US" sz="1800" dirty="0"/>
            </a:br>
            <a:r>
              <a:rPr lang="en-US" sz="1800" b="1" u="sng" dirty="0"/>
              <a:t>This includes factors discussing  about the :</a:t>
            </a:r>
            <a:br>
              <a:rPr lang="en-US" sz="1800" dirty="0"/>
            </a:br>
            <a:r>
              <a:rPr lang="en-GB" sz="1800" dirty="0"/>
              <a:t>Daily average of total distance travelled by passengers during the year.</a:t>
            </a:r>
            <a:br>
              <a:rPr lang="en-US" sz="1800" dirty="0"/>
            </a:br>
            <a:r>
              <a:rPr lang="en-GB" sz="1800" dirty="0"/>
              <a:t>Average number of passengers per day</a:t>
            </a:r>
            <a:br>
              <a:rPr lang="en-US" sz="1800" dirty="0"/>
            </a:br>
            <a:r>
              <a:rPr lang="en-GB" sz="1800" dirty="0"/>
              <a:t>Average number of daily buses used for transport services </a:t>
            </a:r>
            <a:br>
              <a:rPr lang="en-US" sz="1800" dirty="0"/>
            </a:br>
            <a:r>
              <a:rPr lang="en-GB" sz="1800" dirty="0"/>
              <a:t>Local self government bodies </a:t>
            </a:r>
            <a:br>
              <a:rPr lang="en-US" sz="1800" dirty="0"/>
            </a:br>
            <a:r>
              <a:rPr lang="en-GB" sz="1800" dirty="0"/>
              <a:t>Contractors </a:t>
            </a:r>
            <a:br>
              <a:rPr lang="en-US" sz="1800" dirty="0"/>
            </a:br>
            <a:r>
              <a:rPr lang="en-GB" sz="1800" dirty="0"/>
              <a:t>Others</a:t>
            </a:r>
            <a:br>
              <a:rPr lang="en-US" sz="1800" dirty="0"/>
            </a:br>
            <a:r>
              <a:rPr lang="en-GB" sz="1800" dirty="0"/>
              <a:t>Net Profit / Loss</a:t>
            </a:r>
            <a:br>
              <a:rPr lang="en-US" sz="1800" dirty="0"/>
            </a:br>
            <a:br>
              <a:rPr lang="en-US" sz="1800" dirty="0"/>
            </a:br>
            <a:br>
              <a:rPr lang="en-US" sz="1800" dirty="0"/>
            </a:br>
            <a:r>
              <a:rPr lang="en-US" sz="1800" dirty="0"/>
              <a:t>Lets have a look on the different types of the Transport services in the following regions</a:t>
            </a:r>
            <a:br>
              <a:rPr lang="en-US" sz="1800" dirty="0"/>
            </a:b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23" y="-74278"/>
            <a:ext cx="7886700" cy="1325563"/>
          </a:xfrm>
        </p:spPr>
        <p:txBody>
          <a:bodyPr>
            <a:normAutofit/>
          </a:bodyPr>
          <a:lstStyle/>
          <a:p>
            <a:pPr marL="342900" lvl="0" indent="-342900">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Pune</a:t>
            </a:r>
            <a:r>
              <a:rPr lang="en-GB" sz="2400" b="1" dirty="0"/>
              <a:t> Region:</a:t>
            </a:r>
            <a:br>
              <a:rPr lang="en-US" dirty="0"/>
            </a:br>
            <a:endParaRPr lang="en-US" dirty="0"/>
          </a:p>
        </p:txBody>
      </p:sp>
      <p:graphicFrame>
        <p:nvGraphicFramePr>
          <p:cNvPr id="4" name="Content Placeholder 3">
            <a:extLst>
              <a:ext uri="{FF2B5EF4-FFF2-40B4-BE49-F238E27FC236}">
                <a16:creationId xmlns:a16="http://schemas.microsoft.com/office/drawing/2014/main" id="{2C5D346E-4B69-D4F4-CBC0-9A4CA1EB2C8C}"/>
              </a:ext>
            </a:extLst>
          </p:cNvPr>
          <p:cNvGraphicFramePr>
            <a:graphicFrameLocks noGrp="1"/>
          </p:cNvGraphicFramePr>
          <p:nvPr>
            <p:ph idx="1"/>
            <p:extLst>
              <p:ext uri="{D42A27DB-BD31-4B8C-83A1-F6EECF244321}">
                <p14:modId xmlns:p14="http://schemas.microsoft.com/office/powerpoint/2010/main" val="2423837598"/>
              </p:ext>
            </p:extLst>
          </p:nvPr>
        </p:nvGraphicFramePr>
        <p:xfrm>
          <a:off x="256673" y="457202"/>
          <a:ext cx="4652211" cy="249053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5101390" y="1702469"/>
            <a:ext cx="3898232" cy="107721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As per the data, as the year changes from 2019 to 2023 the number of Local self government transport vehicles decreases while no of contractor vehicles increases.</a:t>
            </a:r>
          </a:p>
        </p:txBody>
      </p:sp>
      <p:sp>
        <p:nvSpPr>
          <p:cNvPr id="5" name="TextBox 4">
            <a:extLst>
              <a:ext uri="{FF2B5EF4-FFF2-40B4-BE49-F238E27FC236}">
                <a16:creationId xmlns:a16="http://schemas.microsoft.com/office/drawing/2014/main" id="{D1D9B727-9970-A9CA-A1FB-1E9F6824A6CB}"/>
              </a:ext>
            </a:extLst>
          </p:cNvPr>
          <p:cNvSpPr txBox="1"/>
          <p:nvPr/>
        </p:nvSpPr>
        <p:spPr>
          <a:xfrm>
            <a:off x="296778" y="3079268"/>
            <a:ext cx="5237748" cy="830997"/>
          </a:xfrm>
          <a:prstGeom prst="rect">
            <a:avLst/>
          </a:prstGeom>
          <a:noFill/>
        </p:spPr>
        <p:txBody>
          <a:bodyPr wrap="square">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Mumbai Suburban:</a:t>
            </a:r>
            <a:br>
              <a:rPr lang="en-US"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4A9EB37A-DEC6-F8D3-D47F-C10961A7DFA8}"/>
              </a:ext>
            </a:extLst>
          </p:cNvPr>
          <p:cNvGraphicFramePr>
            <a:graphicFrameLocks/>
          </p:cNvGraphicFramePr>
          <p:nvPr>
            <p:extLst>
              <p:ext uri="{D42A27DB-BD31-4B8C-83A1-F6EECF244321}">
                <p14:modId xmlns:p14="http://schemas.microsoft.com/office/powerpoint/2010/main" val="3425965052"/>
              </p:ext>
            </p:extLst>
          </p:nvPr>
        </p:nvGraphicFramePr>
        <p:xfrm>
          <a:off x="256673" y="3717759"/>
          <a:ext cx="4760495" cy="279132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D2897BE-1B7A-A78E-CE87-36ADD42E1C26}"/>
              </a:ext>
            </a:extLst>
          </p:cNvPr>
          <p:cNvSpPr txBox="1"/>
          <p:nvPr/>
        </p:nvSpPr>
        <p:spPr>
          <a:xfrm>
            <a:off x="5101390" y="5687564"/>
            <a:ext cx="3785937"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For Mumbai suburban the different transportation vehicle number fluctuate highly with the change year.</a:t>
            </a:r>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24" y="0"/>
            <a:ext cx="7886700" cy="1325563"/>
          </a:xfrm>
        </p:spPr>
        <p:txBody>
          <a:bodyPr>
            <a:normAutofit/>
          </a:bodyPr>
          <a:lstStyle/>
          <a:p>
            <a:pPr marL="342900" indent="-342900">
              <a:buFont typeface="Wingdings" panose="05000000000000000000" pitchFamily="2" charset="2"/>
              <a:buChar char="v"/>
            </a:pPr>
            <a:r>
              <a:rPr lang="en-US" sz="2400" b="1" dirty="0"/>
              <a:t> MUMBAI CITY:</a:t>
            </a:r>
            <a:br>
              <a:rPr lang="en-US" dirty="0"/>
            </a:br>
            <a:endParaRPr lang="en-US" dirty="0"/>
          </a:p>
        </p:txBody>
      </p:sp>
      <p:graphicFrame>
        <p:nvGraphicFramePr>
          <p:cNvPr id="4" name="Content Placeholder 3">
            <a:extLst>
              <a:ext uri="{FF2B5EF4-FFF2-40B4-BE49-F238E27FC236}">
                <a16:creationId xmlns:a16="http://schemas.microsoft.com/office/drawing/2014/main" id="{A0436937-A8FE-E0C4-081C-500A2735B971}"/>
              </a:ext>
            </a:extLst>
          </p:cNvPr>
          <p:cNvGraphicFramePr>
            <a:graphicFrameLocks noGrp="1"/>
          </p:cNvGraphicFramePr>
          <p:nvPr>
            <p:ph idx="1"/>
            <p:extLst>
              <p:ext uri="{D42A27DB-BD31-4B8C-83A1-F6EECF244321}">
                <p14:modId xmlns:p14="http://schemas.microsoft.com/office/powerpoint/2010/main" val="1609449975"/>
              </p:ext>
            </p:extLst>
          </p:nvPr>
        </p:nvGraphicFramePr>
        <p:xfrm>
          <a:off x="1493921" y="842211"/>
          <a:ext cx="5426241" cy="295976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493921" y="4199020"/>
            <a:ext cx="7010400" cy="830997"/>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For Mumbai City as the year changes from 2019 to 2023 the number of Local self government transport vehicles decreases while no of contractor vehicles increases . Other number of vehicle is also shown in the pie chart.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7A8B-7297-A368-4C27-97162FDB2ED9}"/>
              </a:ext>
            </a:extLst>
          </p:cNvPr>
          <p:cNvSpPr>
            <a:spLocks noGrp="1"/>
          </p:cNvSpPr>
          <p:nvPr>
            <p:ph type="title"/>
          </p:nvPr>
        </p:nvSpPr>
        <p:spPr/>
        <p:txBody>
          <a:bodyPr/>
          <a:lstStyle/>
          <a:p>
            <a:r>
              <a:rPr lang="en-GB" dirty="0"/>
              <a:t>Analysis:</a:t>
            </a:r>
          </a:p>
        </p:txBody>
      </p:sp>
      <p:sp>
        <p:nvSpPr>
          <p:cNvPr id="3" name="Text Placeholder 2">
            <a:extLst>
              <a:ext uri="{FF2B5EF4-FFF2-40B4-BE49-F238E27FC236}">
                <a16:creationId xmlns:a16="http://schemas.microsoft.com/office/drawing/2014/main" id="{ABB02E65-AD97-3643-A894-9030450E0E33}"/>
              </a:ext>
            </a:extLst>
          </p:cNvPr>
          <p:cNvSpPr>
            <a:spLocks noGrp="1"/>
          </p:cNvSpPr>
          <p:nvPr>
            <p:ph type="body" idx="1"/>
          </p:nvPr>
        </p:nvSpPr>
        <p:spPr/>
        <p:txBody>
          <a:bodyPr>
            <a:normAutofit/>
          </a:bodyPr>
          <a:lstStyle/>
          <a:p>
            <a:pPr>
              <a:buNone/>
            </a:pPr>
            <a:r>
              <a:rPr lang="en-GB" sz="1800" dirty="0"/>
              <a:t>Is there any significant </a:t>
            </a:r>
          </a:p>
          <a:p>
            <a:pPr>
              <a:buNone/>
            </a:pPr>
            <a:r>
              <a:rPr lang="en-GB" sz="1800" dirty="0"/>
              <a:t>difference between the </a:t>
            </a:r>
          </a:p>
          <a:p>
            <a:pPr>
              <a:buNone/>
            </a:pPr>
            <a:r>
              <a:rPr lang="en-GB" sz="1800" dirty="0"/>
              <a:t>types of transportation </a:t>
            </a:r>
          </a:p>
          <a:p>
            <a:pPr>
              <a:buNone/>
            </a:pPr>
            <a:r>
              <a:rPr lang="en-GB" sz="1800" dirty="0"/>
              <a:t>buses available?</a:t>
            </a:r>
          </a:p>
          <a:p>
            <a:pPr>
              <a:buNone/>
            </a:pPr>
            <a:endParaRPr lang="en-GB" sz="1800" dirty="0"/>
          </a:p>
          <a:p>
            <a:pPr>
              <a:buNone/>
            </a:pPr>
            <a:r>
              <a:rPr lang="en-GB" sz="1800" dirty="0"/>
              <a:t>For further analysis firstly we will check </a:t>
            </a:r>
          </a:p>
          <a:p>
            <a:pPr>
              <a:buNone/>
            </a:pPr>
            <a:r>
              <a:rPr lang="en-GB" sz="1800" dirty="0"/>
              <a:t>whether data is normal or not.</a:t>
            </a:r>
          </a:p>
        </p:txBody>
      </p:sp>
      <p:pic>
        <p:nvPicPr>
          <p:cNvPr id="11" name="Picture 10" descr="3331.jpg"/>
          <p:cNvPicPr>
            <a:picLocks noChangeAspect="1"/>
          </p:cNvPicPr>
          <p:nvPr/>
        </p:nvPicPr>
        <p:blipFill>
          <a:blip r:embed="rId2"/>
          <a:stretch>
            <a:fillRect/>
          </a:stretch>
        </p:blipFill>
        <p:spPr>
          <a:xfrm>
            <a:off x="4671752" y="1945178"/>
            <a:ext cx="3524597" cy="2527069"/>
          </a:xfrm>
          <a:prstGeom prst="rect">
            <a:avLst/>
          </a:prstGeom>
        </p:spPr>
      </p:pic>
    </p:spTree>
    <p:extLst>
      <p:ext uri="{BB962C8B-B14F-4D97-AF65-F5344CB8AC3E}">
        <p14:creationId xmlns:p14="http://schemas.microsoft.com/office/powerpoint/2010/main" val="157439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9" name="Google Shape;129;p4"/>
          <p:cNvSpPr/>
          <p:nvPr/>
        </p:nvSpPr>
        <p:spPr>
          <a:xfrm>
            <a:off x="0" y="-427"/>
            <a:ext cx="9144000" cy="6858000"/>
          </a:xfrm>
          <a:prstGeom prst="rect">
            <a:avLst/>
          </a:prstGeom>
          <a:gradFill>
            <a:gsLst>
              <a:gs pos="0">
                <a:srgbClr val="000000"/>
              </a:gs>
              <a:gs pos="100000">
                <a:srgbClr val="2E75B5"/>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30" name="Google Shape;130;p4"/>
          <p:cNvSpPr/>
          <p:nvPr/>
        </p:nvSpPr>
        <p:spPr>
          <a:xfrm rot="10800000" flipH="1">
            <a:off x="341640" y="-1720"/>
            <a:ext cx="8812530" cy="6840685"/>
          </a:xfrm>
          <a:prstGeom prst="rect">
            <a:avLst/>
          </a:prstGeom>
          <a:gradFill>
            <a:gsLst>
              <a:gs pos="0">
                <a:srgbClr val="1E4E79">
                  <a:alpha val="60784"/>
                </a:srgbClr>
              </a:gs>
              <a:gs pos="21000">
                <a:srgbClr val="1E4E79">
                  <a:alpha val="60784"/>
                </a:srgbClr>
              </a:gs>
              <a:gs pos="100000">
                <a:srgbClr val="5B9BD5">
                  <a:alpha val="0"/>
                </a:srgbClr>
              </a:gs>
            </a:gsLst>
            <a:lin ang="21593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31" name="Google Shape;131;p4"/>
          <p:cNvSpPr/>
          <p:nvPr/>
        </p:nvSpPr>
        <p:spPr>
          <a:xfrm>
            <a:off x="6454540" y="-1291"/>
            <a:ext cx="2706134" cy="6858864"/>
          </a:xfrm>
          <a:prstGeom prst="rect">
            <a:avLst/>
          </a:prstGeom>
          <a:gradFill>
            <a:gsLst>
              <a:gs pos="0">
                <a:srgbClr val="2E75B5">
                  <a:alpha val="0"/>
                </a:srgbClr>
              </a:gs>
              <a:gs pos="99000">
                <a:srgbClr val="000000">
                  <a:alpha val="40784"/>
                </a:srgbClr>
              </a:gs>
              <a:gs pos="100000">
                <a:srgbClr val="000000">
                  <a:alpha val="4078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32" name="Google Shape;132;p4"/>
          <p:cNvSpPr/>
          <p:nvPr/>
        </p:nvSpPr>
        <p:spPr>
          <a:xfrm rot="-6325827">
            <a:off x="3923854" y="1402819"/>
            <a:ext cx="4967533" cy="3741293"/>
          </a:xfrm>
          <a:prstGeom prst="ellipse">
            <a:avLst/>
          </a:prstGeom>
          <a:gradFill>
            <a:gsLst>
              <a:gs pos="0">
                <a:srgbClr val="5B9BD5">
                  <a:alpha val="23921"/>
                </a:srgbClr>
              </a:gs>
              <a:gs pos="79000">
                <a:srgbClr val="9CC2E5">
                  <a:alpha val="0"/>
                </a:srgbClr>
              </a:gs>
              <a:gs pos="100000">
                <a:srgbClr val="9CC2E5">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33" name="Google Shape;133;p4"/>
          <p:cNvSpPr txBox="1">
            <a:spLocks noGrp="1"/>
          </p:cNvSpPr>
          <p:nvPr>
            <p:ph type="title"/>
          </p:nvPr>
        </p:nvSpPr>
        <p:spPr>
          <a:xfrm>
            <a:off x="611560" y="692576"/>
            <a:ext cx="7762212" cy="468063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FFFFFF"/>
              </a:buClr>
              <a:buSzPts val="4400"/>
              <a:buFont typeface="Arial"/>
              <a:buNone/>
            </a:pPr>
            <a:r>
              <a:rPr lang="en-US" b="1" dirty="0">
                <a:solidFill>
                  <a:srgbClr val="FFFFFF"/>
                </a:solidFill>
                <a:latin typeface="Arial"/>
                <a:ea typeface="Arial"/>
                <a:cs typeface="Arial"/>
                <a:sym typeface="Arial"/>
              </a:rPr>
              <a:t>INTRODUCTION</a:t>
            </a:r>
            <a:br>
              <a:rPr lang="en-US" sz="2300" b="1" dirty="0">
                <a:solidFill>
                  <a:srgbClr val="FFFFFF"/>
                </a:solidFill>
                <a:latin typeface="Arial"/>
                <a:ea typeface="Arial"/>
                <a:cs typeface="Arial"/>
                <a:sym typeface="Arial"/>
              </a:rPr>
            </a:br>
            <a:br>
              <a:rPr lang="en-US" sz="2300" dirty="0">
                <a:solidFill>
                  <a:srgbClr val="FFFFFF"/>
                </a:solidFill>
                <a:latin typeface="Calibri"/>
                <a:ea typeface="Calibri"/>
                <a:cs typeface="Calibri"/>
                <a:sym typeface="Calibri"/>
              </a:rPr>
            </a:br>
            <a:r>
              <a:rPr lang="en-US" sz="3100" b="1" dirty="0">
                <a:solidFill>
                  <a:srgbClr val="FFFFFF"/>
                </a:solidFill>
                <a:latin typeface="Calibri"/>
                <a:ea typeface="Calibri"/>
                <a:cs typeface="Calibri"/>
                <a:sym typeface="Calibri"/>
              </a:rPr>
              <a:t>1) Road transport is a fundamental component of our infrastructure.</a:t>
            </a:r>
            <a:br>
              <a:rPr lang="en-US" sz="3100" b="1" dirty="0">
                <a:solidFill>
                  <a:srgbClr val="FFFFFF"/>
                </a:solidFill>
                <a:latin typeface="Calibri"/>
                <a:ea typeface="Calibri"/>
                <a:cs typeface="Calibri"/>
                <a:sym typeface="Calibri"/>
              </a:rPr>
            </a:br>
            <a:r>
              <a:rPr lang="en-US" sz="3100" b="1" dirty="0">
                <a:solidFill>
                  <a:srgbClr val="FFFFFF"/>
                </a:solidFill>
              </a:rPr>
              <a:t>2)</a:t>
            </a:r>
            <a:r>
              <a:rPr lang="en-US" sz="3100" b="1" dirty="0">
                <a:solidFill>
                  <a:srgbClr val="FFFFFF"/>
                </a:solidFill>
                <a:latin typeface="Calibri"/>
                <a:ea typeface="Calibri"/>
                <a:cs typeface="Calibri"/>
                <a:sym typeface="Calibri"/>
              </a:rPr>
              <a:t> Letter boxes and posts serve as a key component in the exchange of information</a:t>
            </a:r>
            <a:br>
              <a:rPr lang="en-US" sz="3100" b="1" dirty="0">
                <a:solidFill>
                  <a:srgbClr val="FFFFFF"/>
                </a:solidFill>
                <a:latin typeface="Calibri"/>
                <a:ea typeface="Calibri"/>
                <a:cs typeface="Calibri"/>
                <a:sym typeface="Calibri"/>
              </a:rPr>
            </a:br>
            <a:r>
              <a:rPr lang="en-US" sz="3100" b="1" dirty="0">
                <a:solidFill>
                  <a:srgbClr val="FFFFFF"/>
                </a:solidFill>
                <a:latin typeface="Calibri"/>
                <a:ea typeface="Calibri"/>
                <a:cs typeface="Calibri"/>
                <a:sym typeface="Calibri"/>
              </a:rPr>
              <a:t>3</a:t>
            </a:r>
            <a:r>
              <a:rPr lang="en-US" sz="3100" b="1" dirty="0">
                <a:solidFill>
                  <a:srgbClr val="FFFFFF"/>
                </a:solidFill>
              </a:rPr>
              <a:t>)</a:t>
            </a:r>
            <a:r>
              <a:rPr lang="en-US" sz="3100" b="1" dirty="0">
                <a:solidFill>
                  <a:srgbClr val="FFFFFF"/>
                </a:solidFill>
                <a:latin typeface="Calibri"/>
                <a:ea typeface="Calibri"/>
                <a:cs typeface="Calibri"/>
                <a:sym typeface="Calibri"/>
              </a:rPr>
              <a:t>Transportation sectors include a list of factors affecting like the no of passenger, no of the vehicles plying on the road, etc.</a:t>
            </a:r>
            <a:br>
              <a:rPr lang="en-US" sz="3100" b="1" dirty="0">
                <a:solidFill>
                  <a:srgbClr val="FFFFFF"/>
                </a:solidFill>
                <a:latin typeface="Calibri"/>
                <a:ea typeface="Calibri"/>
                <a:cs typeface="Calibri"/>
                <a:sym typeface="Calibri"/>
              </a:rPr>
            </a:br>
            <a:r>
              <a:rPr lang="en-US" sz="3100" b="1" dirty="0">
                <a:solidFill>
                  <a:srgbClr val="FFFFFF"/>
                </a:solidFill>
              </a:rPr>
              <a:t>4</a:t>
            </a:r>
            <a:r>
              <a:rPr lang="en-US" sz="3100" b="1" dirty="0">
                <a:solidFill>
                  <a:srgbClr val="FFFFFF"/>
                </a:solidFill>
                <a:latin typeface="Calibri"/>
                <a:ea typeface="Calibri"/>
                <a:cs typeface="Calibri"/>
                <a:sym typeface="Calibri"/>
              </a:rPr>
              <a:t>) In our data, Bus transportation and its types is the main vehicle considered for Table 7.4 </a:t>
            </a:r>
            <a:br>
              <a:rPr lang="en-US" sz="3100" b="1" dirty="0">
                <a:solidFill>
                  <a:srgbClr val="FFFFFF"/>
                </a:solidFill>
                <a:latin typeface="Calibri"/>
                <a:ea typeface="Calibri"/>
                <a:cs typeface="Calibri"/>
                <a:sym typeface="Calibri"/>
              </a:rPr>
            </a:br>
            <a:endParaRPr sz="2300" dirty="0">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To check the data is normal or not?</a:t>
            </a:r>
          </a:p>
        </p:txBody>
      </p:sp>
      <p:sp>
        <p:nvSpPr>
          <p:cNvPr id="3" name="Text Placeholder 2"/>
          <p:cNvSpPr>
            <a:spLocks noGrp="1"/>
          </p:cNvSpPr>
          <p:nvPr>
            <p:ph type="body" idx="1"/>
          </p:nvPr>
        </p:nvSpPr>
        <p:spPr/>
        <p:txBody>
          <a:bodyPr>
            <a:normAutofit/>
          </a:bodyPr>
          <a:lstStyle/>
          <a:p>
            <a:pPr>
              <a:buNone/>
            </a:pPr>
            <a:r>
              <a:rPr lang="en-US" sz="1800" dirty="0"/>
              <a:t>We plot the histogram </a:t>
            </a:r>
          </a:p>
          <a:p>
            <a:pPr>
              <a:buNone/>
            </a:pPr>
            <a:r>
              <a:rPr lang="en-US" sz="1800" dirty="0"/>
              <a:t>Using excel. As we can </a:t>
            </a:r>
          </a:p>
          <a:p>
            <a:pPr>
              <a:buNone/>
            </a:pPr>
            <a:r>
              <a:rPr lang="en-US" sz="1800" dirty="0"/>
              <a:t>The results show the </a:t>
            </a:r>
          </a:p>
          <a:p>
            <a:pPr>
              <a:buNone/>
            </a:pPr>
            <a:r>
              <a:rPr lang="en-US" sz="1800" dirty="0"/>
              <a:t>Barplots are resembles </a:t>
            </a:r>
          </a:p>
          <a:p>
            <a:pPr>
              <a:buNone/>
            </a:pPr>
            <a:r>
              <a:rPr lang="en-US" sz="1800" dirty="0"/>
              <a:t>Bell shapes. </a:t>
            </a:r>
          </a:p>
          <a:p>
            <a:pPr>
              <a:buNone/>
            </a:pPr>
            <a:r>
              <a:rPr lang="en-US" sz="1800" dirty="0"/>
              <a:t>Therefore, data is normal.</a:t>
            </a:r>
          </a:p>
        </p:txBody>
      </p:sp>
      <p:graphicFrame>
        <p:nvGraphicFramePr>
          <p:cNvPr id="4" name="Chart 3"/>
          <p:cNvGraphicFramePr/>
          <p:nvPr/>
        </p:nvGraphicFramePr>
        <p:xfrm>
          <a:off x="4056611" y="1889298"/>
          <a:ext cx="4272742" cy="334772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descr="333.jpg"/>
          <p:cNvPicPr>
            <a:picLocks noChangeAspect="1"/>
          </p:cNvPicPr>
          <p:nvPr/>
        </p:nvPicPr>
        <p:blipFill>
          <a:blip r:embed="rId3"/>
          <a:stretch>
            <a:fillRect/>
          </a:stretch>
        </p:blipFill>
        <p:spPr>
          <a:xfrm>
            <a:off x="896214" y="4538750"/>
            <a:ext cx="2329123" cy="12829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D99F-0068-522D-E116-67CBC21E7204}"/>
              </a:ext>
            </a:extLst>
          </p:cNvPr>
          <p:cNvSpPr>
            <a:spLocks noGrp="1"/>
          </p:cNvSpPr>
          <p:nvPr>
            <p:ph type="title"/>
          </p:nvPr>
        </p:nvSpPr>
        <p:spPr>
          <a:xfrm>
            <a:off x="628650" y="365126"/>
            <a:ext cx="7886700" cy="1197667"/>
          </a:xfrm>
          <a:solidFill>
            <a:schemeClr val="accent2">
              <a:lumMod val="20000"/>
              <a:lumOff val="80000"/>
            </a:schemeClr>
          </a:solidFill>
        </p:spPr>
        <p:txBody>
          <a:bodyPr/>
          <a:lstStyle/>
          <a:p>
            <a:r>
              <a:rPr lang="en-GB" dirty="0">
                <a:solidFill>
                  <a:schemeClr val="accent1">
                    <a:lumMod val="50000"/>
                  </a:schemeClr>
                </a:solidFill>
              </a:rPr>
              <a:t>Performing One Way Anova:</a:t>
            </a:r>
          </a:p>
        </p:txBody>
      </p:sp>
      <p:sp>
        <p:nvSpPr>
          <p:cNvPr id="3" name="Text Placeholder 2">
            <a:extLst>
              <a:ext uri="{FF2B5EF4-FFF2-40B4-BE49-F238E27FC236}">
                <a16:creationId xmlns:a16="http://schemas.microsoft.com/office/drawing/2014/main" id="{3040445B-7C5E-7223-82E7-474DBCAAC779}"/>
              </a:ext>
            </a:extLst>
          </p:cNvPr>
          <p:cNvSpPr>
            <a:spLocks noGrp="1"/>
          </p:cNvSpPr>
          <p:nvPr>
            <p:ph type="body" idx="1"/>
          </p:nvPr>
        </p:nvSpPr>
        <p:spPr>
          <a:xfrm>
            <a:off x="315883" y="1745673"/>
            <a:ext cx="3225339" cy="4431290"/>
          </a:xfrm>
          <a:solidFill>
            <a:schemeClr val="bg2">
              <a:lumMod val="20000"/>
              <a:lumOff val="80000"/>
            </a:schemeClr>
          </a:solidFill>
        </p:spPr>
        <p:txBody>
          <a:bodyPr>
            <a:normAutofit/>
          </a:bodyPr>
          <a:lstStyle/>
          <a:p>
            <a:r>
              <a:rPr lang="en-GB" sz="1600" dirty="0"/>
              <a:t>Ho: There is no significant difference between the types of the bus transportation available</a:t>
            </a:r>
          </a:p>
          <a:p>
            <a:pPr>
              <a:buNone/>
            </a:pPr>
            <a:r>
              <a:rPr lang="en-GB" sz="1600" dirty="0"/>
              <a:t>VS</a:t>
            </a:r>
          </a:p>
          <a:p>
            <a:r>
              <a:rPr lang="en-GB" sz="1600" dirty="0"/>
              <a:t>H1: There is significant difference between the types of the bus transportation available</a:t>
            </a:r>
          </a:p>
          <a:p>
            <a:r>
              <a:rPr lang="en-GB" sz="1600" dirty="0"/>
              <a:t>Results: </a:t>
            </a:r>
          </a:p>
          <a:p>
            <a:r>
              <a:rPr lang="en-GB" sz="1600" dirty="0">
                <a:solidFill>
                  <a:srgbClr val="FF0000"/>
                </a:solidFill>
              </a:rPr>
              <a:t>As the p-Value = 0.0010 &lt; 0.05</a:t>
            </a:r>
          </a:p>
          <a:p>
            <a:r>
              <a:rPr lang="en-GB" sz="1600" dirty="0">
                <a:solidFill>
                  <a:srgbClr val="FF0000"/>
                </a:solidFill>
              </a:rPr>
              <a:t>WE REJECT Ho</a:t>
            </a:r>
          </a:p>
          <a:p>
            <a:r>
              <a:rPr lang="en-GB" sz="1600" dirty="0"/>
              <a:t>There is significant difference between the types of the bus transportation available</a:t>
            </a:r>
          </a:p>
          <a:p>
            <a:endParaRPr lang="en-GB" sz="1600" dirty="0"/>
          </a:p>
        </p:txBody>
      </p:sp>
      <p:pic>
        <p:nvPicPr>
          <p:cNvPr id="6" name="Picture 5" descr="3331.jpg"/>
          <p:cNvPicPr>
            <a:picLocks noChangeAspect="1"/>
          </p:cNvPicPr>
          <p:nvPr/>
        </p:nvPicPr>
        <p:blipFill>
          <a:blip r:embed="rId2"/>
          <a:stretch>
            <a:fillRect/>
          </a:stretch>
        </p:blipFill>
        <p:spPr>
          <a:xfrm>
            <a:off x="3724101" y="1795549"/>
            <a:ext cx="5087390" cy="4389120"/>
          </a:xfrm>
          <a:prstGeom prst="rect">
            <a:avLst/>
          </a:prstGeom>
        </p:spPr>
      </p:pic>
    </p:spTree>
    <p:extLst>
      <p:ext uri="{BB962C8B-B14F-4D97-AF65-F5344CB8AC3E}">
        <p14:creationId xmlns:p14="http://schemas.microsoft.com/office/powerpoint/2010/main" val="2121505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A8DB26-D91A-814F-CA23-C23C656F9FA5}"/>
              </a:ext>
            </a:extLst>
          </p:cNvPr>
          <p:cNvSpPr>
            <a:spLocks noGrp="1"/>
          </p:cNvSpPr>
          <p:nvPr>
            <p:ph type="body" idx="1"/>
          </p:nvPr>
        </p:nvSpPr>
        <p:spPr>
          <a:xfrm>
            <a:off x="628650" y="332509"/>
            <a:ext cx="7886700" cy="5844454"/>
          </a:xfrm>
        </p:spPr>
        <p:txBody>
          <a:bodyPr/>
          <a:lstStyle/>
          <a:p>
            <a:pPr>
              <a:buNone/>
            </a:pPr>
            <a:r>
              <a:rPr lang="en-GB" dirty="0"/>
              <a:t>Types of bus transportation available is significant</a:t>
            </a:r>
          </a:p>
          <a:p>
            <a:pPr>
              <a:buNone/>
            </a:pPr>
            <a:r>
              <a:rPr lang="en-GB" dirty="0"/>
              <a:t>Perform POST-HOC ANALYSIS</a:t>
            </a:r>
          </a:p>
        </p:txBody>
      </p:sp>
      <p:pic>
        <p:nvPicPr>
          <p:cNvPr id="5" name="Picture 4" descr="121AA.jpg"/>
          <p:cNvPicPr>
            <a:picLocks noChangeAspect="1"/>
          </p:cNvPicPr>
          <p:nvPr/>
        </p:nvPicPr>
        <p:blipFill>
          <a:blip r:embed="rId2"/>
          <a:stretch>
            <a:fillRect/>
          </a:stretch>
        </p:blipFill>
        <p:spPr>
          <a:xfrm>
            <a:off x="1313411" y="1961804"/>
            <a:ext cx="6633555" cy="3607723"/>
          </a:xfrm>
          <a:prstGeom prst="rect">
            <a:avLst/>
          </a:prstGeom>
        </p:spPr>
      </p:pic>
    </p:spTree>
    <p:extLst>
      <p:ext uri="{BB962C8B-B14F-4D97-AF65-F5344CB8AC3E}">
        <p14:creationId xmlns:p14="http://schemas.microsoft.com/office/powerpoint/2010/main" val="3966623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9198-1CEC-84A5-58AA-5D4414D705BB}"/>
              </a:ext>
            </a:extLst>
          </p:cNvPr>
          <p:cNvSpPr>
            <a:spLocks noGrp="1"/>
          </p:cNvSpPr>
          <p:nvPr>
            <p:ph type="title"/>
          </p:nvPr>
        </p:nvSpPr>
        <p:spPr/>
        <p:txBody>
          <a:bodyPr/>
          <a:lstStyle/>
          <a:p>
            <a:r>
              <a:rPr lang="en-GB" dirty="0"/>
              <a:t>RESULTS:</a:t>
            </a:r>
          </a:p>
        </p:txBody>
      </p:sp>
      <p:sp>
        <p:nvSpPr>
          <p:cNvPr id="3" name="Text Placeholder 2">
            <a:extLst>
              <a:ext uri="{FF2B5EF4-FFF2-40B4-BE49-F238E27FC236}">
                <a16:creationId xmlns:a16="http://schemas.microsoft.com/office/drawing/2014/main" id="{478032D4-167F-6CA2-A143-D530D0EC7EA6}"/>
              </a:ext>
            </a:extLst>
          </p:cNvPr>
          <p:cNvSpPr>
            <a:spLocks noGrp="1"/>
          </p:cNvSpPr>
          <p:nvPr>
            <p:ph type="body" idx="1"/>
          </p:nvPr>
        </p:nvSpPr>
        <p:spPr>
          <a:xfrm>
            <a:off x="628650" y="4206240"/>
            <a:ext cx="7285066" cy="1970722"/>
          </a:xfrm>
        </p:spPr>
        <p:txBody>
          <a:bodyPr/>
          <a:lstStyle/>
          <a:p>
            <a:r>
              <a:rPr lang="en-GB" sz="2000" dirty="0"/>
              <a:t>Alpha= 0.05</a:t>
            </a:r>
          </a:p>
          <a:p>
            <a:r>
              <a:rPr lang="en-GB" sz="2000" dirty="0"/>
              <a:t>Bonferroni Coefficient = alpha/3 = 0.0167</a:t>
            </a:r>
          </a:p>
          <a:p>
            <a:r>
              <a:rPr lang="en-GB" sz="2000" dirty="0"/>
              <a:t>Conclusion: Variable 1 and 2 and Variable 1 and 3 are pairwise significant.</a:t>
            </a:r>
          </a:p>
          <a:p>
            <a:endParaRPr lang="en-GB" dirty="0"/>
          </a:p>
        </p:txBody>
      </p:sp>
      <p:graphicFrame>
        <p:nvGraphicFramePr>
          <p:cNvPr id="4" name="Table 3"/>
          <p:cNvGraphicFramePr>
            <a:graphicFrameLocks noGrp="1"/>
          </p:cNvGraphicFramePr>
          <p:nvPr/>
        </p:nvGraphicFramePr>
        <p:xfrm>
          <a:off x="914400" y="1629294"/>
          <a:ext cx="7365075" cy="2227808"/>
        </p:xfrm>
        <a:graphic>
          <a:graphicData uri="http://schemas.openxmlformats.org/drawingml/2006/table">
            <a:tbl>
              <a:tblPr firstRow="1" bandRow="1">
                <a:tableStyleId>{46061D96-0C12-4E16-A642-9706F20854DF}</a:tableStyleId>
              </a:tblPr>
              <a:tblGrid>
                <a:gridCol w="2455025">
                  <a:extLst>
                    <a:ext uri="{9D8B030D-6E8A-4147-A177-3AD203B41FA5}">
                      <a16:colId xmlns:a16="http://schemas.microsoft.com/office/drawing/2014/main" val="20000"/>
                    </a:ext>
                  </a:extLst>
                </a:gridCol>
                <a:gridCol w="2455025">
                  <a:extLst>
                    <a:ext uri="{9D8B030D-6E8A-4147-A177-3AD203B41FA5}">
                      <a16:colId xmlns:a16="http://schemas.microsoft.com/office/drawing/2014/main" val="20001"/>
                    </a:ext>
                  </a:extLst>
                </a:gridCol>
                <a:gridCol w="2455025">
                  <a:extLst>
                    <a:ext uri="{9D8B030D-6E8A-4147-A177-3AD203B41FA5}">
                      <a16:colId xmlns:a16="http://schemas.microsoft.com/office/drawing/2014/main" val="20002"/>
                    </a:ext>
                  </a:extLst>
                </a:gridCol>
              </a:tblGrid>
              <a:tr h="556952">
                <a:tc>
                  <a:txBody>
                    <a:bodyPr/>
                    <a:lstStyle/>
                    <a:p>
                      <a:r>
                        <a:rPr lang="en-US" dirty="0"/>
                        <a:t>TYPES</a:t>
                      </a:r>
                    </a:p>
                  </a:txBody>
                  <a:tcPr/>
                </a:tc>
                <a:tc>
                  <a:txBody>
                    <a:bodyPr/>
                    <a:lstStyle/>
                    <a:p>
                      <a:r>
                        <a:rPr lang="en-US" dirty="0"/>
                        <a:t>P-value</a:t>
                      </a:r>
                    </a:p>
                  </a:txBody>
                  <a:tcPr/>
                </a:tc>
                <a:tc>
                  <a:txBody>
                    <a:bodyPr/>
                    <a:lstStyle/>
                    <a:p>
                      <a:r>
                        <a:rPr lang="en-US" dirty="0"/>
                        <a:t>Significant</a:t>
                      </a:r>
                    </a:p>
                  </a:txBody>
                  <a:tcPr/>
                </a:tc>
                <a:extLst>
                  <a:ext uri="{0D108BD9-81ED-4DB2-BD59-A6C34878D82A}">
                    <a16:rowId xmlns:a16="http://schemas.microsoft.com/office/drawing/2014/main" val="10000"/>
                  </a:ext>
                </a:extLst>
              </a:tr>
              <a:tr h="556952">
                <a:tc>
                  <a:txBody>
                    <a:bodyPr/>
                    <a:lstStyle/>
                    <a:p>
                      <a:r>
                        <a:rPr lang="en-US" dirty="0"/>
                        <a:t>V1V2</a:t>
                      </a:r>
                    </a:p>
                  </a:txBody>
                  <a:tcPr/>
                </a:tc>
                <a:tc>
                  <a:txBody>
                    <a:bodyPr/>
                    <a:lstStyle/>
                    <a:p>
                      <a:r>
                        <a:rPr lang="en-US" dirty="0"/>
                        <a:t>0.003</a:t>
                      </a:r>
                    </a:p>
                  </a:txBody>
                  <a:tcPr/>
                </a:tc>
                <a:tc>
                  <a:txBody>
                    <a:bodyPr/>
                    <a:lstStyle/>
                    <a:p>
                      <a:r>
                        <a:rPr lang="en-US" dirty="0"/>
                        <a:t>YES</a:t>
                      </a:r>
                    </a:p>
                  </a:txBody>
                  <a:tcPr/>
                </a:tc>
                <a:extLst>
                  <a:ext uri="{0D108BD9-81ED-4DB2-BD59-A6C34878D82A}">
                    <a16:rowId xmlns:a16="http://schemas.microsoft.com/office/drawing/2014/main" val="10001"/>
                  </a:ext>
                </a:extLst>
              </a:tr>
              <a:tr h="556952">
                <a:tc>
                  <a:txBody>
                    <a:bodyPr/>
                    <a:lstStyle/>
                    <a:p>
                      <a:r>
                        <a:rPr lang="en-US" dirty="0"/>
                        <a:t>V2V3</a:t>
                      </a:r>
                    </a:p>
                  </a:txBody>
                  <a:tcPr/>
                </a:tc>
                <a:tc>
                  <a:txBody>
                    <a:bodyPr/>
                    <a:lstStyle/>
                    <a:p>
                      <a:r>
                        <a:rPr lang="en-US" dirty="0"/>
                        <a:t>0.2232</a:t>
                      </a:r>
                    </a:p>
                  </a:txBody>
                  <a:tcPr/>
                </a:tc>
                <a:tc>
                  <a:txBody>
                    <a:bodyPr/>
                    <a:lstStyle/>
                    <a:p>
                      <a:r>
                        <a:rPr lang="en-US" dirty="0"/>
                        <a:t>NO</a:t>
                      </a:r>
                    </a:p>
                  </a:txBody>
                  <a:tcPr/>
                </a:tc>
                <a:extLst>
                  <a:ext uri="{0D108BD9-81ED-4DB2-BD59-A6C34878D82A}">
                    <a16:rowId xmlns:a16="http://schemas.microsoft.com/office/drawing/2014/main" val="10002"/>
                  </a:ext>
                </a:extLst>
              </a:tr>
              <a:tr h="556952">
                <a:tc>
                  <a:txBody>
                    <a:bodyPr/>
                    <a:lstStyle/>
                    <a:p>
                      <a:r>
                        <a:rPr lang="en-US" dirty="0"/>
                        <a:t>V3V1</a:t>
                      </a:r>
                    </a:p>
                  </a:txBody>
                  <a:tcPr/>
                </a:tc>
                <a:tc>
                  <a:txBody>
                    <a:bodyPr/>
                    <a:lstStyle/>
                    <a:p>
                      <a:r>
                        <a:rPr lang="en-US" dirty="0"/>
                        <a:t>0.0007</a:t>
                      </a:r>
                    </a:p>
                  </a:txBody>
                  <a:tcPr/>
                </a:tc>
                <a:tc>
                  <a:txBody>
                    <a:bodyPr/>
                    <a:lstStyle/>
                    <a:p>
                      <a:r>
                        <a:rPr lang="en-US" dirty="0"/>
                        <a:t>YES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0955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717F3-4504-B60D-18B1-25319E6BB2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6056" y="0"/>
            <a:ext cx="3297944" cy="6858000"/>
          </a:xfrm>
          <a:prstGeom prst="rect">
            <a:avLst/>
          </a:prstGeom>
          <a:noFill/>
        </p:spPr>
      </p:pic>
      <p:sp>
        <p:nvSpPr>
          <p:cNvPr id="5" name="TextBox 4">
            <a:extLst>
              <a:ext uri="{FF2B5EF4-FFF2-40B4-BE49-F238E27FC236}">
                <a16:creationId xmlns:a16="http://schemas.microsoft.com/office/drawing/2014/main" id="{CB8466C4-9D0F-BA91-B0BE-A3A4570FEBDB}"/>
              </a:ext>
            </a:extLst>
          </p:cNvPr>
          <p:cNvSpPr txBox="1"/>
          <p:nvPr/>
        </p:nvSpPr>
        <p:spPr>
          <a:xfrm>
            <a:off x="360576" y="254525"/>
            <a:ext cx="5097545" cy="1754326"/>
          </a:xfrm>
          <a:prstGeom prst="rect">
            <a:avLst/>
          </a:prstGeom>
          <a:noFill/>
        </p:spPr>
        <p:txBody>
          <a:bodyPr wrap="square" rtlCol="0">
            <a:spAutoFit/>
          </a:bodyPr>
          <a:lstStyle/>
          <a:p>
            <a:r>
              <a:rPr lang="en-IN" sz="3600" dirty="0">
                <a:effectLst/>
                <a:latin typeface="Times New Roman" panose="02020603050405020304" pitchFamily="18" charset="0"/>
                <a:ea typeface="Calibri" panose="020F0502020204030204" pitchFamily="34" charset="0"/>
              </a:rPr>
              <a:t>The Maharashtra Postal and Telecommunication Service</a:t>
            </a:r>
            <a:endParaRPr lang="en-IN" sz="3600" dirty="0"/>
          </a:p>
        </p:txBody>
      </p:sp>
      <p:sp>
        <p:nvSpPr>
          <p:cNvPr id="6" name="TextBox 5">
            <a:extLst>
              <a:ext uri="{FF2B5EF4-FFF2-40B4-BE49-F238E27FC236}">
                <a16:creationId xmlns:a16="http://schemas.microsoft.com/office/drawing/2014/main" id="{D618A030-245B-5D38-2B26-958306BCC5EF}"/>
              </a:ext>
            </a:extLst>
          </p:cNvPr>
          <p:cNvSpPr txBox="1"/>
          <p:nvPr/>
        </p:nvSpPr>
        <p:spPr>
          <a:xfrm>
            <a:off x="459557" y="2073897"/>
            <a:ext cx="4333973" cy="4834144"/>
          </a:xfrm>
          <a:prstGeom prst="rect">
            <a:avLst/>
          </a:prstGeom>
          <a:noFill/>
        </p:spPr>
        <p:txBody>
          <a:bodyPr wrap="square" rtlCol="0">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Maharashtra Postal and Telecommunication Service plays a vital role in connecting people and facilitating communication across the state. From traditional mail delivery to modern telecommunications, it serves as a lifeline for residents and businesses alike. Maharashtra’s extensive postal network ensures the efficient delivery of mail and packages, while its telecommunication infrastructure enables seamless connectivity through landlines, mobile phones, and internet services. Together, these services contribute to the socio-economic development and connectivity of Maharashtra’s diverse population.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78149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9B02-2385-B472-23C2-AD07B25BBB92}"/>
              </a:ext>
            </a:extLst>
          </p:cNvPr>
          <p:cNvSpPr>
            <a:spLocks noGrp="1"/>
          </p:cNvSpPr>
          <p:nvPr>
            <p:ph type="title"/>
          </p:nvPr>
        </p:nvSpPr>
        <p:spPr/>
        <p:txBody>
          <a:bodyPr>
            <a:normAutofit fontScale="90000"/>
          </a:bodyPr>
          <a:lstStyle/>
          <a:p>
            <a:r>
              <a:rPr lang="en-IN" b="1" dirty="0"/>
              <a:t>Data Overview</a:t>
            </a:r>
            <a:br>
              <a:rPr lang="en-IN" b="1" dirty="0"/>
            </a:br>
            <a:r>
              <a:rPr lang="en-IN" sz="2200" kern="100" dirty="0">
                <a:effectLst/>
                <a:latin typeface="Calibri" panose="020F0502020204030204" pitchFamily="34" charset="0"/>
                <a:ea typeface="Calibri" panose="020F0502020204030204" pitchFamily="34" charset="0"/>
                <a:cs typeface="Mangal" panose="02040503050203030202" pitchFamily="18" charset="0"/>
              </a:rPr>
              <a:t> </a:t>
            </a:r>
            <a:r>
              <a:rPr lang="en-IN" sz="2200" kern="100" dirty="0">
                <a:effectLst/>
                <a:latin typeface="Times New Roman" panose="02020603050405020304" pitchFamily="18" charset="0"/>
                <a:ea typeface="Calibri" panose="020F0502020204030204" pitchFamily="34" charset="0"/>
                <a:cs typeface="Mangal" panose="02040503050203030202" pitchFamily="18" charset="0"/>
              </a:rPr>
              <a:t>The provided data appears to be a detailed record of postal infrastructure and telecommunications facilities across various districts in Maharashtra over several years, ranging from 2019 to 2023.</a:t>
            </a:r>
            <a:br>
              <a:rPr lang="en-IN" sz="2200"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graphicFrame>
        <p:nvGraphicFramePr>
          <p:cNvPr id="3" name="Table 2">
            <a:extLst>
              <a:ext uri="{FF2B5EF4-FFF2-40B4-BE49-F238E27FC236}">
                <a16:creationId xmlns:a16="http://schemas.microsoft.com/office/drawing/2014/main" id="{36A9CBB6-5410-64E7-9582-8851ECE5C9EA}"/>
              </a:ext>
            </a:extLst>
          </p:cNvPr>
          <p:cNvGraphicFramePr>
            <a:graphicFrameLocks noGrp="1"/>
          </p:cNvGraphicFramePr>
          <p:nvPr>
            <p:extLst>
              <p:ext uri="{D42A27DB-BD31-4B8C-83A1-F6EECF244321}">
                <p14:modId xmlns:p14="http://schemas.microsoft.com/office/powerpoint/2010/main" val="1900440631"/>
              </p:ext>
            </p:extLst>
          </p:nvPr>
        </p:nvGraphicFramePr>
        <p:xfrm>
          <a:off x="339365" y="1690689"/>
          <a:ext cx="8095268" cy="4633696"/>
        </p:xfrm>
        <a:graphic>
          <a:graphicData uri="http://schemas.openxmlformats.org/drawingml/2006/table">
            <a:tbl>
              <a:tblPr firstRow="1" firstCol="1" bandRow="1">
                <a:tableStyleId>{16D9F66E-5EB9-4882-86FB-DCBF35E3C3E4}</a:tableStyleId>
              </a:tblPr>
              <a:tblGrid>
                <a:gridCol w="706293">
                  <a:extLst>
                    <a:ext uri="{9D8B030D-6E8A-4147-A177-3AD203B41FA5}">
                      <a16:colId xmlns:a16="http://schemas.microsoft.com/office/drawing/2014/main" val="2546394758"/>
                    </a:ext>
                  </a:extLst>
                </a:gridCol>
                <a:gridCol w="878994">
                  <a:extLst>
                    <a:ext uri="{9D8B030D-6E8A-4147-A177-3AD203B41FA5}">
                      <a16:colId xmlns:a16="http://schemas.microsoft.com/office/drawing/2014/main" val="2505543222"/>
                    </a:ext>
                  </a:extLst>
                </a:gridCol>
                <a:gridCol w="1207359">
                  <a:extLst>
                    <a:ext uri="{9D8B030D-6E8A-4147-A177-3AD203B41FA5}">
                      <a16:colId xmlns:a16="http://schemas.microsoft.com/office/drawing/2014/main" val="1807045572"/>
                    </a:ext>
                  </a:extLst>
                </a:gridCol>
                <a:gridCol w="988192">
                  <a:extLst>
                    <a:ext uri="{9D8B030D-6E8A-4147-A177-3AD203B41FA5}">
                      <a16:colId xmlns:a16="http://schemas.microsoft.com/office/drawing/2014/main" val="2622210889"/>
                    </a:ext>
                  </a:extLst>
                </a:gridCol>
                <a:gridCol w="1207359">
                  <a:extLst>
                    <a:ext uri="{9D8B030D-6E8A-4147-A177-3AD203B41FA5}">
                      <a16:colId xmlns:a16="http://schemas.microsoft.com/office/drawing/2014/main" val="2020535447"/>
                    </a:ext>
                  </a:extLst>
                </a:gridCol>
                <a:gridCol w="706293">
                  <a:extLst>
                    <a:ext uri="{9D8B030D-6E8A-4147-A177-3AD203B41FA5}">
                      <a16:colId xmlns:a16="http://schemas.microsoft.com/office/drawing/2014/main" val="2656807188"/>
                    </a:ext>
                  </a:extLst>
                </a:gridCol>
                <a:gridCol w="706293">
                  <a:extLst>
                    <a:ext uri="{9D8B030D-6E8A-4147-A177-3AD203B41FA5}">
                      <a16:colId xmlns:a16="http://schemas.microsoft.com/office/drawing/2014/main" val="1448304865"/>
                    </a:ext>
                  </a:extLst>
                </a:gridCol>
                <a:gridCol w="706293">
                  <a:extLst>
                    <a:ext uri="{9D8B030D-6E8A-4147-A177-3AD203B41FA5}">
                      <a16:colId xmlns:a16="http://schemas.microsoft.com/office/drawing/2014/main" val="1268335816"/>
                    </a:ext>
                  </a:extLst>
                </a:gridCol>
                <a:gridCol w="988192">
                  <a:extLst>
                    <a:ext uri="{9D8B030D-6E8A-4147-A177-3AD203B41FA5}">
                      <a16:colId xmlns:a16="http://schemas.microsoft.com/office/drawing/2014/main" val="2798581020"/>
                    </a:ext>
                  </a:extLst>
                </a:gridCol>
              </a:tblGrid>
              <a:tr h="833616">
                <a:tc rowSpan="2">
                  <a:txBody>
                    <a:bodyPr/>
                    <a:lstStyle/>
                    <a:p>
                      <a:pPr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YEAR</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rowSpan="2">
                  <a:txBody>
                    <a:bodyPr/>
                    <a:lstStyle/>
                    <a:p>
                      <a:pPr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No. of posts</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rowSpan="2">
                  <a:txBody>
                    <a:bodyPr/>
                    <a:lstStyle/>
                    <a:p>
                      <a:pPr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No. of letter-boxes</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rowSpan="2">
                  <a:txBody>
                    <a:bodyPr/>
                    <a:lstStyle/>
                    <a:p>
                      <a:pPr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No. of postmen</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rowSpan="2">
                  <a:txBody>
                    <a:bodyPr/>
                    <a:lstStyle/>
                    <a:p>
                      <a:pPr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No. of villages with postal facility</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gridSpan="2">
                  <a:txBody>
                    <a:bodyPr/>
                    <a:lstStyle/>
                    <a:p>
                      <a:pPr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Personal telephone number</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hMerge="1">
                  <a:txBody>
                    <a:bodyPr/>
                    <a:lstStyle/>
                    <a:p>
                      <a:endParaRPr lang="en-IN"/>
                    </a:p>
                  </a:txBody>
                  <a:tcPr/>
                </a:tc>
                <a:tc rowSpan="2">
                  <a:txBody>
                    <a:bodyPr/>
                    <a:lstStyle/>
                    <a:p>
                      <a:pP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No. of personal telephone numbers</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rowSpan="2">
                  <a:txBody>
                    <a:bodyPr/>
                    <a:lstStyle/>
                    <a:p>
                      <a:pPr marR="147955" algn="ct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No.of public telephone centers</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val="2105053245"/>
                  </a:ext>
                </a:extLst>
              </a:tr>
              <a:tr h="127881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rural</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civilian</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701405032"/>
                  </a:ext>
                </a:extLst>
              </a:tr>
              <a:tr h="478059">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2019</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12625</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37734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11361</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25079</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158775</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3140201</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3293198</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90538</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1862766722"/>
                  </a:ext>
                </a:extLst>
              </a:tr>
              <a:tr h="478059">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2020</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12428</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36194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11122</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25569</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114629</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2847225</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2961854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27382</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2827387577"/>
                  </a:ext>
                </a:extLst>
              </a:tr>
              <a:tr h="478059">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2021</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12594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36408</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12274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26534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103106</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3716586</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3819692</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36348</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1675070676"/>
                  </a:ext>
                </a:extLst>
              </a:tr>
              <a:tr h="478059">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2022</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12724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36010</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12567</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26018</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68052</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3234817</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3302869</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26025</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471034695"/>
                  </a:ext>
                </a:extLst>
              </a:tr>
              <a:tr h="478059">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2023</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13193</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36043</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13094</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26161</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121091</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2790869</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2911960</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tc>
                  <a:txBody>
                    <a:bodyPr/>
                    <a:lstStyle/>
                    <a:p>
                      <a:pPr algn="r">
                        <a:lnSpc>
                          <a:spcPct val="107000"/>
                        </a:lnSpc>
                        <a:spcAft>
                          <a:spcPts val="800"/>
                        </a:spcAft>
                      </a:pPr>
                      <a:r>
                        <a:rPr lang="en-IN" sz="1600" b="0" kern="0" dirty="0">
                          <a:effectLst/>
                          <a:latin typeface="Times New Roman" panose="02020603050405020304" pitchFamily="18" charset="0"/>
                          <a:cs typeface="Times New Roman" panose="02020603050405020304" pitchFamily="18" charset="0"/>
                        </a:rPr>
                        <a:t>18597</a:t>
                      </a:r>
                      <a:endParaRPr lang="en-IN" sz="20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1635227253"/>
                  </a:ext>
                </a:extLst>
              </a:tr>
            </a:tbl>
          </a:graphicData>
        </a:graphic>
      </p:graphicFrame>
    </p:spTree>
    <p:extLst>
      <p:ext uri="{BB962C8B-B14F-4D97-AF65-F5344CB8AC3E}">
        <p14:creationId xmlns:p14="http://schemas.microsoft.com/office/powerpoint/2010/main" val="4697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09BA99-AB79-1479-F999-364CBE9236DF}"/>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rPr>
              <a:t>Number of Letter Boxes and Postmen in Maharashtra (2019-2023)</a:t>
            </a: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0E654082-FA89-0C27-EE52-C7C175451FF6}"/>
              </a:ext>
            </a:extLst>
          </p:cNvPr>
          <p:cNvGraphicFramePr>
            <a:graphicFrameLocks noGrp="1"/>
          </p:cNvGraphicFramePr>
          <p:nvPr>
            <p:ph idx="1"/>
            <p:extLst>
              <p:ext uri="{D42A27DB-BD31-4B8C-83A1-F6EECF244321}">
                <p14:modId xmlns:p14="http://schemas.microsoft.com/office/powerpoint/2010/main" val="2118950358"/>
              </p:ext>
            </p:extLst>
          </p:nvPr>
        </p:nvGraphicFramePr>
        <p:xfrm>
          <a:off x="3887391" y="987426"/>
          <a:ext cx="462915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7">
            <a:extLst>
              <a:ext uri="{FF2B5EF4-FFF2-40B4-BE49-F238E27FC236}">
                <a16:creationId xmlns:a16="http://schemas.microsoft.com/office/drawing/2014/main" id="{A576156B-FC43-7135-3663-355D54B30FBA}"/>
              </a:ext>
            </a:extLst>
          </p:cNvPr>
          <p:cNvSpPr>
            <a:spLocks noGrp="1"/>
          </p:cNvSpPr>
          <p:nvPr>
            <p:ph type="body" sz="half" idx="2"/>
          </p:nvPr>
        </p:nvSpPr>
        <p:spPr>
          <a:xfrm>
            <a:off x="629841" y="2057400"/>
            <a:ext cx="3084030" cy="4343400"/>
          </a:xfrm>
        </p:spPr>
        <p:txBody>
          <a:bodyPr>
            <a:normAutofit fontScale="77500" lnSpcReduction="20000"/>
          </a:bodyPr>
          <a:lstStyle/>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number of letterboxes in Maharashtra increased slightly from 12,625 in 2019 to 13,193 in 2023. This represents a growth of about 4.5%.</a:t>
            </a: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bar graph shows the number of letterboxes each year. The number of letterboxes has fluctuated slightly but there is a small upward trend.</a:t>
            </a: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number of postmen in Maharashtra appears to have fluctuated slightly over the same period. There were 37,734 postmen in 2019 and 36,043 in 2023. This represents a decrease of about 4.5%.</a:t>
            </a: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bar graph (see below) shows the number of postmen each year. The number of postmen has fluctuated slightly more than the number of letterboxes. There is no clear upward or downward trend.</a:t>
            </a:r>
          </a:p>
          <a:p>
            <a:endParaRPr lang="en-IN" dirty="0"/>
          </a:p>
        </p:txBody>
      </p:sp>
    </p:spTree>
    <p:extLst>
      <p:ext uri="{BB962C8B-B14F-4D97-AF65-F5344CB8AC3E}">
        <p14:creationId xmlns:p14="http://schemas.microsoft.com/office/powerpoint/2010/main" val="1180272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8A82-0E4F-62B6-29AB-C48477565BB1}"/>
              </a:ext>
            </a:extLst>
          </p:cNvPr>
          <p:cNvSpPr>
            <a:spLocks noGrp="1"/>
          </p:cNvSpPr>
          <p:nvPr>
            <p:ph type="title"/>
          </p:nvPr>
        </p:nvSpPr>
        <p:spPr>
          <a:xfrm>
            <a:off x="5884904" y="457200"/>
            <a:ext cx="2949178" cy="1600200"/>
          </a:xfrm>
        </p:spPr>
        <p:txBody>
          <a:bodyPr/>
          <a:lstStyle/>
          <a:p>
            <a:r>
              <a:rPr lang="en-IN" sz="1800" b="1" dirty="0">
                <a:effectLst/>
                <a:latin typeface="Times New Roman" panose="02020603050405020304" pitchFamily="18" charset="0"/>
                <a:ea typeface="Times New Roman" panose="02020603050405020304" pitchFamily="18" charset="0"/>
              </a:rPr>
              <a:t>Number of Rural and Civilian Telephone Connections in Maharashtra (2019-2023)</a:t>
            </a: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69237086-F0E0-C6D5-5F20-21B4F8FED670}"/>
              </a:ext>
            </a:extLst>
          </p:cNvPr>
          <p:cNvGraphicFramePr>
            <a:graphicFrameLocks noGrp="1"/>
          </p:cNvGraphicFramePr>
          <p:nvPr>
            <p:ph idx="1"/>
            <p:extLst>
              <p:ext uri="{D42A27DB-BD31-4B8C-83A1-F6EECF244321}">
                <p14:modId xmlns:p14="http://schemas.microsoft.com/office/powerpoint/2010/main" val="3652607644"/>
              </p:ext>
            </p:extLst>
          </p:nvPr>
        </p:nvGraphicFramePr>
        <p:xfrm>
          <a:off x="309562" y="589281"/>
          <a:ext cx="4833938" cy="508285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F58B9DBD-1F3A-C1C3-A680-F55D1EF7C5B5}"/>
              </a:ext>
            </a:extLst>
          </p:cNvPr>
          <p:cNvSpPr>
            <a:spLocks noGrp="1"/>
          </p:cNvSpPr>
          <p:nvPr>
            <p:ph type="body" sz="half" idx="2"/>
          </p:nvPr>
        </p:nvSpPr>
        <p:spPr>
          <a:xfrm>
            <a:off x="5478781" y="2057400"/>
            <a:ext cx="3409886" cy="4122672"/>
          </a:xfrm>
        </p:spPr>
        <p:txBody>
          <a:bodyPr>
            <a:normAutofit fontScale="92500" lnSpcReduction="20000"/>
          </a:bodyPr>
          <a:lstStyle/>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data shows a significant difference between the number of rural and civilian connections. Civilian connections are consistently much higher than rural connections.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 bar graph shows the number of rural and civilian connections annually. The number of connections for both categories has increased over the five years.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number of rural connections increased by about 23.4% from 2019 to 2023 (from 158,775 to 196,849).</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number of civilian connections increased by about 12.4% from 2019 to 2023 (from 3,140,201 to 3,529,425).</a:t>
            </a:r>
          </a:p>
          <a:p>
            <a:endParaRPr lang="en-IN" dirty="0"/>
          </a:p>
        </p:txBody>
      </p:sp>
    </p:spTree>
    <p:extLst>
      <p:ext uri="{BB962C8B-B14F-4D97-AF65-F5344CB8AC3E}">
        <p14:creationId xmlns:p14="http://schemas.microsoft.com/office/powerpoint/2010/main" val="13674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D0B4-8E5D-B6D8-7A75-D3F1581B2DEA}"/>
              </a:ext>
            </a:extLst>
          </p:cNvPr>
          <p:cNvSpPr>
            <a:spLocks noGrp="1"/>
          </p:cNvSpPr>
          <p:nvPr>
            <p:ph type="title"/>
          </p:nvPr>
        </p:nvSpPr>
        <p:spPr/>
        <p:txBody>
          <a:bodyPr>
            <a:normAutofit fontScale="90000"/>
          </a:bodyPr>
          <a:lstStyle/>
          <a:p>
            <a:r>
              <a:rPr lang="en-IN" b="1" dirty="0"/>
              <a:t>Personal and Public Telephones</a:t>
            </a:r>
            <a:br>
              <a:rPr lang="en-IN" b="1" dirty="0"/>
            </a:br>
            <a:endParaRPr lang="en-IN" dirty="0"/>
          </a:p>
        </p:txBody>
      </p:sp>
      <p:graphicFrame>
        <p:nvGraphicFramePr>
          <p:cNvPr id="5" name="Content Placeholder 4">
            <a:extLst>
              <a:ext uri="{FF2B5EF4-FFF2-40B4-BE49-F238E27FC236}">
                <a16:creationId xmlns:a16="http://schemas.microsoft.com/office/drawing/2014/main" id="{14D32745-4862-C715-ADA8-ECDF0C599028}"/>
              </a:ext>
            </a:extLst>
          </p:cNvPr>
          <p:cNvGraphicFramePr>
            <a:graphicFrameLocks noGrp="1"/>
          </p:cNvGraphicFramePr>
          <p:nvPr>
            <p:ph idx="1"/>
          </p:nvPr>
        </p:nvGraphicFramePr>
        <p:xfrm>
          <a:off x="3887391" y="987426"/>
          <a:ext cx="462915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740DC74C-03ED-7D1E-CD0C-DD24F08C1839}"/>
              </a:ext>
            </a:extLst>
          </p:cNvPr>
          <p:cNvSpPr>
            <a:spLocks noGrp="1"/>
          </p:cNvSpPr>
          <p:nvPr>
            <p:ph type="body" sz="half" idx="2"/>
          </p:nvPr>
        </p:nvSpPr>
        <p:spPr/>
        <p:txBody>
          <a:bodyPr>
            <a:normAutofit fontScale="85000" lnSpcReduction="20000"/>
          </a:bodyPr>
          <a:lstStyle/>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The number of personal telephones is generally higher than the number of public telecenters across all years.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However, the gap between the two varies. For example, in 2019, there are around 3293198 personal telephones compared to around 90,538 public telephone centers, while in 2023, the gap narrowed with around 2911960 personal telephones and around 18,597 public telephone centers.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458705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22BE454-62E6-EB2B-8ADA-175665C5FD66}"/>
              </a:ext>
            </a:extLst>
          </p:cNvPr>
          <p:cNvSpPr>
            <a:spLocks noGrp="1"/>
          </p:cNvSpPr>
          <p:nvPr>
            <p:ph type="body" idx="1"/>
          </p:nvPr>
        </p:nvSpPr>
        <p:spPr>
          <a:xfrm>
            <a:off x="140677" y="-590843"/>
            <a:ext cx="4357505" cy="3095919"/>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b="0" kern="0" dirty="0">
                <a:effectLst/>
                <a:latin typeface="Times New Roman" panose="02020603050405020304" pitchFamily="18" charset="0"/>
                <a:ea typeface="Times New Roman" panose="02020603050405020304" pitchFamily="18" charset="0"/>
                <a:cs typeface="Times New Roman" panose="02020603050405020304" pitchFamily="18" charset="0"/>
              </a:rPr>
              <a:t>Pune seems to have consistently recorded the highest volume of posts, ranging from 2,966 to 2,976 across the years. On the other hand, Amaravati and Aurangabad appear to have had the lowest posting activity, with figures between 1,387 and 2,202 throughout the period.</a:t>
            </a:r>
            <a:endParaRPr lang="en-IN" sz="14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Konkan and Nashik exhibit a pattern of relative consistency in post volume, ranging from approximately 2,100 to 2,350 posts annually.</a:t>
            </a:r>
            <a:endParaRPr lang="en-IN" sz="1400" b="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594E13A2-BCD1-9B59-9AA7-868D8465C198}"/>
              </a:ext>
            </a:extLst>
          </p:cNvPr>
          <p:cNvGraphicFramePr>
            <a:graphicFrameLocks noGrp="1"/>
          </p:cNvGraphicFramePr>
          <p:nvPr>
            <p:ph sz="half" idx="2"/>
            <p:extLst>
              <p:ext uri="{D42A27DB-BD31-4B8C-83A1-F6EECF244321}">
                <p14:modId xmlns:p14="http://schemas.microsoft.com/office/powerpoint/2010/main" val="2983951985"/>
              </p:ext>
            </p:extLst>
          </p:nvPr>
        </p:nvGraphicFramePr>
        <p:xfrm>
          <a:off x="629842" y="2505075"/>
          <a:ext cx="3868340" cy="368458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7">
            <a:extLst>
              <a:ext uri="{FF2B5EF4-FFF2-40B4-BE49-F238E27FC236}">
                <a16:creationId xmlns:a16="http://schemas.microsoft.com/office/drawing/2014/main" id="{9F215A1B-73F0-6ECA-C25B-B3D3434A4859}"/>
              </a:ext>
            </a:extLst>
          </p:cNvPr>
          <p:cNvSpPr>
            <a:spLocks noGrp="1"/>
          </p:cNvSpPr>
          <p:nvPr>
            <p:ph type="body" sz="quarter" idx="3"/>
          </p:nvPr>
        </p:nvSpPr>
        <p:spPr>
          <a:xfrm>
            <a:off x="4913709" y="0"/>
            <a:ext cx="4089614" cy="2561347"/>
          </a:xfrm>
        </p:spPr>
        <p:txBody>
          <a:bodyPr>
            <a:normAutofit/>
          </a:bodyPr>
          <a:lstStyle/>
          <a:p>
            <a:pPr marL="285750" indent="-285750">
              <a:buFont typeface="Arial" panose="020B0604020202020204" pitchFamily="34" charset="0"/>
              <a:buChar char="•"/>
            </a:pPr>
            <a:r>
              <a:rPr lang="en-IN"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Number of Letterboxes: There seems to be a decrease in the number of letterboxes in all regions between 2019 and 2023.</a:t>
            </a:r>
            <a:endParaRPr lang="en-IN" sz="14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400" b="0" kern="0" dirty="0">
                <a:effectLst/>
                <a:latin typeface="Times New Roman" panose="02020603050405020304" pitchFamily="18" charset="0"/>
                <a:ea typeface="Times New Roman" panose="02020603050405020304" pitchFamily="18" charset="0"/>
                <a:cs typeface="Times New Roman" panose="02020603050405020304" pitchFamily="18" charset="0"/>
              </a:rPr>
              <a:t> Number of Postmen: Similar to letterboxes, there appears to be a decrease in the number of postmen across all regions during the five years.</a:t>
            </a:r>
            <a:endParaRPr lang="en-IN" sz="1400" b="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dirty="0"/>
          </a:p>
        </p:txBody>
      </p:sp>
      <p:graphicFrame>
        <p:nvGraphicFramePr>
          <p:cNvPr id="14" name="Content Placeholder 13">
            <a:extLst>
              <a:ext uri="{FF2B5EF4-FFF2-40B4-BE49-F238E27FC236}">
                <a16:creationId xmlns:a16="http://schemas.microsoft.com/office/drawing/2014/main" id="{50B63919-552B-73A7-68A2-1F3D28BF04CD}"/>
              </a:ext>
            </a:extLst>
          </p:cNvPr>
          <p:cNvGraphicFramePr>
            <a:graphicFrameLocks noGrp="1"/>
          </p:cNvGraphicFramePr>
          <p:nvPr>
            <p:ph sz="quarter" idx="4"/>
            <p:extLst>
              <p:ext uri="{D42A27DB-BD31-4B8C-83A1-F6EECF244321}">
                <p14:modId xmlns:p14="http://schemas.microsoft.com/office/powerpoint/2010/main" val="2662096641"/>
              </p:ext>
            </p:extLst>
          </p:nvPr>
        </p:nvGraphicFramePr>
        <p:xfrm>
          <a:off x="4629150" y="2286001"/>
          <a:ext cx="4171950" cy="39036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157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1" name="Google Shape;141;p6"/>
          <p:cNvSpPr/>
          <p:nvPr/>
        </p:nvSpPr>
        <p:spPr>
          <a:xfrm rot="5400000" flipH="1">
            <a:off x="-1922632" y="1922631"/>
            <a:ext cx="6875818" cy="3030558"/>
          </a:xfrm>
          <a:prstGeom prst="rect">
            <a:avLst/>
          </a:prstGeom>
          <a:gradFill>
            <a:gsLst>
              <a:gs pos="0">
                <a:srgbClr val="000000"/>
              </a:gs>
              <a:gs pos="11000">
                <a:srgbClr val="000000"/>
              </a:gs>
              <a:gs pos="100000">
                <a:srgbClr val="2E75B5"/>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flipH="1">
            <a:off x="342900" y="8482"/>
            <a:ext cx="2676207" cy="6858000"/>
          </a:xfrm>
          <a:prstGeom prst="rect">
            <a:avLst/>
          </a:prstGeom>
          <a:gradFill>
            <a:gsLst>
              <a:gs pos="0">
                <a:srgbClr val="5B9BD5">
                  <a:alpha val="31764"/>
                </a:srgbClr>
              </a:gs>
              <a:gs pos="70000">
                <a:srgbClr val="000000">
                  <a:alpha val="0"/>
                </a:srgbClr>
              </a:gs>
              <a:gs pos="100000">
                <a:srgbClr val="000000">
                  <a:alpha val="0"/>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rot="6097846">
            <a:off x="-1161554" y="1712395"/>
            <a:ext cx="4808302" cy="3066500"/>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9CC2E5">
                  <a:alpha val="0"/>
                </a:srgbClr>
              </a:gs>
              <a:gs pos="39000">
                <a:srgbClr val="9CC2E5">
                  <a:alpha val="0"/>
                </a:srgbClr>
              </a:gs>
              <a:gs pos="100000">
                <a:srgbClr val="2E75B5">
                  <a:alpha val="25882"/>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p:nvPr/>
        </p:nvSpPr>
        <p:spPr>
          <a:xfrm rot="-5400000">
            <a:off x="-664123" y="3164497"/>
            <a:ext cx="4355594" cy="3030557"/>
          </a:xfrm>
          <a:prstGeom prst="rect">
            <a:avLst/>
          </a:prstGeom>
          <a:gradFill>
            <a:gsLst>
              <a:gs pos="0">
                <a:srgbClr val="5B9BD5">
                  <a:alpha val="23921"/>
                </a:srgbClr>
              </a:gs>
              <a:gs pos="100000">
                <a:srgbClr val="1E4E79">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121172" y="1484783"/>
            <a:ext cx="2970705" cy="460851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800" b="1" i="0" u="none" strike="noStrike" cap="none" dirty="0">
                <a:solidFill>
                  <a:srgbClr val="FFFFFF"/>
                </a:solidFill>
                <a:latin typeface="Arial"/>
                <a:ea typeface="Arial"/>
                <a:cs typeface="Arial"/>
                <a:sym typeface="Arial"/>
              </a:rPr>
              <a:t>Analysis on  Number of motor vehicles and license holders in Maharashtra state.</a:t>
            </a:r>
            <a:br>
              <a:rPr lang="en-US" sz="2800" b="1" i="0" u="none" strike="noStrike" cap="none" dirty="0">
                <a:solidFill>
                  <a:srgbClr val="FFFFFF"/>
                </a:solidFill>
                <a:latin typeface="Arial"/>
                <a:ea typeface="Arial"/>
                <a:cs typeface="Arial"/>
                <a:sym typeface="Arial"/>
              </a:rPr>
            </a:br>
            <a:endParaRPr sz="2800" b="0" i="0" u="none" strike="noStrike" cap="none" dirty="0">
              <a:solidFill>
                <a:srgbClr val="FFFFFF"/>
              </a:solidFill>
              <a:latin typeface="Arial"/>
              <a:ea typeface="Arial"/>
              <a:cs typeface="Arial"/>
              <a:sym typeface="Arial"/>
            </a:endParaRPr>
          </a:p>
        </p:txBody>
      </p:sp>
      <p:pic>
        <p:nvPicPr>
          <p:cNvPr id="146" name="Google Shape;146;p6" descr="IMG_20240612_002749"/>
          <p:cNvPicPr preferRelativeResize="0"/>
          <p:nvPr/>
        </p:nvPicPr>
        <p:blipFill rotWithShape="1">
          <a:blip r:embed="rId3">
            <a:alphaModFix/>
          </a:blip>
          <a:srcRect/>
          <a:stretch/>
        </p:blipFill>
        <p:spPr>
          <a:xfrm>
            <a:off x="3229052" y="1124744"/>
            <a:ext cx="2540683" cy="1956326"/>
          </a:xfrm>
          <a:prstGeom prst="rect">
            <a:avLst/>
          </a:prstGeom>
          <a:noFill/>
          <a:ln>
            <a:noFill/>
          </a:ln>
        </p:spPr>
      </p:pic>
      <p:pic>
        <p:nvPicPr>
          <p:cNvPr id="147" name="Google Shape;147;p6" descr="A close-up of a car license&#10;&#10;Description automatically generated"/>
          <p:cNvPicPr preferRelativeResize="0"/>
          <p:nvPr/>
        </p:nvPicPr>
        <p:blipFill rotWithShape="1">
          <a:blip r:embed="rId4">
            <a:alphaModFix/>
          </a:blip>
          <a:srcRect/>
          <a:stretch/>
        </p:blipFill>
        <p:spPr>
          <a:xfrm>
            <a:off x="5968231" y="1327274"/>
            <a:ext cx="2564650" cy="1741686"/>
          </a:xfrm>
          <a:prstGeom prst="rect">
            <a:avLst/>
          </a:prstGeom>
          <a:noFill/>
          <a:ln>
            <a:noFill/>
          </a:ln>
        </p:spPr>
      </p:pic>
      <p:pic>
        <p:nvPicPr>
          <p:cNvPr id="148" name="Google Shape;148;p6" descr="A blue and white sign with a gas pump&#10;&#10;Description automatically generated"/>
          <p:cNvPicPr preferRelativeResize="0"/>
          <p:nvPr/>
        </p:nvPicPr>
        <p:blipFill rotWithShape="1">
          <a:blip r:embed="rId5">
            <a:alphaModFix/>
          </a:blip>
          <a:srcRect/>
          <a:stretch/>
        </p:blipFill>
        <p:spPr>
          <a:xfrm>
            <a:off x="3450780" y="3429000"/>
            <a:ext cx="5334317" cy="217373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4D02-ABDC-75D9-7123-9AD26DE4E775}"/>
              </a:ext>
            </a:extLst>
          </p:cNvPr>
          <p:cNvSpPr>
            <a:spLocks noGrp="1"/>
          </p:cNvSpPr>
          <p:nvPr>
            <p:ph type="title"/>
          </p:nvPr>
        </p:nvSpPr>
        <p:spPr>
          <a:xfrm>
            <a:off x="628650" y="365126"/>
            <a:ext cx="7886700" cy="1077595"/>
          </a:xfrm>
        </p:spPr>
        <p:txBody>
          <a:bodyPr>
            <a:noAutofit/>
          </a:bodyPr>
          <a:lstStyle/>
          <a:p>
            <a:r>
              <a:rPr lang="en-US" sz="3600" b="1" dirty="0"/>
              <a:t>Correlation Between Public Telephone Centers and Posts</a:t>
            </a:r>
            <a:br>
              <a:rPr lang="en-US" sz="3600" b="1" dirty="0"/>
            </a:br>
            <a:endParaRPr lang="en-IN" sz="3600" dirty="0"/>
          </a:p>
        </p:txBody>
      </p:sp>
      <p:sp>
        <p:nvSpPr>
          <p:cNvPr id="3" name="Content Placeholder 2">
            <a:extLst>
              <a:ext uri="{FF2B5EF4-FFF2-40B4-BE49-F238E27FC236}">
                <a16:creationId xmlns:a16="http://schemas.microsoft.com/office/drawing/2014/main" id="{90A6D855-65B7-EDE4-4082-F96E2B1B2D95}"/>
              </a:ext>
            </a:extLst>
          </p:cNvPr>
          <p:cNvSpPr>
            <a:spLocks noGrp="1"/>
          </p:cNvSpPr>
          <p:nvPr>
            <p:ph idx="1"/>
          </p:nvPr>
        </p:nvSpPr>
        <p:spPr>
          <a:xfrm>
            <a:off x="628650" y="1270001"/>
            <a:ext cx="7886700" cy="4906963"/>
          </a:xfrm>
        </p:spPr>
        <p:txBody>
          <a:bodyPr>
            <a:normAutofit lnSpcReduction="10000"/>
          </a:bodyPr>
          <a:lstStyle/>
          <a:p>
            <a:pPr marL="0" indent="0">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Public Telephone Centers (PCOs) are facilities where people can make telephone calls, often serving rural or urban areas. In the context of postal services, PCOs might be an indicator of infrastructure investment and communication availability in a region. It’s plausible that an increase in the number of PCOs could reflect better connectivity and communication infrastructure, potentially impacting the efficiency or volume of postal services.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7000"/>
              </a:lnSpc>
              <a:buNone/>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Hypothesis Formulation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Null Hypothesis (H0):</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There is no significant correlation between the number of Public Telephone Centers (PCOs) and the number of posts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Alternative Hypothesis (H1):</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There is a significant correlation between the number of Public Telephone Centers (PCOs) and the number of posts, specifically a positive correlation.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To test this hypothesis, we can perform a linear regression analysis where the number of posts is the dependent variable and the number of PCOs is the independent variable.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1165696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F1F81-5522-106B-BC34-5A006694D375}"/>
              </a:ext>
            </a:extLst>
          </p:cNvPr>
          <p:cNvSpPr txBox="1"/>
          <p:nvPr/>
        </p:nvSpPr>
        <p:spPr>
          <a:xfrm>
            <a:off x="274320" y="152401"/>
            <a:ext cx="6949440" cy="7288277"/>
          </a:xfrm>
          <a:prstGeom prst="rect">
            <a:avLst/>
          </a:prstGeom>
          <a:noFill/>
        </p:spPr>
        <p:txBody>
          <a:bodyPr wrap="square" rtlCol="0">
            <a:spAutoFit/>
          </a:bodyPr>
          <a:lstStyle/>
          <a:p>
            <a:pPr marL="457200">
              <a:lnSpc>
                <a:spcPct val="107000"/>
              </a:lnSpc>
            </a:pPr>
            <a:r>
              <a:rPr lang="en-IN" sz="1800" b="1" kern="100" dirty="0">
                <a:effectLst/>
                <a:latin typeface="Times New Roman" panose="02020603050405020304" pitchFamily="18" charset="0"/>
                <a:ea typeface="Calibri" panose="020F0502020204030204" pitchFamily="34" charset="0"/>
                <a:cs typeface="Mangal" panose="02040503050203030202" pitchFamily="18" charset="0"/>
              </a:rPr>
              <a:t>Result: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Call: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lm(formula = Number_of_posts ~ Number_of_PCOs, data = data)</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Residuals: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Min      1Q  Median      3Q     Max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-252.03 -164.36  -24.42  112.62  458.85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Coefficients: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Estimate Std. Error t value Pr(&gt;|t|)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(Intercept)    358.043227  14.232976  25.156   &lt;2e-16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Number_of_PCOs  -0.004443   0.002346  -1.894   0.0598</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Residual standard error: 187.8 on 178 degrees of freedom</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Multiple R-squared:  0.01976,	Adjusted R-squared:  0.01425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F-statistic: 3.588 on 1 and 178 DF,  p-value: 0.05981</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Decision criteria:</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p-value for the coefficient of Number_of_PCOs is 0.0598.</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0.0598 &gt; 0.05, we fail to reject the null hypothesis. This </a:t>
            </a:r>
            <a:r>
              <a:rPr lang="en-US" dirty="0"/>
              <a:t>shows that while there is a negative association between Number_of_PCOs and Number_of_posts, this relationship is not statistically significant at the 0.05 level.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850767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967A-62BA-3598-B241-250E5EA9CB8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53AAFD3-7DB6-FE06-EF2A-3BBA9CD5876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0165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7"/>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54" name="Google Shape;154;p7"/>
          <p:cNvSpPr txBox="1">
            <a:spLocks noGrp="1"/>
          </p:cNvSpPr>
          <p:nvPr>
            <p:ph type="ctrTitle"/>
          </p:nvPr>
        </p:nvSpPr>
        <p:spPr>
          <a:xfrm>
            <a:off x="341303" y="476673"/>
            <a:ext cx="3097307" cy="235911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200"/>
              <a:buFont typeface="Calibri"/>
              <a:buNone/>
            </a:pPr>
            <a:r>
              <a:rPr lang="en-US" sz="4200" b="1" dirty="0"/>
              <a:t>ABOUT DATA:</a:t>
            </a:r>
            <a:r>
              <a:rPr lang="en-US" sz="4200" dirty="0"/>
              <a:t>  </a:t>
            </a:r>
            <a:br>
              <a:rPr lang="en-US" sz="4200" dirty="0"/>
            </a:br>
            <a:endParaRPr sz="4200" dirty="0"/>
          </a:p>
        </p:txBody>
      </p:sp>
      <p:sp>
        <p:nvSpPr>
          <p:cNvPr id="155" name="Google Shape;155;p7"/>
          <p:cNvSpPr/>
          <p:nvPr/>
        </p:nvSpPr>
        <p:spPr>
          <a:xfrm rot="10800000" flipH="1">
            <a:off x="0" y="4022214"/>
            <a:ext cx="9144000" cy="2835786"/>
          </a:xfrm>
          <a:prstGeom prst="rect">
            <a:avLst/>
          </a:prstGeom>
          <a:gradFill>
            <a:gsLst>
              <a:gs pos="0">
                <a:schemeClr val="accent1"/>
              </a:gs>
              <a:gs pos="78000">
                <a:srgbClr val="000000"/>
              </a:gs>
              <a:gs pos="100000">
                <a:srgbClr val="000000"/>
              </a:gs>
            </a:gsLst>
            <a:lin ang="2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56" name="Google Shape;156;p7"/>
          <p:cNvSpPr/>
          <p:nvPr/>
        </p:nvSpPr>
        <p:spPr>
          <a:xfrm flipH="1">
            <a:off x="3028950" y="4022220"/>
            <a:ext cx="6115048" cy="2835780"/>
          </a:xfrm>
          <a:prstGeom prst="rect">
            <a:avLst/>
          </a:prstGeom>
          <a:gradFill>
            <a:gsLst>
              <a:gs pos="0">
                <a:srgbClr val="000000">
                  <a:alpha val="62745"/>
                </a:srgbClr>
              </a:gs>
              <a:gs pos="100000">
                <a:srgbClr val="2E75B5"/>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57" name="Google Shape;157;p7"/>
          <p:cNvSpPr/>
          <p:nvPr/>
        </p:nvSpPr>
        <p:spPr>
          <a:xfrm flipH="1">
            <a:off x="0" y="4022219"/>
            <a:ext cx="9190104" cy="2835781"/>
          </a:xfrm>
          <a:prstGeom prst="rect">
            <a:avLst/>
          </a:prstGeom>
          <a:gradFill>
            <a:gsLst>
              <a:gs pos="0">
                <a:srgbClr val="1E4E79">
                  <a:alpha val="0"/>
                </a:srgbClr>
              </a:gs>
              <a:gs pos="39000">
                <a:srgbClr val="1E4E79">
                  <a:alpha val="0"/>
                </a:srgbClr>
              </a:gs>
              <a:gs pos="100000">
                <a:srgbClr val="000000">
                  <a:alpha val="71764"/>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58" name="Google Shape;158;p7"/>
          <p:cNvSpPr/>
          <p:nvPr/>
        </p:nvSpPr>
        <p:spPr>
          <a:xfrm flipH="1">
            <a:off x="0" y="6400797"/>
            <a:ext cx="9143998" cy="457203"/>
          </a:xfrm>
          <a:prstGeom prst="rect">
            <a:avLst/>
          </a:prstGeom>
          <a:gradFill>
            <a:gsLst>
              <a:gs pos="0">
                <a:srgbClr val="000000">
                  <a:alpha val="42745"/>
                </a:srgbClr>
              </a:gs>
              <a:gs pos="79000">
                <a:srgbClr val="2E75B5">
                  <a:alpha val="21960"/>
                </a:srgbClr>
              </a:gs>
              <a:gs pos="100000">
                <a:srgbClr val="2E75B5">
                  <a:alpha val="21960"/>
                </a:srgbClr>
              </a:gs>
            </a:gsLst>
            <a:lin ang="21593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aphicFrame>
        <p:nvGraphicFramePr>
          <p:cNvPr id="159" name="Google Shape;159;p7"/>
          <p:cNvGraphicFramePr/>
          <p:nvPr/>
        </p:nvGraphicFramePr>
        <p:xfrm>
          <a:off x="3779912" y="620688"/>
          <a:ext cx="5022800" cy="5315575"/>
        </p:xfrm>
        <a:graphic>
          <a:graphicData uri="http://schemas.openxmlformats.org/drawingml/2006/table">
            <a:tbl>
              <a:tblPr firstRow="1" bandRow="1">
                <a:noFill/>
                <a:tableStyleId>{75E8762D-6123-4702-91D9-E969DC7B3D23}</a:tableStyleId>
              </a:tblPr>
              <a:tblGrid>
                <a:gridCol w="1935100">
                  <a:extLst>
                    <a:ext uri="{9D8B030D-6E8A-4147-A177-3AD203B41FA5}">
                      <a16:colId xmlns:a16="http://schemas.microsoft.com/office/drawing/2014/main" val="20000"/>
                    </a:ext>
                  </a:extLst>
                </a:gridCol>
                <a:gridCol w="1910250">
                  <a:extLst>
                    <a:ext uri="{9D8B030D-6E8A-4147-A177-3AD203B41FA5}">
                      <a16:colId xmlns:a16="http://schemas.microsoft.com/office/drawing/2014/main" val="20001"/>
                    </a:ext>
                  </a:extLst>
                </a:gridCol>
                <a:gridCol w="1177450">
                  <a:extLst>
                    <a:ext uri="{9D8B030D-6E8A-4147-A177-3AD203B41FA5}">
                      <a16:colId xmlns:a16="http://schemas.microsoft.com/office/drawing/2014/main" val="20002"/>
                    </a:ext>
                  </a:extLst>
                </a:gridCol>
              </a:tblGrid>
              <a:tr h="566800">
                <a:tc>
                  <a:txBody>
                    <a:bodyPr/>
                    <a:lstStyle/>
                    <a:p>
                      <a:pPr marL="0" marR="0" lvl="0" indent="0" algn="l" rtl="0">
                        <a:spcBef>
                          <a:spcPts val="0"/>
                        </a:spcBef>
                        <a:spcAft>
                          <a:spcPts val="0"/>
                        </a:spcAft>
                        <a:buNone/>
                      </a:pPr>
                      <a:r>
                        <a:rPr lang="en-US" sz="1400" dirty="0"/>
                        <a:t>Passenger vehicles</a:t>
                      </a:r>
                      <a:endParaRPr sz="1400" dirty="0"/>
                    </a:p>
                  </a:txBody>
                  <a:tcPr marL="68950" marR="68950" marT="34475" marB="34475"/>
                </a:tc>
                <a:tc>
                  <a:txBody>
                    <a:bodyPr/>
                    <a:lstStyle/>
                    <a:p>
                      <a:pPr marL="0" marR="0" lvl="0" indent="0" algn="l" rtl="0">
                        <a:spcBef>
                          <a:spcPts val="0"/>
                        </a:spcBef>
                        <a:spcAft>
                          <a:spcPts val="0"/>
                        </a:spcAft>
                        <a:buNone/>
                      </a:pPr>
                      <a:r>
                        <a:rPr lang="en-US" sz="1400" dirty="0"/>
                        <a:t>Goods transport vehicles</a:t>
                      </a:r>
                      <a:endParaRPr sz="1400" dirty="0"/>
                    </a:p>
                  </a:txBody>
                  <a:tcPr marL="68950" marR="68950" marT="34475" marB="34475"/>
                </a:tc>
                <a:tc>
                  <a:txBody>
                    <a:bodyPr/>
                    <a:lstStyle/>
                    <a:p>
                      <a:pPr marL="0" marR="0" lvl="0" indent="0" algn="l" rtl="0">
                        <a:spcBef>
                          <a:spcPts val="0"/>
                        </a:spcBef>
                        <a:spcAft>
                          <a:spcPts val="0"/>
                        </a:spcAft>
                        <a:buNone/>
                      </a:pPr>
                      <a:r>
                        <a:rPr lang="en-US" sz="1400" dirty="0"/>
                        <a:t>License holders</a:t>
                      </a:r>
                      <a:endParaRPr sz="1400" dirty="0"/>
                    </a:p>
                  </a:txBody>
                  <a:tcPr marL="68950" marR="68950" marT="34475" marB="34475"/>
                </a:tc>
                <a:extLst>
                  <a:ext uri="{0D108BD9-81ED-4DB2-BD59-A6C34878D82A}">
                    <a16:rowId xmlns:a16="http://schemas.microsoft.com/office/drawing/2014/main" val="10000"/>
                  </a:ext>
                </a:extLst>
              </a:tr>
              <a:tr h="566800">
                <a:tc>
                  <a:txBody>
                    <a:bodyPr/>
                    <a:lstStyle/>
                    <a:p>
                      <a:pPr marL="0" marR="0" lvl="0" indent="0" algn="l" rtl="0">
                        <a:spcBef>
                          <a:spcPts val="0"/>
                        </a:spcBef>
                        <a:spcAft>
                          <a:spcPts val="0"/>
                        </a:spcAft>
                        <a:buNone/>
                      </a:pPr>
                      <a:r>
                        <a:rPr lang="en-US" sz="1400" dirty="0"/>
                        <a:t>The buses</a:t>
                      </a:r>
                      <a:endParaRPr sz="1400" dirty="0"/>
                    </a:p>
                  </a:txBody>
                  <a:tcPr marL="68950" marR="68950" marT="34475" marB="34475"/>
                </a:tc>
                <a:tc>
                  <a:txBody>
                    <a:bodyPr/>
                    <a:lstStyle/>
                    <a:p>
                      <a:pPr marL="0" marR="0" lvl="0" indent="0" algn="l" rtl="0">
                        <a:spcBef>
                          <a:spcPts val="0"/>
                        </a:spcBef>
                        <a:spcAft>
                          <a:spcPts val="0"/>
                        </a:spcAft>
                        <a:buNone/>
                      </a:pPr>
                      <a:r>
                        <a:rPr lang="en-US" sz="1400" dirty="0"/>
                        <a:t>Three wheels</a:t>
                      </a:r>
                      <a:endParaRPr sz="1400" dirty="0"/>
                    </a:p>
                  </a:txBody>
                  <a:tcPr marL="68950" marR="68950" marT="34475" marB="34475"/>
                </a:tc>
                <a:tc>
                  <a:txBody>
                    <a:bodyPr/>
                    <a:lstStyle/>
                    <a:p>
                      <a:pPr marL="0" marR="0" lvl="0" indent="0" algn="l" rtl="0">
                        <a:spcBef>
                          <a:spcPts val="0"/>
                        </a:spcBef>
                        <a:spcAft>
                          <a:spcPts val="0"/>
                        </a:spcAft>
                        <a:buNone/>
                      </a:pPr>
                      <a:r>
                        <a:rPr lang="en-US" sz="1400" dirty="0"/>
                        <a:t>Light vehicles</a:t>
                      </a:r>
                      <a:endParaRPr sz="1400" dirty="0"/>
                    </a:p>
                  </a:txBody>
                  <a:tcPr marL="68950" marR="68950" marT="34475" marB="34475"/>
                </a:tc>
                <a:extLst>
                  <a:ext uri="{0D108BD9-81ED-4DB2-BD59-A6C34878D82A}">
                    <a16:rowId xmlns:a16="http://schemas.microsoft.com/office/drawing/2014/main" val="10001"/>
                  </a:ext>
                </a:extLst>
              </a:tr>
              <a:tr h="566800">
                <a:tc>
                  <a:txBody>
                    <a:bodyPr/>
                    <a:lstStyle/>
                    <a:p>
                      <a:pPr marL="0" marR="0" lvl="0" indent="0" algn="l" rtl="0">
                        <a:spcBef>
                          <a:spcPts val="0"/>
                        </a:spcBef>
                        <a:spcAft>
                          <a:spcPts val="0"/>
                        </a:spcAft>
                        <a:buNone/>
                      </a:pPr>
                      <a:r>
                        <a:rPr lang="en-US" sz="1400" dirty="0"/>
                        <a:t>Cars and station wagons</a:t>
                      </a:r>
                      <a:endParaRPr sz="1400" dirty="0"/>
                    </a:p>
                  </a:txBody>
                  <a:tcPr marL="68950" marR="68950" marT="34475" marB="34475"/>
                </a:tc>
                <a:tc>
                  <a:txBody>
                    <a:bodyPr/>
                    <a:lstStyle/>
                    <a:p>
                      <a:pPr marL="0" marR="0" lvl="0" indent="0" algn="l" rtl="0">
                        <a:spcBef>
                          <a:spcPts val="0"/>
                        </a:spcBef>
                        <a:spcAft>
                          <a:spcPts val="0"/>
                        </a:spcAft>
                        <a:buNone/>
                      </a:pPr>
                      <a:r>
                        <a:rPr lang="en-US" sz="1400" dirty="0"/>
                        <a:t>Four wheels</a:t>
                      </a:r>
                      <a:endParaRPr sz="1400" dirty="0"/>
                    </a:p>
                  </a:txBody>
                  <a:tcPr marL="68950" marR="68950" marT="34475" marB="34475"/>
                </a:tc>
                <a:tc>
                  <a:txBody>
                    <a:bodyPr/>
                    <a:lstStyle/>
                    <a:p>
                      <a:pPr marL="0" marR="0" lvl="0" indent="0" algn="l" rtl="0">
                        <a:spcBef>
                          <a:spcPts val="0"/>
                        </a:spcBef>
                        <a:spcAft>
                          <a:spcPts val="0"/>
                        </a:spcAft>
                        <a:buNone/>
                      </a:pPr>
                      <a:r>
                        <a:rPr lang="en-US" sz="1400" dirty="0"/>
                        <a:t>Heavy vehicles</a:t>
                      </a:r>
                      <a:endParaRPr sz="1400" dirty="0"/>
                    </a:p>
                  </a:txBody>
                  <a:tcPr marL="68950" marR="68950" marT="34475" marB="34475"/>
                </a:tc>
                <a:extLst>
                  <a:ext uri="{0D108BD9-81ED-4DB2-BD59-A6C34878D82A}">
                    <a16:rowId xmlns:a16="http://schemas.microsoft.com/office/drawing/2014/main" val="10002"/>
                  </a:ext>
                </a:extLst>
              </a:tr>
              <a:tr h="337000">
                <a:tc>
                  <a:txBody>
                    <a:bodyPr/>
                    <a:lstStyle/>
                    <a:p>
                      <a:pPr marL="0" marR="0" lvl="0" indent="0" algn="l" rtl="0">
                        <a:spcBef>
                          <a:spcPts val="0"/>
                        </a:spcBef>
                        <a:spcAft>
                          <a:spcPts val="0"/>
                        </a:spcAft>
                        <a:buNone/>
                      </a:pPr>
                      <a:r>
                        <a:rPr lang="en-US" sz="1400" dirty="0"/>
                        <a:t>Jeep</a:t>
                      </a:r>
                      <a:endParaRPr sz="1400" dirty="0"/>
                    </a:p>
                  </a:txBody>
                  <a:tcPr marL="68950" marR="68950" marT="34475" marB="34475"/>
                </a:tc>
                <a:tc>
                  <a:txBody>
                    <a:bodyPr/>
                    <a:lstStyle/>
                    <a:p>
                      <a:pPr marL="0" marR="0" lvl="0" indent="0" algn="l" rtl="0">
                        <a:spcBef>
                          <a:spcPts val="0"/>
                        </a:spcBef>
                        <a:spcAft>
                          <a:spcPts val="0"/>
                        </a:spcAft>
                        <a:buNone/>
                      </a:pPr>
                      <a:r>
                        <a:rPr lang="en-US" sz="1400" dirty="0"/>
                        <a:t>Tractors</a:t>
                      </a:r>
                      <a:endParaRPr sz="1400" dirty="0"/>
                    </a:p>
                  </a:txBody>
                  <a:tcPr marL="68950" marR="68950" marT="34475" marB="34475"/>
                </a:tc>
                <a:tc rowSpan="8">
                  <a:txBody>
                    <a:bodyPr/>
                    <a:lstStyle/>
                    <a:p>
                      <a:pPr marL="0" marR="0" lvl="0" indent="0" algn="l" rtl="0">
                        <a:spcBef>
                          <a:spcPts val="0"/>
                        </a:spcBef>
                        <a:spcAft>
                          <a:spcPts val="0"/>
                        </a:spcAft>
                        <a:buNone/>
                      </a:pPr>
                      <a:r>
                        <a:rPr lang="en-US" sz="1400" dirty="0"/>
                        <a:t>Auto-rickshaw</a:t>
                      </a:r>
                      <a:endParaRPr sz="1400" dirty="0"/>
                    </a:p>
                  </a:txBody>
                  <a:tcPr marL="68950" marR="68950" marT="34475" marB="34475"/>
                </a:tc>
                <a:extLst>
                  <a:ext uri="{0D108BD9-81ED-4DB2-BD59-A6C34878D82A}">
                    <a16:rowId xmlns:a16="http://schemas.microsoft.com/office/drawing/2014/main" val="10003"/>
                  </a:ext>
                </a:extLst>
              </a:tr>
              <a:tr h="566800">
                <a:tc>
                  <a:txBody>
                    <a:bodyPr/>
                    <a:lstStyle/>
                    <a:p>
                      <a:pPr marL="0" marR="0" lvl="0" indent="0" algn="l" rtl="0">
                        <a:spcBef>
                          <a:spcPts val="0"/>
                        </a:spcBef>
                        <a:spcAft>
                          <a:spcPts val="0"/>
                        </a:spcAft>
                        <a:buNone/>
                      </a:pPr>
                      <a:r>
                        <a:rPr lang="en-US" sz="1400" dirty="0"/>
                        <a:t>Taxi</a:t>
                      </a:r>
                      <a:endParaRPr sz="1400" dirty="0"/>
                    </a:p>
                  </a:txBody>
                  <a:tcPr marL="68950" marR="68950" marT="34475" marB="34475"/>
                </a:tc>
                <a:tc>
                  <a:txBody>
                    <a:bodyPr/>
                    <a:lstStyle/>
                    <a:p>
                      <a:pPr marL="0" marR="0" lvl="0" indent="0" algn="l" rtl="0">
                        <a:spcBef>
                          <a:spcPts val="0"/>
                        </a:spcBef>
                        <a:spcAft>
                          <a:spcPts val="0"/>
                        </a:spcAft>
                        <a:buNone/>
                      </a:pPr>
                      <a:r>
                        <a:rPr lang="en-US" sz="1400" dirty="0"/>
                        <a:t>Attachment vehicles</a:t>
                      </a:r>
                      <a:endParaRPr sz="1400" dirty="0"/>
                    </a:p>
                  </a:txBody>
                  <a:tcPr marL="68950" marR="68950" marT="34475" marB="34475"/>
                </a:tc>
                <a:tc vMerge="1">
                  <a:txBody>
                    <a:bodyPr/>
                    <a:lstStyle/>
                    <a:p>
                      <a:endParaRPr lang="en-US"/>
                    </a:p>
                  </a:txBody>
                  <a:tcPr/>
                </a:tc>
                <a:extLst>
                  <a:ext uri="{0D108BD9-81ED-4DB2-BD59-A6C34878D82A}">
                    <a16:rowId xmlns:a16="http://schemas.microsoft.com/office/drawing/2014/main" val="10004"/>
                  </a:ext>
                </a:extLst>
              </a:tr>
              <a:tr h="796575">
                <a:tc>
                  <a:txBody>
                    <a:bodyPr/>
                    <a:lstStyle/>
                    <a:p>
                      <a:pPr marL="0" marR="0" lvl="0" indent="0" algn="l" rtl="0">
                        <a:spcBef>
                          <a:spcPts val="0"/>
                        </a:spcBef>
                        <a:spcAft>
                          <a:spcPts val="0"/>
                        </a:spcAft>
                        <a:buNone/>
                      </a:pPr>
                      <a:r>
                        <a:rPr lang="en-US" sz="1400" dirty="0"/>
                        <a:t>Three wheeler vehicles(Auto-rickshaws)</a:t>
                      </a:r>
                      <a:endParaRPr sz="1400" dirty="0"/>
                    </a:p>
                  </a:txBody>
                  <a:tcPr marL="68950" marR="68950" marT="34475" marB="34475"/>
                </a:tc>
                <a:tc rowSpan="6">
                  <a:txBody>
                    <a:bodyPr/>
                    <a:lstStyle/>
                    <a:p>
                      <a:pPr marL="0" marR="0" lvl="0" indent="0" algn="l" rtl="0">
                        <a:spcBef>
                          <a:spcPts val="0"/>
                        </a:spcBef>
                        <a:spcAft>
                          <a:spcPts val="0"/>
                        </a:spcAft>
                        <a:buNone/>
                      </a:pPr>
                      <a:r>
                        <a:rPr lang="en-US" sz="1400" dirty="0"/>
                        <a:t>Others</a:t>
                      </a:r>
                      <a:endParaRPr sz="1400" dirty="0"/>
                    </a:p>
                  </a:txBody>
                  <a:tcPr marL="68950" marR="68950" marT="34475" marB="34475"/>
                </a:tc>
                <a:tc vMerge="1">
                  <a:txBody>
                    <a:bodyPr/>
                    <a:lstStyle/>
                    <a:p>
                      <a:endParaRPr lang="en-US"/>
                    </a:p>
                  </a:txBody>
                  <a:tcPr/>
                </a:tc>
                <a:extLst>
                  <a:ext uri="{0D108BD9-81ED-4DB2-BD59-A6C34878D82A}">
                    <a16:rowId xmlns:a16="http://schemas.microsoft.com/office/drawing/2014/main" val="10005"/>
                  </a:ext>
                </a:extLst>
              </a:tr>
              <a:tr h="337000">
                <a:tc>
                  <a:txBody>
                    <a:bodyPr/>
                    <a:lstStyle/>
                    <a:p>
                      <a:pPr marL="0" marR="0" lvl="0" indent="0" algn="l" rtl="0">
                        <a:spcBef>
                          <a:spcPts val="0"/>
                        </a:spcBef>
                        <a:spcAft>
                          <a:spcPts val="0"/>
                        </a:spcAft>
                        <a:buNone/>
                      </a:pPr>
                      <a:r>
                        <a:rPr lang="en-US" sz="1400" dirty="0"/>
                        <a:t>A) Three seater</a:t>
                      </a:r>
                      <a:endParaRPr sz="1400" dirty="0"/>
                    </a:p>
                  </a:txBody>
                  <a:tcPr marL="68950" marR="68950" marT="34475" marB="34475"/>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337000">
                <a:tc>
                  <a:txBody>
                    <a:bodyPr/>
                    <a:lstStyle/>
                    <a:p>
                      <a:pPr marL="0" marR="0" lvl="0" indent="0" algn="l" rtl="0">
                        <a:spcBef>
                          <a:spcPts val="0"/>
                        </a:spcBef>
                        <a:spcAft>
                          <a:spcPts val="0"/>
                        </a:spcAft>
                        <a:buNone/>
                      </a:pPr>
                      <a:r>
                        <a:rPr lang="en-US" sz="1400" dirty="0"/>
                        <a:t>B) Six seater</a:t>
                      </a:r>
                      <a:endParaRPr sz="1400" dirty="0"/>
                    </a:p>
                  </a:txBody>
                  <a:tcPr marL="68950" marR="68950" marT="34475" marB="34475"/>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566800">
                <a:tc>
                  <a:txBody>
                    <a:bodyPr/>
                    <a:lstStyle/>
                    <a:p>
                      <a:pPr marL="0" marR="0" lvl="0" indent="0" algn="l" rtl="0">
                        <a:spcBef>
                          <a:spcPts val="0"/>
                        </a:spcBef>
                        <a:spcAft>
                          <a:spcPts val="0"/>
                        </a:spcAft>
                        <a:buNone/>
                      </a:pPr>
                      <a:r>
                        <a:rPr lang="en-US" sz="1400" dirty="0"/>
                        <a:t>Two wheeled vehicles</a:t>
                      </a:r>
                      <a:endParaRPr sz="1400" dirty="0"/>
                    </a:p>
                  </a:txBody>
                  <a:tcPr marL="68950" marR="68950" marT="34475" marB="34475"/>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337000">
                <a:tc>
                  <a:txBody>
                    <a:bodyPr/>
                    <a:lstStyle/>
                    <a:p>
                      <a:pPr marL="0" marR="0" lvl="0" indent="0" algn="l" rtl="0">
                        <a:spcBef>
                          <a:spcPts val="0"/>
                        </a:spcBef>
                        <a:spcAft>
                          <a:spcPts val="0"/>
                        </a:spcAft>
                        <a:buNone/>
                      </a:pPr>
                      <a:r>
                        <a:rPr lang="en-US" sz="1400" dirty="0"/>
                        <a:t>Ambulances</a:t>
                      </a:r>
                      <a:endParaRPr sz="1400" dirty="0"/>
                    </a:p>
                  </a:txBody>
                  <a:tcPr marL="68950" marR="68950" marT="34475" marB="34475"/>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337000">
                <a:tc>
                  <a:txBody>
                    <a:bodyPr/>
                    <a:lstStyle/>
                    <a:p>
                      <a:pPr marL="0" marR="0" lvl="0" indent="0" algn="l" rtl="0">
                        <a:spcBef>
                          <a:spcPts val="0"/>
                        </a:spcBef>
                        <a:spcAft>
                          <a:spcPts val="0"/>
                        </a:spcAft>
                        <a:buNone/>
                      </a:pPr>
                      <a:r>
                        <a:rPr lang="en-US" sz="1400" dirty="0"/>
                        <a:t>School buses</a:t>
                      </a:r>
                      <a:endParaRPr sz="1400" dirty="0"/>
                    </a:p>
                  </a:txBody>
                  <a:tcPr marL="68950" marR="68950" marT="34475" marB="34475"/>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0EC7-C3AD-BE4C-C70E-E3A5FB7D5CFD}"/>
              </a:ext>
            </a:extLst>
          </p:cNvPr>
          <p:cNvSpPr>
            <a:spLocks noGrp="1"/>
          </p:cNvSpPr>
          <p:nvPr>
            <p:ph type="title"/>
          </p:nvPr>
        </p:nvSpPr>
        <p:spPr>
          <a:xfrm>
            <a:off x="628649" y="365126"/>
            <a:ext cx="8322845" cy="1325563"/>
          </a:xfrm>
        </p:spPr>
        <p:txBody>
          <a:bodyPr>
            <a:normAutofit/>
          </a:bodyPr>
          <a:lstStyle/>
          <a:p>
            <a:r>
              <a:rPr lang="en-IN" sz="3600" dirty="0"/>
              <a:t>Part A: Number of vehicles in Maharashtra</a:t>
            </a:r>
            <a:endParaRPr lang="en-GB" sz="3600" dirty="0"/>
          </a:p>
        </p:txBody>
      </p:sp>
      <p:pic>
        <p:nvPicPr>
          <p:cNvPr id="4" name="Picture 3">
            <a:extLst>
              <a:ext uri="{FF2B5EF4-FFF2-40B4-BE49-F238E27FC236}">
                <a16:creationId xmlns:a16="http://schemas.microsoft.com/office/drawing/2014/main" id="{664F0EF5-308F-1025-F36C-B7AB2F731F73}"/>
              </a:ext>
            </a:extLst>
          </p:cNvPr>
          <p:cNvPicPr>
            <a:picLocks noChangeAspect="1"/>
          </p:cNvPicPr>
          <p:nvPr/>
        </p:nvPicPr>
        <p:blipFill>
          <a:blip r:embed="rId2"/>
          <a:stretch>
            <a:fillRect/>
          </a:stretch>
        </p:blipFill>
        <p:spPr>
          <a:xfrm>
            <a:off x="192506" y="1505245"/>
            <a:ext cx="8769270" cy="5106742"/>
          </a:xfrm>
          <a:prstGeom prst="rect">
            <a:avLst/>
          </a:prstGeom>
        </p:spPr>
      </p:pic>
    </p:spTree>
    <p:extLst>
      <p:ext uri="{BB962C8B-B14F-4D97-AF65-F5344CB8AC3E}">
        <p14:creationId xmlns:p14="http://schemas.microsoft.com/office/powerpoint/2010/main" val="152337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9"/>
          <p:cNvSpPr/>
          <p:nvPr/>
        </p:nvSpPr>
        <p:spPr>
          <a:xfrm>
            <a:off x="-1" y="0"/>
            <a:ext cx="9144000" cy="1696413"/>
          </a:xfrm>
          <a:prstGeom prst="rect">
            <a:avLst/>
          </a:prstGeom>
          <a:solidFill>
            <a:schemeClr val="lt1"/>
          </a:solidFill>
          <a:ln>
            <a:noFill/>
          </a:ln>
          <a:effectLst>
            <a:outerShdw blurRad="304800" dist="114300" dir="5460000" sx="92000" sy="92000" algn="t" rotWithShape="0">
              <a:srgbClr val="000000">
                <a:alpha val="1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6" name="Google Shape;176;p9"/>
          <p:cNvSpPr txBox="1">
            <a:spLocks noGrp="1"/>
          </p:cNvSpPr>
          <p:nvPr>
            <p:ph type="subTitle" idx="1"/>
          </p:nvPr>
        </p:nvSpPr>
        <p:spPr>
          <a:xfrm>
            <a:off x="757989" y="4247148"/>
            <a:ext cx="8181475" cy="273116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700"/>
              <a:buNone/>
            </a:pPr>
            <a:endParaRPr sz="1700" dirty="0"/>
          </a:p>
          <a:p>
            <a:pPr marL="0" lvl="0" indent="0" algn="l" rtl="0">
              <a:lnSpc>
                <a:spcPct val="90000"/>
              </a:lnSpc>
              <a:spcBef>
                <a:spcPts val="1000"/>
              </a:spcBef>
              <a:spcAft>
                <a:spcPts val="0"/>
              </a:spcAft>
              <a:buClr>
                <a:schemeClr val="dk1"/>
              </a:buClr>
              <a:buSzPts val="1700"/>
              <a:buNone/>
            </a:pPr>
            <a:endParaRPr sz="1700" dirty="0"/>
          </a:p>
          <a:p>
            <a:pPr marL="0" lvl="0" indent="0" algn="l" rtl="0">
              <a:lnSpc>
                <a:spcPct val="90000"/>
              </a:lnSpc>
              <a:spcBef>
                <a:spcPts val="1000"/>
              </a:spcBef>
              <a:spcAft>
                <a:spcPts val="0"/>
              </a:spcAft>
              <a:buClr>
                <a:schemeClr val="dk1"/>
              </a:buClr>
              <a:buSzPts val="1700"/>
              <a:buNone/>
            </a:pPr>
            <a:r>
              <a:rPr lang="en-US" sz="1700" dirty="0"/>
              <a:t>The pie chart consists of the total number of vehicles that run on diesel, petrol, CNG/LPG for all five years. From the pie chart, we can observe that maximum number of vehicles that is about 81% of vehicles in Maharashtra run on petrol.</a:t>
            </a:r>
            <a:endParaRPr dirty="0"/>
          </a:p>
          <a:p>
            <a:pPr marL="0" lvl="0" indent="0" algn="l" rtl="0">
              <a:lnSpc>
                <a:spcPct val="90000"/>
              </a:lnSpc>
              <a:spcBef>
                <a:spcPts val="1000"/>
              </a:spcBef>
              <a:spcAft>
                <a:spcPts val="0"/>
              </a:spcAft>
              <a:buClr>
                <a:schemeClr val="dk1"/>
              </a:buClr>
              <a:buSzPts val="1700"/>
              <a:buNone/>
            </a:pPr>
            <a:endParaRPr sz="1700" dirty="0"/>
          </a:p>
          <a:p>
            <a:pPr marL="0" lvl="0" indent="0" algn="l" rtl="0">
              <a:lnSpc>
                <a:spcPct val="90000"/>
              </a:lnSpc>
              <a:spcBef>
                <a:spcPts val="1000"/>
              </a:spcBef>
              <a:spcAft>
                <a:spcPts val="0"/>
              </a:spcAft>
              <a:buClr>
                <a:schemeClr val="dk1"/>
              </a:buClr>
              <a:buSzPts val="1700"/>
              <a:buNone/>
            </a:pPr>
            <a:endParaRPr sz="1700" dirty="0"/>
          </a:p>
          <a:p>
            <a:pPr marL="0" lvl="0" indent="0" algn="l" rtl="0">
              <a:lnSpc>
                <a:spcPct val="90000"/>
              </a:lnSpc>
              <a:spcBef>
                <a:spcPts val="1000"/>
              </a:spcBef>
              <a:spcAft>
                <a:spcPts val="0"/>
              </a:spcAft>
              <a:buClr>
                <a:schemeClr val="dk1"/>
              </a:buClr>
              <a:buSzPts val="1700"/>
              <a:buNone/>
            </a:pPr>
            <a:endParaRPr sz="1700" dirty="0"/>
          </a:p>
        </p:txBody>
      </p:sp>
      <p:graphicFrame>
        <p:nvGraphicFramePr>
          <p:cNvPr id="177" name="Google Shape;177;p9"/>
          <p:cNvGraphicFramePr/>
          <p:nvPr>
            <p:extLst>
              <p:ext uri="{D42A27DB-BD31-4B8C-83A1-F6EECF244321}">
                <p14:modId xmlns:p14="http://schemas.microsoft.com/office/powerpoint/2010/main" val="4251633132"/>
              </p:ext>
            </p:extLst>
          </p:nvPr>
        </p:nvGraphicFramePr>
        <p:xfrm>
          <a:off x="757989" y="192505"/>
          <a:ext cx="6028964" cy="46201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10"/>
          <p:cNvSpPr txBox="1">
            <a:spLocks noGrp="1"/>
          </p:cNvSpPr>
          <p:nvPr>
            <p:ph type="ctrTitle"/>
          </p:nvPr>
        </p:nvSpPr>
        <p:spPr>
          <a:xfrm>
            <a:off x="143878" y="536466"/>
            <a:ext cx="3131978" cy="43732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Calibri"/>
              <a:buNone/>
            </a:pPr>
            <a:r>
              <a:rPr lang="en-US" sz="2000" dirty="0">
                <a:solidFill>
                  <a:schemeClr val="dk1"/>
                </a:solidFill>
                <a:latin typeface="Times New Roman" panose="02020603050405020304" pitchFamily="18" charset="0"/>
                <a:cs typeface="Times New Roman" panose="02020603050405020304" pitchFamily="18" charset="0"/>
                <a:sym typeface="Calibri"/>
              </a:rPr>
              <a:t>The alongside chart is the column chart which depicts division wise distribution of fuel type in Maharashtra amongst which Pune division is the highest in petrol type fuel, Konkan is the second highest division and lowest division is Amravati in petrol type fuel. In diesel fuel type, highest division is Konkan followed by Pune.</a:t>
            </a:r>
            <a:endParaRPr dirty="0">
              <a:latin typeface="Times New Roman" panose="02020603050405020304" pitchFamily="18" charset="0"/>
              <a:cs typeface="Times New Roman" panose="02020603050405020304" pitchFamily="18" charset="0"/>
            </a:endParaRPr>
          </a:p>
        </p:txBody>
      </p:sp>
      <p:grpSp>
        <p:nvGrpSpPr>
          <p:cNvPr id="183" name="Google Shape;183;p10"/>
          <p:cNvGrpSpPr/>
          <p:nvPr/>
        </p:nvGrpSpPr>
        <p:grpSpPr>
          <a:xfrm rot="10800000">
            <a:off x="-3768" y="6737718"/>
            <a:ext cx="9155399" cy="123363"/>
            <a:chOff x="-5025" y="6737718"/>
            <a:chExt cx="12207200" cy="123363"/>
          </a:xfrm>
        </p:grpSpPr>
        <p:sp>
          <p:nvSpPr>
            <p:cNvPr id="184" name="Google Shape;184;p10"/>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5" name="Google Shape;185;p10"/>
            <p:cNvSpPr/>
            <p:nvPr/>
          </p:nvSpPr>
          <p:spPr>
            <a:xfrm rot="-5400000">
              <a:off x="9176406" y="3835311"/>
              <a:ext cx="123362" cy="5928176"/>
            </a:xfrm>
            <a:prstGeom prst="rect">
              <a:avLst/>
            </a:prstGeom>
            <a:gradFill>
              <a:gsLst>
                <a:gs pos="0">
                  <a:srgbClr val="4472C4">
                    <a:alpha val="0"/>
                  </a:srgbClr>
                </a:gs>
                <a:gs pos="19000">
                  <a:srgbClr val="4472C4">
                    <a:alpha val="0"/>
                  </a:srgbClr>
                </a:gs>
                <a:gs pos="100000">
                  <a:srgbClr val="8DA9DB"/>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graphicFrame>
        <p:nvGraphicFramePr>
          <p:cNvPr id="186" name="Google Shape;186;p10"/>
          <p:cNvGraphicFramePr/>
          <p:nvPr/>
        </p:nvGraphicFramePr>
        <p:xfrm>
          <a:off x="539551" y="5134311"/>
          <a:ext cx="8352900" cy="1463080"/>
        </p:xfrm>
        <a:graphic>
          <a:graphicData uri="http://schemas.openxmlformats.org/drawingml/2006/table">
            <a:tbl>
              <a:tblPr firstRow="1" bandRow="1">
                <a:noFill/>
                <a:tableStyleId>{29F1D148-49EB-48E7-887B-8259EC1E6E0B}</a:tableStyleId>
              </a:tblPr>
              <a:tblGrid>
                <a:gridCol w="2784300">
                  <a:extLst>
                    <a:ext uri="{9D8B030D-6E8A-4147-A177-3AD203B41FA5}">
                      <a16:colId xmlns:a16="http://schemas.microsoft.com/office/drawing/2014/main" val="20000"/>
                    </a:ext>
                  </a:extLst>
                </a:gridCol>
                <a:gridCol w="2784300">
                  <a:extLst>
                    <a:ext uri="{9D8B030D-6E8A-4147-A177-3AD203B41FA5}">
                      <a16:colId xmlns:a16="http://schemas.microsoft.com/office/drawing/2014/main" val="20001"/>
                    </a:ext>
                  </a:extLst>
                </a:gridCol>
                <a:gridCol w="2784300">
                  <a:extLst>
                    <a:ext uri="{9D8B030D-6E8A-4147-A177-3AD203B41FA5}">
                      <a16:colId xmlns:a16="http://schemas.microsoft.com/office/drawing/2014/main" val="20002"/>
                    </a:ext>
                  </a:extLst>
                </a:gridCol>
              </a:tblGrid>
              <a:tr h="293200">
                <a:tc>
                  <a:txBody>
                    <a:bodyPr/>
                    <a:lstStyle/>
                    <a:p>
                      <a:pPr marL="0" marR="0" lvl="0" indent="0" algn="l" rtl="0">
                        <a:spcBef>
                          <a:spcPts val="0"/>
                        </a:spcBef>
                        <a:spcAft>
                          <a:spcPts val="0"/>
                        </a:spcAft>
                        <a:buNone/>
                      </a:pPr>
                      <a:r>
                        <a:rPr lang="en-US" sz="1800" dirty="0"/>
                        <a:t>Fuel type</a:t>
                      </a:r>
                      <a:endParaRPr sz="1800" dirty="0"/>
                    </a:p>
                  </a:txBody>
                  <a:tcPr marL="91450" marR="91450" marT="45725" marB="45725"/>
                </a:tc>
                <a:tc>
                  <a:txBody>
                    <a:bodyPr/>
                    <a:lstStyle/>
                    <a:p>
                      <a:pPr marL="0" marR="0" lvl="0" indent="0" algn="l" rtl="0">
                        <a:spcBef>
                          <a:spcPts val="0"/>
                        </a:spcBef>
                        <a:spcAft>
                          <a:spcPts val="0"/>
                        </a:spcAft>
                        <a:buNone/>
                      </a:pPr>
                      <a:r>
                        <a:rPr lang="en-US" sz="1800" dirty="0"/>
                        <a:t>Highest</a:t>
                      </a:r>
                      <a:endParaRPr dirty="0"/>
                    </a:p>
                  </a:txBody>
                  <a:tcPr marL="91450" marR="91450" marT="45725" marB="45725"/>
                </a:tc>
                <a:tc>
                  <a:txBody>
                    <a:bodyPr/>
                    <a:lstStyle/>
                    <a:p>
                      <a:pPr marL="0" marR="0" lvl="0" indent="0" algn="l" rtl="0">
                        <a:spcBef>
                          <a:spcPts val="0"/>
                        </a:spcBef>
                        <a:spcAft>
                          <a:spcPts val="0"/>
                        </a:spcAft>
                        <a:buNone/>
                      </a:pPr>
                      <a:r>
                        <a:rPr lang="en-US" sz="1800" dirty="0"/>
                        <a:t>Lowest</a:t>
                      </a:r>
                      <a:endParaRPr dirty="0"/>
                    </a:p>
                  </a:txBody>
                  <a:tcPr marL="91450" marR="91450" marT="45725" marB="45725"/>
                </a:tc>
                <a:extLst>
                  <a:ext uri="{0D108BD9-81ED-4DB2-BD59-A6C34878D82A}">
                    <a16:rowId xmlns:a16="http://schemas.microsoft.com/office/drawing/2014/main" val="10000"/>
                  </a:ext>
                </a:extLst>
              </a:tr>
              <a:tr h="293200">
                <a:tc>
                  <a:txBody>
                    <a:bodyPr/>
                    <a:lstStyle/>
                    <a:p>
                      <a:pPr marL="0" marR="0" lvl="0" indent="0" algn="l" rtl="0">
                        <a:spcBef>
                          <a:spcPts val="0"/>
                        </a:spcBef>
                        <a:spcAft>
                          <a:spcPts val="0"/>
                        </a:spcAft>
                        <a:buNone/>
                      </a:pPr>
                      <a:r>
                        <a:rPr lang="en-US" sz="1800" dirty="0"/>
                        <a:t>Diesel</a:t>
                      </a:r>
                      <a:endParaRPr dirty="0"/>
                    </a:p>
                  </a:txBody>
                  <a:tcPr marL="91450" marR="91450" marT="45725" marB="45725"/>
                </a:tc>
                <a:tc>
                  <a:txBody>
                    <a:bodyPr/>
                    <a:lstStyle/>
                    <a:p>
                      <a:pPr marL="0" marR="0" lvl="0" indent="0" algn="l" rtl="0">
                        <a:spcBef>
                          <a:spcPts val="0"/>
                        </a:spcBef>
                        <a:spcAft>
                          <a:spcPts val="0"/>
                        </a:spcAft>
                        <a:buNone/>
                      </a:pPr>
                      <a:r>
                        <a:rPr lang="en-US" sz="1800" dirty="0"/>
                        <a:t>Konkan</a:t>
                      </a:r>
                      <a:endParaRPr dirty="0"/>
                    </a:p>
                  </a:txBody>
                  <a:tcPr marL="91450" marR="91450" marT="45725" marB="45725"/>
                </a:tc>
                <a:tc>
                  <a:txBody>
                    <a:bodyPr/>
                    <a:lstStyle/>
                    <a:p>
                      <a:pPr marL="0" marR="0" lvl="0" indent="0" algn="l" rtl="0">
                        <a:spcBef>
                          <a:spcPts val="0"/>
                        </a:spcBef>
                        <a:spcAft>
                          <a:spcPts val="0"/>
                        </a:spcAft>
                        <a:buNone/>
                      </a:pPr>
                      <a:r>
                        <a:rPr lang="en-US" sz="1800" dirty="0"/>
                        <a:t>Amravati</a:t>
                      </a:r>
                      <a:endParaRPr dirty="0"/>
                    </a:p>
                  </a:txBody>
                  <a:tcPr marL="91450" marR="91450" marT="45725" marB="45725"/>
                </a:tc>
                <a:extLst>
                  <a:ext uri="{0D108BD9-81ED-4DB2-BD59-A6C34878D82A}">
                    <a16:rowId xmlns:a16="http://schemas.microsoft.com/office/drawing/2014/main" val="10001"/>
                  </a:ext>
                </a:extLst>
              </a:tr>
              <a:tr h="293200">
                <a:tc>
                  <a:txBody>
                    <a:bodyPr/>
                    <a:lstStyle/>
                    <a:p>
                      <a:pPr marL="0" marR="0" lvl="0" indent="0" algn="l" rtl="0">
                        <a:spcBef>
                          <a:spcPts val="0"/>
                        </a:spcBef>
                        <a:spcAft>
                          <a:spcPts val="0"/>
                        </a:spcAft>
                        <a:buNone/>
                      </a:pPr>
                      <a:r>
                        <a:rPr lang="en-US" sz="1800" dirty="0"/>
                        <a:t>Petrol</a:t>
                      </a:r>
                      <a:endParaRPr dirty="0"/>
                    </a:p>
                  </a:txBody>
                  <a:tcPr marL="91450" marR="91450" marT="45725" marB="45725"/>
                </a:tc>
                <a:tc>
                  <a:txBody>
                    <a:bodyPr/>
                    <a:lstStyle/>
                    <a:p>
                      <a:pPr marL="0" marR="0" lvl="0" indent="0" algn="l" rtl="0">
                        <a:spcBef>
                          <a:spcPts val="0"/>
                        </a:spcBef>
                        <a:spcAft>
                          <a:spcPts val="0"/>
                        </a:spcAft>
                        <a:buNone/>
                      </a:pPr>
                      <a:r>
                        <a:rPr lang="en-US" sz="1800" dirty="0"/>
                        <a:t>Pune</a:t>
                      </a:r>
                      <a:endParaRPr dirty="0"/>
                    </a:p>
                  </a:txBody>
                  <a:tcPr marL="91450" marR="91450" marT="45725" marB="45725"/>
                </a:tc>
                <a:tc>
                  <a:txBody>
                    <a:bodyPr/>
                    <a:lstStyle/>
                    <a:p>
                      <a:pPr marL="0" marR="0" lvl="0" indent="0" algn="l" rtl="0">
                        <a:spcBef>
                          <a:spcPts val="0"/>
                        </a:spcBef>
                        <a:spcAft>
                          <a:spcPts val="0"/>
                        </a:spcAft>
                        <a:buNone/>
                      </a:pPr>
                      <a:r>
                        <a:rPr lang="en-US" sz="1800" dirty="0"/>
                        <a:t>Amravati</a:t>
                      </a:r>
                      <a:endParaRPr dirty="0"/>
                    </a:p>
                  </a:txBody>
                  <a:tcPr marL="91450" marR="91450" marT="45725" marB="45725"/>
                </a:tc>
                <a:extLst>
                  <a:ext uri="{0D108BD9-81ED-4DB2-BD59-A6C34878D82A}">
                    <a16:rowId xmlns:a16="http://schemas.microsoft.com/office/drawing/2014/main" val="10002"/>
                  </a:ext>
                </a:extLst>
              </a:tr>
              <a:tr h="293200">
                <a:tc>
                  <a:txBody>
                    <a:bodyPr/>
                    <a:lstStyle/>
                    <a:p>
                      <a:pPr marL="0" marR="0" lvl="0" indent="0" algn="l" rtl="0">
                        <a:spcBef>
                          <a:spcPts val="0"/>
                        </a:spcBef>
                        <a:spcAft>
                          <a:spcPts val="0"/>
                        </a:spcAft>
                        <a:buNone/>
                      </a:pPr>
                      <a:r>
                        <a:rPr lang="en-US" sz="1800" dirty="0"/>
                        <a:t>CNG/LPG</a:t>
                      </a:r>
                      <a:endParaRPr dirty="0"/>
                    </a:p>
                  </a:txBody>
                  <a:tcPr marL="91450" marR="91450" marT="45725" marB="45725"/>
                </a:tc>
                <a:tc>
                  <a:txBody>
                    <a:bodyPr/>
                    <a:lstStyle/>
                    <a:p>
                      <a:pPr marL="0" marR="0" lvl="0" indent="0" algn="l" rtl="0">
                        <a:spcBef>
                          <a:spcPts val="0"/>
                        </a:spcBef>
                        <a:spcAft>
                          <a:spcPts val="0"/>
                        </a:spcAft>
                        <a:buNone/>
                      </a:pPr>
                      <a:r>
                        <a:rPr lang="en-US" sz="1800" dirty="0"/>
                        <a:t>Konkan</a:t>
                      </a:r>
                      <a:endParaRPr dirty="0"/>
                    </a:p>
                  </a:txBody>
                  <a:tcPr marL="91450" marR="91450" marT="45725" marB="45725"/>
                </a:tc>
                <a:tc>
                  <a:txBody>
                    <a:bodyPr/>
                    <a:lstStyle/>
                    <a:p>
                      <a:pPr marL="0" marR="0" lvl="0" indent="0" algn="l" rtl="0">
                        <a:spcBef>
                          <a:spcPts val="0"/>
                        </a:spcBef>
                        <a:spcAft>
                          <a:spcPts val="0"/>
                        </a:spcAft>
                        <a:buNone/>
                      </a:pPr>
                      <a:r>
                        <a:rPr lang="en-US" sz="1800" dirty="0"/>
                        <a:t>Nagpur</a:t>
                      </a:r>
                      <a:endParaRPr dirty="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87" name="Google Shape;187;p10"/>
          <p:cNvGraphicFramePr/>
          <p:nvPr>
            <p:extLst>
              <p:ext uri="{D42A27DB-BD31-4B8C-83A1-F6EECF244321}">
                <p14:modId xmlns:p14="http://schemas.microsoft.com/office/powerpoint/2010/main" val="898777473"/>
              </p:ext>
            </p:extLst>
          </p:nvPr>
        </p:nvGraphicFramePr>
        <p:xfrm>
          <a:off x="3275856" y="260647"/>
          <a:ext cx="5616623" cy="47332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1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3" name="Google Shape;193;p11"/>
          <p:cNvSpPr txBox="1">
            <a:spLocks noGrp="1"/>
          </p:cNvSpPr>
          <p:nvPr>
            <p:ph type="ctrTitle"/>
          </p:nvPr>
        </p:nvSpPr>
        <p:spPr>
          <a:xfrm>
            <a:off x="630936" y="334643"/>
            <a:ext cx="7882128" cy="101873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sz="3200" b="1" dirty="0">
                <a:solidFill>
                  <a:schemeClr val="dk1"/>
                </a:solidFill>
                <a:latin typeface="Calibri"/>
                <a:ea typeface="Calibri"/>
                <a:cs typeface="Calibri"/>
                <a:sym typeface="Calibri"/>
              </a:rPr>
            </a:br>
            <a:r>
              <a:rPr lang="en-US" sz="3200" b="1" dirty="0">
                <a:solidFill>
                  <a:schemeClr val="dk1"/>
                </a:solidFill>
                <a:latin typeface="Aharoni"/>
                <a:ea typeface="Aharoni"/>
                <a:cs typeface="Aharoni"/>
                <a:sym typeface="Aharoni"/>
              </a:rPr>
              <a:t>THE DISTRIBUTION OF TOTAL VEHICLES IN MAHARASHTRA BY DIVISIONS</a:t>
            </a:r>
            <a:br>
              <a:rPr lang="en-US" sz="2500" b="1" dirty="0">
                <a:solidFill>
                  <a:schemeClr val="dk1"/>
                </a:solidFill>
                <a:latin typeface="Aharoni"/>
                <a:ea typeface="Aharoni"/>
                <a:cs typeface="Aharoni"/>
                <a:sym typeface="Aharoni"/>
              </a:rPr>
            </a:br>
            <a:endParaRPr sz="2500" b="1" dirty="0">
              <a:solidFill>
                <a:schemeClr val="dk1"/>
              </a:solidFill>
              <a:latin typeface="Aharoni"/>
              <a:ea typeface="Aharoni"/>
              <a:cs typeface="Aharoni"/>
              <a:sym typeface="Aharoni"/>
            </a:endParaRPr>
          </a:p>
        </p:txBody>
      </p:sp>
      <p:sp>
        <p:nvSpPr>
          <p:cNvPr id="194" name="Google Shape;194;p11"/>
          <p:cNvSpPr/>
          <p:nvPr/>
        </p:nvSpPr>
        <p:spPr>
          <a:xfrm>
            <a:off x="632079" y="0"/>
            <a:ext cx="7879842"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95" name="Google Shape;195;p11"/>
          <p:cNvSpPr/>
          <p:nvPr/>
        </p:nvSpPr>
        <p:spPr>
          <a:xfrm>
            <a:off x="630936" y="1512994"/>
            <a:ext cx="7879842"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graphicFrame>
        <p:nvGraphicFramePr>
          <p:cNvPr id="196" name="Google Shape;196;p11"/>
          <p:cNvGraphicFramePr/>
          <p:nvPr/>
        </p:nvGraphicFramePr>
        <p:xfrm>
          <a:off x="467544" y="1594774"/>
          <a:ext cx="5544616" cy="2410298"/>
        </p:xfrm>
        <a:graphic>
          <a:graphicData uri="http://schemas.openxmlformats.org/drawingml/2006/chart">
            <c:chart xmlns:c="http://schemas.openxmlformats.org/drawingml/2006/chart" xmlns:r="http://schemas.openxmlformats.org/officeDocument/2006/relationships" r:id="rId3"/>
          </a:graphicData>
        </a:graphic>
      </p:graphicFrame>
      <p:sp>
        <p:nvSpPr>
          <p:cNvPr id="197" name="Google Shape;197;p11"/>
          <p:cNvSpPr txBox="1"/>
          <p:nvPr/>
        </p:nvSpPr>
        <p:spPr>
          <a:xfrm>
            <a:off x="6012160" y="1737360"/>
            <a:ext cx="2664296"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Pune division has the highest number of vehicles in Maharashtra followed by Konkan and Nashik divisions. </a:t>
            </a:r>
            <a:b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98" name="Google Shape;198;p11"/>
          <p:cNvGraphicFramePr/>
          <p:nvPr/>
        </p:nvGraphicFramePr>
        <p:xfrm>
          <a:off x="467544" y="4113058"/>
          <a:ext cx="5544616" cy="2585322"/>
        </p:xfrm>
        <a:graphic>
          <a:graphicData uri="http://schemas.openxmlformats.org/drawingml/2006/chart">
            <c:chart xmlns:c="http://schemas.openxmlformats.org/drawingml/2006/chart" xmlns:r="http://schemas.openxmlformats.org/officeDocument/2006/relationships" r:id="rId4"/>
          </a:graphicData>
        </a:graphic>
      </p:graphicFrame>
      <p:sp>
        <p:nvSpPr>
          <p:cNvPr id="199" name="Google Shape;199;p11"/>
          <p:cNvSpPr/>
          <p:nvPr/>
        </p:nvSpPr>
        <p:spPr>
          <a:xfrm>
            <a:off x="6156176" y="4113058"/>
            <a:ext cx="2354602"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 Pune division, Pune district has the maximum number of vehicles followed by Sangli, Kolhapur districts. The lowest number of vehicles is in Solapur district.</a:t>
            </a:r>
            <a:br>
              <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3096</Words>
  <Application>Microsoft Office PowerPoint</Application>
  <PresentationFormat>On-screen Show (4:3)</PresentationFormat>
  <Paragraphs>464</Paragraphs>
  <Slides>42</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Symbol</vt:lpstr>
      <vt:lpstr>Arial</vt:lpstr>
      <vt:lpstr>ADLaM Display</vt:lpstr>
      <vt:lpstr>Aharoni</vt:lpstr>
      <vt:lpstr>Calibri</vt:lpstr>
      <vt:lpstr>Wingdings</vt:lpstr>
      <vt:lpstr>Times New Roman</vt:lpstr>
      <vt:lpstr>Office Theme</vt:lpstr>
      <vt:lpstr>Office Theme</vt:lpstr>
      <vt:lpstr>PowerPoint Presentation</vt:lpstr>
      <vt:lpstr>By the students of Department of Statistics, Mumbai University  </vt:lpstr>
      <vt:lpstr>INTRODUCTION  1) Road transport is a fundamental component of our infrastructure. 2) Letter boxes and posts serve as a key component in the exchange of information 3)Transportation sectors include a list of factors affecting like the no of passenger, no of the vehicles plying on the road, etc. 4) In our data, Bus transportation and its types is the main vehicle considered for Table 7.4  </vt:lpstr>
      <vt:lpstr>PowerPoint Presentation</vt:lpstr>
      <vt:lpstr>ABOUT DATA:   </vt:lpstr>
      <vt:lpstr>Part A: Number of vehicles in Maharashtra</vt:lpstr>
      <vt:lpstr>PowerPoint Presentation</vt:lpstr>
      <vt:lpstr>The alongside chart is the column chart which depicts division wise distribution of fuel type in Maharashtra amongst which Pune division is the highest in petrol type fuel, Konkan is the second highest division and lowest division is Amravati in petrol type fuel. In diesel fuel type, highest division is Konkan followed by Pune.</vt:lpstr>
      <vt:lpstr> THE DISTRIBUTION OF TOTAL VEHICLES IN MAHARASHTRA BY DIVISIONS </vt:lpstr>
      <vt:lpstr>                            </vt:lpstr>
      <vt:lpstr>TOTAL GOODS TRANSPORT VEHICLES IN MAHARASHTRA  </vt:lpstr>
      <vt:lpstr> Research Question 1: To investigate What happens to 1 scale variable (passenger vehicles) when the other scale variable (goods transport vehicle) increases? Does it increase too or decrease or roughly remains the same?  r = -0.477       </vt:lpstr>
      <vt:lpstr>PowerPoint Presentation</vt:lpstr>
      <vt:lpstr>             NONPARAMETRIC FOR ONE WAY ANOVA – KRUSKAL WALLI’S TEST  H0: The medians of three population are equal i.e. M1=M2=M3             VS  H1: The medians of three populations are not equal i.e. M1≠M2≠M3.       Since P value &lt; 0.05, we reject H0 at 5% L.O.S  We conclude that Medians of 3 population are not equal.            </vt:lpstr>
      <vt:lpstr>Pairwise comparison of fuel type    Since P value for all three pairs is less than 0.05, we reject null hypothesis at 5% L.O.S    All three pairs are statistically significant.   </vt:lpstr>
      <vt:lpstr> Research Question 3: How to detect an outlier?  </vt:lpstr>
      <vt:lpstr>     PART B : License holders in Maharashtra      </vt:lpstr>
      <vt:lpstr>PowerPoint Presentation</vt:lpstr>
      <vt:lpstr>PowerPoint Presentation</vt:lpstr>
      <vt:lpstr>The alongside graph shows the year wise trend in number of license holders in Pune district. We can observe an increasing trend in all 5 years.</vt:lpstr>
      <vt:lpstr>PowerPoint Presentation</vt:lpstr>
      <vt:lpstr>PowerPoint Presentation</vt:lpstr>
      <vt:lpstr>PowerPoint Presentation</vt:lpstr>
      <vt:lpstr>PowerPoint Presentation</vt:lpstr>
      <vt:lpstr>PowerPoint Presentation</vt:lpstr>
      <vt:lpstr>               Transport activities of local bodies:  This includes factors discussing  about the : Daily average of total distance travelled by passengers during the year. Average number of passengers per day Average number of daily buses used for transport services  Local self government bodies  Contractors  Others Net Profit / Loss   Lets have a look on the different types of the Transport services in the following regions  </vt:lpstr>
      <vt:lpstr>Pune Region: </vt:lpstr>
      <vt:lpstr> MUMBAI CITY: </vt:lpstr>
      <vt:lpstr>Analysis:</vt:lpstr>
      <vt:lpstr>To check the data is normal or not?</vt:lpstr>
      <vt:lpstr>Performing One Way Anova:</vt:lpstr>
      <vt:lpstr>PowerPoint Presentation</vt:lpstr>
      <vt:lpstr>RESULTS:</vt:lpstr>
      <vt:lpstr>PowerPoint Presentation</vt:lpstr>
      <vt:lpstr>Data Overview  The provided data appears to be a detailed record of postal infrastructure and telecommunications facilities across various districts in Maharashtra over several years, ranging from 2019 to 2023. </vt:lpstr>
      <vt:lpstr>Number of Letter Boxes and Postmen in Maharashtra (2019-2023) </vt:lpstr>
      <vt:lpstr>Number of Rural and Civilian Telephone Connections in Maharashtra (2019-2023) </vt:lpstr>
      <vt:lpstr>Personal and Public Telephones </vt:lpstr>
      <vt:lpstr>PowerPoint Presentation</vt:lpstr>
      <vt:lpstr>Correlation Between Public Telephone Centers and Posts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santosh singh</cp:lastModifiedBy>
  <cp:revision>9</cp:revision>
  <dcterms:created xsi:type="dcterms:W3CDTF">2024-06-14T06:01:40Z</dcterms:created>
  <dcterms:modified xsi:type="dcterms:W3CDTF">2024-08-14T05:26:26Z</dcterms:modified>
</cp:coreProperties>
</file>