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3"/>
  </p:notesMasterIdLst>
  <p:sldIdLst>
    <p:sldId id="379" r:id="rId2"/>
    <p:sldId id="513" r:id="rId3"/>
    <p:sldId id="317" r:id="rId4"/>
    <p:sldId id="514" r:id="rId5"/>
    <p:sldId id="516" r:id="rId6"/>
    <p:sldId id="518" r:id="rId7"/>
    <p:sldId id="519" r:id="rId8"/>
    <p:sldId id="520" r:id="rId9"/>
    <p:sldId id="521" r:id="rId10"/>
    <p:sldId id="517" r:id="rId11"/>
    <p:sldId id="26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041" autoAdjust="0"/>
  </p:normalViewPr>
  <p:slideViewPr>
    <p:cSldViewPr snapToGrid="0">
      <p:cViewPr>
        <p:scale>
          <a:sx n="66" d="100"/>
          <a:sy n="66" d="100"/>
        </p:scale>
        <p:origin x="181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6/6/2025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30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Presentation slide for courses, classes, lectures et al.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627386B-90AB-4EC7-BBB6-8EBBD1B3E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D71760B-D2A6-42F8-B9C5-E0C097D11814}" type="slidenum">
              <a:rPr lang="en-US">
                <a:solidFill>
                  <a:prstClr val="black"/>
                </a:solidFill>
                <a:latin typeface="Calibri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4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132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FDA555-E7D0-42F0-AC4C-4811C25EA4F9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59BA1-3B3D-49D7-B679-4527783122F8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126EFFC-9F40-4763-B739-1C539166ACDE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054C995-A101-40E4-88AF-8CCA2230FDF4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5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5EB19C7-A313-4953-8844-CFDFBDB67712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0DA2-C70C-4FFB-9E2D-CA69753C4E81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A22236-1168-4432-ABC0-6C926F115FB2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fld id="{3D2B433E-0492-43EF-A4EE-44302D691569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7950DC9-D196-45CC-BA9F-D6D5EE325BD5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B4A3-0DFD-4DB7-87BB-BDD024516FD0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168CF-9361-4963-AFD4-61E898C8E6D4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64BEE4-B63B-4B07-A227-E3BC01DE73A7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:a16="http://schemas.microsoft.com/office/drawing/2014/main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:a16="http://schemas.microsoft.com/office/drawing/2014/main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932F45-0E06-4599-AAE4-53FB7B523600}" type="datetime8">
              <a:rPr lang="en-US" smtClean="0"/>
              <a:pPr>
                <a:defRPr/>
              </a:pPr>
              <a:t>6/6/2025 10:18 AM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ltralytics.com/" TargetMode="External"/><Relationship Id="rId7" Type="http://schemas.openxmlformats.org/officeDocument/2006/relationships/hyperlink" Target="https://doi.org/10.1016/j.ijinfomgt.2020.102325" TargetMode="External"/><Relationship Id="rId2" Type="http://schemas.openxmlformats.org/officeDocument/2006/relationships/hyperlink" Target="https://doi.org/10.1007/s00138-008-0132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" TargetMode="External"/><Relationship Id="rId5" Type="http://schemas.openxmlformats.org/officeDocument/2006/relationships/hyperlink" Target="https://github.com/ultralytics/ultralytics" TargetMode="External"/><Relationship Id="rId4" Type="http://schemas.openxmlformats.org/officeDocument/2006/relationships/hyperlink" Target="https://arxiv.org/abs/1804.0276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237" y="6146363"/>
            <a:ext cx="6454086" cy="514350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 (Autonomous)</a:t>
            </a:r>
          </a:p>
        </p:txBody>
      </p:sp>
      <p:pic>
        <p:nvPicPr>
          <p:cNvPr id="17412" name="Picture 6" descr="shrast.png">
            <a:extLst>
              <a:ext uri="{FF2B5EF4-FFF2-40B4-BE49-F238E27FC236}">
                <a16:creationId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5" y="6134848"/>
            <a:ext cx="878038" cy="53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747A4E-E27F-440E-AC5C-08CA6872DEFA}"/>
              </a:ext>
            </a:extLst>
          </p:cNvPr>
          <p:cNvSpPr txBox="1">
            <a:spLocks/>
          </p:cNvSpPr>
          <p:nvPr/>
        </p:nvSpPr>
        <p:spPr bwMode="auto">
          <a:xfrm>
            <a:off x="1688306" y="1828800"/>
            <a:ext cx="3771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eaLnBrk="1" hangingPunct="1">
              <a:defRPr/>
            </a:pPr>
            <a:endParaRPr lang="en-US" sz="2250" dirty="0">
              <a:solidFill>
                <a:srgbClr val="42445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extBox 3">
            <a:extLst>
              <a:ext uri="{FF2B5EF4-FFF2-40B4-BE49-F238E27FC236}">
                <a16:creationId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7108"/>
            <a:ext cx="922808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(COM-811) Presentation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 CSE 8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Batch 2021-2025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CrowdSense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CV based framework</a:t>
            </a: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22074-7C1A-055B-C38B-7D91296FF636}"/>
              </a:ext>
            </a:extLst>
          </p:cNvPr>
          <p:cNvSpPr txBox="1"/>
          <p:nvPr/>
        </p:nvSpPr>
        <p:spPr>
          <a:xfrm>
            <a:off x="1080654" y="4346024"/>
            <a:ext cx="7527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80" b="1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Sanam Bhardwaj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2021A1R105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Sharma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2021A1R099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 descr="A logo with a letter m&#10;&#10;Description automatically generated">
            <a:extLst>
              <a:ext uri="{FF2B5EF4-FFF2-40B4-BE49-F238E27FC236}">
                <a16:creationId xmlns:a16="http://schemas.microsoft.com/office/drawing/2014/main" id="{E7CC7D9B-1886-E6F2-D84E-150968100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" y="2902747"/>
            <a:ext cx="6278641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414D-32FD-E9C3-BE64-3878FACC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D919-961D-26D5-74E9-336AFA1BC6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300" y="1520686"/>
            <a:ext cx="8153400" cy="510871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Zhan, B.,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Monekosso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N.,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Remagnino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Velastin, S. A., &amp; Xu, L. Q. (2008).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 analysis: a survey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Machine Vision and Applications, 19(5-6), 345-357.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https://doi.org/10.1007/s00138-008-0132-4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Birmohan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Singh; </a:t>
            </a:r>
            <a:r>
              <a:rPr lang="en-US" sz="1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Dalwinder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Singh; </a:t>
            </a:r>
            <a:r>
              <a:rPr lang="en-US" sz="1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Gurwinder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Singh; Neeraj Sharma; Vicky Sib- </a:t>
            </a:r>
            <a:r>
              <a:rPr lang="en-US" sz="1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“Motion detection for video surveillance”.</a:t>
            </a: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Documentation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https://docs.ultralytics.com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Zhan, B.,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Monekosso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N.,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Remagnino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Velastin, S. A., &amp; Xu, L. Q. (2008).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 analysis: a survey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Machine Vision and Applications, 19(5-6), 345-357.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https://doi.org/10.1007/s00138-008-0132-4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Redmon, J., &amp; Farhadi, A. (2018).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YOLOv3: An Incremental Improvement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https://arxiv.org/abs/1804.02767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Team. (2024).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Tutorials and Code Examples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https://github.com/ultralytics/ultralytics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Foundation. (2024).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3.10 Documentation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https://docs.python.org/3/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Chakraborty, T., &amp; Banerjee, S. (2021).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crowd monitoring and risk analysis using deep learning techniques: A review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International Journal of Information Management, 58, 102325.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https://doi.org/10.1016/j.ijinfomgt.2020.102325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et al. (2018).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Crowd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 TCSVT.</a:t>
            </a:r>
          </a:p>
          <a:p>
            <a:pPr algn="just">
              <a:buFont typeface="+mj-lt"/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8C84386-2736-1BB6-2D9A-13D993FAB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294856"/>
            <a:ext cx="7886700" cy="706438"/>
          </a:xfrm>
        </p:spPr>
        <p:txBody>
          <a:bodyPr/>
          <a:lstStyle/>
          <a:p>
            <a:pPr algn="ctr"/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788318-D069-3719-CD59-E056C878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0005FD2E-2FF2-4683-A32C-9B09376781B4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D80DBD17-B36D-82AA-13CF-32C9BC24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CB920D-E7DB-B4DA-51A6-2FA04BB6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716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en-US" sz="2800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5DFD5-DCAA-E5A0-62FF-4CC73C57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F4158E-5F48-D6BF-1598-DA1C9B76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56367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D38FBEE-3D6C-BF67-6B9A-F19489340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186" y="1616364"/>
            <a:ext cx="8740429" cy="519165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&amp; Problem Statement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&amp; Innovation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(Technology Stack)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/ Workflow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/ Outcomes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B351EA-5CDE-CBDF-7FE6-78CF39A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88F4E-D4A1-85B2-4133-D179E4DA15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24" y="2732809"/>
            <a:ext cx="3159991" cy="31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0CDBD5-21F7-77E5-85FD-15E6BA3A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Problem Statement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894D0B-7C4B-1AD0-0286-F8D9258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CCF10E69-2F7C-7136-8E95-3F4D6CDB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DA4D7-269A-2203-93E1-46E0D1D20DE8}"/>
              </a:ext>
            </a:extLst>
          </p:cNvPr>
          <p:cNvSpPr txBox="1"/>
          <p:nvPr/>
        </p:nvSpPr>
        <p:spPr>
          <a:xfrm>
            <a:off x="612648" y="1993691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public gatherings can quickly turn dangerous due to crowd surges or stampedes.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crowd management relies on manual monitoring, which is prone to delays and human error.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real-time, automated systems for detecting high-density crowd patterns and predicting potential stampede risks.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1D34A-C97A-EE07-A585-A503E4AF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38E30A1-552C-17A6-237A-CC8B7159B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064" y="337768"/>
            <a:ext cx="8153400" cy="717330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A5DF384-D7AC-A9E2-227F-BCFB161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B402238B-A59C-131A-CD2A-72608840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16596-F33F-40B7-9896-945F6684D1E1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C32D4-2B1D-E680-F6B3-AC10E1BB0BA1}"/>
              </a:ext>
            </a:extLst>
          </p:cNvPr>
          <p:cNvSpPr txBox="1"/>
          <p:nvPr/>
        </p:nvSpPr>
        <p:spPr>
          <a:xfrm>
            <a:off x="533400" y="1858780"/>
            <a:ext cx="6077262" cy="340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F9742-B211-B38A-E40A-0136C34BAF5E}"/>
              </a:ext>
            </a:extLst>
          </p:cNvPr>
          <p:cNvSpPr txBox="1"/>
          <p:nvPr/>
        </p:nvSpPr>
        <p:spPr>
          <a:xfrm>
            <a:off x="533400" y="185878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analyze crowd density in real-time using computer vision.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risk levels (Low, Medium, High) based on detected crowd count.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proactive alerts before a critical situation arises.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reactive measures by identifying sudden crowd surges.</a:t>
            </a:r>
          </a:p>
        </p:txBody>
      </p:sp>
    </p:spTree>
    <p:extLst>
      <p:ext uri="{BB962C8B-B14F-4D97-AF65-F5344CB8AC3E}">
        <p14:creationId xmlns:p14="http://schemas.microsoft.com/office/powerpoint/2010/main" val="175363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8C42-0F8C-2BB7-64E2-A5F5AA06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&amp; Innovation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449EB3-5C83-3778-6096-5713C7FCFA1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690062"/>
            <a:ext cx="841143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vision-based framework using YOLO (You Only Look Once) for people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 of crowd density from live video feeds or CCTV footage.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classification based on predefined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SORT is used for precise multi-object tracking to monitor individual movements and analyze crowd behavior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integration with surveillance systems.</a:t>
            </a:r>
          </a:p>
        </p:txBody>
      </p:sp>
    </p:spTree>
    <p:extLst>
      <p:ext uri="{BB962C8B-B14F-4D97-AF65-F5344CB8AC3E}">
        <p14:creationId xmlns:p14="http://schemas.microsoft.com/office/powerpoint/2010/main" val="391511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EF43-CEB9-FD6E-2D2B-46023DF3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CD87-4A37-4B48-EBE8-69C7A0EB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(Technology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6AE4-0738-1D79-89F7-6FAABB904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OpenCV, NumPy, 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VS Code, Virtual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Local system / CCTV integration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video 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people using YOLO.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detected individuals per frame.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risk level based on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 visual alerts and display FPS.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30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8985-FF1D-5857-B387-226E9687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/ Workflow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3B03F1-F90E-D59A-EB0C-D42A6831452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733455"/>
            <a:ext cx="838145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Video Feed (Live/CCTV/Recorded)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using YOLO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Counting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Level Determination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Overlay Results on 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Proactive/Reactive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4E5D2-8813-5519-E1EC-E552B5922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64" y="2149019"/>
            <a:ext cx="4229836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9A66-59D4-9D8A-A1CE-63EDCB27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CE4527-7213-8D14-66C4-BF38D153F8F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2305615"/>
            <a:ext cx="8153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YOLO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for lightweight, real-time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Crowd count displayed dynamically on video.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FPS display to monitor system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thresholds for flexible risk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65061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0EA7-37D9-8ED0-513E-2FF81375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327D7A-79B9-C23F-B9D9-1F2EFECD607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972776"/>
            <a:ext cx="833648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 of people in video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crowd counting with real-time FPS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risk classification and visual alerts.</a:t>
            </a:r>
          </a:p>
        </p:txBody>
      </p:sp>
    </p:spTree>
    <p:extLst>
      <p:ext uri="{BB962C8B-B14F-4D97-AF65-F5344CB8AC3E}">
        <p14:creationId xmlns:p14="http://schemas.microsoft.com/office/powerpoint/2010/main" val="242441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18373</TotalTime>
  <Words>720</Words>
  <Application>Microsoft Office PowerPoint</Application>
  <PresentationFormat>On-screen Show (4:3)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Wingdings 2</vt:lpstr>
      <vt:lpstr>1_AcademicPresentation3</vt:lpstr>
      <vt:lpstr>PowerPoint Presentation</vt:lpstr>
      <vt:lpstr>Table of Content</vt:lpstr>
      <vt:lpstr>Introduction &amp; Problem Statement</vt:lpstr>
      <vt:lpstr>Project Objectives</vt:lpstr>
      <vt:lpstr>Proposed Solution &amp; Innovation</vt:lpstr>
      <vt:lpstr>Methodology (Technology Stack)</vt:lpstr>
      <vt:lpstr>System Architecture / Workflow</vt:lpstr>
      <vt:lpstr>Implementation </vt:lpstr>
      <vt:lpstr>Result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sahil.adm@mietjammu.in</dc:creator>
  <cp:lastModifiedBy>Sanam .</cp:lastModifiedBy>
  <cp:revision>292</cp:revision>
  <dcterms:created xsi:type="dcterms:W3CDTF">2020-08-09T07:27:56Z</dcterms:created>
  <dcterms:modified xsi:type="dcterms:W3CDTF">2025-06-06T04:50:07Z</dcterms:modified>
</cp:coreProperties>
</file>