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6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3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2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26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85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4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65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37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7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1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AF86DF5-B23A-400E-A267-8BB0A9D6C4A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2F7CBA-D388-4D79-B10E-E4AC04624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BAA3-8D97-13C3-A45B-ED2E37624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Deeper with </a:t>
            </a:r>
            <a:r>
              <a:rPr lang="en-US" dirty="0" err="1"/>
              <a:t>Normalisation</a:t>
            </a:r>
            <a:r>
              <a:rPr lang="en-US" dirty="0"/>
              <a:t>, Encoding and Segmentation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70899-D4AA-FF8C-8B41-FE1A2138A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/>
          <a:p>
            <a:r>
              <a:rPr lang="en-US" dirty="0"/>
              <a:t>AI and Data Science</a:t>
            </a:r>
          </a:p>
          <a:p>
            <a:r>
              <a:rPr lang="en-US" dirty="0"/>
              <a:t>Lecture 2</a:t>
            </a:r>
          </a:p>
          <a:p>
            <a:r>
              <a:rPr lang="en-US" dirty="0"/>
              <a:t>By</a:t>
            </a:r>
          </a:p>
          <a:p>
            <a:r>
              <a:rPr lang="en-US" dirty="0"/>
              <a:t>Muhammad Sanan Qureshi </a:t>
            </a:r>
          </a:p>
        </p:txBody>
      </p:sp>
    </p:spTree>
    <p:extLst>
      <p:ext uri="{BB962C8B-B14F-4D97-AF65-F5344CB8AC3E}">
        <p14:creationId xmlns:p14="http://schemas.microsoft.com/office/powerpoint/2010/main" val="1732469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8BD8-3493-3BEF-0476-0E781404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– VI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0A2E5-7A85-959D-AA86-948540E4E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rgbClr val="FF0000"/>
                </a:solidFill>
              </a:rPr>
              <a:t>df['Gender_Code'] = le_gender.fit_transform(df['Gender‘])</a:t>
            </a:r>
          </a:p>
          <a:p>
            <a:r>
              <a:rPr lang="en-US" dirty="0"/>
              <a:t>‘</a:t>
            </a:r>
            <a:r>
              <a:rPr lang="en-US" dirty="0" err="1"/>
              <a:t>le_gender.fir_transfirm</a:t>
            </a:r>
            <a:r>
              <a:rPr lang="en-US" dirty="0"/>
              <a:t>’= this </a:t>
            </a:r>
            <a:r>
              <a:rPr lang="en-US" b="1" dirty="0"/>
              <a:t>learns</a:t>
            </a:r>
            <a:r>
              <a:rPr lang="en-US" dirty="0"/>
              <a:t> all the categories and </a:t>
            </a:r>
            <a:r>
              <a:rPr lang="en-US" b="1" dirty="0"/>
              <a:t>replaces them with numbers</a:t>
            </a:r>
            <a:r>
              <a:rPr lang="en-US" dirty="0"/>
              <a:t>.</a:t>
            </a:r>
          </a:p>
          <a:p>
            <a:r>
              <a:rPr lang="en-US" dirty="0"/>
              <a:t>The result is stored in a </a:t>
            </a:r>
            <a:r>
              <a:rPr lang="en-US" b="1" dirty="0"/>
              <a:t>new column</a:t>
            </a:r>
            <a:r>
              <a:rPr lang="en-US" dirty="0"/>
              <a:t> called ‘</a:t>
            </a:r>
            <a:r>
              <a:rPr lang="en-US" dirty="0" err="1"/>
              <a:t>Gender_Code</a:t>
            </a:r>
            <a:r>
              <a:rPr lang="en-US" dirty="0"/>
              <a:t>’. </a:t>
            </a:r>
          </a:p>
          <a:p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F73A11-FA85-ECDF-AA97-B66A60CE0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58050"/>
              </p:ext>
            </p:extLst>
          </p:nvPr>
        </p:nvGraphicFramePr>
        <p:xfrm>
          <a:off x="3151881" y="4558440"/>
          <a:ext cx="3998932" cy="1760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466">
                  <a:extLst>
                    <a:ext uri="{9D8B030D-6E8A-4147-A177-3AD203B41FA5}">
                      <a16:colId xmlns:a16="http://schemas.microsoft.com/office/drawing/2014/main" val="1974066822"/>
                    </a:ext>
                  </a:extLst>
                </a:gridCol>
                <a:gridCol w="1999466">
                  <a:extLst>
                    <a:ext uri="{9D8B030D-6E8A-4147-A177-3AD203B41FA5}">
                      <a16:colId xmlns:a16="http://schemas.microsoft.com/office/drawing/2014/main" val="351969739"/>
                    </a:ext>
                  </a:extLst>
                </a:gridCol>
              </a:tblGrid>
              <a:tr h="515258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Gender_Code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728700"/>
                  </a:ext>
                </a:extLst>
              </a:tr>
              <a:tr h="622454">
                <a:tc>
                  <a:txBody>
                    <a:bodyPr/>
                    <a:lstStyle/>
                    <a:p>
                      <a:r>
                        <a:rPr lang="en-US"/>
                        <a:t>Boy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112681"/>
                  </a:ext>
                </a:extLst>
              </a:tr>
              <a:tr h="622454">
                <a:tc>
                  <a:txBody>
                    <a:bodyPr/>
                    <a:lstStyle/>
                    <a:p>
                      <a:r>
                        <a:rPr lang="en-US"/>
                        <a:t>Girl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406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79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7885-AA9B-484A-9020-F5379388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– VII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5A97-B084-908E-0D1E-E2501363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same manner we will convert Subjects into numbers. 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3B87AD-7BE4-687C-670F-4883228D4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32859"/>
              </p:ext>
            </p:extLst>
          </p:nvPr>
        </p:nvGraphicFramePr>
        <p:xfrm>
          <a:off x="3059415" y="3031351"/>
          <a:ext cx="5478410" cy="169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205">
                  <a:extLst>
                    <a:ext uri="{9D8B030D-6E8A-4147-A177-3AD203B41FA5}">
                      <a16:colId xmlns:a16="http://schemas.microsoft.com/office/drawing/2014/main" val="3617891165"/>
                    </a:ext>
                  </a:extLst>
                </a:gridCol>
                <a:gridCol w="2739205">
                  <a:extLst>
                    <a:ext uri="{9D8B030D-6E8A-4147-A177-3AD203B41FA5}">
                      <a16:colId xmlns:a16="http://schemas.microsoft.com/office/drawing/2014/main" val="2762267029"/>
                    </a:ext>
                  </a:extLst>
                </a:gridCol>
              </a:tblGrid>
              <a:tr h="423690">
                <a:tc>
                  <a:txBody>
                    <a:bodyPr/>
                    <a:lstStyle/>
                    <a:p>
                      <a:r>
                        <a:rPr lang="en-US"/>
                        <a:t>Favourite_Subject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Subject_Code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027203"/>
                  </a:ext>
                </a:extLst>
              </a:tr>
              <a:tr h="423690"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937216"/>
                  </a:ext>
                </a:extLst>
              </a:tr>
              <a:tr h="423690">
                <a:tc>
                  <a:txBody>
                    <a:bodyPr/>
                    <a:lstStyle/>
                    <a:p>
                      <a:r>
                        <a:rPr lang="en-US"/>
                        <a:t>Maths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16724"/>
                  </a:ext>
                </a:extLst>
              </a:tr>
              <a:tr h="423690"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981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6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3212-18F5-E0AC-FE66-DF5395964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–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6AE9F-33C8-F9AB-5897-6DB90768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Segmentation</a:t>
            </a:r>
            <a:r>
              <a:rPr lang="en-US" dirty="0"/>
              <a:t> means </a:t>
            </a:r>
            <a:r>
              <a:rPr lang="en-US" b="1" dirty="0"/>
              <a:t>dividing data into groups</a:t>
            </a:r>
            <a:r>
              <a:rPr lang="en-US" dirty="0"/>
              <a:t> (or </a:t>
            </a:r>
            <a:r>
              <a:rPr lang="en-US" b="1" dirty="0"/>
              <a:t>segments</a:t>
            </a:r>
            <a:r>
              <a:rPr lang="en-US" dirty="0"/>
              <a:t>) based on </a:t>
            </a:r>
            <a:r>
              <a:rPr lang="en-US" b="1" dirty="0"/>
              <a:t>something they have in common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We use segmentation when we want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different rules or models to each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17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AFFB-8BC1-ADB9-7B16-8634AF58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7C065-D7B1-D0C3-A6F3-73D9C137E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have a class of students. We can segment them based on:</a:t>
            </a:r>
          </a:p>
          <a:p>
            <a:r>
              <a:rPr lang="en-US" dirty="0"/>
              <a:t>This helps us answer questions like:</a:t>
            </a:r>
          </a:p>
          <a:p>
            <a:r>
              <a:rPr lang="en-US" dirty="0"/>
              <a:t>Are 13-year-olds scoring better in Science?</a:t>
            </a:r>
          </a:p>
          <a:p>
            <a:r>
              <a:rPr lang="en-US" dirty="0"/>
              <a:t>Do students who </a:t>
            </a:r>
          </a:p>
          <a:p>
            <a:pPr marL="0" indent="0">
              <a:buNone/>
            </a:pPr>
            <a:r>
              <a:rPr lang="en-US" dirty="0"/>
              <a:t>like </a:t>
            </a:r>
            <a:r>
              <a:rPr lang="en-US" dirty="0" err="1"/>
              <a:t>Maths</a:t>
            </a:r>
            <a:r>
              <a:rPr lang="en-US" dirty="0"/>
              <a:t> also do well in it?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BBD2-F671-4036-D091-27A30029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74888"/>
              </p:ext>
            </p:extLst>
          </p:nvPr>
        </p:nvGraphicFramePr>
        <p:xfrm>
          <a:off x="6634823" y="3429000"/>
          <a:ext cx="5036620" cy="281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310">
                  <a:extLst>
                    <a:ext uri="{9D8B030D-6E8A-4147-A177-3AD203B41FA5}">
                      <a16:colId xmlns:a16="http://schemas.microsoft.com/office/drawing/2014/main" val="3118213681"/>
                    </a:ext>
                  </a:extLst>
                </a:gridCol>
                <a:gridCol w="2518310">
                  <a:extLst>
                    <a:ext uri="{9D8B030D-6E8A-4147-A177-3AD203B41FA5}">
                      <a16:colId xmlns:a16="http://schemas.microsoft.com/office/drawing/2014/main" val="2979641162"/>
                    </a:ext>
                  </a:extLst>
                </a:gridCol>
              </a:tblGrid>
              <a:tr h="544435">
                <a:tc>
                  <a:txBody>
                    <a:bodyPr/>
                    <a:lstStyle/>
                    <a:p>
                      <a:r>
                        <a:rPr lang="en-US"/>
                        <a:t>Segment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490088"/>
                  </a:ext>
                </a:extLst>
              </a:tr>
              <a:tr h="544435">
                <a:tc>
                  <a:txBody>
                    <a:bodyPr/>
                    <a:lstStyle/>
                    <a:p>
                      <a:r>
                        <a:rPr lang="en-US" b="1"/>
                        <a:t>Age Group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12-year-olds, 13-year-olds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195092"/>
                  </a:ext>
                </a:extLst>
              </a:tr>
              <a:tr h="544435">
                <a:tc>
                  <a:txBody>
                    <a:bodyPr/>
                    <a:lstStyle/>
                    <a:p>
                      <a:r>
                        <a:rPr lang="en-US" b="1"/>
                        <a:t>Gender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Boys and Girls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09688"/>
                  </a:ext>
                </a:extLst>
              </a:tr>
              <a:tr h="544435">
                <a:tc>
                  <a:txBody>
                    <a:bodyPr/>
                    <a:lstStyle/>
                    <a:p>
                      <a:r>
                        <a:rPr lang="en-US" b="1"/>
                        <a:t>Maths Score Level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Low, Medium,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757943"/>
                  </a:ext>
                </a:extLst>
              </a:tr>
              <a:tr h="544435">
                <a:tc>
                  <a:txBody>
                    <a:bodyPr/>
                    <a:lstStyle/>
                    <a:p>
                      <a:r>
                        <a:rPr lang="en-US" b="1"/>
                        <a:t>Favourite Subject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Science, English, </a:t>
                      </a:r>
                      <a:r>
                        <a:rPr lang="en-US" dirty="0" err="1"/>
                        <a:t>Maths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061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02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FD24-FAA3-0147-C94D-F747CED2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–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9FDE-31F6-A898-5DC5-754D207EE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we want to segment students as:</a:t>
            </a:r>
          </a:p>
          <a:p>
            <a:r>
              <a:rPr lang="en-US" dirty="0"/>
              <a:t>‘Juniors’ if age is 12.</a:t>
            </a:r>
          </a:p>
          <a:p>
            <a:r>
              <a:rPr lang="en-US" dirty="0"/>
              <a:t>‘Senior’ if age is 13 or above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E7D45-A5B0-8F34-C624-455B27DA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776" y="3575407"/>
            <a:ext cx="6215408" cy="243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3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3A6E-F4B4-C29A-4028-D7711AFC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– IV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ABCA-0BBC-E8A7-562C-E25861415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same manner, we can understand the ‘segmentation’ part of the code that we did in Google </a:t>
            </a:r>
            <a:r>
              <a:rPr lang="en-US" dirty="0" err="1"/>
              <a:t>Colab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63941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2FE3-12A1-6BD1-45D7-C3B98EF1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6C4F-8C0F-9D1C-B6FC-E589FEE80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9068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C36F-5C72-73BA-A022-38922BA5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4017-5CC5-285C-BC26-B2FEE140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Normalization</a:t>
            </a:r>
          </a:p>
          <a:p>
            <a:r>
              <a:rPr lang="en-US" dirty="0"/>
              <a:t>Encoding</a:t>
            </a:r>
          </a:p>
          <a:p>
            <a:r>
              <a:rPr lang="en-US" dirty="0"/>
              <a:t>Segmentation </a:t>
            </a:r>
          </a:p>
        </p:txBody>
      </p:sp>
    </p:spTree>
    <p:extLst>
      <p:ext uri="{BB962C8B-B14F-4D97-AF65-F5344CB8AC3E}">
        <p14:creationId xmlns:p14="http://schemas.microsoft.com/office/powerpoint/2010/main" val="298579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56BC-E714-F810-07B5-A03D65B7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let’s open Google Collab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ADD33-64D4-F8A8-36B8-C7C8A77AC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54F4-DE09-C237-5564-C0EA194E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Normalisation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3EC14-E052-E7F3-A2AA-05EBAE2A1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boy scores 10 in Age and 90 in </a:t>
                </a:r>
                <a:r>
                  <a:rPr lang="en-US" dirty="0" err="1"/>
                  <a:t>Maths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Without </a:t>
                </a:r>
                <a:r>
                  <a:rPr lang="en-US" dirty="0" err="1"/>
                  <a:t>normalising</a:t>
                </a:r>
                <a:r>
                  <a:rPr lang="en-US" dirty="0"/>
                  <a:t>, the AI might think </a:t>
                </a:r>
                <a:r>
                  <a:rPr lang="en-US" dirty="0" err="1"/>
                  <a:t>Maths</a:t>
                </a:r>
                <a:r>
                  <a:rPr lang="en-US" dirty="0"/>
                  <a:t> is more important just because it’s a bigger number!</a:t>
                </a:r>
              </a:p>
              <a:p>
                <a:r>
                  <a:rPr lang="en-US" dirty="0"/>
                  <a:t>Normalised 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𝑚𝑖𝑛𝑖𝑚𝑢𝑛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further details, please visit lecture 01.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3EC14-E052-E7F3-A2AA-05EBAE2A1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9" r="-1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39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4E8F-0E6C-791A-4342-3285AF71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– I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A595-1EB6-8864-C0FD-A13699FD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Encoding</a:t>
            </a:r>
            <a:r>
              <a:rPr lang="en-US" dirty="0"/>
              <a:t> means converting </a:t>
            </a:r>
            <a:r>
              <a:rPr lang="en-US" b="1" dirty="0"/>
              <a:t>text data into numbers</a:t>
            </a:r>
            <a:r>
              <a:rPr lang="en-US" dirty="0"/>
              <a:t> so machines can understand.</a:t>
            </a:r>
          </a:p>
          <a:p>
            <a:r>
              <a:rPr lang="en-US" dirty="0"/>
              <a:t>Example: Gender column — "Boy", "Girl“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386D2D-B355-CA1B-E0CF-D32175C7E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88344"/>
              </p:ext>
            </p:extLst>
          </p:nvPr>
        </p:nvGraphicFramePr>
        <p:xfrm>
          <a:off x="1220341" y="3658075"/>
          <a:ext cx="5807184" cy="283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592">
                  <a:extLst>
                    <a:ext uri="{9D8B030D-6E8A-4147-A177-3AD203B41FA5}">
                      <a16:colId xmlns:a16="http://schemas.microsoft.com/office/drawing/2014/main" val="2076589006"/>
                    </a:ext>
                  </a:extLst>
                </a:gridCol>
                <a:gridCol w="2903592">
                  <a:extLst>
                    <a:ext uri="{9D8B030D-6E8A-4147-A177-3AD203B41FA5}">
                      <a16:colId xmlns:a16="http://schemas.microsoft.com/office/drawing/2014/main" val="1717656136"/>
                    </a:ext>
                  </a:extLst>
                </a:gridCol>
              </a:tblGrid>
              <a:tr h="944933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02843"/>
                  </a:ext>
                </a:extLst>
              </a:tr>
              <a:tr h="944933">
                <a:tc>
                  <a:txBody>
                    <a:bodyPr/>
                    <a:lstStyle/>
                    <a:p>
                      <a:r>
                        <a:rPr lang="en-US"/>
                        <a:t>Boy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946688"/>
                  </a:ext>
                </a:extLst>
              </a:tr>
              <a:tr h="944933">
                <a:tc>
                  <a:txBody>
                    <a:bodyPr/>
                    <a:lstStyle/>
                    <a:p>
                      <a:r>
                        <a:rPr lang="en-US"/>
                        <a:t>Girl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192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869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5E2-B134-03E2-2F9B-AB3AF08D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59D6-3894-4BF2-036B-8A8BCDAD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459" y="1690688"/>
            <a:ext cx="10515600" cy="4351338"/>
          </a:xfrm>
        </p:spPr>
        <p:txBody>
          <a:bodyPr/>
          <a:lstStyle/>
          <a:p>
            <a:r>
              <a:rPr lang="en-US" b="1" dirty="0"/>
              <a:t>Label Encoding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categories have </a:t>
            </a:r>
            <a:r>
              <a:rPr lang="en-US" b="1" dirty="0"/>
              <a:t>some order</a:t>
            </a:r>
            <a:r>
              <a:rPr lang="en-US" dirty="0"/>
              <a:t> </a:t>
            </a:r>
          </a:p>
          <a:p>
            <a:r>
              <a:rPr lang="en-US" dirty="0"/>
              <a:t>(e.g., "Low", "Medium", "High")</a:t>
            </a:r>
            <a:endParaRPr lang="en-US" b="1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FB8629-9F0A-ADF0-6FE5-18F5F0360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08674"/>
              </p:ext>
            </p:extLst>
          </p:nvPr>
        </p:nvGraphicFramePr>
        <p:xfrm>
          <a:off x="7510409" y="1377212"/>
          <a:ext cx="3504344" cy="231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172">
                  <a:extLst>
                    <a:ext uri="{9D8B030D-6E8A-4147-A177-3AD203B41FA5}">
                      <a16:colId xmlns:a16="http://schemas.microsoft.com/office/drawing/2014/main" val="1880991247"/>
                    </a:ext>
                  </a:extLst>
                </a:gridCol>
                <a:gridCol w="1752172">
                  <a:extLst>
                    <a:ext uri="{9D8B030D-6E8A-4147-A177-3AD203B41FA5}">
                      <a16:colId xmlns:a16="http://schemas.microsoft.com/office/drawing/2014/main" val="3518180726"/>
                    </a:ext>
                  </a:extLst>
                </a:gridCol>
              </a:tblGrid>
              <a:tr h="462242">
                <a:tc>
                  <a:txBody>
                    <a:bodyPr/>
                    <a:lstStyle/>
                    <a:p>
                      <a:r>
                        <a:rPr lang="en-US"/>
                        <a:t>Subject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033439"/>
                  </a:ext>
                </a:extLst>
              </a:tr>
              <a:tr h="462242">
                <a:tc>
                  <a:txBody>
                    <a:bodyPr/>
                    <a:lstStyle/>
                    <a:p>
                      <a:r>
                        <a:rPr lang="en-US"/>
                        <a:t>Maths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659792"/>
                  </a:ext>
                </a:extLst>
              </a:tr>
              <a:tr h="462242"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136001"/>
                  </a:ext>
                </a:extLst>
              </a:tr>
              <a:tr h="462242"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280337"/>
                  </a:ext>
                </a:extLst>
              </a:tr>
              <a:tr h="462242">
                <a:tc>
                  <a:txBody>
                    <a:bodyPr/>
                    <a:lstStyle/>
                    <a:p>
                      <a:r>
                        <a:rPr lang="en-US"/>
                        <a:t>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27109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F6668A-2674-F464-7B75-2F16E1AFF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9" y="4075055"/>
            <a:ext cx="9741692" cy="20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6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559E-4A52-50D7-4FF7-34023077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– III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D291-19FD-3D64-108C-10296E745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One-Hot Encoding </a:t>
            </a:r>
          </a:p>
          <a:p>
            <a:r>
              <a:rPr lang="en-US" dirty="0"/>
              <a:t>One-Hot Encoding makes a </a:t>
            </a:r>
            <a:r>
              <a:rPr lang="en-US" b="1" dirty="0"/>
              <a:t>new column for each category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fills </a:t>
            </a:r>
            <a:r>
              <a:rPr lang="en-US" b="1" dirty="0"/>
              <a:t>1</a:t>
            </a:r>
            <a:r>
              <a:rPr lang="en-US" dirty="0"/>
              <a:t> where the category is present and </a:t>
            </a:r>
            <a:r>
              <a:rPr lang="en-US" b="1" dirty="0"/>
              <a:t>0</a:t>
            </a:r>
            <a:r>
              <a:rPr lang="en-US" dirty="0"/>
              <a:t> for all others.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C7744C-AEC5-5B0D-1E01-5D9365493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32714"/>
              </p:ext>
            </p:extLst>
          </p:nvPr>
        </p:nvGraphicFramePr>
        <p:xfrm>
          <a:off x="2484063" y="3657974"/>
          <a:ext cx="5755812" cy="1961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8953">
                  <a:extLst>
                    <a:ext uri="{9D8B030D-6E8A-4147-A177-3AD203B41FA5}">
                      <a16:colId xmlns:a16="http://schemas.microsoft.com/office/drawing/2014/main" val="1046839787"/>
                    </a:ext>
                  </a:extLst>
                </a:gridCol>
                <a:gridCol w="1438953">
                  <a:extLst>
                    <a:ext uri="{9D8B030D-6E8A-4147-A177-3AD203B41FA5}">
                      <a16:colId xmlns:a16="http://schemas.microsoft.com/office/drawing/2014/main" val="333534037"/>
                    </a:ext>
                  </a:extLst>
                </a:gridCol>
                <a:gridCol w="1438953">
                  <a:extLst>
                    <a:ext uri="{9D8B030D-6E8A-4147-A177-3AD203B41FA5}">
                      <a16:colId xmlns:a16="http://schemas.microsoft.com/office/drawing/2014/main" val="1622605043"/>
                    </a:ext>
                  </a:extLst>
                </a:gridCol>
                <a:gridCol w="1438953">
                  <a:extLst>
                    <a:ext uri="{9D8B030D-6E8A-4147-A177-3AD203B41FA5}">
                      <a16:colId xmlns:a16="http://schemas.microsoft.com/office/drawing/2014/main" val="2000704008"/>
                    </a:ext>
                  </a:extLst>
                </a:gridCol>
              </a:tblGrid>
              <a:tr h="490498">
                <a:tc>
                  <a:txBody>
                    <a:bodyPr/>
                    <a:lstStyle/>
                    <a:p>
                      <a:r>
                        <a:rPr lang="en-US"/>
                        <a:t>Maths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843063"/>
                  </a:ext>
                </a:extLst>
              </a:tr>
              <a:tr h="49049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554952"/>
                  </a:ext>
                </a:extLst>
              </a:tr>
              <a:tr h="49049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075870"/>
                  </a:ext>
                </a:extLst>
              </a:tr>
              <a:tr h="49049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92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55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CF3E-EC79-51D9-836E-C25B479C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– IV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D77C-6717-FBF0-C1F3-B35923C8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categories are not ordered.</a:t>
            </a:r>
          </a:p>
          <a:p>
            <a:r>
              <a:rPr lang="en-US" dirty="0"/>
              <a:t>When you don’t want the model to think one category is "greater" than another.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3F233-994B-F2B4-5977-7B174516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40" y="3508821"/>
            <a:ext cx="9386341" cy="110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7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840A-60EF-6782-4A6A-19D7EF4B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– V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CEAF5-9C26-99D8-2329-91326E0D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sklearn.preprocessing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LabelEncoder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This line tells Python to </a:t>
            </a:r>
            <a:r>
              <a:rPr lang="en-US" b="1" dirty="0"/>
              <a:t>bring in the </a:t>
            </a:r>
            <a:r>
              <a:rPr lang="en-US" b="1" dirty="0" err="1"/>
              <a:t>LabelEncoder</a:t>
            </a:r>
            <a:r>
              <a:rPr lang="en-US" b="1" dirty="0"/>
              <a:t> tool</a:t>
            </a:r>
            <a:r>
              <a:rPr lang="en-US" dirty="0"/>
              <a:t> from a library called </a:t>
            </a:r>
            <a:r>
              <a:rPr lang="en-US" b="1" dirty="0"/>
              <a:t>scikit-learn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le_gender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LabelEncoder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This one will be used to </a:t>
            </a:r>
            <a:r>
              <a:rPr lang="en-US" b="1" dirty="0"/>
              <a:t>convert gender</a:t>
            </a:r>
            <a:r>
              <a:rPr lang="en-US" dirty="0"/>
              <a:t> ("Boy", "Girl") into numbers.</a:t>
            </a:r>
          </a:p>
          <a:p>
            <a:r>
              <a:rPr lang="en-US" dirty="0"/>
              <a:t>Hey Python, please make a </a:t>
            </a:r>
            <a:r>
              <a:rPr lang="en-US" dirty="0" err="1"/>
              <a:t>labeller</a:t>
            </a:r>
            <a:r>
              <a:rPr lang="en-US" dirty="0"/>
              <a:t> called ‘</a:t>
            </a:r>
            <a:r>
              <a:rPr lang="en-US" dirty="0" err="1"/>
              <a:t>le_gender</a:t>
            </a:r>
            <a:r>
              <a:rPr lang="en-US" dirty="0"/>
              <a:t>’ to label the genders.</a:t>
            </a:r>
          </a:p>
        </p:txBody>
      </p:sp>
    </p:spTree>
    <p:extLst>
      <p:ext uri="{BB962C8B-B14F-4D97-AF65-F5344CB8AC3E}">
        <p14:creationId xmlns:p14="http://schemas.microsoft.com/office/powerpoint/2010/main" val="84782555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120</TotalTime>
  <Words>539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Tw Cen MT</vt:lpstr>
      <vt:lpstr>Droplet</vt:lpstr>
      <vt:lpstr>Going Deeper with Normalisation, Encoding and Segmentation </vt:lpstr>
      <vt:lpstr>Outline </vt:lpstr>
      <vt:lpstr>First, let’s open Google Collab</vt:lpstr>
      <vt:lpstr>Normalisation </vt:lpstr>
      <vt:lpstr>Encoding – I  </vt:lpstr>
      <vt:lpstr>Encoding – II </vt:lpstr>
      <vt:lpstr>Encoding – III </vt:lpstr>
      <vt:lpstr>Encoding – IV </vt:lpstr>
      <vt:lpstr>Encoding – V </vt:lpstr>
      <vt:lpstr>Encoding – VI </vt:lpstr>
      <vt:lpstr>Encoding – VII </vt:lpstr>
      <vt:lpstr>Segmentation – I </vt:lpstr>
      <vt:lpstr>Segmentation – II </vt:lpstr>
      <vt:lpstr>Segmentation – III </vt:lpstr>
      <vt:lpstr>Segmentation – IV </vt:lpstr>
      <vt:lpstr>The End.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Sanan Qureshi</dc:creator>
  <cp:lastModifiedBy>Sanan Qureshi</cp:lastModifiedBy>
  <cp:revision>12</cp:revision>
  <dcterms:created xsi:type="dcterms:W3CDTF">2025-05-13T07:15:36Z</dcterms:created>
  <dcterms:modified xsi:type="dcterms:W3CDTF">2025-05-22T07:21:15Z</dcterms:modified>
</cp:coreProperties>
</file>