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1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0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318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9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916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87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32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2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6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9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7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0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7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5614-99A9-49C5-BC34-06E535B4491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D5BF8C-E86E-478D-84B7-4B5B7791D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1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ean-median-mod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8FF7-386D-AC6E-09B4-0E6705608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Data Cleaning and Preprocessing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03EF5-9477-E2B6-F93B-16D830E61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 &amp; Data Science</a:t>
            </a:r>
          </a:p>
          <a:p>
            <a:r>
              <a:rPr lang="en-US" dirty="0"/>
              <a:t>By </a:t>
            </a:r>
          </a:p>
          <a:p>
            <a:r>
              <a:rPr lang="en-US" dirty="0"/>
              <a:t>Muhammad Sanan Qureshi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2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DD1A-C6A7-3BAB-52FE-E7EBF85D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26EB-4070-C1A7-5DA8-7B6923C8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Machines can't handle messy or missing data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data helps AI give better and smarter answers.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It's like </a:t>
            </a:r>
            <a:r>
              <a:rPr lang="en-US" b="1" dirty="0"/>
              <a:t>getting ingredients ready before cooking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BA09-978E-517F-610B-D6A7F999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3B187-BEE0-4CEA-0F12-9BEEC042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Remove extra spaces and wrong spellings</a:t>
            </a:r>
          </a:p>
          <a:p>
            <a:pPr>
              <a:buFont typeface="+mj-lt"/>
              <a:buAutoNum type="arabicPeriod"/>
            </a:pPr>
            <a:r>
              <a:rPr lang="en-US" dirty="0"/>
              <a:t>Fix missing values (e.g. fill in average marks)</a:t>
            </a:r>
          </a:p>
          <a:p>
            <a:pPr>
              <a:buFont typeface="+mj-lt"/>
              <a:buAutoNum type="arabicPeriod"/>
            </a:pPr>
            <a:r>
              <a:rPr lang="en-US" dirty="0"/>
              <a:t>Fix wrong values (e.g. marks above 100 or below 0)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Standardise</a:t>
            </a:r>
            <a:r>
              <a:rPr lang="en-US" dirty="0"/>
              <a:t> text (e.g. ‘</a:t>
            </a:r>
            <a:r>
              <a:rPr lang="en-US" dirty="0" err="1"/>
              <a:t>australia</a:t>
            </a:r>
            <a:r>
              <a:rPr lang="en-US" dirty="0"/>
              <a:t>’ → ‘Australia’)</a:t>
            </a:r>
          </a:p>
          <a:p>
            <a:pPr>
              <a:buFont typeface="+mj-lt"/>
              <a:buAutoNum type="arabicPeriod"/>
            </a:pPr>
            <a:r>
              <a:rPr lang="en-US" dirty="0"/>
              <a:t>Convert data types (e.g. dates or numbers)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new columns (e.g. Age from Year of Birth)</a:t>
            </a:r>
          </a:p>
          <a:p>
            <a:pPr>
              <a:buFont typeface="+mj-lt"/>
              <a:buAutoNum type="arabicPeriod"/>
            </a:pPr>
            <a:r>
              <a:rPr lang="en-US" dirty="0"/>
              <a:t>Remove duplicate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3607-D4B0-2E26-0209-26D378F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3D8F-5CE6-F43E-1B05-FBD9C5C4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Transformation</a:t>
            </a:r>
            <a:r>
              <a:rPr lang="en-US" dirty="0"/>
              <a:t> means </a:t>
            </a:r>
            <a:r>
              <a:rPr lang="en-US" b="1" dirty="0"/>
              <a:t>changing the data into a new format</a:t>
            </a:r>
            <a:r>
              <a:rPr lang="en-US" dirty="0"/>
              <a:t> that is better for learning or analysis.</a:t>
            </a:r>
          </a:p>
          <a:p>
            <a:r>
              <a:rPr lang="en-US" dirty="0"/>
              <a:t>Think of it like </a:t>
            </a:r>
            <a:r>
              <a:rPr lang="en-US" b="1" dirty="0"/>
              <a:t>repacking your school bag</a:t>
            </a:r>
            <a:r>
              <a:rPr lang="en-US" dirty="0"/>
              <a:t> — putting everything in the right place, so it’s easier to carry and find!</a:t>
            </a:r>
          </a:p>
        </p:txBody>
      </p:sp>
    </p:spTree>
    <p:extLst>
      <p:ext uri="{BB962C8B-B14F-4D97-AF65-F5344CB8AC3E}">
        <p14:creationId xmlns:p14="http://schemas.microsoft.com/office/powerpoint/2010/main" val="67001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173E-D34B-7411-851B-F49F8F85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– II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B9E9E-51FF-CF5C-0275-3BAD08213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  <a:p>
            <a:r>
              <a:rPr lang="en-US" dirty="0"/>
              <a:t>It helps data become </a:t>
            </a:r>
            <a:r>
              <a:rPr lang="en-US" b="1" dirty="0"/>
              <a:t>easier to use</a:t>
            </a:r>
            <a:r>
              <a:rPr lang="en-US" dirty="0"/>
              <a:t> for AI models.</a:t>
            </a:r>
          </a:p>
          <a:p>
            <a:r>
              <a:rPr lang="en-US" dirty="0"/>
              <a:t>It makes data more </a:t>
            </a:r>
            <a:r>
              <a:rPr lang="en-US" b="1" dirty="0"/>
              <a:t>accurate, consistent, and useful</a:t>
            </a:r>
            <a:r>
              <a:rPr lang="en-US" dirty="0"/>
              <a:t>.</a:t>
            </a:r>
          </a:p>
          <a:p>
            <a:r>
              <a:rPr lang="en-US" dirty="0"/>
              <a:t>AI models understand </a:t>
            </a:r>
            <a:r>
              <a:rPr lang="en-US" b="1" dirty="0"/>
              <a:t>numbers</a:t>
            </a:r>
            <a:r>
              <a:rPr lang="en-US" dirty="0"/>
              <a:t> better than </a:t>
            </a:r>
            <a:r>
              <a:rPr lang="en-US" b="1" dirty="0"/>
              <a:t>text</a:t>
            </a:r>
            <a:r>
              <a:rPr lang="en-US" dirty="0"/>
              <a:t> — we help with that!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A51C-AD72-2702-58E6-260DE00E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– III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774698-13A2-A0DF-4C2C-69965E171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246979"/>
              </p:ext>
            </p:extLst>
          </p:nvPr>
        </p:nvGraphicFramePr>
        <p:xfrm>
          <a:off x="2589213" y="2133600"/>
          <a:ext cx="8915400" cy="372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109909188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990337678"/>
                    </a:ext>
                  </a:extLst>
                </a:gridCol>
              </a:tblGrid>
              <a:tr h="744484">
                <a:tc>
                  <a:txBody>
                    <a:bodyPr/>
                    <a:lstStyle/>
                    <a:p>
                      <a:r>
                        <a:rPr lang="en-US"/>
                        <a:t>Original Data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Transformed Data</a:t>
                      </a:r>
                    </a:p>
                  </a:txBody>
                  <a:tcPr marL="77525" marR="77525" anchor="ctr"/>
                </a:tc>
                <a:extLst>
                  <a:ext uri="{0D108BD9-81ED-4DB2-BD59-A6C34878D82A}">
                    <a16:rowId xmlns:a16="http://schemas.microsoft.com/office/drawing/2014/main" val="1476043488"/>
                  </a:ext>
                </a:extLst>
              </a:tr>
              <a:tr h="744484">
                <a:tc>
                  <a:txBody>
                    <a:bodyPr/>
                    <a:lstStyle/>
                    <a:p>
                      <a:r>
                        <a:rPr lang="en-US"/>
                        <a:t>"2010" (year)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Age = 2024 - 2010 = 14</a:t>
                      </a:r>
                    </a:p>
                  </a:txBody>
                  <a:tcPr marL="77525" marR="77525" anchor="ctr"/>
                </a:tc>
                <a:extLst>
                  <a:ext uri="{0D108BD9-81ED-4DB2-BD59-A6C34878D82A}">
                    <a16:rowId xmlns:a16="http://schemas.microsoft.com/office/drawing/2014/main" val="2016826738"/>
                  </a:ext>
                </a:extLst>
              </a:tr>
              <a:tr h="744484">
                <a:tc>
                  <a:txBody>
                    <a:bodyPr/>
                    <a:lstStyle/>
                    <a:p>
                      <a:r>
                        <a:rPr lang="en-US"/>
                        <a:t>"australia"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"Australia" (correct case)</a:t>
                      </a:r>
                    </a:p>
                  </a:txBody>
                  <a:tcPr marL="77525" marR="77525" anchor="ctr"/>
                </a:tc>
                <a:extLst>
                  <a:ext uri="{0D108BD9-81ED-4DB2-BD59-A6C34878D82A}">
                    <a16:rowId xmlns:a16="http://schemas.microsoft.com/office/drawing/2014/main" val="1828136297"/>
                  </a:ext>
                </a:extLst>
              </a:tr>
              <a:tr h="744484">
                <a:tc>
                  <a:txBody>
                    <a:bodyPr/>
                    <a:lstStyle/>
                    <a:p>
                      <a:r>
                        <a:rPr lang="en-US"/>
                        <a:t>-5 (marks)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 (fixed minimum)</a:t>
                      </a:r>
                    </a:p>
                  </a:txBody>
                  <a:tcPr marL="77525" marR="77525" anchor="ctr"/>
                </a:tc>
                <a:extLst>
                  <a:ext uri="{0D108BD9-81ED-4DB2-BD59-A6C34878D82A}">
                    <a16:rowId xmlns:a16="http://schemas.microsoft.com/office/drawing/2014/main" val="1008382150"/>
                  </a:ext>
                </a:extLst>
              </a:tr>
              <a:tr h="744484">
                <a:tc>
                  <a:txBody>
                    <a:bodyPr/>
                    <a:lstStyle/>
                    <a:p>
                      <a:r>
                        <a:rPr lang="en-US"/>
                        <a:t>"Yes" / "No"</a:t>
                      </a:r>
                    </a:p>
                  </a:txBody>
                  <a:tcPr marL="77525" marR="775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/ 0 (converted to numbers)</a:t>
                      </a:r>
                    </a:p>
                  </a:txBody>
                  <a:tcPr marL="77525" marR="77525" anchor="ctr"/>
                </a:tc>
                <a:extLst>
                  <a:ext uri="{0D108BD9-81ED-4DB2-BD59-A6C34878D82A}">
                    <a16:rowId xmlns:a16="http://schemas.microsoft.com/office/drawing/2014/main" val="2205981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50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7361-FE86-407F-0903-65319840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 – III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32E810-0E88-272C-7FF7-31B0BAA4A5B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8642" y="1893921"/>
            <a:ext cx="1079471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/>
              <a:t>Common transformations: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to numbers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 into 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all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the same format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out-of-range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values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useful 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 Total Marks)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Suppose you have a column with "Yes" and "No" values.</a:t>
            </a:r>
            <a:br>
              <a:rPr lang="en-US" sz="2400" dirty="0"/>
            </a:br>
            <a:r>
              <a:rPr lang="en-US" sz="2400" dirty="0"/>
              <a:t>We can transform it into 1 and 0, because machines understand numbers better than words!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1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649D-79E4-103F-FB44-7A7962BA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6DFC-2193-D440-EE23-53871CA4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Normalization</a:t>
            </a:r>
            <a:r>
              <a:rPr lang="en-US" dirty="0"/>
              <a:t> is the process of </a:t>
            </a:r>
            <a:r>
              <a:rPr lang="en-US" b="1" dirty="0"/>
              <a:t>making numbers smaller and similar</a:t>
            </a:r>
            <a:r>
              <a:rPr lang="en-US" dirty="0"/>
              <a:t> so they are easier to compare.</a:t>
            </a:r>
          </a:p>
          <a:p>
            <a:r>
              <a:rPr lang="en-US" dirty="0"/>
              <a:t>It helps AI look at the data </a:t>
            </a:r>
            <a:r>
              <a:rPr lang="en-US" b="1" dirty="0"/>
              <a:t>fairly</a:t>
            </a:r>
            <a:r>
              <a:rPr lang="en-US" dirty="0"/>
              <a:t> — like comparing apples to apples, not apples to watermelons!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1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E9F5-8F75-7E9E-C9CA-951486A5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2DCC-551D-A60E-B3AF-B9284180C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</a:t>
            </a:r>
          </a:p>
          <a:p>
            <a:r>
              <a:rPr lang="en-US" dirty="0"/>
              <a:t>Some numbers (like marks) may be out of 100, others (like age) out of 50.</a:t>
            </a:r>
          </a:p>
          <a:p>
            <a:r>
              <a:rPr lang="en-US" dirty="0"/>
              <a:t>Bigger numbers can </a:t>
            </a:r>
            <a:r>
              <a:rPr lang="en-US" b="1" dirty="0"/>
              <a:t>confuse AI models</a:t>
            </a:r>
            <a:r>
              <a:rPr lang="en-US" dirty="0"/>
              <a:t>.</a:t>
            </a:r>
          </a:p>
          <a:p>
            <a:r>
              <a:rPr lang="en-US" dirty="0" err="1"/>
              <a:t>Normalising</a:t>
            </a:r>
            <a:r>
              <a:rPr lang="en-US" dirty="0"/>
              <a:t> puts </a:t>
            </a:r>
            <a:r>
              <a:rPr lang="en-US" b="1" dirty="0"/>
              <a:t>all values in the same range</a:t>
            </a:r>
            <a:r>
              <a:rPr lang="en-US" dirty="0"/>
              <a:t>, usually between </a:t>
            </a:r>
            <a:r>
              <a:rPr lang="en-US" b="1" dirty="0"/>
              <a:t>0 and 1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4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D952-50E6-7EAC-EAB4-1F909C08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 –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3999-A419-7563-C8D4-9991C7F79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Marks:</a:t>
                </a:r>
                <a:r>
                  <a:rPr lang="en-US" dirty="0"/>
                  <a:t> 50, 80, 90, 100</a:t>
                </a:r>
                <a:br>
                  <a:rPr lang="en-US" dirty="0"/>
                </a:br>
                <a:r>
                  <a:rPr lang="en-US" dirty="0"/>
                  <a:t>Find the </a:t>
                </a:r>
                <a:r>
                  <a:rPr lang="en-US" dirty="0" err="1"/>
                  <a:t>normalised</a:t>
                </a:r>
                <a:r>
                  <a:rPr lang="en-US" dirty="0"/>
                  <a:t> value of </a:t>
                </a:r>
                <a:r>
                  <a:rPr lang="en-US" b="1" dirty="0"/>
                  <a:t>80</a:t>
                </a:r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Minimum = 50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Maximum = 100</a:t>
                </a:r>
              </a:p>
              <a:p>
                <a:r>
                  <a:rPr lang="en-US" dirty="0" err="1"/>
                  <a:t>Normalised</a:t>
                </a:r>
                <a:r>
                  <a:rPr lang="en-US" dirty="0"/>
                  <a:t> 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80 −50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100 −50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</a:t>
                </a:r>
                <a:r>
                  <a:rPr lang="en-US" b="1" dirty="0"/>
                  <a:t>80 becomes 0.6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3999-A419-7563-C8D4-9991C7F79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75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AB4A-2C8C-DD4B-745E-0A2326CC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 – IV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C4D73-E78D-5432-08FF-B3352E6B5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Heights (in cm):</a:t>
                </a:r>
                <a:r>
                  <a:rPr lang="en-US" dirty="0"/>
                  <a:t> 140, 150, 160, 170</a:t>
                </a:r>
                <a:br>
                  <a:rPr lang="en-US" dirty="0"/>
                </a:br>
                <a:r>
                  <a:rPr lang="en-US" dirty="0"/>
                  <a:t>Find the </a:t>
                </a:r>
                <a:r>
                  <a:rPr lang="en-US" dirty="0" err="1"/>
                  <a:t>normalised</a:t>
                </a:r>
                <a:r>
                  <a:rPr lang="en-US" dirty="0"/>
                  <a:t> value of </a:t>
                </a:r>
                <a:r>
                  <a:rPr lang="en-US" b="1" dirty="0"/>
                  <a:t>160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Normalised 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𝑚𝑖𝑛𝑖𝑚𝑢𝑛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𝑚𝑎𝑥𝑖𝑚𝑢𝑚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FC4D73-E78D-5432-08FF-B3352E6B5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5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3AA0-7398-6FE8-0CBC-7CE7FE8B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4B4A-1E83-1835-A7A6-15AA7EC4C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and Information</a:t>
            </a:r>
          </a:p>
          <a:p>
            <a:r>
              <a:rPr lang="en-US" dirty="0"/>
              <a:t>Data Cleaning </a:t>
            </a:r>
          </a:p>
          <a:p>
            <a:r>
              <a:rPr lang="en-US" dirty="0"/>
              <a:t>Data Preprocessing </a:t>
            </a:r>
          </a:p>
          <a:p>
            <a:r>
              <a:rPr lang="en-US" dirty="0"/>
              <a:t>Data Transformation</a:t>
            </a:r>
          </a:p>
          <a:p>
            <a:r>
              <a:rPr lang="en-US" dirty="0"/>
              <a:t>Data Normalization</a:t>
            </a:r>
          </a:p>
          <a:p>
            <a:r>
              <a:rPr lang="en-US" dirty="0"/>
              <a:t>Data Imputation</a:t>
            </a:r>
          </a:p>
          <a:p>
            <a:r>
              <a:rPr lang="en-US" dirty="0"/>
              <a:t>Outliers </a:t>
            </a:r>
          </a:p>
          <a:p>
            <a:r>
              <a:rPr lang="en-US" dirty="0"/>
              <a:t>Data Wrangling </a:t>
            </a:r>
          </a:p>
          <a:p>
            <a:r>
              <a:rPr lang="en-US" dirty="0"/>
              <a:t>Feature Engineering </a:t>
            </a:r>
          </a:p>
        </p:txBody>
      </p:sp>
    </p:spTree>
    <p:extLst>
      <p:ext uri="{BB962C8B-B14F-4D97-AF65-F5344CB8AC3E}">
        <p14:creationId xmlns:p14="http://schemas.microsoft.com/office/powerpoint/2010/main" val="148983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2676-DE01-C94E-B3D1-1B9CBC90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 – V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3C6A-DE05-DDBC-49A9-5C1412BF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Ages:</a:t>
            </a:r>
            <a:r>
              <a:rPr lang="en-US" dirty="0"/>
              <a:t> 10, 12, 14, 15</a:t>
            </a:r>
            <a:br>
              <a:rPr lang="en-US" dirty="0"/>
            </a:br>
            <a:r>
              <a:rPr lang="en-US" dirty="0"/>
              <a:t>Find the </a:t>
            </a:r>
            <a:r>
              <a:rPr lang="en-US" dirty="0" err="1"/>
              <a:t>normalised</a:t>
            </a:r>
            <a:r>
              <a:rPr lang="en-US" dirty="0"/>
              <a:t> value of </a:t>
            </a:r>
            <a:r>
              <a:rPr lang="en-US" b="1" dirty="0"/>
              <a:t>12</a:t>
            </a:r>
            <a:r>
              <a:rPr lang="en-US" dirty="0"/>
              <a:t>.</a:t>
            </a:r>
          </a:p>
          <a:p>
            <a:r>
              <a:rPr lang="en-US" dirty="0" err="1"/>
              <a:t>Normalised</a:t>
            </a:r>
            <a:r>
              <a:rPr lang="en-US" dirty="0"/>
              <a:t> value = 0.4 </a:t>
            </a:r>
          </a:p>
          <a:p>
            <a:r>
              <a:rPr lang="en-US" dirty="0"/>
              <a:t>A boy scores 10 in Age and 90 in </a:t>
            </a:r>
            <a:r>
              <a:rPr lang="en-US" dirty="0" err="1"/>
              <a:t>Maths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Without </a:t>
            </a:r>
            <a:r>
              <a:rPr lang="en-US" dirty="0" err="1"/>
              <a:t>normalising</a:t>
            </a:r>
            <a:r>
              <a:rPr lang="en-US" dirty="0"/>
              <a:t>, the AI might think </a:t>
            </a:r>
            <a:r>
              <a:rPr lang="en-US" dirty="0" err="1"/>
              <a:t>Maths</a:t>
            </a:r>
            <a:r>
              <a:rPr lang="en-US" dirty="0"/>
              <a:t> is more important just because it’s a bigger number!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0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5284-EC1D-45ED-D038-CA826DEB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Imputation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FF50A-38F8-9E62-6940-D0626EACF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Imputation</a:t>
            </a:r>
            <a:r>
              <a:rPr lang="en-US" dirty="0"/>
              <a:t> means </a:t>
            </a:r>
            <a:r>
              <a:rPr lang="en-US" b="1" dirty="0"/>
              <a:t>filling in missing values</a:t>
            </a:r>
            <a:r>
              <a:rPr lang="en-US" dirty="0"/>
              <a:t> in a dataset so it becomes complete and useful.</a:t>
            </a:r>
          </a:p>
          <a:p>
            <a:r>
              <a:rPr lang="en-US" dirty="0"/>
              <a:t>Think of it like </a:t>
            </a:r>
            <a:r>
              <a:rPr lang="en-US" b="1" dirty="0"/>
              <a:t>guessing a missing puzzle piece</a:t>
            </a:r>
            <a:r>
              <a:rPr lang="en-US" dirty="0"/>
              <a:t> using the pieces around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5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D17D-F72D-DCE4-A4E8-A8A002B9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Imputation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163B-35E7-9DE7-BED8-CF355567C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 </a:t>
            </a:r>
          </a:p>
          <a:p>
            <a:r>
              <a:rPr lang="en-US" dirty="0"/>
              <a:t>AI can’t work well if some data is missing.</a:t>
            </a:r>
          </a:p>
          <a:p>
            <a:r>
              <a:rPr lang="en-US" dirty="0"/>
              <a:t>We use smart guesses to fill in the blanks.</a:t>
            </a:r>
          </a:p>
          <a:p>
            <a:r>
              <a:rPr lang="en-US" dirty="0"/>
              <a:t>It helps us avoid deleting good data just because one value is missing.</a:t>
            </a:r>
          </a:p>
        </p:txBody>
      </p:sp>
    </p:spTree>
    <p:extLst>
      <p:ext uri="{BB962C8B-B14F-4D97-AF65-F5344CB8AC3E}">
        <p14:creationId xmlns:p14="http://schemas.microsoft.com/office/powerpoint/2010/main" val="240068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3A1E-77E9-E641-E3B6-951A673A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Imputation – III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F13E5-3880-1087-F0A9-027E25272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56"/>
            <a:ext cx="10515600" cy="4728307"/>
          </a:xfrm>
        </p:spPr>
        <p:txBody>
          <a:bodyPr>
            <a:normAutofit/>
          </a:bodyPr>
          <a:lstStyle/>
          <a:p>
            <a:r>
              <a:rPr lang="en-US" b="1" dirty="0"/>
              <a:t>Mean Imputation</a:t>
            </a:r>
            <a:r>
              <a:rPr lang="en-US" dirty="0"/>
              <a:t>: Replace with the average of the column.</a:t>
            </a:r>
          </a:p>
          <a:p>
            <a:r>
              <a:rPr lang="en-US" dirty="0"/>
              <a:t>👉 e.g., If </a:t>
            </a:r>
            <a:r>
              <a:rPr lang="en-US" dirty="0" err="1"/>
              <a:t>Maths</a:t>
            </a:r>
            <a:r>
              <a:rPr lang="en-US" dirty="0"/>
              <a:t> marks are 80, 90, (missing), use:(80+90)÷2=85(80+90)÷2=85</a:t>
            </a:r>
          </a:p>
          <a:p>
            <a:r>
              <a:rPr lang="en-US" b="1" dirty="0"/>
              <a:t>Median Imputation</a:t>
            </a:r>
            <a:r>
              <a:rPr lang="en-US" dirty="0"/>
              <a:t>: Replace with the middle value when sorted.</a:t>
            </a:r>
          </a:p>
          <a:p>
            <a:r>
              <a:rPr lang="en-US" dirty="0"/>
              <a:t>👉 e.g., If marks are 70, 85, (missing), 90, use 85.</a:t>
            </a:r>
          </a:p>
          <a:p>
            <a:r>
              <a:rPr lang="en-US" b="1" dirty="0"/>
              <a:t>Mode Imputation</a:t>
            </a:r>
            <a:r>
              <a:rPr lang="en-US" dirty="0"/>
              <a:t>: Replace with the most common value.</a:t>
            </a:r>
          </a:p>
          <a:p>
            <a:r>
              <a:rPr lang="en-US" dirty="0"/>
              <a:t>👉 e.g., If Year of Birth is: 2010, 2011, 2010, (missing) Use 2010 because it appears most.</a:t>
            </a:r>
          </a:p>
          <a:p>
            <a:r>
              <a:rPr lang="en-US" b="1" dirty="0"/>
              <a:t>Constant Value</a:t>
            </a:r>
            <a:r>
              <a:rPr lang="en-US" dirty="0"/>
              <a:t>: Replace missing marks with a fixed number, like 0 or "Unknown".</a:t>
            </a:r>
          </a:p>
        </p:txBody>
      </p:sp>
    </p:spTree>
    <p:extLst>
      <p:ext uri="{BB962C8B-B14F-4D97-AF65-F5344CB8AC3E}">
        <p14:creationId xmlns:p14="http://schemas.microsoft.com/office/powerpoint/2010/main" val="131484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E4DB-6DF5-D4E3-9FF3-32C00F65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Imputation – IV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7AD3-1CE0-0C94-4D8E-F587684DA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https://www.geeksforgeeks.org/mean-median-mode/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9514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49A1-7D1A-3647-2202-CA959388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9C56-3CD1-8380-FFDC-EE8A0C57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outlier</a:t>
            </a:r>
            <a:r>
              <a:rPr lang="en-US" dirty="0"/>
              <a:t> is a value in the data that is </a:t>
            </a:r>
            <a:r>
              <a:rPr lang="en-US" b="1" dirty="0"/>
              <a:t>very different</a:t>
            </a:r>
            <a:r>
              <a:rPr lang="en-US" dirty="0"/>
              <a:t> from the other values.</a:t>
            </a:r>
          </a:p>
          <a:p>
            <a:r>
              <a:rPr lang="en-US" dirty="0"/>
              <a:t>It's like someone </a:t>
            </a:r>
            <a:r>
              <a:rPr lang="en-US" b="1" dirty="0"/>
              <a:t>way taller</a:t>
            </a:r>
            <a:r>
              <a:rPr lang="en-US" dirty="0"/>
              <a:t> or </a:t>
            </a:r>
            <a:r>
              <a:rPr lang="en-US" b="1" dirty="0"/>
              <a:t>way shorter</a:t>
            </a:r>
            <a:r>
              <a:rPr lang="en-US" dirty="0"/>
              <a:t> than everyone else in class!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7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C42C-959B-7347-2C7C-ABC37CAD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B58C-A553-77A4-F93E-82A6BB34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 can confuse AI models.</a:t>
            </a:r>
          </a:p>
          <a:p>
            <a:r>
              <a:rPr lang="en-US" dirty="0"/>
              <a:t>They may be mistakes (like typing 999 instead of 99).</a:t>
            </a:r>
          </a:p>
          <a:p>
            <a:r>
              <a:rPr lang="en-US" dirty="0"/>
              <a:t>Sometimes, they show something interesting or special.</a:t>
            </a:r>
          </a:p>
        </p:txBody>
      </p:sp>
    </p:spTree>
    <p:extLst>
      <p:ext uri="{BB962C8B-B14F-4D97-AF65-F5344CB8AC3E}">
        <p14:creationId xmlns:p14="http://schemas.microsoft.com/office/powerpoint/2010/main" val="346484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BFC1-929D-787B-E717-5A27CB07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– III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823E21-A14D-F525-DCF3-A75E3C642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254814"/>
              </p:ext>
            </p:extLst>
          </p:nvPr>
        </p:nvGraphicFramePr>
        <p:xfrm>
          <a:off x="838200" y="1825624"/>
          <a:ext cx="10247616" cy="428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808">
                  <a:extLst>
                    <a:ext uri="{9D8B030D-6E8A-4147-A177-3AD203B41FA5}">
                      <a16:colId xmlns:a16="http://schemas.microsoft.com/office/drawing/2014/main" val="1124283549"/>
                    </a:ext>
                  </a:extLst>
                </a:gridCol>
                <a:gridCol w="5123808">
                  <a:extLst>
                    <a:ext uri="{9D8B030D-6E8A-4147-A177-3AD203B41FA5}">
                      <a16:colId xmlns:a16="http://schemas.microsoft.com/office/drawing/2014/main" val="4173977904"/>
                    </a:ext>
                  </a:extLst>
                </a:gridCol>
              </a:tblGrid>
              <a:tr h="714583">
                <a:tc>
                  <a:txBody>
                    <a:bodyPr/>
                    <a:lstStyle/>
                    <a:p>
                      <a:r>
                        <a:rPr lang="en-US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280857"/>
                  </a:ext>
                </a:extLst>
              </a:tr>
              <a:tr h="714583">
                <a:tc>
                  <a:txBody>
                    <a:bodyPr/>
                    <a:lstStyle/>
                    <a:p>
                      <a:r>
                        <a:rPr lang="en-US"/>
                        <a:t>Asha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110991"/>
                  </a:ext>
                </a:extLst>
              </a:tr>
              <a:tr h="714583">
                <a:tc>
                  <a:txBody>
                    <a:bodyPr/>
                    <a:lstStyle/>
                    <a:p>
                      <a:r>
                        <a:rPr lang="en-US"/>
                        <a:t>Riya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226745"/>
                  </a:ext>
                </a:extLst>
              </a:tr>
              <a:tr h="714583">
                <a:tc>
                  <a:txBody>
                    <a:bodyPr/>
                    <a:lstStyle/>
                    <a:p>
                      <a:r>
                        <a:rPr lang="en-US"/>
                        <a:t>Meera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788960"/>
                  </a:ext>
                </a:extLst>
              </a:tr>
              <a:tr h="714583">
                <a:tc>
                  <a:txBody>
                    <a:bodyPr/>
                    <a:lstStyle/>
                    <a:p>
                      <a:r>
                        <a:rPr lang="en-US"/>
                        <a:t>Kabir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059050"/>
                  </a:ext>
                </a:extLst>
              </a:tr>
              <a:tr h="714583">
                <a:tc>
                  <a:txBody>
                    <a:bodyPr/>
                    <a:lstStyle/>
                    <a:p>
                      <a:r>
                        <a:rPr lang="en-US" b="1"/>
                        <a:t>Ansh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  <a:r>
                        <a:rPr lang="en-US" dirty="0"/>
                        <a:t> ← ❗ </a:t>
                      </a:r>
                      <a:r>
                        <a:rPr lang="en-US" i="1" dirty="0"/>
                        <a:t>Outlier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59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458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A718-30C3-CFD4-B77D-8750B52F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– IV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D3599-EB02-D4AA-FDA8-1BB95A39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it's a mistake (e.g., wrong typing)</a:t>
            </a:r>
          </a:p>
          <a:p>
            <a:r>
              <a:rPr lang="en-US" dirty="0"/>
              <a:t>Decide whether to:</a:t>
            </a:r>
          </a:p>
          <a:p>
            <a:pPr lvl="1"/>
            <a:r>
              <a:rPr lang="en-US" dirty="0"/>
              <a:t>Keep it (if it's real)</a:t>
            </a:r>
          </a:p>
          <a:p>
            <a:pPr lvl="1"/>
            <a:r>
              <a:rPr lang="en-US" dirty="0"/>
              <a:t>Remove it (if it's a mistake)</a:t>
            </a:r>
          </a:p>
          <a:p>
            <a:pPr lvl="1"/>
            <a:r>
              <a:rPr lang="en-US" dirty="0"/>
              <a:t>Replace it with a more reasonable value</a:t>
            </a:r>
          </a:p>
        </p:txBody>
      </p:sp>
    </p:spTree>
    <p:extLst>
      <p:ext uri="{BB962C8B-B14F-4D97-AF65-F5344CB8AC3E}">
        <p14:creationId xmlns:p14="http://schemas.microsoft.com/office/powerpoint/2010/main" val="39125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2765-CC4E-CE59-3A4F-A27AB7F2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7C73-2F76-4B04-BCAB-167AC673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Wrangling</a:t>
            </a:r>
            <a:r>
              <a:rPr lang="en-US" dirty="0"/>
              <a:t> means </a:t>
            </a:r>
            <a:r>
              <a:rPr lang="en-US" b="1" dirty="0"/>
              <a:t>collecting</a:t>
            </a:r>
            <a:r>
              <a:rPr lang="en-US" dirty="0"/>
              <a:t>, </a:t>
            </a:r>
            <a:r>
              <a:rPr lang="en-US" b="1" dirty="0"/>
              <a:t>cleaning</a:t>
            </a:r>
            <a:r>
              <a:rPr lang="en-US" dirty="0"/>
              <a:t>, and </a:t>
            </a:r>
            <a:r>
              <a:rPr lang="en-US" b="1" dirty="0" err="1"/>
              <a:t>organising</a:t>
            </a:r>
            <a:r>
              <a:rPr lang="en-US" dirty="0"/>
              <a:t> messy data to get it ready for use.</a:t>
            </a:r>
          </a:p>
          <a:p>
            <a:r>
              <a:rPr lang="en-US" dirty="0"/>
              <a:t>It's like </a:t>
            </a:r>
            <a:r>
              <a:rPr lang="en-US" b="1" dirty="0"/>
              <a:t>tidying up your room</a:t>
            </a:r>
            <a:r>
              <a:rPr lang="en-US" dirty="0"/>
              <a:t> so you can find things easily! </a:t>
            </a:r>
          </a:p>
        </p:txBody>
      </p:sp>
    </p:spTree>
    <p:extLst>
      <p:ext uri="{BB962C8B-B14F-4D97-AF65-F5344CB8AC3E}">
        <p14:creationId xmlns:p14="http://schemas.microsoft.com/office/powerpoint/2010/main" val="359484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A593-3CE0-E334-3B47-77E75D3D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1B94-533B-676B-16C9-C7BDAF49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data is something in a raw form that should be processed to extract a useful information out of it.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D735F5-C55B-6AB0-6EF0-0150A16C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67" y="3023589"/>
            <a:ext cx="3454578" cy="1797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373FA0-CE3A-5250-BF06-19AE8B4E5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052" y="3023589"/>
            <a:ext cx="3144748" cy="180298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F74A184-014B-C785-C254-AB99A68838BD}"/>
              </a:ext>
            </a:extLst>
          </p:cNvPr>
          <p:cNvSpPr/>
          <p:nvPr/>
        </p:nvSpPr>
        <p:spPr>
          <a:xfrm>
            <a:off x="5054885" y="3429000"/>
            <a:ext cx="2437172" cy="12251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83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51D9-0633-87F2-25DE-B2D9D365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0B15-AA83-37CF-5C8E-60737D91B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Real-world data is usually messy.</a:t>
            </a:r>
          </a:p>
          <a:p>
            <a:r>
              <a:rPr lang="en-US" dirty="0"/>
              <a:t>Wrangling makes it neat and </a:t>
            </a:r>
            <a:r>
              <a:rPr lang="en-US" dirty="0" err="1"/>
              <a:t>organised</a:t>
            </a:r>
            <a:r>
              <a:rPr lang="en-US" dirty="0"/>
              <a:t>.</a:t>
            </a:r>
          </a:p>
          <a:p>
            <a:r>
              <a:rPr lang="en-US" dirty="0"/>
              <a:t>It helps AI and humans make better decisions from data.</a:t>
            </a:r>
          </a:p>
        </p:txBody>
      </p:sp>
    </p:spTree>
    <p:extLst>
      <p:ext uri="{BB962C8B-B14F-4D97-AF65-F5344CB8AC3E}">
        <p14:creationId xmlns:p14="http://schemas.microsoft.com/office/powerpoint/2010/main" val="187625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0130-AC55-3C84-13A7-4BC3BE42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– III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37E7-2794-0357-6FE0-D0DD32E9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Collecting data (from files, websites, sensors, etc.)</a:t>
            </a:r>
          </a:p>
          <a:p>
            <a:r>
              <a:rPr lang="en-US" dirty="0"/>
              <a:t>Removing duplicates</a:t>
            </a:r>
          </a:p>
          <a:p>
            <a:r>
              <a:rPr lang="en-US" dirty="0"/>
              <a:t>Filling in missing values (imputation)</a:t>
            </a:r>
          </a:p>
          <a:p>
            <a:r>
              <a:rPr lang="en-US" dirty="0"/>
              <a:t>Fixing errors (e.g. spelling mistakes, wrong numbers)</a:t>
            </a:r>
          </a:p>
          <a:p>
            <a:r>
              <a:rPr lang="en-US" dirty="0"/>
              <a:t>Changing formats (e.g. “5th May 2025” → “2025-05-05”)</a:t>
            </a:r>
          </a:p>
          <a:p>
            <a:r>
              <a:rPr lang="en-US" dirty="0"/>
              <a:t>Creating new columns (e.g. Age from Year of Birth)</a:t>
            </a:r>
          </a:p>
          <a:p>
            <a:r>
              <a:rPr lang="en-US" dirty="0"/>
              <a:t>Merging datasets (e.g. joining marks and attendance)</a:t>
            </a:r>
          </a:p>
        </p:txBody>
      </p:sp>
    </p:spTree>
    <p:extLst>
      <p:ext uri="{BB962C8B-B14F-4D97-AF65-F5344CB8AC3E}">
        <p14:creationId xmlns:p14="http://schemas.microsoft.com/office/powerpoint/2010/main" val="224768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B90C-7556-99E9-A064-5F49968E6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 – IV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B367-C461-2F59-9DD2-EF25DFB8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Imagine you have student data from two schools: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school writes names in capital letters, another in small letters.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students forgot to write their year of birth.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names appear twice.</a:t>
            </a:r>
          </a:p>
          <a:p>
            <a:pPr>
              <a:buNone/>
            </a:pPr>
            <a:r>
              <a:rPr lang="en-US" dirty="0"/>
              <a:t>🧹 </a:t>
            </a:r>
            <a:r>
              <a:rPr lang="en-US" b="1" dirty="0"/>
              <a:t>Data Wrangling</a:t>
            </a:r>
            <a:r>
              <a:rPr lang="en-US" dirty="0"/>
              <a:t> helps: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Fix names (e.g. “ALICE” → “Alice”)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Fill missing birth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duplicate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13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727B-21FA-BC4E-33ED-DB760A80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B24C-1FF9-F077-6DE3-67CFF905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  <a:r>
              <a:rPr lang="en-US" dirty="0"/>
              <a:t> means </a:t>
            </a:r>
            <a:r>
              <a:rPr lang="en-US" b="1" dirty="0"/>
              <a:t>creating new useful data</a:t>
            </a:r>
            <a:r>
              <a:rPr lang="en-US" dirty="0"/>
              <a:t> (called features) from the existing data to help machines learn better.</a:t>
            </a:r>
          </a:p>
          <a:p>
            <a:r>
              <a:rPr lang="en-US" dirty="0"/>
              <a:t>It’s like making </a:t>
            </a:r>
            <a:r>
              <a:rPr lang="en-US" b="1" dirty="0"/>
              <a:t>new Lego pieces</a:t>
            </a:r>
            <a:r>
              <a:rPr lang="en-US" dirty="0"/>
              <a:t> from old ones to build something better!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5B28-C8F1-4546-DD42-55A49D62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EF76-F874-3A7D-B7B0-AAC558C2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learns from features (data columns).</a:t>
            </a:r>
          </a:p>
          <a:p>
            <a:r>
              <a:rPr lang="en-US" dirty="0"/>
              <a:t>Better features = better understanding = smarter AI.</a:t>
            </a:r>
          </a:p>
          <a:p>
            <a:r>
              <a:rPr lang="en-US" dirty="0"/>
              <a:t>Helps models see patterns more clearly. </a:t>
            </a:r>
          </a:p>
        </p:txBody>
      </p:sp>
    </p:spTree>
    <p:extLst>
      <p:ext uri="{BB962C8B-B14F-4D97-AF65-F5344CB8AC3E}">
        <p14:creationId xmlns:p14="http://schemas.microsoft.com/office/powerpoint/2010/main" val="1238732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04F3-FEEA-5639-9D88-A5BA461D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– III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F606BC-9161-89D3-9A92-58614FA7D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729197"/>
              </p:ext>
            </p:extLst>
          </p:nvPr>
        </p:nvGraphicFramePr>
        <p:xfrm>
          <a:off x="838200" y="1825624"/>
          <a:ext cx="9518152" cy="3629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9076">
                  <a:extLst>
                    <a:ext uri="{9D8B030D-6E8A-4147-A177-3AD203B41FA5}">
                      <a16:colId xmlns:a16="http://schemas.microsoft.com/office/drawing/2014/main" val="4127319404"/>
                    </a:ext>
                  </a:extLst>
                </a:gridCol>
                <a:gridCol w="4759076">
                  <a:extLst>
                    <a:ext uri="{9D8B030D-6E8A-4147-A177-3AD203B41FA5}">
                      <a16:colId xmlns:a16="http://schemas.microsoft.com/office/drawing/2014/main" val="4040071928"/>
                    </a:ext>
                  </a:extLst>
                </a:gridCol>
              </a:tblGrid>
              <a:tr h="725991">
                <a:tc>
                  <a:txBody>
                    <a:bodyPr/>
                    <a:lstStyle/>
                    <a:p>
                      <a:r>
                        <a:rPr lang="en-US"/>
                        <a:t>Original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New Feature Created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59755"/>
                  </a:ext>
                </a:extLst>
              </a:tr>
              <a:tr h="725991">
                <a:tc>
                  <a:txBody>
                    <a:bodyPr/>
                    <a:lstStyle/>
                    <a:p>
                      <a:r>
                        <a:rPr lang="en-US"/>
                        <a:t>Year of Birth = 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Age = 2025 - 2010 =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69699"/>
                  </a:ext>
                </a:extLst>
              </a:tr>
              <a:tr h="725991">
                <a:tc>
                  <a:txBody>
                    <a:bodyPr/>
                    <a:lstStyle/>
                    <a:p>
                      <a:r>
                        <a:rPr lang="en-US"/>
                        <a:t>Marks in 3 subjects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Marks = Maths + Science + 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085602"/>
                  </a:ext>
                </a:extLst>
              </a:tr>
              <a:tr h="725991">
                <a:tc>
                  <a:txBody>
                    <a:bodyPr/>
                    <a:lstStyle/>
                    <a:p>
                      <a:r>
                        <a:rPr lang="en-US"/>
                        <a:t>Date = "2025-05-10"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Day = "Saturday", Month = "May"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35081"/>
                  </a:ext>
                </a:extLst>
              </a:tr>
              <a:tr h="725991">
                <a:tc>
                  <a:txBody>
                    <a:bodyPr/>
                    <a:lstStyle/>
                    <a:p>
                      <a:r>
                        <a:rPr lang="en-US"/>
                        <a:t>Height &amp;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 = Weight ÷ (Height × Height)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706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083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2654-A5F7-56A9-611E-1D743A9A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– IV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8C71-E357-B7E7-9E06-6D188D66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AI can use </a:t>
            </a:r>
            <a:r>
              <a:rPr lang="en-US" b="1" dirty="0"/>
              <a:t>Age</a:t>
            </a:r>
            <a:r>
              <a:rPr lang="en-US" dirty="0"/>
              <a:t> and </a:t>
            </a:r>
            <a:r>
              <a:rPr lang="en-US" b="1" dirty="0"/>
              <a:t>Total Marks</a:t>
            </a:r>
            <a:r>
              <a:rPr lang="en-US" dirty="0"/>
              <a:t> — features you created yourself!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2E782-B058-306F-C331-73434F90B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87" y="2529028"/>
            <a:ext cx="9505319" cy="179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19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1339-4293-FF0B-A04C-6FF26172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67C0D-4C0D-B85A-6AF9-8844A6897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Thanks! </a:t>
            </a:r>
          </a:p>
        </p:txBody>
      </p:sp>
    </p:spTree>
    <p:extLst>
      <p:ext uri="{BB962C8B-B14F-4D97-AF65-F5344CB8AC3E}">
        <p14:creationId xmlns:p14="http://schemas.microsoft.com/office/powerpoint/2010/main" val="300670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15B4-25FE-C424-4668-CD900B30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DD7D-5F70-01F4-E371-183EB88B3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can be </a:t>
            </a:r>
            <a:r>
              <a:rPr lang="en-US" b="1" dirty="0"/>
              <a:t>messy</a:t>
            </a:r>
            <a:r>
              <a:rPr lang="en-US" dirty="0"/>
              <a:t> – like spelling mistakes, missing info, or extra spaces.</a:t>
            </a:r>
          </a:p>
          <a:p>
            <a:r>
              <a:rPr lang="en-US" dirty="0"/>
              <a:t>Data cleaning means </a:t>
            </a:r>
            <a:r>
              <a:rPr lang="en-US" b="1" dirty="0"/>
              <a:t>fixing</a:t>
            </a:r>
            <a:r>
              <a:rPr lang="en-US" dirty="0"/>
              <a:t> these problems.</a:t>
            </a:r>
          </a:p>
          <a:p>
            <a:r>
              <a:rPr lang="en-US" dirty="0"/>
              <a:t>Importance:</a:t>
            </a:r>
          </a:p>
          <a:p>
            <a:pPr lvl="1"/>
            <a:r>
              <a:rPr lang="en-US" dirty="0"/>
              <a:t>Helps computers understand data better</a:t>
            </a:r>
          </a:p>
          <a:p>
            <a:pPr lvl="1"/>
            <a:r>
              <a:rPr lang="en-US" dirty="0"/>
              <a:t>Gives correct answers in models and graphs</a:t>
            </a:r>
          </a:p>
          <a:p>
            <a:pPr lvl="1"/>
            <a:r>
              <a:rPr lang="en-US" dirty="0"/>
              <a:t>Saves time in the long run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5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AB64-ACE3-C735-3614-70570BC0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1F6F-A44D-E97F-E66D-0531C4EA5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extra spaces </a:t>
            </a:r>
          </a:p>
          <a:p>
            <a:r>
              <a:rPr lang="en-US" dirty="0"/>
              <a:t>Fix spelling mistakes </a:t>
            </a:r>
          </a:p>
          <a:p>
            <a:r>
              <a:rPr lang="en-US" dirty="0"/>
              <a:t>Handle missing values </a:t>
            </a:r>
          </a:p>
          <a:p>
            <a:r>
              <a:rPr lang="en-US" dirty="0"/>
              <a:t>Check for duplicates </a:t>
            </a:r>
          </a:p>
          <a:p>
            <a:r>
              <a:rPr lang="en-US" dirty="0"/>
              <a:t>Correct Outliers </a:t>
            </a:r>
          </a:p>
          <a:p>
            <a:r>
              <a:rPr lang="en-US" dirty="0"/>
              <a:t>New columns </a:t>
            </a:r>
          </a:p>
        </p:txBody>
      </p:sp>
    </p:spTree>
    <p:extLst>
      <p:ext uri="{BB962C8B-B14F-4D97-AF65-F5344CB8AC3E}">
        <p14:creationId xmlns:p14="http://schemas.microsoft.com/office/powerpoint/2010/main" val="323427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5DEB-F8DC-7E51-EEEE-293C9670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back to Google Collab!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A9B27-46C1-0F88-F818-91309457E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</a:t>
            </a:r>
          </a:p>
        </p:txBody>
      </p:sp>
    </p:spTree>
    <p:extLst>
      <p:ext uri="{BB962C8B-B14F-4D97-AF65-F5344CB8AC3E}">
        <p14:creationId xmlns:p14="http://schemas.microsoft.com/office/powerpoint/2010/main" val="110309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B9D0-136D-6FDC-6EB6-C5D27CAF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Terms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5AFCC-C8ED-B29A-DAC2-C4E8B0D4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Pandas: Use to make data into a tabular form</a:t>
            </a:r>
          </a:p>
          <a:p>
            <a:r>
              <a:rPr lang="en-US" dirty="0"/>
              <a:t>Strip(): This </a:t>
            </a:r>
            <a:r>
              <a:rPr lang="en-US" b="1" dirty="0"/>
              <a:t>removes extra spaces</a:t>
            </a:r>
            <a:r>
              <a:rPr lang="en-US" dirty="0"/>
              <a:t> before or after the name.</a:t>
            </a:r>
          </a:p>
          <a:p>
            <a:r>
              <a:rPr lang="en-US" dirty="0"/>
              <a:t>Title(): This </a:t>
            </a:r>
            <a:r>
              <a:rPr lang="en-US" b="1" dirty="0" err="1"/>
              <a:t>capitalises</a:t>
            </a:r>
            <a:r>
              <a:rPr lang="en-US" b="1" dirty="0"/>
              <a:t> the first letter</a:t>
            </a:r>
            <a:r>
              <a:rPr lang="en-US" dirty="0"/>
              <a:t> of each word in the name.</a:t>
            </a:r>
          </a:p>
          <a:p>
            <a:r>
              <a:rPr lang="en-US" dirty="0"/>
              <a:t>Lambda: is just a shortcut way to write a rule for each item in a column, without creating a big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5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88A750-E2BE-5454-9754-87AEC7820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3820"/>
          <a:stretch/>
        </p:blipFill>
        <p:spPr>
          <a:xfrm>
            <a:off x="464564" y="359188"/>
            <a:ext cx="5186222" cy="33703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08DD9-F7CB-BCF7-A65C-90F6AE7CE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51" y="4370362"/>
            <a:ext cx="9723634" cy="137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6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E50A-9805-308D-F783-1A91E84E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BEBD-73A7-9F70-70B9-9D723D71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  <a:r>
              <a:rPr lang="en-US" dirty="0"/>
              <a:t> is the process of getting raw data ready for machines (like AI models) to use.</a:t>
            </a:r>
          </a:p>
          <a:p>
            <a:r>
              <a:rPr lang="en-US" dirty="0"/>
              <a:t>It means </a:t>
            </a:r>
            <a:r>
              <a:rPr lang="en-US" b="1" dirty="0"/>
              <a:t>cleaning</a:t>
            </a:r>
            <a:r>
              <a:rPr lang="en-US" dirty="0"/>
              <a:t>, </a:t>
            </a:r>
            <a:r>
              <a:rPr lang="en-US" b="1" dirty="0" err="1"/>
              <a:t>organising</a:t>
            </a:r>
            <a:r>
              <a:rPr lang="en-US" dirty="0"/>
              <a:t>, and </a:t>
            </a:r>
            <a:r>
              <a:rPr lang="en-US" b="1" dirty="0"/>
              <a:t>changing</a:t>
            </a:r>
            <a:r>
              <a:rPr lang="en-US" dirty="0"/>
              <a:t> the data so that it's easy to understand and </a:t>
            </a:r>
            <a:r>
              <a:rPr lang="en-US" dirty="0" err="1"/>
              <a:t>analyse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8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</TotalTime>
  <Words>1477</Words>
  <Application>Microsoft Office PowerPoint</Application>
  <PresentationFormat>Widescreen</PresentationFormat>
  <Paragraphs>199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Cambria Math</vt:lpstr>
      <vt:lpstr>Century Gothic</vt:lpstr>
      <vt:lpstr>Wingdings 3</vt:lpstr>
      <vt:lpstr>Wisp</vt:lpstr>
      <vt:lpstr>Importance of Data Cleaning and Preprocessing </vt:lpstr>
      <vt:lpstr>Outline </vt:lpstr>
      <vt:lpstr>Data and Information</vt:lpstr>
      <vt:lpstr>Data Cleaning </vt:lpstr>
      <vt:lpstr>Data Cleaning Steps </vt:lpstr>
      <vt:lpstr>Let’s get back to Google Collab!</vt:lpstr>
      <vt:lpstr>Technical Terms </vt:lpstr>
      <vt:lpstr>PowerPoint Presentation</vt:lpstr>
      <vt:lpstr>Data Preprocessing - I</vt:lpstr>
      <vt:lpstr>Data Preprocessing – II </vt:lpstr>
      <vt:lpstr>Data Preprocessing - III</vt:lpstr>
      <vt:lpstr>Data Transformation – I </vt:lpstr>
      <vt:lpstr>Data Transformation – II </vt:lpstr>
      <vt:lpstr>Data Transformation – III </vt:lpstr>
      <vt:lpstr>Data Transformation – III </vt:lpstr>
      <vt:lpstr>Data Normalization – I </vt:lpstr>
      <vt:lpstr>Data Normalization – II </vt:lpstr>
      <vt:lpstr>Data Normalization – III</vt:lpstr>
      <vt:lpstr>Data Normalization – IV </vt:lpstr>
      <vt:lpstr>Data Normalization – V </vt:lpstr>
      <vt:lpstr>Data Imputation – I </vt:lpstr>
      <vt:lpstr>Data Imputation – II </vt:lpstr>
      <vt:lpstr>Data Imputation – III </vt:lpstr>
      <vt:lpstr>Data Imputation – IV </vt:lpstr>
      <vt:lpstr>Outliers – I </vt:lpstr>
      <vt:lpstr>Outliers – II </vt:lpstr>
      <vt:lpstr>Outliers – III </vt:lpstr>
      <vt:lpstr>Outliers – IV </vt:lpstr>
      <vt:lpstr>Data Wrangling – I </vt:lpstr>
      <vt:lpstr>Data Wrangling – II </vt:lpstr>
      <vt:lpstr>Data Wrangling – III </vt:lpstr>
      <vt:lpstr>Data Wrangling – IV </vt:lpstr>
      <vt:lpstr>Feature Engineering – I </vt:lpstr>
      <vt:lpstr>Feature Engineering – II </vt:lpstr>
      <vt:lpstr>Feature Engineering – III </vt:lpstr>
      <vt:lpstr>Feature Engineering – IV </vt:lpstr>
      <vt:lpstr>The End.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Sanan Qureshi</dc:creator>
  <cp:lastModifiedBy>Sanan Qureshi</cp:lastModifiedBy>
  <cp:revision>19</cp:revision>
  <dcterms:created xsi:type="dcterms:W3CDTF">2025-05-05T08:11:56Z</dcterms:created>
  <dcterms:modified xsi:type="dcterms:W3CDTF">2025-05-19T07:15:24Z</dcterms:modified>
</cp:coreProperties>
</file>