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0" r:id="rId3"/>
    <p:sldId id="271" r:id="rId4"/>
    <p:sldId id="277" r:id="rId5"/>
    <p:sldId id="278" r:id="rId6"/>
    <p:sldId id="279" r:id="rId7"/>
    <p:sldId id="286" r:id="rId8"/>
    <p:sldId id="287" r:id="rId9"/>
    <p:sldId id="288" r:id="rId10"/>
    <p:sldId id="289" r:id="rId11"/>
    <p:sldId id="290" r:id="rId12"/>
    <p:sldId id="291" r:id="rId13"/>
    <p:sldId id="294" r:id="rId14"/>
    <p:sldId id="295" r:id="rId15"/>
    <p:sldId id="292" r:id="rId16"/>
    <p:sldId id="268" r:id="rId17"/>
  </p:sldIdLst>
  <p:sldSz cx="22340888" cy="12566650"/>
  <p:notesSz cx="20104100" cy="12566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835" y="82"/>
      </p:cViewPr>
      <p:guideLst>
        <p:guide orient="horz" pos="2880"/>
        <p:guide pos="24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630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630238"/>
          </a:xfrm>
          <a:prstGeom prst="rect">
            <a:avLst/>
          </a:prstGeom>
        </p:spPr>
        <p:txBody>
          <a:bodyPr vert="horz" lIns="91440" tIns="45720" rIns="91440" bIns="45720" rtlCol="0"/>
          <a:lstStyle>
            <a:lvl1pPr algn="r">
              <a:defRPr sz="1200"/>
            </a:lvl1pPr>
          </a:lstStyle>
          <a:p>
            <a:fld id="{949880F4-636B-407C-87C3-09F6880007D6}" type="datetimeFigureOut">
              <a:rPr lang="en-US" smtClean="0"/>
              <a:t>8/4/2025</a:t>
            </a:fld>
            <a:endParaRPr lang="en-US"/>
          </a:p>
        </p:txBody>
      </p:sp>
      <p:sp>
        <p:nvSpPr>
          <p:cNvPr id="4" name="Slide Image Placeholder 3"/>
          <p:cNvSpPr>
            <a:spLocks noGrp="1" noRot="1" noChangeAspect="1"/>
          </p:cNvSpPr>
          <p:nvPr>
            <p:ph type="sldImg" idx="2"/>
          </p:nvPr>
        </p:nvSpPr>
        <p:spPr>
          <a:xfrm>
            <a:off x="6283325" y="1571625"/>
            <a:ext cx="7537450" cy="4240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6048375"/>
            <a:ext cx="16084550" cy="4948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936413"/>
            <a:ext cx="8712200" cy="6302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1936413"/>
            <a:ext cx="8712200" cy="630237"/>
          </a:xfrm>
          <a:prstGeom prst="rect">
            <a:avLst/>
          </a:prstGeom>
        </p:spPr>
        <p:txBody>
          <a:bodyPr vert="horz" lIns="91440" tIns="45720" rIns="91440" bIns="45720" rtlCol="0" anchor="b"/>
          <a:lstStyle>
            <a:lvl1pPr algn="r">
              <a:defRPr sz="1200"/>
            </a:lvl1pPr>
          </a:lstStyle>
          <a:p>
            <a:fld id="{39482F2E-45EC-4111-B651-B7B26A6F9D7F}" type="slidenum">
              <a:rPr lang="en-US" smtClean="0"/>
              <a:t>‹#›</a:t>
            </a:fld>
            <a:endParaRPr lang="en-US"/>
          </a:p>
        </p:txBody>
      </p:sp>
    </p:spTree>
    <p:extLst>
      <p:ext uri="{BB962C8B-B14F-4D97-AF65-F5344CB8AC3E}">
        <p14:creationId xmlns:p14="http://schemas.microsoft.com/office/powerpoint/2010/main" val="185871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482F2E-45EC-4111-B651-B7B26A6F9D7F}" type="slidenum">
              <a:rPr lang="en-US" smtClean="0"/>
              <a:t>15</a:t>
            </a:fld>
            <a:endParaRPr lang="en-US"/>
          </a:p>
        </p:txBody>
      </p:sp>
    </p:spTree>
    <p:extLst>
      <p:ext uri="{BB962C8B-B14F-4D97-AF65-F5344CB8AC3E}">
        <p14:creationId xmlns:p14="http://schemas.microsoft.com/office/powerpoint/2010/main" val="227354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37758" y="1005959"/>
            <a:ext cx="19865369" cy="100027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351133" y="7037324"/>
            <a:ext cx="1563862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rgbClr val="C55A1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rgbClr val="C55A11"/>
                </a:solidFill>
                <a:latin typeface="Trebuchet MS"/>
                <a:cs typeface="Trebuchet MS"/>
              </a:defRPr>
            </a:lvl1pPr>
          </a:lstStyle>
          <a:p>
            <a:endParaRPr/>
          </a:p>
        </p:txBody>
      </p:sp>
      <p:sp>
        <p:nvSpPr>
          <p:cNvPr id="3" name="Holder 3"/>
          <p:cNvSpPr>
            <a:spLocks noGrp="1"/>
          </p:cNvSpPr>
          <p:nvPr>
            <p:ph sz="half" idx="2"/>
          </p:nvPr>
        </p:nvSpPr>
        <p:spPr>
          <a:xfrm>
            <a:off x="1117044" y="2890330"/>
            <a:ext cx="971828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1505557" y="2890330"/>
            <a:ext cx="971828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500" b="1" i="0">
                <a:solidFill>
                  <a:srgbClr val="C55A1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64427" y="2930815"/>
            <a:ext cx="9505815" cy="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sz="18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66330" y="3503100"/>
            <a:ext cx="16608225" cy="1000274"/>
          </a:xfrm>
          <a:prstGeom prst="rect">
            <a:avLst/>
          </a:prstGeom>
        </p:spPr>
        <p:txBody>
          <a:bodyPr wrap="square" lIns="0" tIns="0" rIns="0" bIns="0">
            <a:spAutoFit/>
          </a:bodyPr>
          <a:lstStyle>
            <a:lvl1pPr>
              <a:defRPr sz="6500" b="1" i="0">
                <a:solidFill>
                  <a:srgbClr val="C55A11"/>
                </a:solidFill>
                <a:latin typeface="Trebuchet MS"/>
                <a:cs typeface="Trebuchet MS"/>
              </a:defRPr>
            </a:lvl1pPr>
          </a:lstStyle>
          <a:p>
            <a:endParaRPr/>
          </a:p>
        </p:txBody>
      </p:sp>
      <p:sp>
        <p:nvSpPr>
          <p:cNvPr id="3" name="Holder 3"/>
          <p:cNvSpPr>
            <a:spLocks noGrp="1"/>
          </p:cNvSpPr>
          <p:nvPr>
            <p:ph type="body" idx="1"/>
          </p:nvPr>
        </p:nvSpPr>
        <p:spPr>
          <a:xfrm>
            <a:off x="1075155" y="5083824"/>
            <a:ext cx="14254841"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95902" y="11686985"/>
            <a:ext cx="714908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117045" y="11686985"/>
            <a:ext cx="5138404"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8/4/2025</a:t>
            </a:fld>
            <a:endParaRPr lang="en-US"/>
          </a:p>
        </p:txBody>
      </p:sp>
      <p:sp>
        <p:nvSpPr>
          <p:cNvPr id="6" name="Holder 6"/>
          <p:cNvSpPr>
            <a:spLocks noGrp="1"/>
          </p:cNvSpPr>
          <p:nvPr>
            <p:ph type="sldNum" sz="quarter" idx="7"/>
          </p:nvPr>
        </p:nvSpPr>
        <p:spPr>
          <a:xfrm>
            <a:off x="16085441" y="11686985"/>
            <a:ext cx="513840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Formal_grammar" TargetMode="External"/><Relationship Id="rId3" Type="http://schemas.openxmlformats.org/officeDocument/2006/relationships/image" Target="../media/image5.png"/><Relationship Id="rId7" Type="http://schemas.openxmlformats.org/officeDocument/2006/relationships/hyperlink" Target="https://en.wikipedia.org/wiki/Hierarchy#Containment_hierarchy"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Linguistics" TargetMode="External"/><Relationship Id="rId5" Type="http://schemas.openxmlformats.org/officeDocument/2006/relationships/hyperlink" Target="https://en.wikipedia.org/wiki/Computer_science" TargetMode="External"/><Relationship Id="rId4" Type="http://schemas.openxmlformats.org/officeDocument/2006/relationships/hyperlink" Target="https://en.wikipedia.org/wiki/Formal_languag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reetkanwal@pes.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4725" y="3503101"/>
            <a:ext cx="16608225" cy="2933495"/>
          </a:xfrm>
          <a:prstGeom prst="rect">
            <a:avLst/>
          </a:prstGeom>
        </p:spPr>
        <p:txBody>
          <a:bodyPr vert="horz" wrap="square" lIns="0" tIns="73025" rIns="0" bIns="0" rtlCol="0">
            <a:spAutoFit/>
          </a:bodyPr>
          <a:lstStyle/>
          <a:p>
            <a:pPr marL="4105275" marR="5080" algn="ctr">
              <a:lnSpc>
                <a:spcPts val="7520"/>
              </a:lnSpc>
              <a:spcBef>
                <a:spcPts val="575"/>
              </a:spcBef>
            </a:pPr>
            <a:r>
              <a:rPr spc="-10" dirty="0">
                <a:latin typeface="+mj-lt"/>
              </a:rPr>
              <a:t>Automata</a:t>
            </a:r>
            <a:r>
              <a:rPr spc="-35" dirty="0">
                <a:latin typeface="+mj-lt"/>
              </a:rPr>
              <a:t> </a:t>
            </a:r>
            <a:r>
              <a:rPr spc="-60" dirty="0">
                <a:latin typeface="+mj-lt"/>
              </a:rPr>
              <a:t>Formal</a:t>
            </a:r>
            <a:r>
              <a:rPr spc="-35" dirty="0">
                <a:latin typeface="+mj-lt"/>
              </a:rPr>
              <a:t> </a:t>
            </a:r>
            <a:r>
              <a:rPr spc="-10" dirty="0">
                <a:latin typeface="+mj-lt"/>
              </a:rPr>
              <a:t>Languages </a:t>
            </a:r>
            <a:r>
              <a:rPr spc="-1939" dirty="0">
                <a:latin typeface="+mj-lt"/>
              </a:rPr>
              <a:t> </a:t>
            </a:r>
            <a:r>
              <a:rPr spc="-10" dirty="0">
                <a:latin typeface="+mj-lt"/>
              </a:rPr>
              <a:t>&amp; Logic</a:t>
            </a:r>
            <a:r>
              <a:rPr lang="en-US" spc="-10" dirty="0">
                <a:latin typeface="+mj-lt"/>
              </a:rPr>
              <a:t> UE24CS243A</a:t>
            </a:r>
            <a:endParaRPr spc="-10" dirty="0">
              <a:latin typeface="+mj-lt"/>
            </a:endParaRPr>
          </a:p>
          <a:p>
            <a:pPr marL="4134485">
              <a:lnSpc>
                <a:spcPts val="7295"/>
              </a:lnSpc>
            </a:pPr>
            <a:r>
              <a:rPr spc="-10" dirty="0">
                <a:solidFill>
                  <a:srgbClr val="2F5597"/>
                </a:solidFill>
                <a:latin typeface="+mj-lt"/>
              </a:rPr>
              <a:t>Introduction</a:t>
            </a:r>
            <a:r>
              <a:rPr spc="-30" dirty="0">
                <a:solidFill>
                  <a:srgbClr val="2F5597"/>
                </a:solidFill>
                <a:latin typeface="+mj-lt"/>
              </a:rPr>
              <a:t> </a:t>
            </a:r>
            <a:r>
              <a:rPr spc="-10" dirty="0">
                <a:solidFill>
                  <a:srgbClr val="2F5597"/>
                </a:solidFill>
                <a:latin typeface="+mj-lt"/>
              </a:rPr>
              <a:t>to</a:t>
            </a:r>
            <a:r>
              <a:rPr spc="-30" dirty="0">
                <a:solidFill>
                  <a:srgbClr val="2F5597"/>
                </a:solidFill>
                <a:latin typeface="+mj-lt"/>
              </a:rPr>
              <a:t> </a:t>
            </a:r>
            <a:r>
              <a:rPr spc="-10" dirty="0">
                <a:solidFill>
                  <a:srgbClr val="2F5597"/>
                </a:solidFill>
                <a:latin typeface="+mj-lt"/>
              </a:rPr>
              <a:t>the</a:t>
            </a:r>
            <a:r>
              <a:rPr spc="-30" dirty="0">
                <a:solidFill>
                  <a:srgbClr val="2F5597"/>
                </a:solidFill>
                <a:latin typeface="+mj-lt"/>
              </a:rPr>
              <a:t> </a:t>
            </a:r>
            <a:r>
              <a:rPr spc="-10" dirty="0">
                <a:solidFill>
                  <a:srgbClr val="2F5597"/>
                </a:solidFill>
                <a:latin typeface="+mj-lt"/>
              </a:rPr>
              <a:t>Course</a:t>
            </a:r>
          </a:p>
        </p:txBody>
      </p:sp>
      <p:sp>
        <p:nvSpPr>
          <p:cNvPr id="3" name="object 3"/>
          <p:cNvSpPr txBox="1"/>
          <p:nvPr/>
        </p:nvSpPr>
        <p:spPr>
          <a:xfrm>
            <a:off x="7990587" y="7883525"/>
            <a:ext cx="11111330" cy="1351652"/>
          </a:xfrm>
          <a:prstGeom prst="rect">
            <a:avLst/>
          </a:prstGeom>
        </p:spPr>
        <p:txBody>
          <a:bodyPr vert="horz" wrap="square" lIns="0" tIns="12700" rIns="0" bIns="0" rtlCol="0">
            <a:spAutoFit/>
          </a:bodyPr>
          <a:lstStyle/>
          <a:p>
            <a:pPr marL="27305">
              <a:spcBef>
                <a:spcPts val="100"/>
              </a:spcBef>
            </a:pPr>
            <a:r>
              <a:rPr lang="en-US" sz="4350" b="1" spc="-5" dirty="0">
                <a:latin typeface="+mj-lt"/>
                <a:cs typeface="Trebuchet MS"/>
              </a:rPr>
              <a:t>Divyaprabha K N</a:t>
            </a:r>
          </a:p>
          <a:p>
            <a:pPr marL="27305">
              <a:spcBef>
                <a:spcPts val="100"/>
              </a:spcBef>
            </a:pPr>
            <a:r>
              <a:rPr sz="4350" dirty="0">
                <a:latin typeface="+mj-lt"/>
                <a:cs typeface="Trebuchet MS"/>
              </a:rPr>
              <a:t>Department </a:t>
            </a:r>
            <a:r>
              <a:rPr sz="4350" spc="-5" dirty="0">
                <a:latin typeface="+mj-lt"/>
                <a:cs typeface="Trebuchet MS"/>
              </a:rPr>
              <a:t>of Computer </a:t>
            </a:r>
            <a:r>
              <a:rPr sz="4350" dirty="0">
                <a:latin typeface="+mj-lt"/>
                <a:cs typeface="Trebuchet MS"/>
              </a:rPr>
              <a:t>Science &amp; </a:t>
            </a:r>
            <a:r>
              <a:rPr sz="4350" spc="-1300" dirty="0">
                <a:latin typeface="+mj-lt"/>
                <a:cs typeface="Trebuchet MS"/>
              </a:rPr>
              <a:t> </a:t>
            </a:r>
            <a:r>
              <a:rPr sz="4350" dirty="0">
                <a:latin typeface="+mj-lt"/>
                <a:cs typeface="Trebuchet MS"/>
              </a:rPr>
              <a:t>Engineering</a:t>
            </a:r>
          </a:p>
        </p:txBody>
      </p:sp>
      <p:sp>
        <p:nvSpPr>
          <p:cNvPr id="4" name="object 4"/>
          <p:cNvSpPr/>
          <p:nvPr/>
        </p:nvSpPr>
        <p:spPr>
          <a:xfrm flipV="1">
            <a:off x="7990167" y="6283325"/>
            <a:ext cx="12602783" cy="454870"/>
          </a:xfrm>
          <a:custGeom>
            <a:avLst/>
            <a:gdLst/>
            <a:ahLst/>
            <a:cxnLst/>
            <a:rect l="l" t="t" r="r" b="b"/>
            <a:pathLst>
              <a:path w="7205344">
                <a:moveTo>
                  <a:pt x="0" y="0"/>
                </a:moveTo>
                <a:lnTo>
                  <a:pt x="7204897" y="0"/>
                </a:lnTo>
              </a:path>
            </a:pathLst>
          </a:custGeom>
          <a:ln w="35182">
            <a:solidFill>
              <a:srgbClr val="C55A11"/>
            </a:solidFill>
          </a:ln>
        </p:spPr>
        <p:txBody>
          <a:bodyPr wrap="square" lIns="0" tIns="0" rIns="0" bIns="0" rtlCol="0"/>
          <a:lstStyle/>
          <a:p>
            <a:endParaRPr/>
          </a:p>
        </p:txBody>
      </p:sp>
      <p:sp>
        <p:nvSpPr>
          <p:cNvPr id="6" name="object 6"/>
          <p:cNvSpPr/>
          <p:nvPr/>
        </p:nvSpPr>
        <p:spPr>
          <a:xfrm>
            <a:off x="19552444" y="492125"/>
            <a:ext cx="2442210" cy="2467610"/>
          </a:xfrm>
          <a:custGeom>
            <a:avLst/>
            <a:gdLst/>
            <a:ahLst/>
            <a:cxnLst/>
            <a:rect l="l" t="t" r="r" b="b"/>
            <a:pathLst>
              <a:path w="2442209" h="2467610">
                <a:moveTo>
                  <a:pt x="2441714" y="0"/>
                </a:moveTo>
                <a:lnTo>
                  <a:pt x="0" y="0"/>
                </a:lnTo>
                <a:lnTo>
                  <a:pt x="0" y="104635"/>
                </a:lnTo>
                <a:lnTo>
                  <a:pt x="2337079" y="104635"/>
                </a:lnTo>
                <a:lnTo>
                  <a:pt x="2337079" y="2467470"/>
                </a:lnTo>
                <a:lnTo>
                  <a:pt x="2441702" y="2467470"/>
                </a:lnTo>
                <a:lnTo>
                  <a:pt x="2441702" y="104635"/>
                </a:lnTo>
                <a:lnTo>
                  <a:pt x="2441714" y="0"/>
                </a:lnTo>
                <a:close/>
              </a:path>
            </a:pathLst>
          </a:custGeom>
          <a:solidFill>
            <a:srgbClr val="C55A11"/>
          </a:solidFill>
        </p:spPr>
        <p:txBody>
          <a:bodyPr wrap="square" lIns="0" tIns="0" rIns="0" bIns="0" rtlCol="0"/>
          <a:lstStyle/>
          <a:p>
            <a:endParaRPr/>
          </a:p>
        </p:txBody>
      </p:sp>
      <p:sp>
        <p:nvSpPr>
          <p:cNvPr id="7" name="object 7"/>
          <p:cNvSpPr/>
          <p:nvPr/>
        </p:nvSpPr>
        <p:spPr>
          <a:xfrm>
            <a:off x="1112044" y="9636125"/>
            <a:ext cx="2442210" cy="2467610"/>
          </a:xfrm>
          <a:custGeom>
            <a:avLst/>
            <a:gdLst/>
            <a:ahLst/>
            <a:cxnLst/>
            <a:rect l="l" t="t" r="r" b="b"/>
            <a:pathLst>
              <a:path w="2442210" h="2467609">
                <a:moveTo>
                  <a:pt x="2441702" y="2362835"/>
                </a:moveTo>
                <a:lnTo>
                  <a:pt x="104622" y="2362835"/>
                </a:lnTo>
                <a:lnTo>
                  <a:pt x="104622" y="0"/>
                </a:lnTo>
                <a:lnTo>
                  <a:pt x="0" y="0"/>
                </a:lnTo>
                <a:lnTo>
                  <a:pt x="0" y="2362835"/>
                </a:lnTo>
                <a:lnTo>
                  <a:pt x="0" y="2441702"/>
                </a:lnTo>
                <a:lnTo>
                  <a:pt x="0" y="2467470"/>
                </a:lnTo>
                <a:lnTo>
                  <a:pt x="2441702" y="2467470"/>
                </a:lnTo>
                <a:lnTo>
                  <a:pt x="2441702" y="2362835"/>
                </a:lnTo>
                <a:close/>
              </a:path>
            </a:pathLst>
          </a:custGeom>
          <a:solidFill>
            <a:srgbClr val="C55A11"/>
          </a:solidFill>
        </p:spPr>
        <p:txBody>
          <a:bodyPr wrap="square" lIns="0" tIns="0" rIns="0" bIns="0" rtlCol="0"/>
          <a:lstStyle/>
          <a:p>
            <a:endParaRPr/>
          </a:p>
        </p:txBody>
      </p:sp>
      <p:pic>
        <p:nvPicPr>
          <p:cNvPr id="8" name="Picture 7">
            <a:extLst>
              <a:ext uri="{FF2B5EF4-FFF2-40B4-BE49-F238E27FC236}">
                <a16:creationId xmlns:a16="http://schemas.microsoft.com/office/drawing/2014/main" id="{97601149-FEF4-B346-A745-C31BDF8FF1EB}"/>
              </a:ext>
            </a:extLst>
          </p:cNvPr>
          <p:cNvPicPr>
            <a:picLocks noChangeAspect="1"/>
          </p:cNvPicPr>
          <p:nvPr/>
        </p:nvPicPr>
        <p:blipFill>
          <a:blip r:embed="rId2"/>
          <a:stretch>
            <a:fillRect/>
          </a:stretch>
        </p:blipFill>
        <p:spPr>
          <a:xfrm>
            <a:off x="2940844" y="2959735"/>
            <a:ext cx="4225561" cy="65531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78117-4E62-F415-5DB7-343CEBBEE8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D1F8A-D95A-FC13-4546-9C21C6FBCE8A}"/>
              </a:ext>
            </a:extLst>
          </p:cNvPr>
          <p:cNvSpPr>
            <a:spLocks noGrp="1"/>
          </p:cNvSpPr>
          <p:nvPr>
            <p:ph idx="1"/>
          </p:nvPr>
        </p:nvSpPr>
        <p:spPr>
          <a:xfrm>
            <a:off x="959644" y="3006725"/>
            <a:ext cx="17830800" cy="7128105"/>
          </a:xfrm>
          <a:ln>
            <a:solidFill>
              <a:schemeClr val="tx1"/>
            </a:solidFill>
          </a:ln>
        </p:spPr>
        <p:txBody>
          <a:bodyPr/>
          <a:lstStyle/>
          <a:p>
            <a:pPr marL="857250" indent="-857250">
              <a:lnSpc>
                <a:spcPct val="200000"/>
              </a:lnSpc>
              <a:buFont typeface="Wingdings" panose="05000000000000000000" pitchFamily="2" charset="2"/>
              <a:buChar char="q"/>
            </a:pPr>
            <a:r>
              <a:rPr lang="en-US" sz="6000" dirty="0"/>
              <a:t>- Active participation and regular practice</a:t>
            </a:r>
          </a:p>
          <a:p>
            <a:pPr marL="857250" indent="-857250">
              <a:lnSpc>
                <a:spcPct val="200000"/>
              </a:lnSpc>
              <a:buFont typeface="Wingdings" panose="05000000000000000000" pitchFamily="2" charset="2"/>
              <a:buChar char="q"/>
            </a:pPr>
            <a:r>
              <a:rPr lang="en-US" sz="6000" dirty="0"/>
              <a:t>- Bi-Weekly assignments </a:t>
            </a:r>
          </a:p>
          <a:p>
            <a:pPr marL="857250" indent="-857250">
              <a:lnSpc>
                <a:spcPct val="200000"/>
              </a:lnSpc>
              <a:buFont typeface="Wingdings" panose="05000000000000000000" pitchFamily="2" charset="2"/>
              <a:buChar char="q"/>
            </a:pPr>
            <a:r>
              <a:rPr lang="en-US" sz="6000" dirty="0"/>
              <a:t>- ISA and final exam assessments</a:t>
            </a:r>
          </a:p>
          <a:p>
            <a:pPr marL="857250" indent="-857250">
              <a:lnSpc>
                <a:spcPct val="200000"/>
              </a:lnSpc>
              <a:buFont typeface="Wingdings" panose="05000000000000000000" pitchFamily="2" charset="2"/>
              <a:buChar char="q"/>
            </a:pPr>
            <a:r>
              <a:rPr lang="en-US" sz="6000" dirty="0"/>
              <a:t>- Application-focused learning with logic and modeling</a:t>
            </a:r>
          </a:p>
        </p:txBody>
      </p:sp>
      <p:pic>
        <p:nvPicPr>
          <p:cNvPr id="6" name="object 10">
            <a:extLst>
              <a:ext uri="{FF2B5EF4-FFF2-40B4-BE49-F238E27FC236}">
                <a16:creationId xmlns:a16="http://schemas.microsoft.com/office/drawing/2014/main" id="{8D63F5FD-AF87-92B8-DC8A-A77EA73484B4}"/>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39E20F9B-B707-883C-4E4D-064F050AC285}"/>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196BE515-8AB7-C7F7-1917-761E999E68C8}"/>
              </a:ext>
            </a:extLst>
          </p:cNvPr>
          <p:cNvSpPr txBox="1"/>
          <p:nvPr/>
        </p:nvSpPr>
        <p:spPr>
          <a:xfrm>
            <a:off x="654844" y="492125"/>
            <a:ext cx="16154400" cy="1015663"/>
          </a:xfrm>
          <a:prstGeom prst="rect">
            <a:avLst/>
          </a:prstGeom>
          <a:noFill/>
        </p:spPr>
        <p:txBody>
          <a:bodyPr wrap="square" rtlCol="0">
            <a:spAutoFit/>
          </a:bodyPr>
          <a:lstStyle/>
          <a:p>
            <a:r>
              <a:rPr lang="en-US" sz="6000" b="1" dirty="0"/>
              <a:t>Course Expectations</a:t>
            </a:r>
            <a:endParaRPr lang="en-US" sz="6000" b="1" dirty="0">
              <a:latin typeface="+mj-lt"/>
            </a:endParaRPr>
          </a:p>
        </p:txBody>
      </p:sp>
    </p:spTree>
    <p:extLst>
      <p:ext uri="{BB962C8B-B14F-4D97-AF65-F5344CB8AC3E}">
        <p14:creationId xmlns:p14="http://schemas.microsoft.com/office/powerpoint/2010/main" val="352191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3372-F765-C5DA-C50A-E236D88341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F6318-8157-F279-D8A1-0DBCD4AE636C}"/>
              </a:ext>
            </a:extLst>
          </p:cNvPr>
          <p:cNvSpPr>
            <a:spLocks noGrp="1"/>
          </p:cNvSpPr>
          <p:nvPr>
            <p:ph idx="1"/>
          </p:nvPr>
        </p:nvSpPr>
        <p:spPr>
          <a:xfrm>
            <a:off x="807244" y="2912055"/>
            <a:ext cx="15773400" cy="8002191"/>
          </a:xfrm>
          <a:solidFill>
            <a:schemeClr val="accent6">
              <a:lumMod val="20000"/>
              <a:lumOff val="80000"/>
            </a:schemeClr>
          </a:solidFill>
          <a:ln>
            <a:solidFill>
              <a:schemeClr val="accent6">
                <a:lumMod val="20000"/>
                <a:lumOff val="80000"/>
              </a:schemeClr>
            </a:solidFill>
          </a:ln>
        </p:spPr>
        <p:txBody>
          <a:bodyPr/>
          <a:lstStyle/>
          <a:p>
            <a:pPr algn="l"/>
            <a:r>
              <a:rPr lang="en-IN" sz="4000" b="1" dirty="0">
                <a:solidFill>
                  <a:srgbClr val="00000A"/>
                </a:solidFill>
              </a:rPr>
              <a:t>Text Book(s):</a:t>
            </a:r>
            <a:endParaRPr lang="en-US" sz="4000" dirty="0">
              <a:solidFill>
                <a:srgbClr val="00000A"/>
              </a:solidFill>
            </a:endParaRPr>
          </a:p>
          <a:p>
            <a:pPr marL="588074" indent="-588074" algn="l">
              <a:buFont typeface="+mj-lt"/>
              <a:buAutoNum type="arabicPeriod"/>
            </a:pPr>
            <a:r>
              <a:rPr lang="en-US" sz="4000" dirty="0">
                <a:solidFill>
                  <a:srgbClr val="00000A"/>
                </a:solidFill>
              </a:rPr>
              <a:t>“An Introduction to Formal Languages and Automata”, Peter Linz, Jones and Bartlett, New Delhi, India, </a:t>
            </a:r>
            <a:r>
              <a:rPr lang="en-IN" sz="4000" dirty="0">
                <a:solidFill>
                  <a:srgbClr val="00000A"/>
                </a:solidFill>
              </a:rPr>
              <a:t>5th Edition, 2011.</a:t>
            </a:r>
          </a:p>
          <a:p>
            <a:pPr marL="588074" indent="-588074" algn="l">
              <a:buFont typeface="+mj-lt"/>
              <a:buAutoNum type="arabicPeriod"/>
            </a:pPr>
            <a:r>
              <a:rPr lang="en-US" sz="4000" dirty="0">
                <a:solidFill>
                  <a:srgbClr val="00000A"/>
                </a:solidFill>
              </a:rPr>
              <a:t>“Artificial Intelligence – A Modern Approach”, Stuart Russell and Peter Norvig, Pearson, 3rd Edition </a:t>
            </a:r>
            <a:r>
              <a:rPr lang="en-IN" sz="4000" dirty="0">
                <a:solidFill>
                  <a:srgbClr val="00000A"/>
                </a:solidFill>
              </a:rPr>
              <a:t>(Paperback), 2016</a:t>
            </a:r>
          </a:p>
          <a:p>
            <a:pPr algn="l"/>
            <a:r>
              <a:rPr lang="en-IN" sz="4000" b="1" dirty="0">
                <a:solidFill>
                  <a:srgbClr val="00000A"/>
                </a:solidFill>
              </a:rPr>
              <a:t>Reference Book(s):</a:t>
            </a:r>
          </a:p>
          <a:p>
            <a:pPr marL="588074" indent="-588074" algn="l">
              <a:buFont typeface="+mj-lt"/>
              <a:buAutoNum type="arabicPeriod"/>
            </a:pPr>
            <a:r>
              <a:rPr lang="en-US" sz="4000" dirty="0">
                <a:solidFill>
                  <a:srgbClr val="00000A"/>
                </a:solidFill>
              </a:rPr>
              <a:t> “Theory of Computation”, Michael </a:t>
            </a:r>
            <a:r>
              <a:rPr lang="en-US" sz="4000" dirty="0" err="1">
                <a:solidFill>
                  <a:srgbClr val="00000A"/>
                </a:solidFill>
              </a:rPr>
              <a:t>Sipser</a:t>
            </a:r>
            <a:r>
              <a:rPr lang="en-US" sz="4000" dirty="0">
                <a:solidFill>
                  <a:srgbClr val="00000A"/>
                </a:solidFill>
              </a:rPr>
              <a:t>, Cengage Learning, New Delhi, India, 2008.</a:t>
            </a:r>
          </a:p>
          <a:p>
            <a:pPr marL="588074" indent="-588074" algn="l">
              <a:buFont typeface="+mj-lt"/>
              <a:buAutoNum type="arabicPeriod"/>
            </a:pPr>
            <a:r>
              <a:rPr lang="en-US" sz="4000" dirty="0">
                <a:solidFill>
                  <a:srgbClr val="00000A"/>
                </a:solidFill>
              </a:rPr>
              <a:t>“Introduction to Automata Theory, Languages, and Computation”, John E Hopcroft, Rajeev Motwani, Jeffrey D Ullman, Pearson Education, New Delhi, India, 3rd Edition, 2009.</a:t>
            </a:r>
          </a:p>
          <a:p>
            <a:pPr marL="588074" indent="-588074" algn="l">
              <a:buFont typeface="+mj-lt"/>
              <a:buAutoNum type="arabicPeriod"/>
            </a:pPr>
            <a:r>
              <a:rPr lang="en-US" sz="4000" dirty="0">
                <a:solidFill>
                  <a:srgbClr val="00000A"/>
                </a:solidFill>
              </a:rPr>
              <a:t>“Theory of Computation: A Problem–Solving Approach”, Kavi Mahesh, Wiley India, New Delhi, 2012</a:t>
            </a:r>
            <a:r>
              <a:rPr lang="en-IN" sz="4000" dirty="0">
                <a:solidFill>
                  <a:srgbClr val="00000A"/>
                </a:solidFill>
              </a:rPr>
              <a:t>.</a:t>
            </a:r>
            <a:endParaRPr lang="en-IN" sz="4000" dirty="0"/>
          </a:p>
        </p:txBody>
      </p:sp>
      <p:pic>
        <p:nvPicPr>
          <p:cNvPr id="6" name="object 10">
            <a:extLst>
              <a:ext uri="{FF2B5EF4-FFF2-40B4-BE49-F238E27FC236}">
                <a16:creationId xmlns:a16="http://schemas.microsoft.com/office/drawing/2014/main" id="{293965E1-7D0A-7CCD-E8DD-FCFB7D943A6C}"/>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73BA5BE1-20D8-51CE-28FE-585500A9CEB1}"/>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326BF0E9-77C9-D72A-3C05-6DC13F61A8D5}"/>
              </a:ext>
            </a:extLst>
          </p:cNvPr>
          <p:cNvSpPr txBox="1"/>
          <p:nvPr/>
        </p:nvSpPr>
        <p:spPr>
          <a:xfrm>
            <a:off x="654844" y="492125"/>
            <a:ext cx="16154400" cy="1015663"/>
          </a:xfrm>
          <a:prstGeom prst="rect">
            <a:avLst/>
          </a:prstGeom>
          <a:noFill/>
        </p:spPr>
        <p:txBody>
          <a:bodyPr wrap="square" rtlCol="0">
            <a:spAutoFit/>
          </a:bodyPr>
          <a:lstStyle/>
          <a:p>
            <a:r>
              <a:rPr lang="en-IN" sz="6000" b="1" dirty="0">
                <a:solidFill>
                  <a:srgbClr val="00000A"/>
                </a:solidFill>
              </a:rPr>
              <a:t> Text Books:</a:t>
            </a:r>
            <a:endParaRPr lang="en-US" sz="6000" b="1" dirty="0">
              <a:latin typeface="+mj-lt"/>
            </a:endParaRPr>
          </a:p>
        </p:txBody>
      </p:sp>
      <p:pic>
        <p:nvPicPr>
          <p:cNvPr id="2" name="object 5">
            <a:extLst>
              <a:ext uri="{FF2B5EF4-FFF2-40B4-BE49-F238E27FC236}">
                <a16:creationId xmlns:a16="http://schemas.microsoft.com/office/drawing/2014/main" id="{42D8A9A6-05C9-7D92-6964-CFEDD993DA20}"/>
              </a:ext>
            </a:extLst>
          </p:cNvPr>
          <p:cNvPicPr/>
          <p:nvPr/>
        </p:nvPicPr>
        <p:blipFill>
          <a:blip r:embed="rId3" cstate="print"/>
          <a:stretch>
            <a:fillRect/>
          </a:stretch>
        </p:blipFill>
        <p:spPr>
          <a:xfrm>
            <a:off x="16961644" y="1643867"/>
            <a:ext cx="4882492" cy="5269283"/>
          </a:xfrm>
          <a:prstGeom prst="rect">
            <a:avLst/>
          </a:prstGeom>
        </p:spPr>
      </p:pic>
      <p:pic>
        <p:nvPicPr>
          <p:cNvPr id="4" name="object 6">
            <a:extLst>
              <a:ext uri="{FF2B5EF4-FFF2-40B4-BE49-F238E27FC236}">
                <a16:creationId xmlns:a16="http://schemas.microsoft.com/office/drawing/2014/main" id="{2BC5C780-1561-3F46-DECB-E28A4ADFAA12}"/>
              </a:ext>
            </a:extLst>
          </p:cNvPr>
          <p:cNvPicPr/>
          <p:nvPr/>
        </p:nvPicPr>
        <p:blipFill>
          <a:blip r:embed="rId4" cstate="print"/>
          <a:stretch>
            <a:fillRect/>
          </a:stretch>
        </p:blipFill>
        <p:spPr>
          <a:xfrm>
            <a:off x="16900393" y="7092692"/>
            <a:ext cx="4943743" cy="4946488"/>
          </a:xfrm>
          <a:prstGeom prst="rect">
            <a:avLst/>
          </a:prstGeom>
        </p:spPr>
      </p:pic>
    </p:spTree>
    <p:extLst>
      <p:ext uri="{BB962C8B-B14F-4D97-AF65-F5344CB8AC3E}">
        <p14:creationId xmlns:p14="http://schemas.microsoft.com/office/powerpoint/2010/main" val="79302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DF882-75EB-9F35-6F26-800A96125CDF}"/>
            </a:ext>
          </a:extLst>
        </p:cNvPr>
        <p:cNvGrpSpPr/>
        <p:nvPr/>
      </p:nvGrpSpPr>
      <p:grpSpPr>
        <a:xfrm>
          <a:off x="0" y="0"/>
          <a:ext cx="0" cy="0"/>
          <a:chOff x="0" y="0"/>
          <a:chExt cx="0" cy="0"/>
        </a:xfrm>
      </p:grpSpPr>
      <p:pic>
        <p:nvPicPr>
          <p:cNvPr id="6" name="object 10">
            <a:extLst>
              <a:ext uri="{FF2B5EF4-FFF2-40B4-BE49-F238E27FC236}">
                <a16:creationId xmlns:a16="http://schemas.microsoft.com/office/drawing/2014/main" id="{043D376C-852B-0A09-7C7A-8876C0C8EFC9}"/>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6EA2802D-820E-DD8E-7F99-EB170EE7F1A1}"/>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F2BF34BB-4A50-BAE4-CA20-ABDF6C40B53B}"/>
              </a:ext>
            </a:extLst>
          </p:cNvPr>
          <p:cNvSpPr txBox="1"/>
          <p:nvPr/>
        </p:nvSpPr>
        <p:spPr>
          <a:xfrm>
            <a:off x="654844" y="492125"/>
            <a:ext cx="16154400" cy="1015663"/>
          </a:xfrm>
          <a:prstGeom prst="rect">
            <a:avLst/>
          </a:prstGeom>
          <a:noFill/>
        </p:spPr>
        <p:txBody>
          <a:bodyPr wrap="square" rtlCol="0">
            <a:spAutoFit/>
          </a:bodyPr>
          <a:lstStyle/>
          <a:p>
            <a:r>
              <a:rPr lang="en-US" sz="6000" spc="-5" dirty="0">
                <a:latin typeface="+mj-lt"/>
              </a:rPr>
              <a:t>Key Definitions</a:t>
            </a:r>
            <a:endParaRPr lang="en-US" sz="6000" dirty="0">
              <a:latin typeface="+mj-lt"/>
            </a:endParaRPr>
          </a:p>
        </p:txBody>
      </p:sp>
      <p:sp>
        <p:nvSpPr>
          <p:cNvPr id="10" name="TextBox 9">
            <a:extLst>
              <a:ext uri="{FF2B5EF4-FFF2-40B4-BE49-F238E27FC236}">
                <a16:creationId xmlns:a16="http://schemas.microsoft.com/office/drawing/2014/main" id="{57E0F70F-57F4-501C-DB70-0B61F09D2973}"/>
              </a:ext>
            </a:extLst>
          </p:cNvPr>
          <p:cNvSpPr txBox="1"/>
          <p:nvPr/>
        </p:nvSpPr>
        <p:spPr>
          <a:xfrm>
            <a:off x="1035844" y="2247870"/>
            <a:ext cx="16230600" cy="9448740"/>
          </a:xfrm>
          <a:prstGeom prst="rect">
            <a:avLst/>
          </a:prstGeom>
          <a:noFill/>
        </p:spPr>
        <p:txBody>
          <a:bodyPr wrap="square">
            <a:spAutoFit/>
          </a:bodyPr>
          <a:lstStyle/>
          <a:p>
            <a:r>
              <a:rPr lang="en-US" sz="3200" dirty="0">
                <a:solidFill>
                  <a:srgbClr val="FF0000"/>
                </a:solidFill>
              </a:rPr>
              <a:t>What is meant by Computations? </a:t>
            </a:r>
            <a:endParaRPr lang="en-US" sz="3200" dirty="0"/>
          </a:p>
          <a:p>
            <a:r>
              <a:rPr lang="en-US" sz="3200" dirty="0"/>
              <a:t>Computation is executing an algorithm (i.e.) it involves taking some inputs and performing required operation on it to produce an output.</a:t>
            </a:r>
          </a:p>
          <a:p>
            <a:r>
              <a:rPr lang="en-US" sz="3200" dirty="0"/>
              <a:t>Input x     </a:t>
            </a:r>
          </a:p>
          <a:p>
            <a:r>
              <a:rPr lang="en-US" sz="3200" dirty="0"/>
              <a:t>Output y=f(x) </a:t>
            </a:r>
          </a:p>
          <a:p>
            <a:r>
              <a:rPr lang="en-US" sz="3200" dirty="0"/>
              <a:t>Computation is the sequence of steps that can be performed by computer. </a:t>
            </a:r>
          </a:p>
          <a:p>
            <a:r>
              <a:rPr lang="en-US" sz="3200" dirty="0"/>
              <a:t>The computer which performs computation is not actual computers they are “abstract machines”. It can be defined mathematically. </a:t>
            </a:r>
          </a:p>
          <a:p>
            <a:endParaRPr lang="en-US" sz="3200" b="1" dirty="0"/>
          </a:p>
          <a:p>
            <a:r>
              <a:rPr lang="en-US" sz="3200" b="1" dirty="0"/>
              <a:t>Examples of abstract machines</a:t>
            </a:r>
          </a:p>
          <a:p>
            <a:pPr marL="457200" indent="-457200">
              <a:buFont typeface="Arial" panose="020B0604020202020204" pitchFamily="34" charset="0"/>
              <a:buChar char="•"/>
            </a:pPr>
            <a:r>
              <a:rPr lang="en-US" sz="3200" dirty="0"/>
              <a:t>Turing Machine (Powerful as real Computers) </a:t>
            </a:r>
          </a:p>
          <a:p>
            <a:pPr marL="457200" indent="-457200">
              <a:buFont typeface="Arial" panose="020B0604020202020204" pitchFamily="34" charset="0"/>
              <a:buChar char="•"/>
            </a:pPr>
            <a:r>
              <a:rPr lang="en-US" sz="3200" dirty="0"/>
              <a:t>Finite Automata (Simple) </a:t>
            </a:r>
          </a:p>
          <a:p>
            <a:endParaRPr lang="en-US" sz="3200" dirty="0"/>
          </a:p>
          <a:p>
            <a:r>
              <a:rPr lang="en-US" sz="3200" dirty="0">
                <a:solidFill>
                  <a:srgbClr val="FF0000"/>
                </a:solidFill>
              </a:rPr>
              <a:t>What is theory of computations? </a:t>
            </a:r>
          </a:p>
          <a:p>
            <a:r>
              <a:rPr lang="en-US" sz="3200" dirty="0"/>
              <a:t>The theory of computation is the branch that deals with how efficiently problems can be solved on a model of computation, using an algorithm. The field is divided into three major branches: </a:t>
            </a:r>
          </a:p>
          <a:p>
            <a:pPr marL="514350" indent="-514350">
              <a:buAutoNum type="arabicPeriod"/>
            </a:pPr>
            <a:r>
              <a:rPr lang="en-US" sz="3200" dirty="0"/>
              <a:t>automata theory,</a:t>
            </a:r>
          </a:p>
          <a:p>
            <a:pPr marL="514350" indent="-514350">
              <a:buAutoNum type="arabicPeriod"/>
            </a:pPr>
            <a:r>
              <a:rPr lang="en-US" sz="3200" dirty="0"/>
              <a:t>computability theory, </a:t>
            </a:r>
          </a:p>
          <a:p>
            <a:pPr marL="514350" indent="-514350">
              <a:buAutoNum type="arabicPeriod"/>
            </a:pPr>
            <a:r>
              <a:rPr lang="en-US" sz="3200" dirty="0"/>
              <a:t>computational complexity theory</a:t>
            </a:r>
          </a:p>
        </p:txBody>
      </p:sp>
    </p:spTree>
    <p:extLst>
      <p:ext uri="{BB962C8B-B14F-4D97-AF65-F5344CB8AC3E}">
        <p14:creationId xmlns:p14="http://schemas.microsoft.com/office/powerpoint/2010/main" val="191571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EF456-19E1-6811-FD2D-5E997C8A66E6}"/>
            </a:ext>
          </a:extLst>
        </p:cNvPr>
        <p:cNvGrpSpPr/>
        <p:nvPr/>
      </p:nvGrpSpPr>
      <p:grpSpPr>
        <a:xfrm>
          <a:off x="0" y="0"/>
          <a:ext cx="0" cy="0"/>
          <a:chOff x="0" y="0"/>
          <a:chExt cx="0" cy="0"/>
        </a:xfrm>
      </p:grpSpPr>
      <p:pic>
        <p:nvPicPr>
          <p:cNvPr id="6" name="object 10">
            <a:extLst>
              <a:ext uri="{FF2B5EF4-FFF2-40B4-BE49-F238E27FC236}">
                <a16:creationId xmlns:a16="http://schemas.microsoft.com/office/drawing/2014/main" id="{772AEBCC-A9C0-FFC2-5628-1506109B1111}"/>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A027FBC6-8115-5D8D-1AC1-411BB262F946}"/>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FF2B4138-9072-56CE-40FF-1E7E4988BCB8}"/>
              </a:ext>
            </a:extLst>
          </p:cNvPr>
          <p:cNvSpPr txBox="1"/>
          <p:nvPr/>
        </p:nvSpPr>
        <p:spPr>
          <a:xfrm>
            <a:off x="654844" y="492125"/>
            <a:ext cx="16154400" cy="1015663"/>
          </a:xfrm>
          <a:prstGeom prst="rect">
            <a:avLst/>
          </a:prstGeom>
          <a:noFill/>
        </p:spPr>
        <p:txBody>
          <a:bodyPr wrap="square" rtlCol="0">
            <a:spAutoFit/>
          </a:bodyPr>
          <a:lstStyle/>
          <a:p>
            <a:r>
              <a:rPr lang="en-US" sz="6000" spc="-5" dirty="0">
                <a:latin typeface="+mj-lt"/>
              </a:rPr>
              <a:t>Key Definitions</a:t>
            </a:r>
            <a:endParaRPr lang="en-US" sz="6000" dirty="0">
              <a:latin typeface="+mj-lt"/>
            </a:endParaRPr>
          </a:p>
        </p:txBody>
      </p:sp>
      <p:sp>
        <p:nvSpPr>
          <p:cNvPr id="10" name="TextBox 9">
            <a:extLst>
              <a:ext uri="{FF2B5EF4-FFF2-40B4-BE49-F238E27FC236}">
                <a16:creationId xmlns:a16="http://schemas.microsoft.com/office/drawing/2014/main" id="{453B2269-4C7A-9AD5-0412-BFDE1A1A8E0B}"/>
              </a:ext>
            </a:extLst>
          </p:cNvPr>
          <p:cNvSpPr txBox="1"/>
          <p:nvPr/>
        </p:nvSpPr>
        <p:spPr>
          <a:xfrm>
            <a:off x="1035844" y="2247870"/>
            <a:ext cx="15392400" cy="9448740"/>
          </a:xfrm>
          <a:prstGeom prst="rect">
            <a:avLst/>
          </a:prstGeom>
          <a:noFill/>
        </p:spPr>
        <p:txBody>
          <a:bodyPr wrap="square">
            <a:spAutoFit/>
          </a:bodyPr>
          <a:lstStyle/>
          <a:p>
            <a:r>
              <a:rPr lang="en-US" sz="3200" dirty="0">
                <a:solidFill>
                  <a:srgbClr val="FF0000"/>
                </a:solidFill>
              </a:rPr>
              <a:t>What is Automata Theory? </a:t>
            </a:r>
          </a:p>
          <a:p>
            <a:pPr marL="457200" indent="-457200">
              <a:buFont typeface="Arial" panose="020B0604020202020204" pitchFamily="34" charset="0"/>
              <a:buChar char="•"/>
            </a:pPr>
            <a:r>
              <a:rPr lang="en-US" sz="3200" dirty="0"/>
              <a:t>Automata theory is the study of abstract machines (or abstract 'mathematical' machines or systems) and the computational problems that can be solved using these machines. These abstract machines are called automata. </a:t>
            </a:r>
          </a:p>
          <a:p>
            <a:pPr marL="457200" indent="-457200">
              <a:buFont typeface="Arial" panose="020B0604020202020204" pitchFamily="34" charset="0"/>
              <a:buChar char="•"/>
            </a:pPr>
            <a:r>
              <a:rPr lang="en-US" sz="3200" dirty="0"/>
              <a:t>Automata which means that something is doing something by itself. Automata theory is also closely related to formal language theory, as the automata are often classified by the class of formal languages they are able to recognize. </a:t>
            </a:r>
          </a:p>
          <a:p>
            <a:pPr marL="457200" indent="-457200">
              <a:buFont typeface="Arial" panose="020B0604020202020204" pitchFamily="34" charset="0"/>
              <a:buChar char="•"/>
            </a:pPr>
            <a:r>
              <a:rPr lang="en-US" sz="3200" dirty="0"/>
              <a:t>An automaton can be a finite representation of a formal language that may be an infinite set.</a:t>
            </a:r>
          </a:p>
          <a:p>
            <a:pPr marL="457200" indent="-457200">
              <a:buFont typeface="Arial" panose="020B0604020202020204" pitchFamily="34" charset="0"/>
              <a:buChar char="•"/>
            </a:pPr>
            <a:endParaRPr lang="en-US" sz="3200" dirty="0"/>
          </a:p>
          <a:p>
            <a:r>
              <a:rPr lang="en-US" sz="3200" dirty="0">
                <a:solidFill>
                  <a:srgbClr val="FF0000"/>
                </a:solidFill>
              </a:rPr>
              <a:t>What is a formal language? </a:t>
            </a:r>
            <a:endParaRPr lang="en-US" sz="3200" dirty="0"/>
          </a:p>
          <a:p>
            <a:r>
              <a:rPr lang="en-US" sz="3200" dirty="0"/>
              <a:t>Language is a set of valid strings from some alphabet. The set may be empty, finite or infinite. </a:t>
            </a:r>
          </a:p>
          <a:p>
            <a:r>
              <a:rPr lang="en-US" sz="3200" dirty="0"/>
              <a:t>L(M) is the language defined by machine M and L(G) is the language defined by context free grammar. </a:t>
            </a:r>
          </a:p>
          <a:p>
            <a:r>
              <a:rPr lang="en-US" sz="3200" dirty="0"/>
              <a:t>The two notations for specifying formal languages are: </a:t>
            </a:r>
          </a:p>
          <a:p>
            <a:pPr marL="457200" indent="-457200">
              <a:buFont typeface="Arial" panose="020B0604020202020204" pitchFamily="34" charset="0"/>
              <a:buChar char="•"/>
            </a:pPr>
            <a:r>
              <a:rPr lang="en-US" sz="3200" dirty="0"/>
              <a:t>Grammar or regular expression (Generative approach) </a:t>
            </a:r>
          </a:p>
          <a:p>
            <a:pPr marL="457200" indent="-457200">
              <a:buFont typeface="Arial" panose="020B0604020202020204" pitchFamily="34" charset="0"/>
              <a:buChar char="•"/>
            </a:pPr>
            <a:r>
              <a:rPr lang="en-US" sz="3200" dirty="0"/>
              <a:t>Automaton (Recognition approach)</a:t>
            </a:r>
          </a:p>
          <a:p>
            <a:endParaRPr lang="en-US" sz="3200" dirty="0"/>
          </a:p>
        </p:txBody>
      </p:sp>
    </p:spTree>
    <p:extLst>
      <p:ext uri="{BB962C8B-B14F-4D97-AF65-F5344CB8AC3E}">
        <p14:creationId xmlns:p14="http://schemas.microsoft.com/office/powerpoint/2010/main" val="138481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DE6E9-78C4-002D-F0C8-46EBF4682762}"/>
            </a:ext>
          </a:extLst>
        </p:cNvPr>
        <p:cNvGrpSpPr/>
        <p:nvPr/>
      </p:nvGrpSpPr>
      <p:grpSpPr>
        <a:xfrm>
          <a:off x="0" y="0"/>
          <a:ext cx="0" cy="0"/>
          <a:chOff x="0" y="0"/>
          <a:chExt cx="0" cy="0"/>
        </a:xfrm>
      </p:grpSpPr>
      <p:pic>
        <p:nvPicPr>
          <p:cNvPr id="6" name="object 10">
            <a:extLst>
              <a:ext uri="{FF2B5EF4-FFF2-40B4-BE49-F238E27FC236}">
                <a16:creationId xmlns:a16="http://schemas.microsoft.com/office/drawing/2014/main" id="{FE02C125-F8A5-EC0A-DA63-8EEA3A148FD0}"/>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1FB3C3D0-CDA3-27D5-5341-BF1618B0C001}"/>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13446D51-867D-86F0-8DE0-33E6687AAF43}"/>
              </a:ext>
            </a:extLst>
          </p:cNvPr>
          <p:cNvSpPr txBox="1"/>
          <p:nvPr/>
        </p:nvSpPr>
        <p:spPr>
          <a:xfrm>
            <a:off x="654844" y="492125"/>
            <a:ext cx="16154400" cy="1015663"/>
          </a:xfrm>
          <a:prstGeom prst="rect">
            <a:avLst/>
          </a:prstGeom>
          <a:noFill/>
        </p:spPr>
        <p:txBody>
          <a:bodyPr wrap="square" rtlCol="0">
            <a:spAutoFit/>
          </a:bodyPr>
          <a:lstStyle/>
          <a:p>
            <a:r>
              <a:rPr lang="en-US" sz="6000" spc="-5" dirty="0">
                <a:latin typeface="+mj-lt"/>
              </a:rPr>
              <a:t>Key Definitions – Formal Languages/Grammar/</a:t>
            </a:r>
            <a:endParaRPr lang="en-US" sz="6000" dirty="0">
              <a:latin typeface="+mj-lt"/>
            </a:endParaRPr>
          </a:p>
        </p:txBody>
      </p:sp>
      <p:pic>
        <p:nvPicPr>
          <p:cNvPr id="2" name="Picture 2">
            <a:extLst>
              <a:ext uri="{FF2B5EF4-FFF2-40B4-BE49-F238E27FC236}">
                <a16:creationId xmlns:a16="http://schemas.microsoft.com/office/drawing/2014/main" id="{6BD23078-609E-D36B-438A-23311A590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244" y="2854325"/>
            <a:ext cx="8763000" cy="7772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2F70D0-7BC2-AAF8-22D1-0735B6C4101D}"/>
              </a:ext>
            </a:extLst>
          </p:cNvPr>
          <p:cNvSpPr txBox="1"/>
          <p:nvPr/>
        </p:nvSpPr>
        <p:spPr>
          <a:xfrm>
            <a:off x="12770644" y="2701925"/>
            <a:ext cx="7620000" cy="2862322"/>
          </a:xfrm>
          <a:prstGeom prst="rect">
            <a:avLst/>
          </a:prstGeom>
          <a:noFill/>
        </p:spPr>
        <p:txBody>
          <a:bodyPr wrap="square" rtlCol="0">
            <a:spAutoFit/>
          </a:bodyPr>
          <a:lstStyle/>
          <a:p>
            <a:r>
              <a:rPr lang="en-US" sz="3600" dirty="0"/>
              <a:t>The </a:t>
            </a:r>
            <a:r>
              <a:rPr lang="en-US" sz="3600" b="1" dirty="0"/>
              <a:t>Chomsky hierarchy</a:t>
            </a:r>
            <a:r>
              <a:rPr lang="en-US" sz="3600" dirty="0"/>
              <a:t> in the fields of </a:t>
            </a:r>
            <a:r>
              <a:rPr lang="en-US" sz="3600" dirty="0">
                <a:hlinkClick r:id="rId4" tooltip="Formal language"/>
              </a:rPr>
              <a:t>formal language theory</a:t>
            </a:r>
            <a:r>
              <a:rPr lang="en-US" sz="3600" dirty="0"/>
              <a:t>, </a:t>
            </a:r>
            <a:r>
              <a:rPr lang="en-US" sz="3600" dirty="0">
                <a:hlinkClick r:id="rId5" tooltip="Computer science"/>
              </a:rPr>
              <a:t>computer science</a:t>
            </a:r>
            <a:r>
              <a:rPr lang="en-US" sz="3600" dirty="0"/>
              <a:t>, and </a:t>
            </a:r>
            <a:r>
              <a:rPr lang="en-US" sz="3600" dirty="0">
                <a:hlinkClick r:id="rId6" tooltip="Linguistics"/>
              </a:rPr>
              <a:t>linguistics</a:t>
            </a:r>
            <a:r>
              <a:rPr lang="en-US" sz="3600" dirty="0"/>
              <a:t>, is a </a:t>
            </a:r>
            <a:r>
              <a:rPr lang="en-US" sz="3600" dirty="0">
                <a:hlinkClick r:id="rId7" tooltip="Hierarchy"/>
              </a:rPr>
              <a:t>containment hierarchy</a:t>
            </a:r>
            <a:r>
              <a:rPr lang="en-US" sz="3600" dirty="0"/>
              <a:t> of classes of </a:t>
            </a:r>
            <a:r>
              <a:rPr lang="en-US" sz="3600" dirty="0">
                <a:hlinkClick r:id="rId8" tooltip="Formal grammar"/>
              </a:rPr>
              <a:t>formal grammars</a:t>
            </a:r>
            <a:r>
              <a:rPr lang="en-US" sz="3600" dirty="0"/>
              <a:t>.</a:t>
            </a:r>
          </a:p>
        </p:txBody>
      </p:sp>
    </p:spTree>
    <p:extLst>
      <p:ext uri="{BB962C8B-B14F-4D97-AF65-F5344CB8AC3E}">
        <p14:creationId xmlns:p14="http://schemas.microsoft.com/office/powerpoint/2010/main" val="324531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B7B45-AA9E-8E57-CB3E-72AC4BFE79F6}"/>
            </a:ext>
          </a:extLst>
        </p:cNvPr>
        <p:cNvGrpSpPr/>
        <p:nvPr/>
      </p:nvGrpSpPr>
      <p:grpSpPr>
        <a:xfrm>
          <a:off x="0" y="0"/>
          <a:ext cx="0" cy="0"/>
          <a:chOff x="0" y="0"/>
          <a:chExt cx="0" cy="0"/>
        </a:xfrm>
      </p:grpSpPr>
      <p:pic>
        <p:nvPicPr>
          <p:cNvPr id="6" name="object 10">
            <a:extLst>
              <a:ext uri="{FF2B5EF4-FFF2-40B4-BE49-F238E27FC236}">
                <a16:creationId xmlns:a16="http://schemas.microsoft.com/office/drawing/2014/main" id="{05D5F1D3-B1F0-9D0D-431C-B25622CAE50F}"/>
              </a:ext>
            </a:extLst>
          </p:cNvPr>
          <p:cNvPicPr/>
          <p:nvPr/>
        </p:nvPicPr>
        <p:blipFill>
          <a:blip r:embed="rId3"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87AE8B3C-F7DD-8F38-88E9-851E554C8715}"/>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362DDAF1-C81F-9489-0D54-2D6F65A8D25D}"/>
              </a:ext>
            </a:extLst>
          </p:cNvPr>
          <p:cNvSpPr txBox="1"/>
          <p:nvPr/>
        </p:nvSpPr>
        <p:spPr>
          <a:xfrm>
            <a:off x="654844" y="492125"/>
            <a:ext cx="16154400" cy="1015663"/>
          </a:xfrm>
          <a:prstGeom prst="rect">
            <a:avLst/>
          </a:prstGeom>
          <a:noFill/>
        </p:spPr>
        <p:txBody>
          <a:bodyPr wrap="square" rtlCol="0">
            <a:spAutoFit/>
          </a:bodyPr>
          <a:lstStyle/>
          <a:p>
            <a:r>
              <a:rPr lang="en-US" sz="6000" spc="-5" dirty="0"/>
              <a:t>Course</a:t>
            </a:r>
            <a:r>
              <a:rPr lang="en-US" sz="6000" spc="5" dirty="0"/>
              <a:t> </a:t>
            </a:r>
            <a:r>
              <a:rPr lang="en-US" sz="6000" spc="-5" dirty="0"/>
              <a:t>Evaluation</a:t>
            </a:r>
            <a:r>
              <a:rPr lang="en-US" sz="6000" dirty="0"/>
              <a:t> </a:t>
            </a:r>
            <a:r>
              <a:rPr lang="en-US" sz="6000" spc="-20" dirty="0"/>
              <a:t>Strategy</a:t>
            </a:r>
            <a:endParaRPr lang="en-US" sz="6000" dirty="0">
              <a:latin typeface="+mj-lt"/>
            </a:endParaRPr>
          </a:p>
        </p:txBody>
      </p:sp>
      <p:pic>
        <p:nvPicPr>
          <p:cNvPr id="18" name="Picture 17">
            <a:extLst>
              <a:ext uri="{FF2B5EF4-FFF2-40B4-BE49-F238E27FC236}">
                <a16:creationId xmlns:a16="http://schemas.microsoft.com/office/drawing/2014/main" id="{C677BCB9-988B-5B17-25D9-2B1B0F5CE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44" y="2662545"/>
            <a:ext cx="13327689" cy="8760299"/>
          </a:xfrm>
          <a:prstGeom prst="rect">
            <a:avLst/>
          </a:prstGeom>
        </p:spPr>
      </p:pic>
    </p:spTree>
    <p:extLst>
      <p:ext uri="{BB962C8B-B14F-4D97-AF65-F5344CB8AC3E}">
        <p14:creationId xmlns:p14="http://schemas.microsoft.com/office/powerpoint/2010/main" val="10547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42792" y="3705663"/>
            <a:ext cx="4551680" cy="1014730"/>
          </a:xfrm>
          <a:prstGeom prst="rect">
            <a:avLst/>
          </a:prstGeom>
        </p:spPr>
        <p:txBody>
          <a:bodyPr vert="horz" wrap="square" lIns="0" tIns="11430" rIns="0" bIns="0" rtlCol="0">
            <a:spAutoFit/>
          </a:bodyPr>
          <a:lstStyle/>
          <a:p>
            <a:pPr marL="12700">
              <a:spcBef>
                <a:spcPts val="90"/>
              </a:spcBef>
            </a:pPr>
            <a:r>
              <a:rPr spc="-10" dirty="0"/>
              <a:t>THANK</a:t>
            </a:r>
            <a:r>
              <a:rPr spc="-210" dirty="0"/>
              <a:t> </a:t>
            </a:r>
            <a:r>
              <a:rPr spc="-10" dirty="0"/>
              <a:t>YOU</a:t>
            </a:r>
          </a:p>
        </p:txBody>
      </p:sp>
      <p:sp>
        <p:nvSpPr>
          <p:cNvPr id="3" name="object 3"/>
          <p:cNvSpPr txBox="1"/>
          <p:nvPr/>
        </p:nvSpPr>
        <p:spPr>
          <a:xfrm>
            <a:off x="8879749" y="4983638"/>
            <a:ext cx="11904345" cy="3154045"/>
          </a:xfrm>
          <a:prstGeom prst="rect">
            <a:avLst/>
          </a:prstGeom>
        </p:spPr>
        <p:txBody>
          <a:bodyPr vert="horz" wrap="square" lIns="0" tIns="183515" rIns="0" bIns="0" rtlCol="0">
            <a:spAutoFit/>
          </a:bodyPr>
          <a:lstStyle/>
          <a:p>
            <a:pPr marL="66675">
              <a:spcBef>
                <a:spcPts val="1445"/>
              </a:spcBef>
            </a:pPr>
            <a:r>
              <a:rPr lang="en-US" sz="4350" b="1" spc="-5" dirty="0">
                <a:latin typeface="Trebuchet MS"/>
                <a:cs typeface="Trebuchet MS"/>
              </a:rPr>
              <a:t>Divyaprabha K N</a:t>
            </a:r>
            <a:endParaRPr sz="4350" dirty="0">
              <a:latin typeface="Trebuchet MS"/>
              <a:cs typeface="Trebuchet MS"/>
            </a:endParaRPr>
          </a:p>
          <a:p>
            <a:pPr marL="12700" marR="5080">
              <a:lnSpc>
                <a:spcPct val="108000"/>
              </a:lnSpc>
              <a:spcBef>
                <a:spcPts val="935"/>
              </a:spcBef>
            </a:pPr>
            <a:r>
              <a:rPr sz="4350" dirty="0">
                <a:latin typeface="Trebuchet MS"/>
                <a:cs typeface="Trebuchet MS"/>
              </a:rPr>
              <a:t>Department </a:t>
            </a:r>
            <a:r>
              <a:rPr sz="4350" spc="-5" dirty="0">
                <a:latin typeface="Trebuchet MS"/>
                <a:cs typeface="Trebuchet MS"/>
              </a:rPr>
              <a:t>of Computer </a:t>
            </a:r>
            <a:r>
              <a:rPr sz="4350" dirty="0">
                <a:latin typeface="Trebuchet MS"/>
                <a:cs typeface="Trebuchet MS"/>
              </a:rPr>
              <a:t>Science &amp; Engineering </a:t>
            </a:r>
            <a:r>
              <a:rPr sz="4350" spc="-1300" dirty="0">
                <a:latin typeface="Trebuchet MS"/>
                <a:cs typeface="Trebuchet MS"/>
              </a:rPr>
              <a:t> </a:t>
            </a:r>
            <a:r>
              <a:rPr lang="en-US" sz="4350" u="heavy" spc="-5" dirty="0">
                <a:solidFill>
                  <a:srgbClr val="0563C1"/>
                </a:solidFill>
                <a:uFill>
                  <a:solidFill>
                    <a:srgbClr val="0563C1"/>
                  </a:solidFill>
                </a:uFill>
                <a:latin typeface="Trebuchet MS"/>
                <a:cs typeface="Trebuchet MS"/>
              </a:rPr>
              <a:t>  divyaprabha</a:t>
            </a:r>
            <a:r>
              <a:rPr sz="4350" u="heavy" spc="-5" dirty="0">
                <a:solidFill>
                  <a:srgbClr val="0563C1"/>
                </a:solidFill>
                <a:uFill>
                  <a:solidFill>
                    <a:srgbClr val="0563C1"/>
                  </a:solidFill>
                </a:uFill>
                <a:latin typeface="Trebuchet MS"/>
                <a:cs typeface="Trebuchet MS"/>
                <a:hlinkClick r:id="rId2"/>
              </a:rPr>
              <a:t>@pes.edu</a:t>
            </a:r>
            <a:endParaRPr sz="4350" dirty="0">
              <a:latin typeface="Trebuchet MS"/>
              <a:cs typeface="Trebuchet MS"/>
            </a:endParaRPr>
          </a:p>
          <a:p>
            <a:pPr marL="12700">
              <a:spcBef>
                <a:spcPts val="635"/>
              </a:spcBef>
            </a:pPr>
            <a:endParaRPr sz="4350" dirty="0">
              <a:latin typeface="Trebuchet MS"/>
              <a:cs typeface="Trebuchet MS"/>
            </a:endParaRPr>
          </a:p>
        </p:txBody>
      </p:sp>
      <p:sp>
        <p:nvSpPr>
          <p:cNvPr id="4" name="object 4"/>
          <p:cNvSpPr/>
          <p:nvPr/>
        </p:nvSpPr>
        <p:spPr>
          <a:xfrm>
            <a:off x="807244" y="9636125"/>
            <a:ext cx="2442210" cy="2467610"/>
          </a:xfrm>
          <a:custGeom>
            <a:avLst/>
            <a:gdLst/>
            <a:ahLst/>
            <a:cxnLst/>
            <a:rect l="l" t="t" r="r" b="b"/>
            <a:pathLst>
              <a:path w="2442210" h="2467609">
                <a:moveTo>
                  <a:pt x="2441702" y="2362835"/>
                </a:moveTo>
                <a:lnTo>
                  <a:pt x="104622" y="2362835"/>
                </a:lnTo>
                <a:lnTo>
                  <a:pt x="104622" y="0"/>
                </a:lnTo>
                <a:lnTo>
                  <a:pt x="0" y="0"/>
                </a:lnTo>
                <a:lnTo>
                  <a:pt x="0" y="2362835"/>
                </a:lnTo>
                <a:lnTo>
                  <a:pt x="0" y="2441702"/>
                </a:lnTo>
                <a:lnTo>
                  <a:pt x="0" y="2467470"/>
                </a:lnTo>
                <a:lnTo>
                  <a:pt x="2441702" y="2467470"/>
                </a:lnTo>
                <a:lnTo>
                  <a:pt x="2441702" y="2362835"/>
                </a:lnTo>
                <a:close/>
              </a:path>
            </a:pathLst>
          </a:custGeom>
          <a:solidFill>
            <a:srgbClr val="C55A11"/>
          </a:solidFill>
        </p:spPr>
        <p:txBody>
          <a:bodyPr wrap="square" lIns="0" tIns="0" rIns="0" bIns="0" rtlCol="0"/>
          <a:lstStyle/>
          <a:p>
            <a:endParaRPr/>
          </a:p>
        </p:txBody>
      </p:sp>
      <p:sp>
        <p:nvSpPr>
          <p:cNvPr id="5" name="object 5"/>
          <p:cNvSpPr/>
          <p:nvPr/>
        </p:nvSpPr>
        <p:spPr>
          <a:xfrm>
            <a:off x="8964296" y="4806387"/>
            <a:ext cx="7205345" cy="0"/>
          </a:xfrm>
          <a:custGeom>
            <a:avLst/>
            <a:gdLst/>
            <a:ahLst/>
            <a:cxnLst/>
            <a:rect l="l" t="t" r="r" b="b"/>
            <a:pathLst>
              <a:path w="7205344">
                <a:moveTo>
                  <a:pt x="0" y="0"/>
                </a:moveTo>
                <a:lnTo>
                  <a:pt x="7204897" y="0"/>
                </a:lnTo>
              </a:path>
            </a:pathLst>
          </a:custGeom>
          <a:ln w="35182">
            <a:solidFill>
              <a:srgbClr val="C55A11"/>
            </a:solidFill>
          </a:ln>
        </p:spPr>
        <p:txBody>
          <a:bodyPr wrap="square" lIns="0" tIns="0" rIns="0" bIns="0" rtlCol="0"/>
          <a:lstStyle/>
          <a:p>
            <a:endParaRPr/>
          </a:p>
        </p:txBody>
      </p:sp>
      <p:sp>
        <p:nvSpPr>
          <p:cNvPr id="7" name="object 7"/>
          <p:cNvSpPr/>
          <p:nvPr/>
        </p:nvSpPr>
        <p:spPr>
          <a:xfrm>
            <a:off x="19247644" y="644525"/>
            <a:ext cx="2442210" cy="2467610"/>
          </a:xfrm>
          <a:custGeom>
            <a:avLst/>
            <a:gdLst/>
            <a:ahLst/>
            <a:cxnLst/>
            <a:rect l="l" t="t" r="r" b="b"/>
            <a:pathLst>
              <a:path w="2442209" h="2467610">
                <a:moveTo>
                  <a:pt x="2441714" y="0"/>
                </a:moveTo>
                <a:lnTo>
                  <a:pt x="0" y="0"/>
                </a:lnTo>
                <a:lnTo>
                  <a:pt x="0" y="104635"/>
                </a:lnTo>
                <a:lnTo>
                  <a:pt x="2337079" y="104635"/>
                </a:lnTo>
                <a:lnTo>
                  <a:pt x="2337079" y="2467470"/>
                </a:lnTo>
                <a:lnTo>
                  <a:pt x="2441702" y="2467470"/>
                </a:lnTo>
                <a:lnTo>
                  <a:pt x="2441702" y="104635"/>
                </a:lnTo>
                <a:lnTo>
                  <a:pt x="2441714" y="0"/>
                </a:lnTo>
                <a:close/>
              </a:path>
            </a:pathLst>
          </a:custGeom>
          <a:solidFill>
            <a:srgbClr val="C55A11"/>
          </a:solidFill>
        </p:spPr>
        <p:txBody>
          <a:bodyPr wrap="square" lIns="0" tIns="0" rIns="0" bIns="0" rtlCol="0"/>
          <a:lstStyle/>
          <a:p>
            <a:endParaRPr/>
          </a:p>
        </p:txBody>
      </p:sp>
      <p:pic>
        <p:nvPicPr>
          <p:cNvPr id="8" name="Picture 7">
            <a:extLst>
              <a:ext uri="{FF2B5EF4-FFF2-40B4-BE49-F238E27FC236}">
                <a16:creationId xmlns:a16="http://schemas.microsoft.com/office/drawing/2014/main" id="{D990150E-2957-5729-4C08-EAE0D91C41D3}"/>
              </a:ext>
            </a:extLst>
          </p:cNvPr>
          <p:cNvPicPr>
            <a:picLocks noChangeAspect="1"/>
          </p:cNvPicPr>
          <p:nvPr/>
        </p:nvPicPr>
        <p:blipFill>
          <a:blip r:embed="rId3"/>
          <a:stretch>
            <a:fillRect/>
          </a:stretch>
        </p:blipFill>
        <p:spPr>
          <a:xfrm>
            <a:off x="2940844" y="2959735"/>
            <a:ext cx="4225561" cy="65531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3F13-0E92-4A46-8605-613F96F3B5C7}"/>
              </a:ext>
            </a:extLst>
          </p:cNvPr>
          <p:cNvSpPr>
            <a:spLocks noGrp="1"/>
          </p:cNvSpPr>
          <p:nvPr>
            <p:ph type="title"/>
          </p:nvPr>
        </p:nvSpPr>
        <p:spPr>
          <a:xfrm>
            <a:off x="502444" y="780539"/>
            <a:ext cx="14945396" cy="1015663"/>
          </a:xfrm>
        </p:spPr>
        <p:txBody>
          <a:bodyPr/>
          <a:lstStyle/>
          <a:p>
            <a:r>
              <a:rPr lang="en-IN" sz="6600" kern="1200" dirty="0">
                <a:solidFill>
                  <a:srgbClr val="2F5597"/>
                </a:solidFill>
                <a:latin typeface="+mj-lt"/>
                <a:ea typeface="+mn-ea"/>
              </a:rPr>
              <a:t>Course Objectives</a:t>
            </a:r>
          </a:p>
        </p:txBody>
      </p:sp>
      <p:sp>
        <p:nvSpPr>
          <p:cNvPr id="3" name="Content Placeholder 2">
            <a:extLst>
              <a:ext uri="{FF2B5EF4-FFF2-40B4-BE49-F238E27FC236}">
                <a16:creationId xmlns:a16="http://schemas.microsoft.com/office/drawing/2014/main" id="{5D461DC8-3082-4324-A8D0-76C679901A5D}"/>
              </a:ext>
            </a:extLst>
          </p:cNvPr>
          <p:cNvSpPr>
            <a:spLocks noGrp="1"/>
          </p:cNvSpPr>
          <p:nvPr>
            <p:ph idx="1"/>
          </p:nvPr>
        </p:nvSpPr>
        <p:spPr>
          <a:xfrm>
            <a:off x="1264444" y="3425686"/>
            <a:ext cx="16840198" cy="5816977"/>
          </a:xfrm>
          <a:ln>
            <a:solidFill>
              <a:schemeClr val="tx1"/>
            </a:solidFill>
          </a:ln>
        </p:spPr>
        <p:txBody>
          <a:bodyPr/>
          <a:lstStyle/>
          <a:p>
            <a:pPr marL="685800" indent="-685800">
              <a:buFont typeface="Wingdings" panose="05000000000000000000" pitchFamily="2" charset="2"/>
              <a:buChar char="v"/>
            </a:pPr>
            <a:r>
              <a:rPr lang="en-US" sz="5400" dirty="0"/>
              <a:t>Understand different classes of languages and grammars</a:t>
            </a:r>
          </a:p>
          <a:p>
            <a:endParaRPr lang="en-US" sz="5400" dirty="0"/>
          </a:p>
          <a:p>
            <a:pPr marL="685800" indent="-685800">
              <a:buFont typeface="Wingdings" panose="05000000000000000000" pitchFamily="2" charset="2"/>
              <a:buChar char="v"/>
            </a:pPr>
            <a:r>
              <a:rPr lang="en-US" sz="5400" dirty="0"/>
              <a:t>Analyze finite automata, PDA, and Turing Machines</a:t>
            </a:r>
          </a:p>
          <a:p>
            <a:endParaRPr lang="en-US" sz="5400" dirty="0"/>
          </a:p>
          <a:p>
            <a:pPr marL="685800" indent="-685800">
              <a:buFont typeface="Wingdings" panose="05000000000000000000" pitchFamily="2" charset="2"/>
              <a:buChar char="v"/>
            </a:pPr>
            <a:r>
              <a:rPr lang="en-US" sz="5400" dirty="0"/>
              <a:t>Explore language properties and computability limits</a:t>
            </a:r>
          </a:p>
          <a:p>
            <a:endParaRPr lang="en-US" sz="5400" dirty="0"/>
          </a:p>
          <a:p>
            <a:pPr marL="685800" indent="-685800">
              <a:buFont typeface="Wingdings" panose="05000000000000000000" pitchFamily="2" charset="2"/>
              <a:buChar char="v"/>
            </a:pPr>
            <a:r>
              <a:rPr lang="en-US" sz="5400" dirty="0"/>
              <a:t>Introduce logic-based reasoning and inference method</a:t>
            </a:r>
          </a:p>
        </p:txBody>
      </p:sp>
      <p:sp>
        <p:nvSpPr>
          <p:cNvPr id="4" name="object 3"/>
          <p:cNvSpPr/>
          <p:nvPr/>
        </p:nvSpPr>
        <p:spPr>
          <a:xfrm flipV="1">
            <a:off x="0" y="1711325"/>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pic>
        <p:nvPicPr>
          <p:cNvPr id="6" name="object 10">
            <a:extLst>
              <a:ext uri="{FF2B5EF4-FFF2-40B4-BE49-F238E27FC236}">
                <a16:creationId xmlns:a16="http://schemas.microsoft.com/office/drawing/2014/main" id="{05C3B54B-229F-95F6-7407-83E54DBC26F2}"/>
              </a:ext>
            </a:extLst>
          </p:cNvPr>
          <p:cNvPicPr/>
          <p:nvPr/>
        </p:nvPicPr>
        <p:blipFill>
          <a:blip r:embed="rId2" cstate="print"/>
          <a:stretch>
            <a:fillRect/>
          </a:stretch>
        </p:blipFill>
        <p:spPr>
          <a:xfrm>
            <a:off x="19552444" y="111125"/>
            <a:ext cx="2590800" cy="1338828"/>
          </a:xfrm>
          <a:prstGeom prst="rect">
            <a:avLst/>
          </a:prstGeom>
        </p:spPr>
      </p:pic>
    </p:spTree>
    <p:extLst>
      <p:ext uri="{BB962C8B-B14F-4D97-AF65-F5344CB8AC3E}">
        <p14:creationId xmlns:p14="http://schemas.microsoft.com/office/powerpoint/2010/main" val="11873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19C44-36CC-4708-A912-E419F59AD0F2}"/>
              </a:ext>
            </a:extLst>
          </p:cNvPr>
          <p:cNvSpPr>
            <a:spLocks noGrp="1"/>
          </p:cNvSpPr>
          <p:nvPr>
            <p:ph idx="1"/>
          </p:nvPr>
        </p:nvSpPr>
        <p:spPr>
          <a:xfrm>
            <a:off x="959644" y="3006725"/>
            <a:ext cx="17830800" cy="8309967"/>
          </a:xfrm>
          <a:ln>
            <a:solidFill>
              <a:schemeClr val="tx1"/>
            </a:solidFill>
          </a:ln>
        </p:spPr>
        <p:txBody>
          <a:bodyPr/>
          <a:lstStyle/>
          <a:p>
            <a:pPr marL="857250" indent="-857250">
              <a:buFont typeface="Wingdings" panose="05000000000000000000" pitchFamily="2" charset="2"/>
              <a:buChar char="v"/>
            </a:pPr>
            <a:r>
              <a:rPr lang="en-US" sz="6000" dirty="0"/>
              <a:t>Foundation for compiler design and language parsing</a:t>
            </a:r>
          </a:p>
          <a:p>
            <a:endParaRPr lang="en-US" sz="6000" dirty="0"/>
          </a:p>
          <a:p>
            <a:pPr marL="857250" indent="-857250">
              <a:buFont typeface="Wingdings" panose="05000000000000000000" pitchFamily="2" charset="2"/>
              <a:buChar char="v"/>
            </a:pPr>
            <a:r>
              <a:rPr lang="en-US" sz="6000" dirty="0"/>
              <a:t>Applied in AI, NLP, network security, verification</a:t>
            </a:r>
          </a:p>
          <a:p>
            <a:endParaRPr lang="en-US" sz="6000" dirty="0"/>
          </a:p>
          <a:p>
            <a:pPr marL="857250" indent="-857250">
              <a:buFont typeface="Wingdings" panose="05000000000000000000" pitchFamily="2" charset="2"/>
              <a:buChar char="v"/>
            </a:pPr>
            <a:r>
              <a:rPr lang="en-US" sz="6000" dirty="0"/>
              <a:t>Helps in understanding computability and logic</a:t>
            </a:r>
          </a:p>
          <a:p>
            <a:endParaRPr lang="en-US" sz="6000" dirty="0"/>
          </a:p>
          <a:p>
            <a:pPr marL="857250" indent="-857250">
              <a:buFont typeface="Wingdings" panose="05000000000000000000" pitchFamily="2" charset="2"/>
              <a:buChar char="v"/>
            </a:pPr>
            <a:r>
              <a:rPr lang="en-US" sz="6000" dirty="0"/>
              <a:t>Boosts problem-solving and abstract reasoning skills</a:t>
            </a:r>
          </a:p>
          <a:p>
            <a:pPr marL="857250" indent="-857250">
              <a:buFont typeface="Wingdings" panose="05000000000000000000" pitchFamily="2" charset="2"/>
              <a:buChar char="v"/>
            </a:pPr>
            <a:endParaRPr lang="en-US" sz="6000" dirty="0"/>
          </a:p>
          <a:p>
            <a:pPr marL="857250" indent="-857250">
              <a:buFont typeface="Wingdings" panose="05000000000000000000" pitchFamily="2" charset="2"/>
              <a:buChar char="v"/>
            </a:pPr>
            <a:r>
              <a:rPr lang="en-US" sz="6000" dirty="0" err="1"/>
              <a:t>Etc</a:t>
            </a:r>
            <a:r>
              <a:rPr lang="en-US" sz="6000" dirty="0"/>
              <a:t>…………………………</a:t>
            </a:r>
          </a:p>
        </p:txBody>
      </p:sp>
      <p:pic>
        <p:nvPicPr>
          <p:cNvPr id="6" name="object 10">
            <a:extLst>
              <a:ext uri="{FF2B5EF4-FFF2-40B4-BE49-F238E27FC236}">
                <a16:creationId xmlns:a16="http://schemas.microsoft.com/office/drawing/2014/main" id="{49678E30-7944-3A17-DC25-9F554BFF692E}"/>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C7979BD3-7E81-A2DD-192E-43599351FD2B}"/>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E9345B0F-7DBF-8BCE-9299-65DA2EE80F1B}"/>
              </a:ext>
            </a:extLst>
          </p:cNvPr>
          <p:cNvSpPr txBox="1"/>
          <p:nvPr/>
        </p:nvSpPr>
        <p:spPr>
          <a:xfrm>
            <a:off x="654844" y="492125"/>
            <a:ext cx="16154400" cy="1015663"/>
          </a:xfrm>
          <a:prstGeom prst="rect">
            <a:avLst/>
          </a:prstGeom>
          <a:noFill/>
        </p:spPr>
        <p:txBody>
          <a:bodyPr wrap="square" rtlCol="0">
            <a:spAutoFit/>
          </a:bodyPr>
          <a:lstStyle/>
          <a:p>
            <a:r>
              <a:rPr lang="en-US" sz="6000" b="1" dirty="0">
                <a:latin typeface="+mj-lt"/>
              </a:rPr>
              <a:t>Why study AFLL? </a:t>
            </a:r>
            <a:r>
              <a:rPr lang="en-US" sz="6000" b="1" dirty="0">
                <a:solidFill>
                  <a:srgbClr val="FF0000"/>
                </a:solidFill>
                <a:latin typeface="+mj-lt"/>
              </a:rPr>
              <a:t>(APPLICATIONS)</a:t>
            </a:r>
          </a:p>
        </p:txBody>
      </p:sp>
    </p:spTree>
    <p:extLst>
      <p:ext uri="{BB962C8B-B14F-4D97-AF65-F5344CB8AC3E}">
        <p14:creationId xmlns:p14="http://schemas.microsoft.com/office/powerpoint/2010/main" val="315426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8CBCB-D378-C6C1-699E-577ED11A0E5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3EA67F6-859F-99B7-DAD3-A47311614BF9}"/>
              </a:ext>
            </a:extLst>
          </p:cNvPr>
          <p:cNvSpPr/>
          <p:nvPr/>
        </p:nvSpPr>
        <p:spPr>
          <a:xfrm>
            <a:off x="807244" y="3387725"/>
            <a:ext cx="18211800" cy="6934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6A46F0-DE42-4FFC-62C6-70A2591CAF02}"/>
              </a:ext>
            </a:extLst>
          </p:cNvPr>
          <p:cNvSpPr>
            <a:spLocks noGrp="1"/>
          </p:cNvSpPr>
          <p:nvPr>
            <p:ph idx="1"/>
          </p:nvPr>
        </p:nvSpPr>
        <p:spPr>
          <a:xfrm>
            <a:off x="883444" y="3616325"/>
            <a:ext cx="17830800" cy="6463308"/>
          </a:xfrm>
        </p:spPr>
        <p:txBody>
          <a:bodyPr/>
          <a:lstStyle/>
          <a:p>
            <a:r>
              <a:rPr lang="en-US" sz="6000" dirty="0">
                <a:solidFill>
                  <a:srgbClr val="FF0000"/>
                </a:solidFill>
              </a:rPr>
              <a:t>Unit 1: Finite Automata and Regular Languages (14 </a:t>
            </a:r>
            <a:r>
              <a:rPr lang="en-US" sz="6000" dirty="0" err="1">
                <a:solidFill>
                  <a:srgbClr val="FF0000"/>
                </a:solidFill>
              </a:rPr>
              <a:t>hrs</a:t>
            </a:r>
            <a:r>
              <a:rPr lang="en-US" sz="6000" dirty="0">
                <a:solidFill>
                  <a:srgbClr val="FF0000"/>
                </a:solidFill>
              </a:rPr>
              <a:t>)</a:t>
            </a:r>
          </a:p>
          <a:p>
            <a:endParaRPr lang="en-US" sz="6000" dirty="0"/>
          </a:p>
          <a:p>
            <a:r>
              <a:rPr lang="en-US" sz="6000" dirty="0">
                <a:solidFill>
                  <a:schemeClr val="accent2"/>
                </a:solidFill>
              </a:rPr>
              <a:t>Unit 2: PDA and Context-Free Languages (14 </a:t>
            </a:r>
            <a:r>
              <a:rPr lang="en-US" sz="6000" dirty="0" err="1">
                <a:solidFill>
                  <a:schemeClr val="accent2"/>
                </a:solidFill>
              </a:rPr>
              <a:t>hrs</a:t>
            </a:r>
            <a:r>
              <a:rPr lang="en-US" sz="6000" dirty="0">
                <a:solidFill>
                  <a:schemeClr val="accent2"/>
                </a:solidFill>
              </a:rPr>
              <a:t>)</a:t>
            </a:r>
          </a:p>
          <a:p>
            <a:endParaRPr lang="en-US" sz="6000" dirty="0"/>
          </a:p>
          <a:p>
            <a:r>
              <a:rPr lang="en-US" sz="6000" dirty="0">
                <a:solidFill>
                  <a:schemeClr val="tx2"/>
                </a:solidFill>
              </a:rPr>
              <a:t>Unit 3: Turing Machines &amp; CFG Properties (14 </a:t>
            </a:r>
            <a:r>
              <a:rPr lang="en-US" sz="6000" dirty="0" err="1">
                <a:solidFill>
                  <a:schemeClr val="tx2"/>
                </a:solidFill>
              </a:rPr>
              <a:t>hrs</a:t>
            </a:r>
            <a:r>
              <a:rPr lang="en-US" sz="6000" dirty="0">
                <a:solidFill>
                  <a:schemeClr val="tx2"/>
                </a:solidFill>
              </a:rPr>
              <a:t>)</a:t>
            </a:r>
          </a:p>
          <a:p>
            <a:endParaRPr lang="en-US" sz="6000" dirty="0"/>
          </a:p>
          <a:p>
            <a:r>
              <a:rPr lang="en-US" sz="6000" dirty="0">
                <a:solidFill>
                  <a:schemeClr val="accent3">
                    <a:lumMod val="50000"/>
                  </a:schemeClr>
                </a:solidFill>
              </a:rPr>
              <a:t>Unit 4: Undecidability &amp; Declarative Logic (14 </a:t>
            </a:r>
            <a:r>
              <a:rPr lang="en-US" sz="6000" dirty="0" err="1">
                <a:solidFill>
                  <a:schemeClr val="accent3">
                    <a:lumMod val="50000"/>
                  </a:schemeClr>
                </a:solidFill>
              </a:rPr>
              <a:t>hrs</a:t>
            </a:r>
            <a:r>
              <a:rPr lang="en-US" sz="6000" dirty="0">
                <a:solidFill>
                  <a:schemeClr val="accent3">
                    <a:lumMod val="50000"/>
                  </a:schemeClr>
                </a:solidFill>
              </a:rPr>
              <a:t>)</a:t>
            </a:r>
          </a:p>
        </p:txBody>
      </p:sp>
      <p:pic>
        <p:nvPicPr>
          <p:cNvPr id="6" name="object 10">
            <a:extLst>
              <a:ext uri="{FF2B5EF4-FFF2-40B4-BE49-F238E27FC236}">
                <a16:creationId xmlns:a16="http://schemas.microsoft.com/office/drawing/2014/main" id="{62CE0557-9172-225F-090F-1937684DB4BE}"/>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196516B7-309C-EF4F-CF56-56D7BC4E66F3}"/>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5F94295D-C7D9-1567-2A3B-4C623CD36C82}"/>
              </a:ext>
            </a:extLst>
          </p:cNvPr>
          <p:cNvSpPr txBox="1"/>
          <p:nvPr/>
        </p:nvSpPr>
        <p:spPr>
          <a:xfrm>
            <a:off x="654844" y="492125"/>
            <a:ext cx="16154400" cy="1015663"/>
          </a:xfrm>
          <a:prstGeom prst="rect">
            <a:avLst/>
          </a:prstGeom>
          <a:noFill/>
        </p:spPr>
        <p:txBody>
          <a:bodyPr wrap="square" rtlCol="0">
            <a:spAutoFit/>
          </a:bodyPr>
          <a:lstStyle/>
          <a:p>
            <a:r>
              <a:rPr lang="en-US" sz="6000" b="1" dirty="0">
                <a:latin typeface="+mj-lt"/>
              </a:rPr>
              <a:t>Course Structure</a:t>
            </a:r>
          </a:p>
        </p:txBody>
      </p:sp>
    </p:spTree>
    <p:extLst>
      <p:ext uri="{BB962C8B-B14F-4D97-AF65-F5344CB8AC3E}">
        <p14:creationId xmlns:p14="http://schemas.microsoft.com/office/powerpoint/2010/main" val="276861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965C-5A36-F451-BE50-3CC9DC570F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7DCAD-E029-6D32-1F6F-17DAD1B4333F}"/>
              </a:ext>
            </a:extLst>
          </p:cNvPr>
          <p:cNvSpPr>
            <a:spLocks noGrp="1"/>
          </p:cNvSpPr>
          <p:nvPr>
            <p:ph idx="1"/>
          </p:nvPr>
        </p:nvSpPr>
        <p:spPr>
          <a:xfrm>
            <a:off x="959644" y="3006725"/>
            <a:ext cx="17830800" cy="7386638"/>
          </a:xfrm>
          <a:ln>
            <a:solidFill>
              <a:schemeClr val="tx1"/>
            </a:solidFill>
          </a:ln>
        </p:spPr>
        <p:txBody>
          <a:bodyPr/>
          <a:lstStyle/>
          <a:p>
            <a:pPr marL="857250" indent="-857250">
              <a:buFont typeface="Wingdings" panose="05000000000000000000" pitchFamily="2" charset="2"/>
              <a:buChar char="Ø"/>
            </a:pPr>
            <a:r>
              <a:rPr lang="en-US" sz="6000" dirty="0"/>
              <a:t>Mathematical Notations and Basic Concepts</a:t>
            </a:r>
          </a:p>
          <a:p>
            <a:pPr marL="857250" indent="-857250">
              <a:buFont typeface="Wingdings" panose="05000000000000000000" pitchFamily="2" charset="2"/>
              <a:buChar char="Ø"/>
            </a:pPr>
            <a:endParaRPr lang="en-US" sz="6000" dirty="0"/>
          </a:p>
          <a:p>
            <a:pPr marL="857250" indent="-857250">
              <a:buFont typeface="Wingdings" panose="05000000000000000000" pitchFamily="2" charset="2"/>
              <a:buChar char="Ø"/>
            </a:pPr>
            <a:r>
              <a:rPr lang="en-US" sz="6000" dirty="0"/>
              <a:t>Deterministic &amp; Non-Deterministic Finite Accepters</a:t>
            </a:r>
          </a:p>
          <a:p>
            <a:pPr marL="857250" indent="-857250">
              <a:buFont typeface="Wingdings" panose="05000000000000000000" pitchFamily="2" charset="2"/>
              <a:buChar char="Ø"/>
            </a:pPr>
            <a:endParaRPr lang="en-US" sz="6000" dirty="0"/>
          </a:p>
          <a:p>
            <a:pPr marL="857250" indent="-857250">
              <a:buFont typeface="Wingdings" panose="05000000000000000000" pitchFamily="2" charset="2"/>
              <a:buChar char="Ø"/>
            </a:pPr>
            <a:r>
              <a:rPr lang="en-US" sz="6000" dirty="0"/>
              <a:t>State Reduction and Regular Expressions</a:t>
            </a:r>
          </a:p>
          <a:p>
            <a:pPr marL="857250" indent="-857250">
              <a:buFont typeface="Wingdings" panose="05000000000000000000" pitchFamily="2" charset="2"/>
              <a:buChar char="Ø"/>
            </a:pPr>
            <a:endParaRPr lang="en-US" sz="6000" dirty="0"/>
          </a:p>
          <a:p>
            <a:pPr marL="857250" indent="-857250">
              <a:buFont typeface="Wingdings" panose="05000000000000000000" pitchFamily="2" charset="2"/>
              <a:buChar char="Ø"/>
            </a:pPr>
            <a:r>
              <a:rPr lang="en-US" sz="6000" dirty="0"/>
              <a:t>Practical Regex usage and Regular Grammars</a:t>
            </a:r>
          </a:p>
          <a:p>
            <a:pPr marL="857250" indent="-857250">
              <a:buFont typeface="Wingdings" panose="05000000000000000000" pitchFamily="2" charset="2"/>
              <a:buChar char="Ø"/>
            </a:pPr>
            <a:endParaRPr lang="en-US" sz="6000" dirty="0"/>
          </a:p>
        </p:txBody>
      </p:sp>
      <p:pic>
        <p:nvPicPr>
          <p:cNvPr id="6" name="object 10">
            <a:extLst>
              <a:ext uri="{FF2B5EF4-FFF2-40B4-BE49-F238E27FC236}">
                <a16:creationId xmlns:a16="http://schemas.microsoft.com/office/drawing/2014/main" id="{1E887AEA-398B-BCF5-59AD-FD6C48B8C822}"/>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C9CAB4C7-681F-C0AF-3D2C-9609A8E553A5}"/>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14B9A7E0-847E-6373-74C6-EFD578570FCD}"/>
              </a:ext>
            </a:extLst>
          </p:cNvPr>
          <p:cNvSpPr txBox="1"/>
          <p:nvPr/>
        </p:nvSpPr>
        <p:spPr>
          <a:xfrm>
            <a:off x="654844" y="492125"/>
            <a:ext cx="16154400" cy="1015663"/>
          </a:xfrm>
          <a:prstGeom prst="rect">
            <a:avLst/>
          </a:prstGeom>
          <a:noFill/>
        </p:spPr>
        <p:txBody>
          <a:bodyPr wrap="square" rtlCol="0">
            <a:spAutoFit/>
          </a:bodyPr>
          <a:lstStyle/>
          <a:p>
            <a:r>
              <a:rPr lang="en-US" sz="6000" b="1" dirty="0"/>
              <a:t>Unit 1 – Finite Automata</a:t>
            </a:r>
            <a:endParaRPr lang="en-US" sz="6000" b="1" dirty="0">
              <a:latin typeface="+mj-lt"/>
            </a:endParaRPr>
          </a:p>
        </p:txBody>
      </p:sp>
    </p:spTree>
    <p:extLst>
      <p:ext uri="{BB962C8B-B14F-4D97-AF65-F5344CB8AC3E}">
        <p14:creationId xmlns:p14="http://schemas.microsoft.com/office/powerpoint/2010/main" val="137518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37A5F-1DFE-AAA5-F78D-C1C0B9AE04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9BD19-A8E8-8A24-4AE8-376194340AAF}"/>
              </a:ext>
            </a:extLst>
          </p:cNvPr>
          <p:cNvSpPr>
            <a:spLocks noGrp="1"/>
          </p:cNvSpPr>
          <p:nvPr>
            <p:ph idx="1"/>
          </p:nvPr>
        </p:nvSpPr>
        <p:spPr>
          <a:xfrm>
            <a:off x="959644" y="3006725"/>
            <a:ext cx="17830800" cy="4616648"/>
          </a:xfrm>
          <a:ln>
            <a:solidFill>
              <a:schemeClr val="tx1"/>
            </a:solidFill>
          </a:ln>
        </p:spPr>
        <p:txBody>
          <a:bodyPr/>
          <a:lstStyle/>
          <a:p>
            <a:pPr marL="1143000" indent="-1143000">
              <a:buFont typeface="Wingdings" panose="05000000000000000000" pitchFamily="2" charset="2"/>
              <a:buChar char="Ø"/>
            </a:pPr>
            <a:r>
              <a:rPr lang="en-US" sz="6000" dirty="0"/>
              <a:t>Closure Properties of Regular Languages</a:t>
            </a:r>
          </a:p>
          <a:p>
            <a:pPr marL="1143000" indent="-1143000">
              <a:buFont typeface="Wingdings" panose="05000000000000000000" pitchFamily="2" charset="2"/>
              <a:buChar char="Ø"/>
            </a:pPr>
            <a:endParaRPr lang="en-US" sz="6000" dirty="0"/>
          </a:p>
          <a:p>
            <a:pPr marL="1143000" indent="-1143000">
              <a:buFont typeface="Wingdings" panose="05000000000000000000" pitchFamily="2" charset="2"/>
              <a:buChar char="Ø"/>
            </a:pPr>
            <a:r>
              <a:rPr lang="en-US" sz="6000" dirty="0"/>
              <a:t>PDA: Deterministic and Non-Deterministic</a:t>
            </a:r>
          </a:p>
          <a:p>
            <a:pPr marL="1143000" indent="-1143000">
              <a:buFont typeface="Wingdings" panose="05000000000000000000" pitchFamily="2" charset="2"/>
              <a:buChar char="Ø"/>
            </a:pPr>
            <a:endParaRPr lang="en-US" sz="6000" dirty="0"/>
          </a:p>
          <a:p>
            <a:pPr marL="1143000" indent="-1143000">
              <a:buFont typeface="Wingdings" panose="05000000000000000000" pitchFamily="2" charset="2"/>
              <a:buChar char="Ø"/>
            </a:pPr>
            <a:r>
              <a:rPr lang="en-US" sz="6000" dirty="0"/>
              <a:t>Context-Free Grammars and their Applications</a:t>
            </a:r>
          </a:p>
        </p:txBody>
      </p:sp>
      <p:pic>
        <p:nvPicPr>
          <p:cNvPr id="6" name="object 10">
            <a:extLst>
              <a:ext uri="{FF2B5EF4-FFF2-40B4-BE49-F238E27FC236}">
                <a16:creationId xmlns:a16="http://schemas.microsoft.com/office/drawing/2014/main" id="{445F61AD-74F9-9F64-C7F8-A81E0A62E78A}"/>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B22B7EEE-34D8-B755-8C6D-63765DE66E38}"/>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F9C40142-F9E4-A07D-7624-3FBB32F3958D}"/>
              </a:ext>
            </a:extLst>
          </p:cNvPr>
          <p:cNvSpPr txBox="1"/>
          <p:nvPr/>
        </p:nvSpPr>
        <p:spPr>
          <a:xfrm>
            <a:off x="654844" y="492125"/>
            <a:ext cx="16154400" cy="1015663"/>
          </a:xfrm>
          <a:prstGeom prst="rect">
            <a:avLst/>
          </a:prstGeom>
          <a:noFill/>
        </p:spPr>
        <p:txBody>
          <a:bodyPr wrap="square" rtlCol="0">
            <a:spAutoFit/>
          </a:bodyPr>
          <a:lstStyle/>
          <a:p>
            <a:r>
              <a:rPr lang="en-US" sz="6000" b="1" dirty="0"/>
              <a:t>Unit 2 – PDA &amp; Context-Free Languages</a:t>
            </a:r>
            <a:endParaRPr lang="en-US" sz="6000" b="1" dirty="0">
              <a:latin typeface="+mj-lt"/>
            </a:endParaRPr>
          </a:p>
        </p:txBody>
      </p:sp>
    </p:spTree>
    <p:extLst>
      <p:ext uri="{BB962C8B-B14F-4D97-AF65-F5344CB8AC3E}">
        <p14:creationId xmlns:p14="http://schemas.microsoft.com/office/powerpoint/2010/main" val="234056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B4C6D-1B50-BD5A-D170-4D5B4067E4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6E624-3E3F-C556-31CD-9F2F8FFD6BE4}"/>
              </a:ext>
            </a:extLst>
          </p:cNvPr>
          <p:cNvSpPr>
            <a:spLocks noGrp="1"/>
          </p:cNvSpPr>
          <p:nvPr>
            <p:ph idx="1"/>
          </p:nvPr>
        </p:nvSpPr>
        <p:spPr>
          <a:xfrm>
            <a:off x="959644" y="3006725"/>
            <a:ext cx="17830800" cy="5281446"/>
          </a:xfrm>
          <a:ln>
            <a:solidFill>
              <a:schemeClr val="tx1"/>
            </a:solidFill>
          </a:ln>
        </p:spPr>
        <p:txBody>
          <a:bodyPr/>
          <a:lstStyle/>
          <a:p>
            <a:pPr marL="857250" indent="-857250">
              <a:lnSpc>
                <a:spcPct val="200000"/>
              </a:lnSpc>
              <a:buFont typeface="Wingdings" panose="05000000000000000000" pitchFamily="2" charset="2"/>
              <a:buChar char="Ø"/>
            </a:pPr>
            <a:r>
              <a:rPr lang="en-US" sz="6000" dirty="0"/>
              <a:t>Ambiguity and Normal Forms of CFGs</a:t>
            </a:r>
          </a:p>
          <a:p>
            <a:pPr marL="857250" indent="-857250">
              <a:lnSpc>
                <a:spcPct val="200000"/>
              </a:lnSpc>
              <a:buFont typeface="Wingdings" panose="05000000000000000000" pitchFamily="2" charset="2"/>
              <a:buChar char="Ø"/>
            </a:pPr>
            <a:r>
              <a:rPr lang="en-US" sz="6000" dirty="0"/>
              <a:t>Closure Properties and Pumping Lemma for CFLs</a:t>
            </a:r>
          </a:p>
          <a:p>
            <a:pPr marL="857250" indent="-857250">
              <a:lnSpc>
                <a:spcPct val="200000"/>
              </a:lnSpc>
              <a:buFont typeface="Wingdings" panose="05000000000000000000" pitchFamily="2" charset="2"/>
              <a:buChar char="Ø"/>
            </a:pPr>
            <a:r>
              <a:rPr lang="en-US" sz="6000" dirty="0"/>
              <a:t>Turing Machines and Computability</a:t>
            </a:r>
          </a:p>
        </p:txBody>
      </p:sp>
      <p:pic>
        <p:nvPicPr>
          <p:cNvPr id="6" name="object 10">
            <a:extLst>
              <a:ext uri="{FF2B5EF4-FFF2-40B4-BE49-F238E27FC236}">
                <a16:creationId xmlns:a16="http://schemas.microsoft.com/office/drawing/2014/main" id="{5D128DB5-1421-3C36-AA12-5324B1DBB6ED}"/>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FCB98C39-A2CA-16FD-7289-32355A2E9289}"/>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516D745E-CBC5-3855-888D-776C8CDFFFC3}"/>
              </a:ext>
            </a:extLst>
          </p:cNvPr>
          <p:cNvSpPr txBox="1"/>
          <p:nvPr/>
        </p:nvSpPr>
        <p:spPr>
          <a:xfrm>
            <a:off x="654844" y="492125"/>
            <a:ext cx="17983200" cy="1015663"/>
          </a:xfrm>
          <a:prstGeom prst="rect">
            <a:avLst/>
          </a:prstGeom>
          <a:noFill/>
        </p:spPr>
        <p:txBody>
          <a:bodyPr wrap="square" rtlCol="0">
            <a:spAutoFit/>
          </a:bodyPr>
          <a:lstStyle/>
          <a:p>
            <a:r>
              <a:rPr lang="en-US" sz="6000" b="1" dirty="0"/>
              <a:t>Unit 3 Overview – Turing Machines &amp; CFG Properties</a:t>
            </a:r>
            <a:endParaRPr lang="en-US" sz="6000" b="1" dirty="0">
              <a:latin typeface="+mj-lt"/>
            </a:endParaRPr>
          </a:p>
        </p:txBody>
      </p:sp>
    </p:spTree>
    <p:extLst>
      <p:ext uri="{BB962C8B-B14F-4D97-AF65-F5344CB8AC3E}">
        <p14:creationId xmlns:p14="http://schemas.microsoft.com/office/powerpoint/2010/main" val="24610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7D836-C5B5-8362-C3C8-0543CDA4B6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30A79-7F79-1FD4-2D03-59788BF41E18}"/>
              </a:ext>
            </a:extLst>
          </p:cNvPr>
          <p:cNvSpPr>
            <a:spLocks noGrp="1"/>
          </p:cNvSpPr>
          <p:nvPr>
            <p:ph idx="1"/>
          </p:nvPr>
        </p:nvSpPr>
        <p:spPr>
          <a:xfrm>
            <a:off x="959644" y="3006725"/>
            <a:ext cx="17830800" cy="5281446"/>
          </a:xfrm>
          <a:ln>
            <a:solidFill>
              <a:schemeClr val="tx1"/>
            </a:solidFill>
          </a:ln>
        </p:spPr>
        <p:txBody>
          <a:bodyPr/>
          <a:lstStyle/>
          <a:p>
            <a:pPr marL="857250" indent="-857250">
              <a:lnSpc>
                <a:spcPct val="200000"/>
              </a:lnSpc>
              <a:buFont typeface="Wingdings" panose="05000000000000000000" pitchFamily="2" charset="2"/>
              <a:buChar char="Ø"/>
            </a:pPr>
            <a:r>
              <a:rPr lang="en-US" sz="6000" dirty="0"/>
              <a:t>Recursive Languages and the Chomsky Hierarchy</a:t>
            </a:r>
          </a:p>
          <a:p>
            <a:pPr marL="857250" indent="-857250">
              <a:lnSpc>
                <a:spcPct val="200000"/>
              </a:lnSpc>
              <a:buFont typeface="Wingdings" panose="05000000000000000000" pitchFamily="2" charset="2"/>
              <a:buChar char="Ø"/>
            </a:pPr>
            <a:r>
              <a:rPr lang="en-US" sz="6000" dirty="0"/>
              <a:t>Rice’s Theorem and Proof Techniques</a:t>
            </a:r>
          </a:p>
          <a:p>
            <a:pPr marL="857250" indent="-857250">
              <a:lnSpc>
                <a:spcPct val="200000"/>
              </a:lnSpc>
              <a:buFont typeface="Wingdings" panose="05000000000000000000" pitchFamily="2" charset="2"/>
              <a:buChar char="Ø"/>
            </a:pPr>
            <a:r>
              <a:rPr lang="en-US" sz="6000" dirty="0"/>
              <a:t>Propositional &amp; First Order Logic and Inference</a:t>
            </a:r>
          </a:p>
        </p:txBody>
      </p:sp>
      <p:pic>
        <p:nvPicPr>
          <p:cNvPr id="6" name="object 10">
            <a:extLst>
              <a:ext uri="{FF2B5EF4-FFF2-40B4-BE49-F238E27FC236}">
                <a16:creationId xmlns:a16="http://schemas.microsoft.com/office/drawing/2014/main" id="{05919C98-0703-4D06-86BB-B3CD72D239DB}"/>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3D701F8A-371C-3232-03A7-5C8F3F6ACDCC}"/>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917E3357-317D-65A3-6197-64556AB6D76C}"/>
              </a:ext>
            </a:extLst>
          </p:cNvPr>
          <p:cNvSpPr txBox="1"/>
          <p:nvPr/>
        </p:nvSpPr>
        <p:spPr>
          <a:xfrm>
            <a:off x="654844" y="492125"/>
            <a:ext cx="16154400" cy="1015663"/>
          </a:xfrm>
          <a:prstGeom prst="rect">
            <a:avLst/>
          </a:prstGeom>
          <a:noFill/>
        </p:spPr>
        <p:txBody>
          <a:bodyPr wrap="square" rtlCol="0">
            <a:spAutoFit/>
          </a:bodyPr>
          <a:lstStyle/>
          <a:p>
            <a:r>
              <a:rPr lang="en-US" sz="6000" b="1" dirty="0"/>
              <a:t>Unit 4 Overview – Undecidability &amp; Logic</a:t>
            </a:r>
            <a:endParaRPr lang="en-US" sz="6000" b="1" dirty="0">
              <a:latin typeface="+mj-lt"/>
            </a:endParaRPr>
          </a:p>
        </p:txBody>
      </p:sp>
    </p:spTree>
    <p:extLst>
      <p:ext uri="{BB962C8B-B14F-4D97-AF65-F5344CB8AC3E}">
        <p14:creationId xmlns:p14="http://schemas.microsoft.com/office/powerpoint/2010/main" val="52758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8950-C978-7740-620E-BAAF2DE311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88A6C-00D0-7D68-B5FC-08CAA4DC4122}"/>
              </a:ext>
            </a:extLst>
          </p:cNvPr>
          <p:cNvSpPr>
            <a:spLocks noGrp="1"/>
          </p:cNvSpPr>
          <p:nvPr>
            <p:ph idx="1"/>
          </p:nvPr>
        </p:nvSpPr>
        <p:spPr>
          <a:xfrm>
            <a:off x="959644" y="3006725"/>
            <a:ext cx="17830800" cy="5281446"/>
          </a:xfrm>
          <a:ln>
            <a:solidFill>
              <a:schemeClr val="tx1"/>
            </a:solidFill>
          </a:ln>
        </p:spPr>
        <p:txBody>
          <a:bodyPr/>
          <a:lstStyle/>
          <a:p>
            <a:pPr marL="857250" indent="-857250">
              <a:lnSpc>
                <a:spcPct val="200000"/>
              </a:lnSpc>
              <a:buFont typeface="Wingdings" panose="05000000000000000000" pitchFamily="2" charset="2"/>
              <a:buChar char="v"/>
            </a:pPr>
            <a:r>
              <a:rPr lang="en-US" sz="6000" dirty="0"/>
              <a:t>JFLAP: Automata simulation and visualization</a:t>
            </a:r>
          </a:p>
          <a:p>
            <a:pPr marL="857250" indent="-857250">
              <a:lnSpc>
                <a:spcPct val="200000"/>
              </a:lnSpc>
              <a:buFont typeface="Wingdings" panose="05000000000000000000" pitchFamily="2" charset="2"/>
              <a:buChar char="v"/>
            </a:pPr>
            <a:r>
              <a:rPr lang="en-US" sz="6000" dirty="0"/>
              <a:t>PLY (Python Lex-</a:t>
            </a:r>
            <a:r>
              <a:rPr lang="en-US" sz="6000" dirty="0" err="1"/>
              <a:t>Yacc</a:t>
            </a:r>
            <a:r>
              <a:rPr lang="en-US" sz="6000" dirty="0"/>
              <a:t>): Lexical analysis &amp; parsing</a:t>
            </a:r>
          </a:p>
          <a:p>
            <a:pPr marL="857250" indent="-857250">
              <a:lnSpc>
                <a:spcPct val="200000"/>
              </a:lnSpc>
              <a:buFont typeface="Wingdings" panose="05000000000000000000" pitchFamily="2" charset="2"/>
              <a:buChar char="v"/>
            </a:pPr>
            <a:r>
              <a:rPr lang="en-US" sz="6000" dirty="0"/>
              <a:t>Optional: Python for regular expressions</a:t>
            </a:r>
          </a:p>
        </p:txBody>
      </p:sp>
      <p:pic>
        <p:nvPicPr>
          <p:cNvPr id="6" name="object 10">
            <a:extLst>
              <a:ext uri="{FF2B5EF4-FFF2-40B4-BE49-F238E27FC236}">
                <a16:creationId xmlns:a16="http://schemas.microsoft.com/office/drawing/2014/main" id="{D09A5035-B5E8-1BD8-DF23-CA4D98C3236F}"/>
              </a:ext>
            </a:extLst>
          </p:cNvPr>
          <p:cNvPicPr/>
          <p:nvPr/>
        </p:nvPicPr>
        <p:blipFill>
          <a:blip r:embed="rId2" cstate="print"/>
          <a:stretch>
            <a:fillRect/>
          </a:stretch>
        </p:blipFill>
        <p:spPr>
          <a:xfrm>
            <a:off x="19552444" y="216463"/>
            <a:ext cx="2590800" cy="1338828"/>
          </a:xfrm>
          <a:prstGeom prst="rect">
            <a:avLst/>
          </a:prstGeom>
        </p:spPr>
      </p:pic>
      <p:sp>
        <p:nvSpPr>
          <p:cNvPr id="7" name="object 3">
            <a:extLst>
              <a:ext uri="{FF2B5EF4-FFF2-40B4-BE49-F238E27FC236}">
                <a16:creationId xmlns:a16="http://schemas.microsoft.com/office/drawing/2014/main" id="{CFD6F0BC-94CE-7B13-D559-824100BACC0B}"/>
              </a:ext>
            </a:extLst>
          </p:cNvPr>
          <p:cNvSpPr/>
          <p:nvPr/>
        </p:nvSpPr>
        <p:spPr>
          <a:xfrm flipV="1">
            <a:off x="0" y="1687329"/>
            <a:ext cx="18409443" cy="381000"/>
          </a:xfrm>
          <a:custGeom>
            <a:avLst/>
            <a:gdLst/>
            <a:ahLst/>
            <a:cxnLst/>
            <a:rect l="l" t="t" r="r" b="b"/>
            <a:pathLst>
              <a:path w="8554085">
                <a:moveTo>
                  <a:pt x="0" y="0"/>
                </a:moveTo>
                <a:lnTo>
                  <a:pt x="8554022" y="0"/>
                </a:lnTo>
              </a:path>
            </a:pathLst>
          </a:custGeom>
          <a:ln w="35182">
            <a:solidFill>
              <a:srgbClr val="C55A11"/>
            </a:solidFill>
          </a:ln>
        </p:spPr>
        <p:txBody>
          <a:bodyPr wrap="square" lIns="0" tIns="0" rIns="0" bIns="0" rtlCol="0"/>
          <a:lstStyle/>
          <a:p>
            <a:endParaRPr/>
          </a:p>
        </p:txBody>
      </p:sp>
      <p:sp>
        <p:nvSpPr>
          <p:cNvPr id="8" name="TextBox 7">
            <a:extLst>
              <a:ext uri="{FF2B5EF4-FFF2-40B4-BE49-F238E27FC236}">
                <a16:creationId xmlns:a16="http://schemas.microsoft.com/office/drawing/2014/main" id="{59257DD3-E698-F137-A5F4-A25D730DB8AB}"/>
              </a:ext>
            </a:extLst>
          </p:cNvPr>
          <p:cNvSpPr txBox="1"/>
          <p:nvPr/>
        </p:nvSpPr>
        <p:spPr>
          <a:xfrm>
            <a:off x="654844" y="492125"/>
            <a:ext cx="16154400" cy="1015663"/>
          </a:xfrm>
          <a:prstGeom prst="rect">
            <a:avLst/>
          </a:prstGeom>
          <a:noFill/>
        </p:spPr>
        <p:txBody>
          <a:bodyPr wrap="square" rtlCol="0">
            <a:spAutoFit/>
          </a:bodyPr>
          <a:lstStyle/>
          <a:p>
            <a:r>
              <a:rPr lang="en-US" sz="6000" b="1" dirty="0"/>
              <a:t>Tools Used</a:t>
            </a:r>
            <a:endParaRPr lang="en-US" sz="6000" b="1" dirty="0">
              <a:latin typeface="+mj-lt"/>
            </a:endParaRPr>
          </a:p>
        </p:txBody>
      </p:sp>
    </p:spTree>
    <p:extLst>
      <p:ext uri="{BB962C8B-B14F-4D97-AF65-F5344CB8AC3E}">
        <p14:creationId xmlns:p14="http://schemas.microsoft.com/office/powerpoint/2010/main" val="4110313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912</TotalTime>
  <Words>793</Words>
  <Application>Microsoft Office PowerPoint</Application>
  <PresentationFormat>Custom</PresentationFormat>
  <Paragraphs>105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Trebuchet MS</vt:lpstr>
      <vt:lpstr>Wingdings</vt:lpstr>
      <vt:lpstr>Office Theme</vt:lpstr>
      <vt:lpstr>Automata Formal Languages  &amp; Logic UE24CS243A Introduction to the Course</vt:lpstr>
      <vt:lpstr>Course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cp:lastModifiedBy>Divyaprabha Madhu</cp:lastModifiedBy>
  <cp:revision>21</cp:revision>
  <dcterms:created xsi:type="dcterms:W3CDTF">2022-08-08T03:45:37Z</dcterms:created>
  <dcterms:modified xsi:type="dcterms:W3CDTF">2025-08-04T02:33:14Z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2020-08-06T00:00:00Z</vt:filetime>
  </property>
  <property fmtid="{D5CDD505-2E9C-101B-9397-08002B2CF9AE}" pid="3" name="Creator">
    <vt:lpwstr>Keynote</vt:lpwstr>
  </property>
  <property fmtid="{D5CDD505-2E9C-101B-9397-08002B2CF9AE}" pid="4" name="LastSaved">
    <vt:filetime>2022-08-08T00:00:00Z</vt:filetime>
  </property>
</Properties>
</file>