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jpeg" ContentType="image/jpeg"/>
  <Default Extension="JPG" ContentType="image/.jp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</p:sldIdLst>
  <p:sldSz cx="12192000" cy="6858000"/>
  <p:notesSz cx="6858000" cy="9144000"/>
  <p:embeddedFontLst>
    <p:embeddedFont>
      <p:font typeface="Cambria Math" panose="02040503050406030204" pitchFamily="18" charset="0"/>
      <p:regular r:id="rId49"/>
    </p:embeddedFont>
    <p:embeddedFont>
      <p:font typeface="Noto Sans Symbols"/>
      <p:regular r:id="rId50"/>
    </p:embeddedFont>
    <p:embeddedFont>
      <p:font typeface="Lato" panose="020F0502020204030203"/>
      <p:regular r:id="rId5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1" Type="http://schemas.openxmlformats.org/officeDocument/2006/relationships/font" Target="fonts/font3.fntdata"/><Relationship Id="rId50" Type="http://schemas.openxmlformats.org/officeDocument/2006/relationships/font" Target="fonts/font2.fntdata"/><Relationship Id="rId5" Type="http://schemas.openxmlformats.org/officeDocument/2006/relationships/slide" Target="slides/slide2.xml"/><Relationship Id="rId49" Type="http://schemas.openxmlformats.org/officeDocument/2006/relationships/font" Target="fonts/font1.fntdata"/><Relationship Id="rId48" Type="http://schemas.openxmlformats.org/officeDocument/2006/relationships/tableStyles" Target="tableStyles.xml"/><Relationship Id="rId47" Type="http://schemas.openxmlformats.org/officeDocument/2006/relationships/viewProps" Target="viewProps.xml"/><Relationship Id="rId46" Type="http://schemas.openxmlformats.org/officeDocument/2006/relationships/presProps" Target="presProps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●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○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Char char="■"/>
              <a:defRPr sz="11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70" name="Google Shape;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91" name="Google Shape;19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276" name="Google Shape;276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43" name="Google Shape;443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54" name="Google Shape;454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64" name="Google Shape;464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781068e556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73" name="Google Shape;473;g3781068e556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81068e556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82" name="Google Shape;482;g3781068e556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491" name="Google Shape;491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01" name="Google Shape;501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11" name="Google Shape;511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86" name="Google Shape;8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21" name="Google Shape;521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30" name="Google Shape;530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45" name="Google Shape;545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62" name="Google Shape;562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76" name="Google Shape;57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89" name="Google Shape;58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598" name="Google Shape;598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07" name="Google Shape;60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18" name="Google Shape;618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27" name="Google Shape;62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39" name="Google Shape;639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48" name="Google Shape;648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63" name="Google Shape;663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72" name="Google Shape;672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g2fad5fadf31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4" name="Google Shape;684;g2fad5fadf31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691" name="Google Shape;691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701" name="Google Shape;701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710" name="Google Shape;71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719" name="Google Shape;719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728" name="Google Shape;72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375aab70a1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37" name="Google Shape;737;g375aab70a1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375aab70a17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55" name="Google Shape;755;g375aab70a17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770" name="Google Shape;770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17" name="Google Shape;117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781068e55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26" name="Google Shape;126;g3781068e55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81068e556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57" name="Google Shape;157;g3781068e556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68" name="Google Shape;168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</a:p>
        </p:txBody>
      </p:sp>
      <p:sp>
        <p:nvSpPr>
          <p:cNvPr id="181" name="Google Shape;18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5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" name="Google Shape;14;p5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5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5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5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5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7" name="Google Shape;27;p5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5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29" name="Google Shape;29;p5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5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5" name="Google Shape;45;p5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6" name="Google Shape;46;p5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6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6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3" name="Google Shape;53;p6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6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6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6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5" name="Google Shape;65;p6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6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0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7" name="Google Shape;7;p5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90204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90204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90204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5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5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5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90204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0.png"/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4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6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9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0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1.png"/><Relationship Id="rId4" Type="http://schemas.openxmlformats.org/officeDocument/2006/relationships/image" Target="../media/image20.png"/><Relationship Id="rId3" Type="http://schemas.openxmlformats.org/officeDocument/2006/relationships/oleObject" Target="../embeddings/oleObject4.bin"/><Relationship Id="rId2" Type="http://schemas.openxmlformats.org/officeDocument/2006/relationships/image" Target="../media/image19.png"/><Relationship Id="rId12" Type="http://schemas.openxmlformats.org/officeDocument/2006/relationships/notesSlide" Target="../notesSlides/notesSlide21.xml"/><Relationship Id="rId11" Type="http://schemas.openxmlformats.org/officeDocument/2006/relationships/vmlDrawing" Target="../drawings/vmlDrawing2.vml"/><Relationship Id="rId10" Type="http://schemas.openxmlformats.org/officeDocument/2006/relationships/slideLayout" Target="../slideLayouts/slideLayout1.xml"/><Relationship Id="rId1" Type="http://schemas.openxmlformats.org/officeDocument/2006/relationships/oleObject" Target="../embeddings/oleObject3.bin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2.x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7.png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jpeg"/></Relationships>
</file>

<file path=ppt/slides/_rels/slide2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3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jpeg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4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30.png"/><Relationship Id="rId2" Type="http://schemas.openxmlformats.org/officeDocument/2006/relationships/image" Target="../media/image31.png"/><Relationship Id="rId1" Type="http://schemas.openxmlformats.org/officeDocument/2006/relationships/image" Target="../media/image2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7.xml"/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.png"/><Relationship Id="rId3" Type="http://schemas.openxmlformats.org/officeDocument/2006/relationships/image" Target="../media/image30.png"/><Relationship Id="rId2" Type="http://schemas.openxmlformats.org/officeDocument/2006/relationships/image" Target="../media/image32.png"/><Relationship Id="rId1" Type="http://schemas.openxmlformats.org/officeDocument/2006/relationships/oleObject" Target="../embeddings/oleObject6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9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4.v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37.png"/><Relationship Id="rId6" Type="http://schemas.openxmlformats.org/officeDocument/2006/relationships/image" Target="../media/image36.png"/><Relationship Id="rId5" Type="http://schemas.openxmlformats.org/officeDocument/2006/relationships/image" Target="../media/image1.png"/><Relationship Id="rId4" Type="http://schemas.openxmlformats.org/officeDocument/2006/relationships/oleObject" Target="../embeddings/oleObject9.bin"/><Relationship Id="rId3" Type="http://schemas.openxmlformats.org/officeDocument/2006/relationships/oleObject" Target="../embeddings/oleObject8.bin"/><Relationship Id="rId2" Type="http://schemas.openxmlformats.org/officeDocument/2006/relationships/image" Target="../media/image20.png"/><Relationship Id="rId10" Type="http://schemas.openxmlformats.org/officeDocument/2006/relationships/notesSlide" Target="../notesSlides/notesSlide31.xml"/><Relationship Id="rId1" Type="http://schemas.openxmlformats.org/officeDocument/2006/relationships/oleObject" Target="../embeddings/oleObject7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33.xml"/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oleObject" Target="../embeddings/oleObject12.bin"/><Relationship Id="rId3" Type="http://schemas.openxmlformats.org/officeDocument/2006/relationships/oleObject" Target="../embeddings/oleObject11.bin"/><Relationship Id="rId2" Type="http://schemas.openxmlformats.org/officeDocument/2006/relationships/image" Target="../media/image20.png"/><Relationship Id="rId1" Type="http://schemas.openxmlformats.org/officeDocument/2006/relationships/oleObject" Target="../embeddings/oleObject10.bin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8.pn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5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image" Target="../media/image4.GI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7.png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png"/><Relationship Id="rId1" Type="http://schemas.openxmlformats.org/officeDocument/2006/relationships/oleObject" Target="../embeddings/oleObject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"/>
          <p:cNvSpPr/>
          <p:nvPr/>
        </p:nvSpPr>
        <p:spPr>
          <a:xfrm>
            <a:off x="4781916" y="1688267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90204"/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3" name="Google Shape;73;p1"/>
          <p:cNvSpPr/>
          <p:nvPr/>
        </p:nvSpPr>
        <p:spPr>
          <a:xfrm>
            <a:off x="4781916" y="2841955"/>
            <a:ext cx="6073786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90204"/>
              <a:buNone/>
            </a:pPr>
            <a:r>
              <a:rPr lang="en-US" sz="3600" b="1" i="0" u="none" strike="noStrike" cap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Sampling Distribution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1"/>
          <p:cNvSpPr/>
          <p:nvPr/>
        </p:nvSpPr>
        <p:spPr>
          <a:xfrm>
            <a:off x="4781916" y="4415503"/>
            <a:ext cx="749721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Mamatha.H.R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1"/>
          <p:cNvSpPr/>
          <p:nvPr/>
        </p:nvSpPr>
        <p:spPr>
          <a:xfrm>
            <a:off x="4781916" y="5200333"/>
            <a:ext cx="7140681" cy="857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6" name="Google Shape;76;p1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77" name="Google Shape;77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79" name="Google Shape;79;p1"/>
          <p:cNvCxnSpPr/>
          <p:nvPr/>
        </p:nvCxnSpPr>
        <p:spPr>
          <a:xfrm rot="10800000" flipH="1">
            <a:off x="4781916" y="4112436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80" name="Google Shape;80;p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971645" y="1606241"/>
            <a:ext cx="1917372" cy="35501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1" name="Google Shape;81;p1"/>
          <p:cNvGrpSpPr/>
          <p:nvPr/>
        </p:nvGrpSpPr>
        <p:grpSpPr>
          <a:xfrm rot="10800000">
            <a:off x="10855702" y="266068"/>
            <a:ext cx="1066895" cy="1078155"/>
            <a:chOff x="313844" y="5489699"/>
            <a:chExt cx="1066895" cy="1078155"/>
          </a:xfrm>
        </p:grpSpPr>
        <p:sp>
          <p:nvSpPr>
            <p:cNvPr id="82" name="Google Shape;82;p1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3" name="Google Shape;83;p1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93" name="Google Shape;193;p1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94" name="Google Shape;194;p1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7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Sampling Distributions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7"/>
          <p:cNvSpPr txBox="1"/>
          <p:nvPr/>
        </p:nvSpPr>
        <p:spPr>
          <a:xfrm>
            <a:off x="598883" y="1495425"/>
            <a:ext cx="8229600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original distribution and the sampling distribution of means of samples with n=2 are given below.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197" name="Google Shape;197;p17"/>
          <p:cNvGrpSpPr/>
          <p:nvPr/>
        </p:nvGrpSpPr>
        <p:grpSpPr>
          <a:xfrm>
            <a:off x="990600" y="3048000"/>
            <a:ext cx="3578225" cy="1260475"/>
            <a:chOff x="624" y="1920"/>
            <a:chExt cx="2254" cy="794"/>
          </a:xfrm>
        </p:grpSpPr>
        <p:grpSp>
          <p:nvGrpSpPr>
            <p:cNvPr id="198" name="Google Shape;198;p17"/>
            <p:cNvGrpSpPr/>
            <p:nvPr/>
          </p:nvGrpSpPr>
          <p:grpSpPr>
            <a:xfrm>
              <a:off x="639" y="1920"/>
              <a:ext cx="2203" cy="500"/>
              <a:chOff x="639" y="1920"/>
              <a:chExt cx="2203" cy="500"/>
            </a:xfrm>
          </p:grpSpPr>
          <p:grpSp>
            <p:nvGrpSpPr>
              <p:cNvPr id="199" name="Google Shape;199;p17"/>
              <p:cNvGrpSpPr/>
              <p:nvPr/>
            </p:nvGrpSpPr>
            <p:grpSpPr>
              <a:xfrm>
                <a:off x="2403" y="1920"/>
                <a:ext cx="439" cy="500"/>
                <a:chOff x="2403" y="1920"/>
                <a:chExt cx="439" cy="500"/>
              </a:xfrm>
            </p:grpSpPr>
            <p:sp>
              <p:nvSpPr>
                <p:cNvPr id="200" name="Google Shape;200;p17"/>
                <p:cNvSpPr/>
                <p:nvPr/>
              </p:nvSpPr>
              <p:spPr>
                <a:xfrm>
                  <a:off x="2403" y="1920"/>
                  <a:ext cx="439" cy="500"/>
                </a:xfrm>
                <a:prstGeom prst="rect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1" name="Google Shape;201;p17"/>
                <p:cNvSpPr/>
                <p:nvPr/>
              </p:nvSpPr>
              <p:spPr>
                <a:xfrm>
                  <a:off x="2407" y="1924"/>
                  <a:ext cx="431" cy="492"/>
                </a:xfrm>
                <a:prstGeom prst="rect">
                  <a:avLst/>
                </a:prstGeom>
                <a:noFill/>
                <a:ln w="144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2" name="Google Shape;202;p17"/>
              <p:cNvGrpSpPr/>
              <p:nvPr/>
            </p:nvGrpSpPr>
            <p:grpSpPr>
              <a:xfrm>
                <a:off x="1962" y="1920"/>
                <a:ext cx="439" cy="500"/>
                <a:chOff x="1962" y="1920"/>
                <a:chExt cx="439" cy="500"/>
              </a:xfrm>
            </p:grpSpPr>
            <p:sp>
              <p:nvSpPr>
                <p:cNvPr id="203" name="Google Shape;203;p17"/>
                <p:cNvSpPr/>
                <p:nvPr/>
              </p:nvSpPr>
              <p:spPr>
                <a:xfrm>
                  <a:off x="1962" y="1920"/>
                  <a:ext cx="439" cy="500"/>
                </a:xfrm>
                <a:prstGeom prst="rect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7"/>
                <p:cNvSpPr/>
                <p:nvPr/>
              </p:nvSpPr>
              <p:spPr>
                <a:xfrm>
                  <a:off x="1966" y="1924"/>
                  <a:ext cx="431" cy="492"/>
                </a:xfrm>
                <a:prstGeom prst="rect">
                  <a:avLst/>
                </a:prstGeom>
                <a:noFill/>
                <a:ln w="144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5" name="Google Shape;205;p17"/>
              <p:cNvGrpSpPr/>
              <p:nvPr/>
            </p:nvGrpSpPr>
            <p:grpSpPr>
              <a:xfrm>
                <a:off x="1521" y="1920"/>
                <a:ext cx="439" cy="500"/>
                <a:chOff x="1521" y="1920"/>
                <a:chExt cx="439" cy="500"/>
              </a:xfrm>
            </p:grpSpPr>
            <p:sp>
              <p:nvSpPr>
                <p:cNvPr id="206" name="Google Shape;206;p17"/>
                <p:cNvSpPr/>
                <p:nvPr/>
              </p:nvSpPr>
              <p:spPr>
                <a:xfrm>
                  <a:off x="1521" y="1920"/>
                  <a:ext cx="439" cy="500"/>
                </a:xfrm>
                <a:prstGeom prst="rect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7"/>
                <p:cNvSpPr/>
                <p:nvPr/>
              </p:nvSpPr>
              <p:spPr>
                <a:xfrm>
                  <a:off x="1525" y="1924"/>
                  <a:ext cx="431" cy="492"/>
                </a:xfrm>
                <a:prstGeom prst="rect">
                  <a:avLst/>
                </a:prstGeom>
                <a:noFill/>
                <a:ln w="144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8" name="Google Shape;208;p17"/>
              <p:cNvGrpSpPr/>
              <p:nvPr/>
            </p:nvGrpSpPr>
            <p:grpSpPr>
              <a:xfrm>
                <a:off x="1080" y="1920"/>
                <a:ext cx="439" cy="500"/>
                <a:chOff x="1080" y="1920"/>
                <a:chExt cx="439" cy="500"/>
              </a:xfrm>
            </p:grpSpPr>
            <p:sp>
              <p:nvSpPr>
                <p:cNvPr id="209" name="Google Shape;209;p17"/>
                <p:cNvSpPr/>
                <p:nvPr/>
              </p:nvSpPr>
              <p:spPr>
                <a:xfrm>
                  <a:off x="1080" y="1920"/>
                  <a:ext cx="439" cy="500"/>
                </a:xfrm>
                <a:prstGeom prst="rect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0" name="Google Shape;210;p17"/>
                <p:cNvSpPr/>
                <p:nvPr/>
              </p:nvSpPr>
              <p:spPr>
                <a:xfrm>
                  <a:off x="1084" y="1924"/>
                  <a:ext cx="431" cy="492"/>
                </a:xfrm>
                <a:prstGeom prst="rect">
                  <a:avLst/>
                </a:prstGeom>
                <a:noFill/>
                <a:ln w="144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1" name="Google Shape;211;p17"/>
              <p:cNvGrpSpPr/>
              <p:nvPr/>
            </p:nvGrpSpPr>
            <p:grpSpPr>
              <a:xfrm>
                <a:off x="639" y="1920"/>
                <a:ext cx="439" cy="500"/>
                <a:chOff x="639" y="1920"/>
                <a:chExt cx="439" cy="500"/>
              </a:xfrm>
            </p:grpSpPr>
            <p:sp>
              <p:nvSpPr>
                <p:cNvPr id="212" name="Google Shape;212;p17"/>
                <p:cNvSpPr/>
                <p:nvPr/>
              </p:nvSpPr>
              <p:spPr>
                <a:xfrm>
                  <a:off x="639" y="1920"/>
                  <a:ext cx="439" cy="500"/>
                </a:xfrm>
                <a:prstGeom prst="rect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3" name="Google Shape;213;p17"/>
                <p:cNvSpPr/>
                <p:nvPr/>
              </p:nvSpPr>
              <p:spPr>
                <a:xfrm>
                  <a:off x="643" y="1924"/>
                  <a:ext cx="431" cy="492"/>
                </a:xfrm>
                <a:prstGeom prst="rect">
                  <a:avLst/>
                </a:prstGeom>
                <a:noFill/>
                <a:ln w="144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14" name="Google Shape;214;p17"/>
            <p:cNvGrpSpPr/>
            <p:nvPr/>
          </p:nvGrpSpPr>
          <p:grpSpPr>
            <a:xfrm>
              <a:off x="624" y="2448"/>
              <a:ext cx="2254" cy="266"/>
              <a:chOff x="624" y="2448"/>
              <a:chExt cx="2254" cy="266"/>
            </a:xfrm>
          </p:grpSpPr>
          <p:cxnSp>
            <p:nvCxnSpPr>
              <p:cNvPr id="215" name="Google Shape;215;p17"/>
              <p:cNvCxnSpPr/>
              <p:nvPr/>
            </p:nvCxnSpPr>
            <p:spPr>
              <a:xfrm>
                <a:off x="2835" y="2457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6" name="Google Shape;216;p17"/>
              <p:cNvCxnSpPr/>
              <p:nvPr/>
            </p:nvCxnSpPr>
            <p:spPr>
              <a:xfrm>
                <a:off x="2403" y="2457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7" name="Google Shape;217;p17"/>
              <p:cNvCxnSpPr/>
              <p:nvPr/>
            </p:nvCxnSpPr>
            <p:spPr>
              <a:xfrm>
                <a:off x="1962" y="2457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8" name="Google Shape;218;p17"/>
              <p:cNvCxnSpPr/>
              <p:nvPr/>
            </p:nvCxnSpPr>
            <p:spPr>
              <a:xfrm>
                <a:off x="1521" y="2457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19" name="Google Shape;219;p17"/>
              <p:cNvCxnSpPr/>
              <p:nvPr/>
            </p:nvCxnSpPr>
            <p:spPr>
              <a:xfrm>
                <a:off x="1080" y="2457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20" name="Google Shape;220;p17"/>
              <p:cNvCxnSpPr/>
              <p:nvPr/>
            </p:nvCxnSpPr>
            <p:spPr>
              <a:xfrm>
                <a:off x="647" y="2457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21" name="Google Shape;221;p17"/>
              <p:cNvSpPr/>
              <p:nvPr/>
            </p:nvSpPr>
            <p:spPr>
              <a:xfrm>
                <a:off x="2576" y="2552"/>
                <a:ext cx="110" cy="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2" name="Google Shape;222;p17"/>
              <p:cNvSpPr/>
              <p:nvPr/>
            </p:nvSpPr>
            <p:spPr>
              <a:xfrm>
                <a:off x="2584" y="2569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5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223" name="Google Shape;223;p17"/>
              <p:cNvSpPr/>
              <p:nvPr/>
            </p:nvSpPr>
            <p:spPr>
              <a:xfrm>
                <a:off x="2143" y="2552"/>
                <a:ext cx="111" cy="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4" name="Google Shape;224;p17"/>
              <p:cNvSpPr/>
              <p:nvPr/>
            </p:nvSpPr>
            <p:spPr>
              <a:xfrm>
                <a:off x="2152" y="2569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225" name="Google Shape;225;p17"/>
              <p:cNvSpPr/>
              <p:nvPr/>
            </p:nvSpPr>
            <p:spPr>
              <a:xfrm>
                <a:off x="1702" y="2552"/>
                <a:ext cx="111" cy="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6" name="Google Shape;226;p17"/>
              <p:cNvSpPr/>
              <p:nvPr/>
            </p:nvSpPr>
            <p:spPr>
              <a:xfrm>
                <a:off x="1711" y="2569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227" name="Google Shape;227;p17"/>
              <p:cNvSpPr/>
              <p:nvPr/>
            </p:nvSpPr>
            <p:spPr>
              <a:xfrm>
                <a:off x="1261" y="2552"/>
                <a:ext cx="111" cy="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8" name="Google Shape;228;p17"/>
              <p:cNvSpPr/>
              <p:nvPr/>
            </p:nvSpPr>
            <p:spPr>
              <a:xfrm>
                <a:off x="1270" y="2569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229" name="Google Shape;229;p17"/>
              <p:cNvSpPr/>
              <p:nvPr/>
            </p:nvSpPr>
            <p:spPr>
              <a:xfrm>
                <a:off x="829" y="2552"/>
                <a:ext cx="110" cy="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30" name="Google Shape;230;p17"/>
              <p:cNvSpPr/>
              <p:nvPr/>
            </p:nvSpPr>
            <p:spPr>
              <a:xfrm>
                <a:off x="837" y="2569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cxnSp>
            <p:nvCxnSpPr>
              <p:cNvPr id="231" name="Google Shape;231;p17"/>
              <p:cNvCxnSpPr/>
              <p:nvPr/>
            </p:nvCxnSpPr>
            <p:spPr>
              <a:xfrm>
                <a:off x="2619" y="2457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2" name="Google Shape;232;p17"/>
              <p:cNvCxnSpPr/>
              <p:nvPr/>
            </p:nvCxnSpPr>
            <p:spPr>
              <a:xfrm>
                <a:off x="2178" y="2457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3" name="Google Shape;233;p17"/>
              <p:cNvCxnSpPr/>
              <p:nvPr/>
            </p:nvCxnSpPr>
            <p:spPr>
              <a:xfrm>
                <a:off x="1737" y="2457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4" name="Google Shape;234;p17"/>
              <p:cNvCxnSpPr/>
              <p:nvPr/>
            </p:nvCxnSpPr>
            <p:spPr>
              <a:xfrm>
                <a:off x="1304" y="2457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5" name="Google Shape;235;p17"/>
              <p:cNvCxnSpPr/>
              <p:nvPr/>
            </p:nvCxnSpPr>
            <p:spPr>
              <a:xfrm>
                <a:off x="863" y="2457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36" name="Google Shape;236;p17"/>
              <p:cNvCxnSpPr/>
              <p:nvPr/>
            </p:nvCxnSpPr>
            <p:spPr>
              <a:xfrm>
                <a:off x="624" y="2448"/>
                <a:ext cx="2254" cy="0"/>
              </a:xfrm>
              <a:prstGeom prst="straightConnector1">
                <a:avLst/>
              </a:prstGeom>
              <a:noFill/>
              <a:ln w="12600" cap="sq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237" name="Google Shape;237;p17"/>
          <p:cNvGrpSpPr/>
          <p:nvPr/>
        </p:nvGrpSpPr>
        <p:grpSpPr>
          <a:xfrm>
            <a:off x="5105400" y="2514600"/>
            <a:ext cx="3578225" cy="2073275"/>
            <a:chOff x="3216" y="1584"/>
            <a:chExt cx="2254" cy="1306"/>
          </a:xfrm>
        </p:grpSpPr>
        <p:grpSp>
          <p:nvGrpSpPr>
            <p:cNvPr id="238" name="Google Shape;238;p17"/>
            <p:cNvGrpSpPr/>
            <p:nvPr/>
          </p:nvGrpSpPr>
          <p:grpSpPr>
            <a:xfrm>
              <a:off x="3326" y="1584"/>
              <a:ext cx="1990" cy="1006"/>
              <a:chOff x="3326" y="1584"/>
              <a:chExt cx="1990" cy="1006"/>
            </a:xfrm>
          </p:grpSpPr>
          <p:sp>
            <p:nvSpPr>
              <p:cNvPr id="239" name="Google Shape;239;p17"/>
              <p:cNvSpPr/>
              <p:nvPr/>
            </p:nvSpPr>
            <p:spPr>
              <a:xfrm>
                <a:off x="5092" y="2392"/>
                <a:ext cx="224" cy="198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09" extrusionOk="0">
                    <a:moveTo>
                      <a:pt x="0" y="609"/>
                    </a:moveTo>
                    <a:lnTo>
                      <a:pt x="688" y="609"/>
                    </a:lnTo>
                    <a:lnTo>
                      <a:pt x="688" y="0"/>
                    </a:lnTo>
                    <a:lnTo>
                      <a:pt x="0" y="0"/>
                    </a:lnTo>
                    <a:lnTo>
                      <a:pt x="0" y="609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0" name="Google Shape;240;p17"/>
              <p:cNvSpPr/>
              <p:nvPr/>
            </p:nvSpPr>
            <p:spPr>
              <a:xfrm>
                <a:off x="4874" y="2192"/>
                <a:ext cx="216" cy="397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217" extrusionOk="0">
                    <a:moveTo>
                      <a:pt x="0" y="1217"/>
                    </a:moveTo>
                    <a:lnTo>
                      <a:pt x="662" y="1217"/>
                    </a:lnTo>
                    <a:lnTo>
                      <a:pt x="662" y="0"/>
                    </a:lnTo>
                    <a:lnTo>
                      <a:pt x="0" y="0"/>
                    </a:lnTo>
                    <a:lnTo>
                      <a:pt x="0" y="1217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1" name="Google Shape;241;p17"/>
              <p:cNvSpPr/>
              <p:nvPr/>
            </p:nvSpPr>
            <p:spPr>
              <a:xfrm>
                <a:off x="4657" y="1984"/>
                <a:ext cx="215" cy="60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852" extrusionOk="0">
                    <a:moveTo>
                      <a:pt x="0" y="1852"/>
                    </a:moveTo>
                    <a:lnTo>
                      <a:pt x="661" y="1852"/>
                    </a:lnTo>
                    <a:lnTo>
                      <a:pt x="661" y="0"/>
                    </a:lnTo>
                    <a:lnTo>
                      <a:pt x="0" y="0"/>
                    </a:lnTo>
                    <a:lnTo>
                      <a:pt x="0" y="1852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2" name="Google Shape;242;p17"/>
              <p:cNvSpPr/>
              <p:nvPr/>
            </p:nvSpPr>
            <p:spPr>
              <a:xfrm>
                <a:off x="4431" y="1784"/>
                <a:ext cx="224" cy="806"/>
              </a:xfrm>
              <a:custGeom>
                <a:avLst/>
                <a:gdLst/>
                <a:ahLst/>
                <a:cxnLst/>
                <a:rect l="l" t="t" r="r" b="b"/>
                <a:pathLst>
                  <a:path w="688" h="2461" extrusionOk="0">
                    <a:moveTo>
                      <a:pt x="0" y="2461"/>
                    </a:moveTo>
                    <a:lnTo>
                      <a:pt x="688" y="2461"/>
                    </a:lnTo>
                    <a:lnTo>
                      <a:pt x="688" y="0"/>
                    </a:lnTo>
                    <a:lnTo>
                      <a:pt x="0" y="0"/>
                    </a:lnTo>
                    <a:lnTo>
                      <a:pt x="0" y="2461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3" name="Google Shape;243;p17"/>
              <p:cNvSpPr/>
              <p:nvPr/>
            </p:nvSpPr>
            <p:spPr>
              <a:xfrm>
                <a:off x="4213" y="1584"/>
                <a:ext cx="216" cy="100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069" extrusionOk="0">
                    <a:moveTo>
                      <a:pt x="0" y="3069"/>
                    </a:moveTo>
                    <a:lnTo>
                      <a:pt x="661" y="3069"/>
                    </a:lnTo>
                    <a:lnTo>
                      <a:pt x="661" y="0"/>
                    </a:lnTo>
                    <a:lnTo>
                      <a:pt x="0" y="0"/>
                    </a:lnTo>
                    <a:lnTo>
                      <a:pt x="0" y="3069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4" name="Google Shape;244;p17"/>
              <p:cNvSpPr/>
              <p:nvPr/>
            </p:nvSpPr>
            <p:spPr>
              <a:xfrm>
                <a:off x="3987" y="1784"/>
                <a:ext cx="224" cy="806"/>
              </a:xfrm>
              <a:custGeom>
                <a:avLst/>
                <a:gdLst/>
                <a:ahLst/>
                <a:cxnLst/>
                <a:rect l="l" t="t" r="r" b="b"/>
                <a:pathLst>
                  <a:path w="688" h="2461" extrusionOk="0">
                    <a:moveTo>
                      <a:pt x="0" y="2461"/>
                    </a:moveTo>
                    <a:lnTo>
                      <a:pt x="688" y="2461"/>
                    </a:lnTo>
                    <a:lnTo>
                      <a:pt x="688" y="0"/>
                    </a:lnTo>
                    <a:lnTo>
                      <a:pt x="0" y="0"/>
                    </a:lnTo>
                    <a:lnTo>
                      <a:pt x="0" y="2461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5" name="Google Shape;245;p17"/>
              <p:cNvSpPr/>
              <p:nvPr/>
            </p:nvSpPr>
            <p:spPr>
              <a:xfrm>
                <a:off x="3770" y="1984"/>
                <a:ext cx="215" cy="606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852" extrusionOk="0">
                    <a:moveTo>
                      <a:pt x="0" y="1852"/>
                    </a:moveTo>
                    <a:lnTo>
                      <a:pt x="662" y="1852"/>
                    </a:lnTo>
                    <a:lnTo>
                      <a:pt x="662" y="0"/>
                    </a:lnTo>
                    <a:lnTo>
                      <a:pt x="0" y="0"/>
                    </a:lnTo>
                    <a:lnTo>
                      <a:pt x="0" y="1852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6" name="Google Shape;246;p17"/>
              <p:cNvSpPr/>
              <p:nvPr/>
            </p:nvSpPr>
            <p:spPr>
              <a:xfrm>
                <a:off x="3552" y="2192"/>
                <a:ext cx="216" cy="397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217" extrusionOk="0">
                    <a:moveTo>
                      <a:pt x="0" y="1217"/>
                    </a:moveTo>
                    <a:lnTo>
                      <a:pt x="661" y="1217"/>
                    </a:lnTo>
                    <a:lnTo>
                      <a:pt x="661" y="0"/>
                    </a:lnTo>
                    <a:lnTo>
                      <a:pt x="0" y="0"/>
                    </a:lnTo>
                    <a:lnTo>
                      <a:pt x="0" y="1217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47" name="Google Shape;247;p17"/>
              <p:cNvSpPr/>
              <p:nvPr/>
            </p:nvSpPr>
            <p:spPr>
              <a:xfrm>
                <a:off x="3326" y="2392"/>
                <a:ext cx="224" cy="198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09" extrusionOk="0">
                    <a:moveTo>
                      <a:pt x="0" y="609"/>
                    </a:moveTo>
                    <a:lnTo>
                      <a:pt x="688" y="609"/>
                    </a:lnTo>
                    <a:lnTo>
                      <a:pt x="688" y="0"/>
                    </a:lnTo>
                    <a:lnTo>
                      <a:pt x="0" y="0"/>
                    </a:lnTo>
                    <a:lnTo>
                      <a:pt x="0" y="609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8" name="Google Shape;248;p17"/>
            <p:cNvGrpSpPr/>
            <p:nvPr/>
          </p:nvGrpSpPr>
          <p:grpSpPr>
            <a:xfrm>
              <a:off x="3216" y="2624"/>
              <a:ext cx="2254" cy="266"/>
              <a:chOff x="3216" y="2624"/>
              <a:chExt cx="2254" cy="266"/>
            </a:xfrm>
          </p:grpSpPr>
          <p:cxnSp>
            <p:nvCxnSpPr>
              <p:cNvPr id="249" name="Google Shape;249;p17"/>
              <p:cNvCxnSpPr/>
              <p:nvPr/>
            </p:nvCxnSpPr>
            <p:spPr>
              <a:xfrm>
                <a:off x="5427" y="2633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0" name="Google Shape;250;p17"/>
              <p:cNvCxnSpPr/>
              <p:nvPr/>
            </p:nvCxnSpPr>
            <p:spPr>
              <a:xfrm>
                <a:off x="4995" y="2633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1" name="Google Shape;251;p17"/>
              <p:cNvCxnSpPr/>
              <p:nvPr/>
            </p:nvCxnSpPr>
            <p:spPr>
              <a:xfrm>
                <a:off x="4554" y="2633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2" name="Google Shape;252;p17"/>
              <p:cNvCxnSpPr/>
              <p:nvPr/>
            </p:nvCxnSpPr>
            <p:spPr>
              <a:xfrm>
                <a:off x="4113" y="2633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3" name="Google Shape;253;p17"/>
              <p:cNvCxnSpPr/>
              <p:nvPr/>
            </p:nvCxnSpPr>
            <p:spPr>
              <a:xfrm>
                <a:off x="3672" y="2633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54" name="Google Shape;254;p17"/>
              <p:cNvCxnSpPr/>
              <p:nvPr/>
            </p:nvCxnSpPr>
            <p:spPr>
              <a:xfrm>
                <a:off x="3239" y="2633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255" name="Google Shape;255;p17"/>
              <p:cNvSpPr/>
              <p:nvPr/>
            </p:nvSpPr>
            <p:spPr>
              <a:xfrm>
                <a:off x="5168" y="2728"/>
                <a:ext cx="110" cy="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6" name="Google Shape;256;p17"/>
              <p:cNvSpPr/>
              <p:nvPr/>
            </p:nvSpPr>
            <p:spPr>
              <a:xfrm>
                <a:off x="5176" y="2745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5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257" name="Google Shape;257;p17"/>
              <p:cNvSpPr/>
              <p:nvPr/>
            </p:nvSpPr>
            <p:spPr>
              <a:xfrm>
                <a:off x="4735" y="2728"/>
                <a:ext cx="111" cy="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58" name="Google Shape;258;p17"/>
              <p:cNvSpPr/>
              <p:nvPr/>
            </p:nvSpPr>
            <p:spPr>
              <a:xfrm>
                <a:off x="4744" y="2745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259" name="Google Shape;259;p17"/>
              <p:cNvSpPr/>
              <p:nvPr/>
            </p:nvSpPr>
            <p:spPr>
              <a:xfrm>
                <a:off x="4294" y="2728"/>
                <a:ext cx="111" cy="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0" name="Google Shape;260;p17"/>
              <p:cNvSpPr/>
              <p:nvPr/>
            </p:nvSpPr>
            <p:spPr>
              <a:xfrm>
                <a:off x="4303" y="2745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261" name="Google Shape;261;p17"/>
              <p:cNvSpPr/>
              <p:nvPr/>
            </p:nvSpPr>
            <p:spPr>
              <a:xfrm>
                <a:off x="3853" y="2728"/>
                <a:ext cx="111" cy="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2" name="Google Shape;262;p17"/>
              <p:cNvSpPr/>
              <p:nvPr/>
            </p:nvSpPr>
            <p:spPr>
              <a:xfrm>
                <a:off x="3862" y="2745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263" name="Google Shape;263;p17"/>
              <p:cNvSpPr/>
              <p:nvPr/>
            </p:nvSpPr>
            <p:spPr>
              <a:xfrm>
                <a:off x="3421" y="2728"/>
                <a:ext cx="110" cy="16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64" name="Google Shape;264;p17"/>
              <p:cNvSpPr/>
              <p:nvPr/>
            </p:nvSpPr>
            <p:spPr>
              <a:xfrm>
                <a:off x="3429" y="2745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cxnSp>
            <p:nvCxnSpPr>
              <p:cNvPr id="265" name="Google Shape;265;p17"/>
              <p:cNvCxnSpPr/>
              <p:nvPr/>
            </p:nvCxnSpPr>
            <p:spPr>
              <a:xfrm>
                <a:off x="5211" y="2633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6" name="Google Shape;266;p17"/>
              <p:cNvCxnSpPr/>
              <p:nvPr/>
            </p:nvCxnSpPr>
            <p:spPr>
              <a:xfrm>
                <a:off x="4770" y="2633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7" name="Google Shape;267;p17"/>
              <p:cNvCxnSpPr/>
              <p:nvPr/>
            </p:nvCxnSpPr>
            <p:spPr>
              <a:xfrm>
                <a:off x="4329" y="2633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8" name="Google Shape;268;p17"/>
              <p:cNvCxnSpPr/>
              <p:nvPr/>
            </p:nvCxnSpPr>
            <p:spPr>
              <a:xfrm>
                <a:off x="3896" y="2633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69" name="Google Shape;269;p17"/>
              <p:cNvCxnSpPr/>
              <p:nvPr/>
            </p:nvCxnSpPr>
            <p:spPr>
              <a:xfrm>
                <a:off x="3455" y="2633"/>
                <a:ext cx="0" cy="58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270" name="Google Shape;270;p17"/>
              <p:cNvCxnSpPr/>
              <p:nvPr/>
            </p:nvCxnSpPr>
            <p:spPr>
              <a:xfrm>
                <a:off x="3216" y="2624"/>
                <a:ext cx="2254" cy="0"/>
              </a:xfrm>
              <a:prstGeom prst="straightConnector1">
                <a:avLst/>
              </a:prstGeom>
              <a:noFill/>
              <a:ln w="12600" cap="sq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271" name="Google Shape;271;p17"/>
          <p:cNvSpPr txBox="1"/>
          <p:nvPr/>
        </p:nvSpPr>
        <p:spPr>
          <a:xfrm>
            <a:off x="1223963" y="4800600"/>
            <a:ext cx="278606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Original distribution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272" name="Google Shape;272;p17"/>
          <p:cNvSpPr txBox="1"/>
          <p:nvPr/>
        </p:nvSpPr>
        <p:spPr>
          <a:xfrm>
            <a:off x="5492750" y="4876800"/>
            <a:ext cx="3006725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Sampling distribution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 = 2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273" name="Google Shape;273;p1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8" name="Google Shape;278;p1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79" name="Google Shape;279;p1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18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Sampling Distributions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18"/>
          <p:cNvSpPr txBox="1"/>
          <p:nvPr/>
        </p:nvSpPr>
        <p:spPr>
          <a:xfrm>
            <a:off x="393110" y="1377414"/>
            <a:ext cx="10065339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Sampling distributions for n=3 and n=4 were calculated and are illustrated below. The shape is getting closer and closer to the normal distribution.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282" name="Google Shape;282;p18"/>
          <p:cNvGrpSpPr/>
          <p:nvPr/>
        </p:nvGrpSpPr>
        <p:grpSpPr>
          <a:xfrm>
            <a:off x="648164" y="2777590"/>
            <a:ext cx="3578225" cy="1016000"/>
            <a:chOff x="768" y="1488"/>
            <a:chExt cx="2254" cy="640"/>
          </a:xfrm>
        </p:grpSpPr>
        <p:grpSp>
          <p:nvGrpSpPr>
            <p:cNvPr id="283" name="Google Shape;283;p18"/>
            <p:cNvGrpSpPr/>
            <p:nvPr/>
          </p:nvGrpSpPr>
          <p:grpSpPr>
            <a:xfrm>
              <a:off x="783" y="1488"/>
              <a:ext cx="2203" cy="397"/>
              <a:chOff x="783" y="1488"/>
              <a:chExt cx="2203" cy="397"/>
            </a:xfrm>
          </p:grpSpPr>
          <p:grpSp>
            <p:nvGrpSpPr>
              <p:cNvPr id="284" name="Google Shape;284;p18"/>
              <p:cNvGrpSpPr/>
              <p:nvPr/>
            </p:nvGrpSpPr>
            <p:grpSpPr>
              <a:xfrm>
                <a:off x="2547" y="1488"/>
                <a:ext cx="439" cy="397"/>
                <a:chOff x="2547" y="1488"/>
                <a:chExt cx="439" cy="397"/>
              </a:xfrm>
            </p:grpSpPr>
            <p:sp>
              <p:nvSpPr>
                <p:cNvPr id="285" name="Google Shape;285;p18"/>
                <p:cNvSpPr/>
                <p:nvPr/>
              </p:nvSpPr>
              <p:spPr>
                <a:xfrm>
                  <a:off x="2547" y="1488"/>
                  <a:ext cx="439" cy="397"/>
                </a:xfrm>
                <a:prstGeom prst="rect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6" name="Google Shape;286;p18"/>
                <p:cNvSpPr/>
                <p:nvPr/>
              </p:nvSpPr>
              <p:spPr>
                <a:xfrm>
                  <a:off x="2551" y="1491"/>
                  <a:ext cx="431" cy="390"/>
                </a:xfrm>
                <a:prstGeom prst="rect">
                  <a:avLst/>
                </a:prstGeom>
                <a:noFill/>
                <a:ln w="144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87" name="Google Shape;287;p18"/>
              <p:cNvGrpSpPr/>
              <p:nvPr/>
            </p:nvGrpSpPr>
            <p:grpSpPr>
              <a:xfrm>
                <a:off x="2106" y="1488"/>
                <a:ext cx="439" cy="397"/>
                <a:chOff x="2106" y="1488"/>
                <a:chExt cx="439" cy="397"/>
              </a:xfrm>
            </p:grpSpPr>
            <p:sp>
              <p:nvSpPr>
                <p:cNvPr id="288" name="Google Shape;288;p18"/>
                <p:cNvSpPr/>
                <p:nvPr/>
              </p:nvSpPr>
              <p:spPr>
                <a:xfrm>
                  <a:off x="2106" y="1488"/>
                  <a:ext cx="439" cy="397"/>
                </a:xfrm>
                <a:prstGeom prst="rect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8"/>
                <p:cNvSpPr/>
                <p:nvPr/>
              </p:nvSpPr>
              <p:spPr>
                <a:xfrm>
                  <a:off x="2110" y="1491"/>
                  <a:ext cx="431" cy="390"/>
                </a:xfrm>
                <a:prstGeom prst="rect">
                  <a:avLst/>
                </a:prstGeom>
                <a:noFill/>
                <a:ln w="144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0" name="Google Shape;290;p18"/>
              <p:cNvGrpSpPr/>
              <p:nvPr/>
            </p:nvGrpSpPr>
            <p:grpSpPr>
              <a:xfrm>
                <a:off x="1665" y="1488"/>
                <a:ext cx="439" cy="397"/>
                <a:chOff x="1665" y="1488"/>
                <a:chExt cx="439" cy="397"/>
              </a:xfrm>
            </p:grpSpPr>
            <p:sp>
              <p:nvSpPr>
                <p:cNvPr id="291" name="Google Shape;291;p18"/>
                <p:cNvSpPr/>
                <p:nvPr/>
              </p:nvSpPr>
              <p:spPr>
                <a:xfrm>
                  <a:off x="1665" y="1488"/>
                  <a:ext cx="439" cy="397"/>
                </a:xfrm>
                <a:prstGeom prst="rect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2" name="Google Shape;292;p18"/>
                <p:cNvSpPr/>
                <p:nvPr/>
              </p:nvSpPr>
              <p:spPr>
                <a:xfrm>
                  <a:off x="1669" y="1491"/>
                  <a:ext cx="431" cy="390"/>
                </a:xfrm>
                <a:prstGeom prst="rect">
                  <a:avLst/>
                </a:prstGeom>
                <a:noFill/>
                <a:ln w="144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3" name="Google Shape;293;p18"/>
              <p:cNvGrpSpPr/>
              <p:nvPr/>
            </p:nvGrpSpPr>
            <p:grpSpPr>
              <a:xfrm>
                <a:off x="1224" y="1488"/>
                <a:ext cx="439" cy="397"/>
                <a:chOff x="1224" y="1488"/>
                <a:chExt cx="439" cy="397"/>
              </a:xfrm>
            </p:grpSpPr>
            <p:sp>
              <p:nvSpPr>
                <p:cNvPr id="294" name="Google Shape;294;p18"/>
                <p:cNvSpPr/>
                <p:nvPr/>
              </p:nvSpPr>
              <p:spPr>
                <a:xfrm>
                  <a:off x="1224" y="1488"/>
                  <a:ext cx="439" cy="397"/>
                </a:xfrm>
                <a:prstGeom prst="rect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5" name="Google Shape;295;p18"/>
                <p:cNvSpPr/>
                <p:nvPr/>
              </p:nvSpPr>
              <p:spPr>
                <a:xfrm>
                  <a:off x="1228" y="1491"/>
                  <a:ext cx="431" cy="390"/>
                </a:xfrm>
                <a:prstGeom prst="rect">
                  <a:avLst/>
                </a:prstGeom>
                <a:noFill/>
                <a:ln w="144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96" name="Google Shape;296;p18"/>
              <p:cNvGrpSpPr/>
              <p:nvPr/>
            </p:nvGrpSpPr>
            <p:grpSpPr>
              <a:xfrm>
                <a:off x="783" y="1488"/>
                <a:ext cx="439" cy="397"/>
                <a:chOff x="783" y="1488"/>
                <a:chExt cx="439" cy="397"/>
              </a:xfrm>
            </p:grpSpPr>
            <p:sp>
              <p:nvSpPr>
                <p:cNvPr id="297" name="Google Shape;297;p18"/>
                <p:cNvSpPr/>
                <p:nvPr/>
              </p:nvSpPr>
              <p:spPr>
                <a:xfrm>
                  <a:off x="783" y="1488"/>
                  <a:ext cx="439" cy="397"/>
                </a:xfrm>
                <a:prstGeom prst="rect">
                  <a:avLst/>
                </a:prstGeom>
                <a:solidFill>
                  <a:srgbClr val="FF00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8"/>
                <p:cNvSpPr/>
                <p:nvPr/>
              </p:nvSpPr>
              <p:spPr>
                <a:xfrm>
                  <a:off x="787" y="1491"/>
                  <a:ext cx="431" cy="390"/>
                </a:xfrm>
                <a:prstGeom prst="rect">
                  <a:avLst/>
                </a:prstGeom>
                <a:noFill/>
                <a:ln w="14400" cap="rnd" cmpd="sng">
                  <a:solidFill>
                    <a:srgbClr val="000000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99" name="Google Shape;299;p18"/>
            <p:cNvGrpSpPr/>
            <p:nvPr/>
          </p:nvGrpSpPr>
          <p:grpSpPr>
            <a:xfrm>
              <a:off x="768" y="1908"/>
              <a:ext cx="2254" cy="220"/>
              <a:chOff x="768" y="1908"/>
              <a:chExt cx="2254" cy="220"/>
            </a:xfrm>
          </p:grpSpPr>
          <p:cxnSp>
            <p:nvCxnSpPr>
              <p:cNvPr id="300" name="Google Shape;300;p18"/>
              <p:cNvCxnSpPr/>
              <p:nvPr/>
            </p:nvCxnSpPr>
            <p:spPr>
              <a:xfrm>
                <a:off x="2979" y="1915"/>
                <a:ext cx="0" cy="45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1" name="Google Shape;301;p18"/>
              <p:cNvCxnSpPr/>
              <p:nvPr/>
            </p:nvCxnSpPr>
            <p:spPr>
              <a:xfrm>
                <a:off x="2547" y="1915"/>
                <a:ext cx="0" cy="45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2" name="Google Shape;302;p18"/>
              <p:cNvCxnSpPr/>
              <p:nvPr/>
            </p:nvCxnSpPr>
            <p:spPr>
              <a:xfrm>
                <a:off x="2106" y="1915"/>
                <a:ext cx="0" cy="45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3" name="Google Shape;303;p18"/>
              <p:cNvCxnSpPr/>
              <p:nvPr/>
            </p:nvCxnSpPr>
            <p:spPr>
              <a:xfrm>
                <a:off x="1665" y="1915"/>
                <a:ext cx="0" cy="45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4" name="Google Shape;304;p18"/>
              <p:cNvCxnSpPr/>
              <p:nvPr/>
            </p:nvCxnSpPr>
            <p:spPr>
              <a:xfrm>
                <a:off x="1224" y="1915"/>
                <a:ext cx="0" cy="45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05" name="Google Shape;305;p18"/>
              <p:cNvCxnSpPr/>
              <p:nvPr/>
            </p:nvCxnSpPr>
            <p:spPr>
              <a:xfrm>
                <a:off x="791" y="1915"/>
                <a:ext cx="0" cy="45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06" name="Google Shape;306;p18"/>
              <p:cNvSpPr/>
              <p:nvPr/>
            </p:nvSpPr>
            <p:spPr>
              <a:xfrm>
                <a:off x="2720" y="1990"/>
                <a:ext cx="110" cy="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8"/>
              <p:cNvSpPr/>
              <p:nvPr/>
            </p:nvSpPr>
            <p:spPr>
              <a:xfrm>
                <a:off x="2728" y="2004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5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308" name="Google Shape;308;p18"/>
              <p:cNvSpPr/>
              <p:nvPr/>
            </p:nvSpPr>
            <p:spPr>
              <a:xfrm>
                <a:off x="2287" y="1990"/>
                <a:ext cx="111" cy="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9" name="Google Shape;309;p18"/>
              <p:cNvSpPr/>
              <p:nvPr/>
            </p:nvSpPr>
            <p:spPr>
              <a:xfrm>
                <a:off x="2296" y="2004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310" name="Google Shape;310;p18"/>
              <p:cNvSpPr/>
              <p:nvPr/>
            </p:nvSpPr>
            <p:spPr>
              <a:xfrm>
                <a:off x="1846" y="1990"/>
                <a:ext cx="111" cy="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1" name="Google Shape;311;p18"/>
              <p:cNvSpPr/>
              <p:nvPr/>
            </p:nvSpPr>
            <p:spPr>
              <a:xfrm>
                <a:off x="1855" y="2004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312" name="Google Shape;312;p18"/>
              <p:cNvSpPr/>
              <p:nvPr/>
            </p:nvSpPr>
            <p:spPr>
              <a:xfrm>
                <a:off x="1405" y="1990"/>
                <a:ext cx="111" cy="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3" name="Google Shape;313;p18"/>
              <p:cNvSpPr/>
              <p:nvPr/>
            </p:nvSpPr>
            <p:spPr>
              <a:xfrm>
                <a:off x="1414" y="2004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314" name="Google Shape;314;p18"/>
              <p:cNvSpPr/>
              <p:nvPr/>
            </p:nvSpPr>
            <p:spPr>
              <a:xfrm>
                <a:off x="973" y="1990"/>
                <a:ext cx="110" cy="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15" name="Google Shape;315;p18"/>
              <p:cNvSpPr/>
              <p:nvPr/>
            </p:nvSpPr>
            <p:spPr>
              <a:xfrm>
                <a:off x="981" y="2004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cxnSp>
            <p:nvCxnSpPr>
              <p:cNvPr id="316" name="Google Shape;316;p18"/>
              <p:cNvCxnSpPr/>
              <p:nvPr/>
            </p:nvCxnSpPr>
            <p:spPr>
              <a:xfrm>
                <a:off x="2763" y="1915"/>
                <a:ext cx="0" cy="45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7" name="Google Shape;317;p18"/>
              <p:cNvCxnSpPr/>
              <p:nvPr/>
            </p:nvCxnSpPr>
            <p:spPr>
              <a:xfrm>
                <a:off x="2322" y="1915"/>
                <a:ext cx="0" cy="45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8" name="Google Shape;318;p18"/>
              <p:cNvCxnSpPr/>
              <p:nvPr/>
            </p:nvCxnSpPr>
            <p:spPr>
              <a:xfrm>
                <a:off x="1881" y="1915"/>
                <a:ext cx="0" cy="45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19" name="Google Shape;319;p18"/>
              <p:cNvCxnSpPr/>
              <p:nvPr/>
            </p:nvCxnSpPr>
            <p:spPr>
              <a:xfrm>
                <a:off x="1448" y="1915"/>
                <a:ext cx="0" cy="45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0" name="Google Shape;320;p18"/>
              <p:cNvCxnSpPr/>
              <p:nvPr/>
            </p:nvCxnSpPr>
            <p:spPr>
              <a:xfrm>
                <a:off x="1007" y="1915"/>
                <a:ext cx="0" cy="45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21" name="Google Shape;321;p18"/>
              <p:cNvCxnSpPr/>
              <p:nvPr/>
            </p:nvCxnSpPr>
            <p:spPr>
              <a:xfrm>
                <a:off x="768" y="1908"/>
                <a:ext cx="2254" cy="0"/>
              </a:xfrm>
              <a:prstGeom prst="straightConnector1">
                <a:avLst/>
              </a:prstGeom>
              <a:noFill/>
              <a:ln w="12600" cap="sq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22" name="Google Shape;322;p18"/>
          <p:cNvGrpSpPr/>
          <p:nvPr/>
        </p:nvGrpSpPr>
        <p:grpSpPr>
          <a:xfrm>
            <a:off x="4758202" y="2272231"/>
            <a:ext cx="3578225" cy="1673225"/>
            <a:chOff x="3360" y="1235"/>
            <a:chExt cx="2254" cy="1054"/>
          </a:xfrm>
        </p:grpSpPr>
        <p:grpSp>
          <p:nvGrpSpPr>
            <p:cNvPr id="323" name="Google Shape;323;p18"/>
            <p:cNvGrpSpPr/>
            <p:nvPr/>
          </p:nvGrpSpPr>
          <p:grpSpPr>
            <a:xfrm>
              <a:off x="3470" y="1235"/>
              <a:ext cx="1990" cy="806"/>
              <a:chOff x="3470" y="1235"/>
              <a:chExt cx="1990" cy="806"/>
            </a:xfrm>
          </p:grpSpPr>
          <p:sp>
            <p:nvSpPr>
              <p:cNvPr id="324" name="Google Shape;324;p18"/>
              <p:cNvSpPr/>
              <p:nvPr/>
            </p:nvSpPr>
            <p:spPr>
              <a:xfrm>
                <a:off x="5236" y="1882"/>
                <a:ext cx="224" cy="158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09" extrusionOk="0">
                    <a:moveTo>
                      <a:pt x="0" y="609"/>
                    </a:moveTo>
                    <a:lnTo>
                      <a:pt x="688" y="609"/>
                    </a:lnTo>
                    <a:lnTo>
                      <a:pt x="688" y="0"/>
                    </a:lnTo>
                    <a:lnTo>
                      <a:pt x="0" y="0"/>
                    </a:lnTo>
                    <a:lnTo>
                      <a:pt x="0" y="609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5" name="Google Shape;325;p18"/>
              <p:cNvSpPr/>
              <p:nvPr/>
            </p:nvSpPr>
            <p:spPr>
              <a:xfrm>
                <a:off x="5018" y="1723"/>
                <a:ext cx="216" cy="318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217" extrusionOk="0">
                    <a:moveTo>
                      <a:pt x="0" y="1217"/>
                    </a:moveTo>
                    <a:lnTo>
                      <a:pt x="662" y="1217"/>
                    </a:lnTo>
                    <a:lnTo>
                      <a:pt x="662" y="0"/>
                    </a:lnTo>
                    <a:lnTo>
                      <a:pt x="0" y="0"/>
                    </a:lnTo>
                    <a:lnTo>
                      <a:pt x="0" y="1217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6" name="Google Shape;326;p18"/>
              <p:cNvSpPr/>
              <p:nvPr/>
            </p:nvSpPr>
            <p:spPr>
              <a:xfrm>
                <a:off x="4801" y="1555"/>
                <a:ext cx="215" cy="485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852" extrusionOk="0">
                    <a:moveTo>
                      <a:pt x="0" y="1852"/>
                    </a:moveTo>
                    <a:lnTo>
                      <a:pt x="661" y="1852"/>
                    </a:lnTo>
                    <a:lnTo>
                      <a:pt x="661" y="0"/>
                    </a:lnTo>
                    <a:lnTo>
                      <a:pt x="0" y="0"/>
                    </a:lnTo>
                    <a:lnTo>
                      <a:pt x="0" y="1852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7" name="Google Shape;327;p18"/>
              <p:cNvSpPr/>
              <p:nvPr/>
            </p:nvSpPr>
            <p:spPr>
              <a:xfrm>
                <a:off x="4575" y="1395"/>
                <a:ext cx="224" cy="64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2461" extrusionOk="0">
                    <a:moveTo>
                      <a:pt x="0" y="2461"/>
                    </a:moveTo>
                    <a:lnTo>
                      <a:pt x="688" y="2461"/>
                    </a:lnTo>
                    <a:lnTo>
                      <a:pt x="688" y="0"/>
                    </a:lnTo>
                    <a:lnTo>
                      <a:pt x="0" y="0"/>
                    </a:lnTo>
                    <a:lnTo>
                      <a:pt x="0" y="2461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8" name="Google Shape;328;p18"/>
              <p:cNvSpPr/>
              <p:nvPr/>
            </p:nvSpPr>
            <p:spPr>
              <a:xfrm>
                <a:off x="4357" y="1235"/>
                <a:ext cx="216" cy="806"/>
              </a:xfrm>
              <a:custGeom>
                <a:avLst/>
                <a:gdLst/>
                <a:ahLst/>
                <a:cxnLst/>
                <a:rect l="l" t="t" r="r" b="b"/>
                <a:pathLst>
                  <a:path w="661" h="3069" extrusionOk="0">
                    <a:moveTo>
                      <a:pt x="0" y="3069"/>
                    </a:moveTo>
                    <a:lnTo>
                      <a:pt x="661" y="3069"/>
                    </a:lnTo>
                    <a:lnTo>
                      <a:pt x="661" y="0"/>
                    </a:lnTo>
                    <a:lnTo>
                      <a:pt x="0" y="0"/>
                    </a:lnTo>
                    <a:lnTo>
                      <a:pt x="0" y="3069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29" name="Google Shape;329;p18"/>
              <p:cNvSpPr/>
              <p:nvPr/>
            </p:nvSpPr>
            <p:spPr>
              <a:xfrm>
                <a:off x="4131" y="1395"/>
                <a:ext cx="224" cy="645"/>
              </a:xfrm>
              <a:custGeom>
                <a:avLst/>
                <a:gdLst/>
                <a:ahLst/>
                <a:cxnLst/>
                <a:rect l="l" t="t" r="r" b="b"/>
                <a:pathLst>
                  <a:path w="688" h="2461" extrusionOk="0">
                    <a:moveTo>
                      <a:pt x="0" y="2461"/>
                    </a:moveTo>
                    <a:lnTo>
                      <a:pt x="688" y="2461"/>
                    </a:lnTo>
                    <a:lnTo>
                      <a:pt x="688" y="0"/>
                    </a:lnTo>
                    <a:lnTo>
                      <a:pt x="0" y="0"/>
                    </a:lnTo>
                    <a:lnTo>
                      <a:pt x="0" y="2461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0" name="Google Shape;330;p18"/>
              <p:cNvSpPr/>
              <p:nvPr/>
            </p:nvSpPr>
            <p:spPr>
              <a:xfrm>
                <a:off x="3914" y="1555"/>
                <a:ext cx="215" cy="485"/>
              </a:xfrm>
              <a:custGeom>
                <a:avLst/>
                <a:gdLst/>
                <a:ahLst/>
                <a:cxnLst/>
                <a:rect l="l" t="t" r="r" b="b"/>
                <a:pathLst>
                  <a:path w="662" h="1852" extrusionOk="0">
                    <a:moveTo>
                      <a:pt x="0" y="1852"/>
                    </a:moveTo>
                    <a:lnTo>
                      <a:pt x="662" y="1852"/>
                    </a:lnTo>
                    <a:lnTo>
                      <a:pt x="662" y="0"/>
                    </a:lnTo>
                    <a:lnTo>
                      <a:pt x="0" y="0"/>
                    </a:lnTo>
                    <a:lnTo>
                      <a:pt x="0" y="1852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1" name="Google Shape;331;p18"/>
              <p:cNvSpPr/>
              <p:nvPr/>
            </p:nvSpPr>
            <p:spPr>
              <a:xfrm>
                <a:off x="3696" y="1723"/>
                <a:ext cx="216" cy="318"/>
              </a:xfrm>
              <a:custGeom>
                <a:avLst/>
                <a:gdLst/>
                <a:ahLst/>
                <a:cxnLst/>
                <a:rect l="l" t="t" r="r" b="b"/>
                <a:pathLst>
                  <a:path w="661" h="1217" extrusionOk="0">
                    <a:moveTo>
                      <a:pt x="0" y="1217"/>
                    </a:moveTo>
                    <a:lnTo>
                      <a:pt x="661" y="1217"/>
                    </a:lnTo>
                    <a:lnTo>
                      <a:pt x="661" y="0"/>
                    </a:lnTo>
                    <a:lnTo>
                      <a:pt x="0" y="0"/>
                    </a:lnTo>
                    <a:lnTo>
                      <a:pt x="0" y="1217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2" name="Google Shape;332;p18"/>
              <p:cNvSpPr/>
              <p:nvPr/>
            </p:nvSpPr>
            <p:spPr>
              <a:xfrm>
                <a:off x="3470" y="1882"/>
                <a:ext cx="224" cy="158"/>
              </a:xfrm>
              <a:custGeom>
                <a:avLst/>
                <a:gdLst/>
                <a:ahLst/>
                <a:cxnLst/>
                <a:rect l="l" t="t" r="r" b="b"/>
                <a:pathLst>
                  <a:path w="688" h="609" extrusionOk="0">
                    <a:moveTo>
                      <a:pt x="0" y="609"/>
                    </a:moveTo>
                    <a:lnTo>
                      <a:pt x="688" y="609"/>
                    </a:lnTo>
                    <a:lnTo>
                      <a:pt x="688" y="0"/>
                    </a:lnTo>
                    <a:lnTo>
                      <a:pt x="0" y="0"/>
                    </a:lnTo>
                    <a:lnTo>
                      <a:pt x="0" y="609"/>
                    </a:lnTo>
                  </a:path>
                </a:pathLst>
              </a:custGeom>
              <a:solidFill>
                <a:srgbClr val="9933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3" name="Google Shape;333;p18"/>
            <p:cNvGrpSpPr/>
            <p:nvPr/>
          </p:nvGrpSpPr>
          <p:grpSpPr>
            <a:xfrm>
              <a:off x="3360" y="2068"/>
              <a:ext cx="2254" cy="221"/>
              <a:chOff x="3360" y="2068"/>
              <a:chExt cx="2254" cy="221"/>
            </a:xfrm>
          </p:grpSpPr>
          <p:cxnSp>
            <p:nvCxnSpPr>
              <p:cNvPr id="334" name="Google Shape;334;p18"/>
              <p:cNvCxnSpPr/>
              <p:nvPr/>
            </p:nvCxnSpPr>
            <p:spPr>
              <a:xfrm>
                <a:off x="5571" y="2075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5" name="Google Shape;335;p18"/>
              <p:cNvCxnSpPr/>
              <p:nvPr/>
            </p:nvCxnSpPr>
            <p:spPr>
              <a:xfrm>
                <a:off x="5139" y="2075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6" name="Google Shape;336;p18"/>
              <p:cNvCxnSpPr/>
              <p:nvPr/>
            </p:nvCxnSpPr>
            <p:spPr>
              <a:xfrm>
                <a:off x="4698" y="2075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7" name="Google Shape;337;p18"/>
              <p:cNvCxnSpPr/>
              <p:nvPr/>
            </p:nvCxnSpPr>
            <p:spPr>
              <a:xfrm>
                <a:off x="4257" y="2075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8" name="Google Shape;338;p18"/>
              <p:cNvCxnSpPr/>
              <p:nvPr/>
            </p:nvCxnSpPr>
            <p:spPr>
              <a:xfrm>
                <a:off x="3816" y="2075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39" name="Google Shape;339;p18"/>
              <p:cNvCxnSpPr/>
              <p:nvPr/>
            </p:nvCxnSpPr>
            <p:spPr>
              <a:xfrm>
                <a:off x="3383" y="2075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40" name="Google Shape;340;p18"/>
              <p:cNvSpPr/>
              <p:nvPr/>
            </p:nvSpPr>
            <p:spPr>
              <a:xfrm>
                <a:off x="5312" y="2151"/>
                <a:ext cx="110" cy="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1" name="Google Shape;341;p18"/>
              <p:cNvSpPr/>
              <p:nvPr/>
            </p:nvSpPr>
            <p:spPr>
              <a:xfrm>
                <a:off x="5320" y="2165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5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342" name="Google Shape;342;p18"/>
              <p:cNvSpPr/>
              <p:nvPr/>
            </p:nvSpPr>
            <p:spPr>
              <a:xfrm>
                <a:off x="4879" y="2151"/>
                <a:ext cx="111" cy="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3" name="Google Shape;343;p18"/>
              <p:cNvSpPr/>
              <p:nvPr/>
            </p:nvSpPr>
            <p:spPr>
              <a:xfrm>
                <a:off x="4888" y="2165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344" name="Google Shape;344;p18"/>
              <p:cNvSpPr/>
              <p:nvPr/>
            </p:nvSpPr>
            <p:spPr>
              <a:xfrm>
                <a:off x="4438" y="2151"/>
                <a:ext cx="111" cy="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5" name="Google Shape;345;p18"/>
              <p:cNvSpPr/>
              <p:nvPr/>
            </p:nvSpPr>
            <p:spPr>
              <a:xfrm>
                <a:off x="4447" y="2165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346" name="Google Shape;346;p18"/>
              <p:cNvSpPr/>
              <p:nvPr/>
            </p:nvSpPr>
            <p:spPr>
              <a:xfrm>
                <a:off x="3997" y="2151"/>
                <a:ext cx="111" cy="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7" name="Google Shape;347;p18"/>
              <p:cNvSpPr/>
              <p:nvPr/>
            </p:nvSpPr>
            <p:spPr>
              <a:xfrm>
                <a:off x="4006" y="2165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348" name="Google Shape;348;p18"/>
              <p:cNvSpPr/>
              <p:nvPr/>
            </p:nvSpPr>
            <p:spPr>
              <a:xfrm>
                <a:off x="3565" y="2151"/>
                <a:ext cx="110" cy="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9" name="Google Shape;349;p18"/>
              <p:cNvSpPr/>
              <p:nvPr/>
            </p:nvSpPr>
            <p:spPr>
              <a:xfrm>
                <a:off x="3573" y="2165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cxnSp>
            <p:nvCxnSpPr>
              <p:cNvPr id="350" name="Google Shape;350;p18"/>
              <p:cNvCxnSpPr/>
              <p:nvPr/>
            </p:nvCxnSpPr>
            <p:spPr>
              <a:xfrm>
                <a:off x="5355" y="2075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1" name="Google Shape;351;p18"/>
              <p:cNvCxnSpPr/>
              <p:nvPr/>
            </p:nvCxnSpPr>
            <p:spPr>
              <a:xfrm>
                <a:off x="4914" y="2075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2" name="Google Shape;352;p18"/>
              <p:cNvCxnSpPr/>
              <p:nvPr/>
            </p:nvCxnSpPr>
            <p:spPr>
              <a:xfrm>
                <a:off x="4473" y="2075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3" name="Google Shape;353;p18"/>
              <p:cNvCxnSpPr/>
              <p:nvPr/>
            </p:nvCxnSpPr>
            <p:spPr>
              <a:xfrm>
                <a:off x="4040" y="2075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4" name="Google Shape;354;p18"/>
              <p:cNvCxnSpPr/>
              <p:nvPr/>
            </p:nvCxnSpPr>
            <p:spPr>
              <a:xfrm>
                <a:off x="3599" y="2075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55" name="Google Shape;355;p18"/>
              <p:cNvCxnSpPr/>
              <p:nvPr/>
            </p:nvCxnSpPr>
            <p:spPr>
              <a:xfrm>
                <a:off x="3360" y="2068"/>
                <a:ext cx="2254" cy="0"/>
              </a:xfrm>
              <a:prstGeom prst="straightConnector1">
                <a:avLst/>
              </a:prstGeom>
              <a:noFill/>
              <a:ln w="12600" cap="sq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sp>
        <p:nvSpPr>
          <p:cNvPr id="356" name="Google Shape;356;p18"/>
          <p:cNvSpPr txBox="1"/>
          <p:nvPr/>
        </p:nvSpPr>
        <p:spPr>
          <a:xfrm>
            <a:off x="971452" y="3815022"/>
            <a:ext cx="2786062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Original distribution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57" name="Google Shape;357;p18"/>
          <p:cNvSpPr txBox="1"/>
          <p:nvPr/>
        </p:nvSpPr>
        <p:spPr>
          <a:xfrm>
            <a:off x="4411564" y="3939499"/>
            <a:ext cx="38639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Sampling distribution  n = 2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58" name="Google Shape;358;p18"/>
          <p:cNvSpPr txBox="1"/>
          <p:nvPr/>
        </p:nvSpPr>
        <p:spPr>
          <a:xfrm>
            <a:off x="146514" y="6387308"/>
            <a:ext cx="38639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Sampling distribution  n = 3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59" name="Google Shape;359;p18"/>
          <p:cNvSpPr txBox="1"/>
          <p:nvPr/>
        </p:nvSpPr>
        <p:spPr>
          <a:xfrm>
            <a:off x="4194639" y="6475935"/>
            <a:ext cx="3863975" cy="460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Sampling distribution  n = 4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360" name="Google Shape;360;p18"/>
          <p:cNvGrpSpPr/>
          <p:nvPr/>
        </p:nvGrpSpPr>
        <p:grpSpPr>
          <a:xfrm>
            <a:off x="406071" y="4356894"/>
            <a:ext cx="3578225" cy="1839913"/>
            <a:chOff x="624" y="2736"/>
            <a:chExt cx="2254" cy="1159"/>
          </a:xfrm>
        </p:grpSpPr>
        <p:grpSp>
          <p:nvGrpSpPr>
            <p:cNvPr id="361" name="Google Shape;361;p18"/>
            <p:cNvGrpSpPr/>
            <p:nvPr/>
          </p:nvGrpSpPr>
          <p:grpSpPr>
            <a:xfrm>
              <a:off x="768" y="2736"/>
              <a:ext cx="1915" cy="913"/>
              <a:chOff x="768" y="2736"/>
              <a:chExt cx="1915" cy="913"/>
            </a:xfrm>
          </p:grpSpPr>
          <p:sp>
            <p:nvSpPr>
              <p:cNvPr id="362" name="Google Shape;362;p18"/>
              <p:cNvSpPr/>
              <p:nvPr/>
            </p:nvSpPr>
            <p:spPr>
              <a:xfrm>
                <a:off x="2538" y="3601"/>
                <a:ext cx="145" cy="47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86" extrusionOk="0">
                    <a:moveTo>
                      <a:pt x="0" y="186"/>
                    </a:moveTo>
                    <a:lnTo>
                      <a:pt x="450" y="186"/>
                    </a:lnTo>
                    <a:lnTo>
                      <a:pt x="450" y="0"/>
                    </a:lnTo>
                    <a:lnTo>
                      <a:pt x="0" y="0"/>
                    </a:lnTo>
                    <a:lnTo>
                      <a:pt x="0" y="186"/>
                    </a:lnTo>
                  </a:path>
                </a:pathLst>
              </a:custGeom>
              <a:solidFill>
                <a:srgbClr val="00FF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3" name="Google Shape;363;p18"/>
              <p:cNvSpPr/>
              <p:nvPr/>
            </p:nvSpPr>
            <p:spPr>
              <a:xfrm>
                <a:off x="2391" y="3505"/>
                <a:ext cx="145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56" extrusionOk="0">
                    <a:moveTo>
                      <a:pt x="0" y="556"/>
                    </a:moveTo>
                    <a:lnTo>
                      <a:pt x="450" y="556"/>
                    </a:lnTo>
                    <a:lnTo>
                      <a:pt x="450" y="0"/>
                    </a:lnTo>
                    <a:lnTo>
                      <a:pt x="0" y="0"/>
                    </a:lnTo>
                    <a:lnTo>
                      <a:pt x="0" y="556"/>
                    </a:lnTo>
                  </a:path>
                </a:pathLst>
              </a:custGeom>
              <a:solidFill>
                <a:srgbClr val="00FF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4" name="Google Shape;364;p18"/>
              <p:cNvSpPr/>
              <p:nvPr/>
            </p:nvSpPr>
            <p:spPr>
              <a:xfrm>
                <a:off x="2244" y="3359"/>
                <a:ext cx="145" cy="288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112" extrusionOk="0">
                    <a:moveTo>
                      <a:pt x="0" y="1112"/>
                    </a:moveTo>
                    <a:lnTo>
                      <a:pt x="449" y="1112"/>
                    </a:lnTo>
                    <a:lnTo>
                      <a:pt x="449" y="0"/>
                    </a:lnTo>
                    <a:lnTo>
                      <a:pt x="0" y="0"/>
                    </a:lnTo>
                    <a:lnTo>
                      <a:pt x="0" y="1112"/>
                    </a:lnTo>
                  </a:path>
                </a:pathLst>
              </a:custGeom>
              <a:solidFill>
                <a:srgbClr val="00FF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5" name="Google Shape;365;p18"/>
              <p:cNvSpPr/>
              <p:nvPr/>
            </p:nvSpPr>
            <p:spPr>
              <a:xfrm>
                <a:off x="2096" y="3165"/>
                <a:ext cx="145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852" extrusionOk="0">
                    <a:moveTo>
                      <a:pt x="0" y="1852"/>
                    </a:moveTo>
                    <a:lnTo>
                      <a:pt x="450" y="1852"/>
                    </a:lnTo>
                    <a:lnTo>
                      <a:pt x="450" y="0"/>
                    </a:lnTo>
                    <a:lnTo>
                      <a:pt x="0" y="0"/>
                    </a:lnTo>
                    <a:lnTo>
                      <a:pt x="0" y="1852"/>
                    </a:lnTo>
                  </a:path>
                </a:pathLst>
              </a:custGeom>
              <a:solidFill>
                <a:srgbClr val="00FF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6" name="Google Shape;366;p18"/>
              <p:cNvSpPr/>
              <p:nvPr/>
            </p:nvSpPr>
            <p:spPr>
              <a:xfrm>
                <a:off x="1949" y="2929"/>
                <a:ext cx="145" cy="718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752" extrusionOk="0">
                    <a:moveTo>
                      <a:pt x="0" y="2752"/>
                    </a:moveTo>
                    <a:lnTo>
                      <a:pt x="450" y="2752"/>
                    </a:lnTo>
                    <a:lnTo>
                      <a:pt x="450" y="0"/>
                    </a:lnTo>
                    <a:lnTo>
                      <a:pt x="0" y="0"/>
                    </a:lnTo>
                    <a:lnTo>
                      <a:pt x="0" y="2752"/>
                    </a:lnTo>
                  </a:path>
                </a:pathLst>
              </a:custGeom>
              <a:solidFill>
                <a:srgbClr val="00FF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7" name="Google Shape;367;p18"/>
              <p:cNvSpPr/>
              <p:nvPr/>
            </p:nvSpPr>
            <p:spPr>
              <a:xfrm>
                <a:off x="1801" y="2785"/>
                <a:ext cx="145" cy="863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307" extrusionOk="0">
                    <a:moveTo>
                      <a:pt x="0" y="3307"/>
                    </a:moveTo>
                    <a:lnTo>
                      <a:pt x="450" y="3307"/>
                    </a:lnTo>
                    <a:lnTo>
                      <a:pt x="450" y="0"/>
                    </a:lnTo>
                    <a:lnTo>
                      <a:pt x="0" y="0"/>
                    </a:lnTo>
                    <a:lnTo>
                      <a:pt x="0" y="3307"/>
                    </a:lnTo>
                  </a:path>
                </a:pathLst>
              </a:custGeom>
              <a:solidFill>
                <a:srgbClr val="00FF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8" name="Google Shape;368;p18"/>
              <p:cNvSpPr/>
              <p:nvPr/>
            </p:nvSpPr>
            <p:spPr>
              <a:xfrm>
                <a:off x="1652" y="2736"/>
                <a:ext cx="145" cy="912"/>
              </a:xfrm>
              <a:custGeom>
                <a:avLst/>
                <a:gdLst/>
                <a:ahLst/>
                <a:cxnLst/>
                <a:rect l="l" t="t" r="r" b="b"/>
                <a:pathLst>
                  <a:path w="450" h="3493" extrusionOk="0">
                    <a:moveTo>
                      <a:pt x="0" y="3493"/>
                    </a:moveTo>
                    <a:lnTo>
                      <a:pt x="450" y="3493"/>
                    </a:lnTo>
                    <a:lnTo>
                      <a:pt x="450" y="0"/>
                    </a:lnTo>
                    <a:lnTo>
                      <a:pt x="0" y="0"/>
                    </a:lnTo>
                    <a:lnTo>
                      <a:pt x="0" y="3493"/>
                    </a:lnTo>
                  </a:path>
                </a:pathLst>
              </a:custGeom>
              <a:solidFill>
                <a:srgbClr val="00FF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1505" y="2785"/>
                <a:ext cx="145" cy="863"/>
              </a:xfrm>
              <a:custGeom>
                <a:avLst/>
                <a:gdLst/>
                <a:ahLst/>
                <a:cxnLst/>
                <a:rect l="l" t="t" r="r" b="b"/>
                <a:pathLst>
                  <a:path w="449" h="3307" extrusionOk="0">
                    <a:moveTo>
                      <a:pt x="0" y="3307"/>
                    </a:moveTo>
                    <a:lnTo>
                      <a:pt x="449" y="3307"/>
                    </a:lnTo>
                    <a:lnTo>
                      <a:pt x="449" y="0"/>
                    </a:lnTo>
                    <a:lnTo>
                      <a:pt x="0" y="0"/>
                    </a:lnTo>
                    <a:lnTo>
                      <a:pt x="0" y="3307"/>
                    </a:lnTo>
                  </a:path>
                </a:pathLst>
              </a:custGeom>
              <a:solidFill>
                <a:srgbClr val="00FF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358" y="2929"/>
                <a:ext cx="145" cy="718"/>
              </a:xfrm>
              <a:custGeom>
                <a:avLst/>
                <a:gdLst/>
                <a:ahLst/>
                <a:cxnLst/>
                <a:rect l="l" t="t" r="r" b="b"/>
                <a:pathLst>
                  <a:path w="450" h="2752" extrusionOk="0">
                    <a:moveTo>
                      <a:pt x="0" y="2752"/>
                    </a:moveTo>
                    <a:lnTo>
                      <a:pt x="450" y="2752"/>
                    </a:lnTo>
                    <a:lnTo>
                      <a:pt x="450" y="0"/>
                    </a:lnTo>
                    <a:lnTo>
                      <a:pt x="0" y="0"/>
                    </a:lnTo>
                    <a:lnTo>
                      <a:pt x="0" y="2752"/>
                    </a:lnTo>
                  </a:path>
                </a:pathLst>
              </a:custGeom>
              <a:solidFill>
                <a:srgbClr val="00FF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210" y="3165"/>
                <a:ext cx="145" cy="482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852" extrusionOk="0">
                    <a:moveTo>
                      <a:pt x="0" y="1852"/>
                    </a:moveTo>
                    <a:lnTo>
                      <a:pt x="450" y="1852"/>
                    </a:lnTo>
                    <a:lnTo>
                      <a:pt x="450" y="0"/>
                    </a:lnTo>
                    <a:lnTo>
                      <a:pt x="0" y="0"/>
                    </a:lnTo>
                    <a:lnTo>
                      <a:pt x="0" y="1852"/>
                    </a:lnTo>
                  </a:path>
                </a:pathLst>
              </a:custGeom>
              <a:solidFill>
                <a:srgbClr val="00FF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063" y="3359"/>
                <a:ext cx="145" cy="288"/>
              </a:xfrm>
              <a:custGeom>
                <a:avLst/>
                <a:gdLst/>
                <a:ahLst/>
                <a:cxnLst/>
                <a:rect l="l" t="t" r="r" b="b"/>
                <a:pathLst>
                  <a:path w="450" h="1112" extrusionOk="0">
                    <a:moveTo>
                      <a:pt x="0" y="1112"/>
                    </a:moveTo>
                    <a:lnTo>
                      <a:pt x="450" y="1112"/>
                    </a:lnTo>
                    <a:lnTo>
                      <a:pt x="450" y="0"/>
                    </a:lnTo>
                    <a:lnTo>
                      <a:pt x="0" y="0"/>
                    </a:lnTo>
                    <a:lnTo>
                      <a:pt x="0" y="1112"/>
                    </a:lnTo>
                  </a:path>
                </a:pathLst>
              </a:custGeom>
              <a:solidFill>
                <a:srgbClr val="00FF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3" name="Google Shape;373;p18"/>
              <p:cNvSpPr/>
              <p:nvPr/>
            </p:nvSpPr>
            <p:spPr>
              <a:xfrm>
                <a:off x="915" y="3505"/>
                <a:ext cx="145" cy="144"/>
              </a:xfrm>
              <a:custGeom>
                <a:avLst/>
                <a:gdLst/>
                <a:ahLst/>
                <a:cxnLst/>
                <a:rect l="l" t="t" r="r" b="b"/>
                <a:pathLst>
                  <a:path w="450" h="556" extrusionOk="0">
                    <a:moveTo>
                      <a:pt x="0" y="556"/>
                    </a:moveTo>
                    <a:lnTo>
                      <a:pt x="450" y="556"/>
                    </a:lnTo>
                    <a:lnTo>
                      <a:pt x="450" y="0"/>
                    </a:lnTo>
                    <a:lnTo>
                      <a:pt x="0" y="0"/>
                    </a:lnTo>
                    <a:lnTo>
                      <a:pt x="0" y="556"/>
                    </a:lnTo>
                  </a:path>
                </a:pathLst>
              </a:custGeom>
              <a:solidFill>
                <a:srgbClr val="00FF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74" name="Google Shape;374;p18"/>
              <p:cNvSpPr/>
              <p:nvPr/>
            </p:nvSpPr>
            <p:spPr>
              <a:xfrm>
                <a:off x="768" y="3601"/>
                <a:ext cx="145" cy="47"/>
              </a:xfrm>
              <a:custGeom>
                <a:avLst/>
                <a:gdLst/>
                <a:ahLst/>
                <a:cxnLst/>
                <a:rect l="l" t="t" r="r" b="b"/>
                <a:pathLst>
                  <a:path w="449" h="186" extrusionOk="0">
                    <a:moveTo>
                      <a:pt x="0" y="186"/>
                    </a:moveTo>
                    <a:lnTo>
                      <a:pt x="449" y="186"/>
                    </a:lnTo>
                    <a:lnTo>
                      <a:pt x="449" y="0"/>
                    </a:lnTo>
                    <a:lnTo>
                      <a:pt x="0" y="0"/>
                    </a:lnTo>
                    <a:lnTo>
                      <a:pt x="0" y="186"/>
                    </a:lnTo>
                  </a:path>
                </a:pathLst>
              </a:custGeom>
              <a:solidFill>
                <a:srgbClr val="00FF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75" name="Google Shape;375;p18"/>
            <p:cNvGrpSpPr/>
            <p:nvPr/>
          </p:nvGrpSpPr>
          <p:grpSpPr>
            <a:xfrm>
              <a:off x="624" y="3674"/>
              <a:ext cx="2254" cy="221"/>
              <a:chOff x="624" y="3674"/>
              <a:chExt cx="2254" cy="221"/>
            </a:xfrm>
          </p:grpSpPr>
          <p:cxnSp>
            <p:nvCxnSpPr>
              <p:cNvPr id="376" name="Google Shape;376;p18"/>
              <p:cNvCxnSpPr/>
              <p:nvPr/>
            </p:nvCxnSpPr>
            <p:spPr>
              <a:xfrm>
                <a:off x="2835" y="3681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7" name="Google Shape;377;p18"/>
              <p:cNvCxnSpPr/>
              <p:nvPr/>
            </p:nvCxnSpPr>
            <p:spPr>
              <a:xfrm>
                <a:off x="2403" y="3681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8" name="Google Shape;378;p18"/>
              <p:cNvCxnSpPr/>
              <p:nvPr/>
            </p:nvCxnSpPr>
            <p:spPr>
              <a:xfrm>
                <a:off x="1962" y="3681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79" name="Google Shape;379;p18"/>
              <p:cNvCxnSpPr/>
              <p:nvPr/>
            </p:nvCxnSpPr>
            <p:spPr>
              <a:xfrm>
                <a:off x="1521" y="3681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0" name="Google Shape;380;p18"/>
              <p:cNvCxnSpPr/>
              <p:nvPr/>
            </p:nvCxnSpPr>
            <p:spPr>
              <a:xfrm>
                <a:off x="1080" y="3681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81" name="Google Shape;381;p18"/>
              <p:cNvCxnSpPr/>
              <p:nvPr/>
            </p:nvCxnSpPr>
            <p:spPr>
              <a:xfrm>
                <a:off x="647" y="3681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382" name="Google Shape;382;p18"/>
              <p:cNvSpPr/>
              <p:nvPr/>
            </p:nvSpPr>
            <p:spPr>
              <a:xfrm>
                <a:off x="2576" y="3757"/>
                <a:ext cx="110" cy="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3" name="Google Shape;383;p18"/>
              <p:cNvSpPr/>
              <p:nvPr/>
            </p:nvSpPr>
            <p:spPr>
              <a:xfrm>
                <a:off x="2584" y="3771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5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384" name="Google Shape;384;p18"/>
              <p:cNvSpPr/>
              <p:nvPr/>
            </p:nvSpPr>
            <p:spPr>
              <a:xfrm>
                <a:off x="2143" y="3757"/>
                <a:ext cx="111" cy="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5" name="Google Shape;385;p18"/>
              <p:cNvSpPr/>
              <p:nvPr/>
            </p:nvSpPr>
            <p:spPr>
              <a:xfrm>
                <a:off x="2152" y="3771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386" name="Google Shape;386;p18"/>
              <p:cNvSpPr/>
              <p:nvPr/>
            </p:nvSpPr>
            <p:spPr>
              <a:xfrm>
                <a:off x="1702" y="3757"/>
                <a:ext cx="111" cy="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7" name="Google Shape;387;p18"/>
              <p:cNvSpPr/>
              <p:nvPr/>
            </p:nvSpPr>
            <p:spPr>
              <a:xfrm>
                <a:off x="1711" y="3771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388" name="Google Shape;388;p18"/>
              <p:cNvSpPr/>
              <p:nvPr/>
            </p:nvSpPr>
            <p:spPr>
              <a:xfrm>
                <a:off x="1261" y="3757"/>
                <a:ext cx="111" cy="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9" name="Google Shape;389;p18"/>
              <p:cNvSpPr/>
              <p:nvPr/>
            </p:nvSpPr>
            <p:spPr>
              <a:xfrm>
                <a:off x="1270" y="3771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390" name="Google Shape;390;p18"/>
              <p:cNvSpPr/>
              <p:nvPr/>
            </p:nvSpPr>
            <p:spPr>
              <a:xfrm>
                <a:off x="829" y="3757"/>
                <a:ext cx="110" cy="12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91" name="Google Shape;391;p18"/>
              <p:cNvSpPr/>
              <p:nvPr/>
            </p:nvSpPr>
            <p:spPr>
              <a:xfrm>
                <a:off x="837" y="3771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cxnSp>
            <p:nvCxnSpPr>
              <p:cNvPr id="392" name="Google Shape;392;p18"/>
              <p:cNvCxnSpPr/>
              <p:nvPr/>
            </p:nvCxnSpPr>
            <p:spPr>
              <a:xfrm>
                <a:off x="2619" y="3681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3" name="Google Shape;393;p18"/>
              <p:cNvCxnSpPr/>
              <p:nvPr/>
            </p:nvCxnSpPr>
            <p:spPr>
              <a:xfrm>
                <a:off x="2178" y="3681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4" name="Google Shape;394;p18"/>
              <p:cNvCxnSpPr/>
              <p:nvPr/>
            </p:nvCxnSpPr>
            <p:spPr>
              <a:xfrm>
                <a:off x="1737" y="3681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5" name="Google Shape;395;p18"/>
              <p:cNvCxnSpPr/>
              <p:nvPr/>
            </p:nvCxnSpPr>
            <p:spPr>
              <a:xfrm>
                <a:off x="1304" y="3681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6" name="Google Shape;396;p18"/>
              <p:cNvCxnSpPr/>
              <p:nvPr/>
            </p:nvCxnSpPr>
            <p:spPr>
              <a:xfrm>
                <a:off x="863" y="3681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397" name="Google Shape;397;p18"/>
              <p:cNvCxnSpPr/>
              <p:nvPr/>
            </p:nvCxnSpPr>
            <p:spPr>
              <a:xfrm>
                <a:off x="624" y="3674"/>
                <a:ext cx="2254" cy="0"/>
              </a:xfrm>
              <a:prstGeom prst="straightConnector1">
                <a:avLst/>
              </a:prstGeom>
              <a:noFill/>
              <a:ln w="12600" cap="sq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grpSp>
        <p:nvGrpSpPr>
          <p:cNvPr id="398" name="Google Shape;398;p18"/>
          <p:cNvGrpSpPr/>
          <p:nvPr/>
        </p:nvGrpSpPr>
        <p:grpSpPr>
          <a:xfrm>
            <a:off x="4548651" y="4332810"/>
            <a:ext cx="3578225" cy="2112963"/>
            <a:chOff x="3312" y="2592"/>
            <a:chExt cx="2254" cy="1331"/>
          </a:xfrm>
        </p:grpSpPr>
        <p:grpSp>
          <p:nvGrpSpPr>
            <p:cNvPr id="399" name="Google Shape;399;p18"/>
            <p:cNvGrpSpPr/>
            <p:nvPr/>
          </p:nvGrpSpPr>
          <p:grpSpPr>
            <a:xfrm>
              <a:off x="3483" y="2592"/>
              <a:ext cx="1881" cy="1092"/>
              <a:chOff x="3483" y="2592"/>
              <a:chExt cx="1881" cy="1092"/>
            </a:xfrm>
          </p:grpSpPr>
          <p:sp>
            <p:nvSpPr>
              <p:cNvPr id="400" name="Google Shape;400;p18"/>
              <p:cNvSpPr/>
              <p:nvPr/>
            </p:nvSpPr>
            <p:spPr>
              <a:xfrm>
                <a:off x="5253" y="3672"/>
                <a:ext cx="111" cy="12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3" extrusionOk="0">
                    <a:moveTo>
                      <a:pt x="0" y="53"/>
                    </a:moveTo>
                    <a:lnTo>
                      <a:pt x="344" y="53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53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1" name="Google Shape;401;p18"/>
              <p:cNvSpPr/>
              <p:nvPr/>
            </p:nvSpPr>
            <p:spPr>
              <a:xfrm>
                <a:off x="5140" y="3637"/>
                <a:ext cx="111" cy="47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86" extrusionOk="0">
                    <a:moveTo>
                      <a:pt x="0" y="186"/>
                    </a:moveTo>
                    <a:lnTo>
                      <a:pt x="344" y="186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186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2" name="Google Shape;402;p18"/>
              <p:cNvSpPr/>
              <p:nvPr/>
            </p:nvSpPr>
            <p:spPr>
              <a:xfrm>
                <a:off x="5028" y="3554"/>
                <a:ext cx="111" cy="13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03" extrusionOk="0">
                    <a:moveTo>
                      <a:pt x="0" y="503"/>
                    </a:moveTo>
                    <a:lnTo>
                      <a:pt x="344" y="503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503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3" name="Google Shape;403;p18"/>
              <p:cNvSpPr/>
              <p:nvPr/>
            </p:nvSpPr>
            <p:spPr>
              <a:xfrm>
                <a:off x="4924" y="3429"/>
                <a:ext cx="102" cy="254"/>
              </a:xfrm>
              <a:custGeom>
                <a:avLst/>
                <a:gdLst/>
                <a:ahLst/>
                <a:cxnLst/>
                <a:rect l="l" t="t" r="r" b="b"/>
                <a:pathLst>
                  <a:path w="317" h="979" extrusionOk="0">
                    <a:moveTo>
                      <a:pt x="0" y="979"/>
                    </a:moveTo>
                    <a:lnTo>
                      <a:pt x="317" y="979"/>
                    </a:lnTo>
                    <a:lnTo>
                      <a:pt x="317" y="0"/>
                    </a:lnTo>
                    <a:lnTo>
                      <a:pt x="0" y="0"/>
                    </a:lnTo>
                    <a:lnTo>
                      <a:pt x="0" y="979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4" name="Google Shape;404;p18"/>
              <p:cNvSpPr/>
              <p:nvPr/>
            </p:nvSpPr>
            <p:spPr>
              <a:xfrm>
                <a:off x="4811" y="3236"/>
                <a:ext cx="111" cy="44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20" extrusionOk="0">
                    <a:moveTo>
                      <a:pt x="0" y="1720"/>
                    </a:moveTo>
                    <a:lnTo>
                      <a:pt x="344" y="1720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1720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5" name="Google Shape;405;p18"/>
              <p:cNvSpPr/>
              <p:nvPr/>
            </p:nvSpPr>
            <p:spPr>
              <a:xfrm>
                <a:off x="4698" y="3014"/>
                <a:ext cx="111" cy="66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567" extrusionOk="0">
                    <a:moveTo>
                      <a:pt x="0" y="2567"/>
                    </a:moveTo>
                    <a:lnTo>
                      <a:pt x="344" y="2567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2567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6" name="Google Shape;406;p18"/>
              <p:cNvSpPr/>
              <p:nvPr/>
            </p:nvSpPr>
            <p:spPr>
              <a:xfrm>
                <a:off x="4593" y="2813"/>
                <a:ext cx="102" cy="869"/>
              </a:xfrm>
              <a:custGeom>
                <a:avLst/>
                <a:gdLst/>
                <a:ahLst/>
                <a:cxnLst/>
                <a:rect l="l" t="t" r="r" b="b"/>
                <a:pathLst>
                  <a:path w="318" h="3334" extrusionOk="0">
                    <a:moveTo>
                      <a:pt x="0" y="3334"/>
                    </a:moveTo>
                    <a:lnTo>
                      <a:pt x="318" y="3334"/>
                    </a:lnTo>
                    <a:lnTo>
                      <a:pt x="318" y="0"/>
                    </a:lnTo>
                    <a:lnTo>
                      <a:pt x="0" y="0"/>
                    </a:lnTo>
                    <a:lnTo>
                      <a:pt x="0" y="3334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7" name="Google Shape;407;p18"/>
              <p:cNvSpPr/>
              <p:nvPr/>
            </p:nvSpPr>
            <p:spPr>
              <a:xfrm>
                <a:off x="4481" y="2661"/>
                <a:ext cx="111" cy="1022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916" extrusionOk="0">
                    <a:moveTo>
                      <a:pt x="0" y="3916"/>
                    </a:moveTo>
                    <a:lnTo>
                      <a:pt x="344" y="3916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3916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8" name="Google Shape;408;p18"/>
              <p:cNvSpPr/>
              <p:nvPr/>
            </p:nvSpPr>
            <p:spPr>
              <a:xfrm>
                <a:off x="4368" y="2592"/>
                <a:ext cx="111" cy="109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181" extrusionOk="0">
                    <a:moveTo>
                      <a:pt x="0" y="4181"/>
                    </a:moveTo>
                    <a:lnTo>
                      <a:pt x="344" y="4181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4181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09" name="Google Shape;409;p18"/>
              <p:cNvSpPr/>
              <p:nvPr/>
            </p:nvSpPr>
            <p:spPr>
              <a:xfrm>
                <a:off x="4255" y="2661"/>
                <a:ext cx="111" cy="1022"/>
              </a:xfrm>
              <a:custGeom>
                <a:avLst/>
                <a:gdLst/>
                <a:ahLst/>
                <a:cxnLst/>
                <a:rect l="l" t="t" r="r" b="b"/>
                <a:pathLst>
                  <a:path w="344" h="3916" extrusionOk="0">
                    <a:moveTo>
                      <a:pt x="0" y="3916"/>
                    </a:moveTo>
                    <a:lnTo>
                      <a:pt x="344" y="3916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3916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0" name="Google Shape;410;p18"/>
              <p:cNvSpPr/>
              <p:nvPr/>
            </p:nvSpPr>
            <p:spPr>
              <a:xfrm>
                <a:off x="4151" y="2813"/>
                <a:ext cx="102" cy="869"/>
              </a:xfrm>
              <a:custGeom>
                <a:avLst/>
                <a:gdLst/>
                <a:ahLst/>
                <a:cxnLst/>
                <a:rect l="l" t="t" r="r" b="b"/>
                <a:pathLst>
                  <a:path w="317" h="3334" extrusionOk="0">
                    <a:moveTo>
                      <a:pt x="0" y="3334"/>
                    </a:moveTo>
                    <a:lnTo>
                      <a:pt x="317" y="3334"/>
                    </a:lnTo>
                    <a:lnTo>
                      <a:pt x="317" y="0"/>
                    </a:lnTo>
                    <a:lnTo>
                      <a:pt x="0" y="0"/>
                    </a:lnTo>
                    <a:lnTo>
                      <a:pt x="0" y="3334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1" name="Google Shape;411;p18"/>
              <p:cNvSpPr/>
              <p:nvPr/>
            </p:nvSpPr>
            <p:spPr>
              <a:xfrm>
                <a:off x="4038" y="3014"/>
                <a:ext cx="111" cy="66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2567" extrusionOk="0">
                    <a:moveTo>
                      <a:pt x="0" y="2567"/>
                    </a:moveTo>
                    <a:lnTo>
                      <a:pt x="344" y="2567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2567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2" name="Google Shape;412;p18"/>
              <p:cNvSpPr/>
              <p:nvPr/>
            </p:nvSpPr>
            <p:spPr>
              <a:xfrm>
                <a:off x="3925" y="3236"/>
                <a:ext cx="111" cy="448"/>
              </a:xfrm>
              <a:custGeom>
                <a:avLst/>
                <a:gdLst/>
                <a:ahLst/>
                <a:cxnLst/>
                <a:rect l="l" t="t" r="r" b="b"/>
                <a:pathLst>
                  <a:path w="344" h="1720" extrusionOk="0">
                    <a:moveTo>
                      <a:pt x="0" y="1720"/>
                    </a:moveTo>
                    <a:lnTo>
                      <a:pt x="344" y="1720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1720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3" name="Google Shape;413;p18"/>
              <p:cNvSpPr/>
              <p:nvPr/>
            </p:nvSpPr>
            <p:spPr>
              <a:xfrm>
                <a:off x="3821" y="3429"/>
                <a:ext cx="102" cy="254"/>
              </a:xfrm>
              <a:custGeom>
                <a:avLst/>
                <a:gdLst/>
                <a:ahLst/>
                <a:cxnLst/>
                <a:rect l="l" t="t" r="r" b="b"/>
                <a:pathLst>
                  <a:path w="318" h="979" extrusionOk="0">
                    <a:moveTo>
                      <a:pt x="0" y="979"/>
                    </a:moveTo>
                    <a:lnTo>
                      <a:pt x="318" y="979"/>
                    </a:lnTo>
                    <a:lnTo>
                      <a:pt x="318" y="0"/>
                    </a:lnTo>
                    <a:lnTo>
                      <a:pt x="0" y="0"/>
                    </a:lnTo>
                    <a:lnTo>
                      <a:pt x="0" y="979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4" name="Google Shape;414;p18"/>
              <p:cNvSpPr/>
              <p:nvPr/>
            </p:nvSpPr>
            <p:spPr>
              <a:xfrm>
                <a:off x="3708" y="3554"/>
                <a:ext cx="111" cy="130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03" extrusionOk="0">
                    <a:moveTo>
                      <a:pt x="0" y="503"/>
                    </a:moveTo>
                    <a:lnTo>
                      <a:pt x="344" y="503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503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5" name="Google Shape;415;p18"/>
              <p:cNvSpPr/>
              <p:nvPr/>
            </p:nvSpPr>
            <p:spPr>
              <a:xfrm>
                <a:off x="3596" y="3637"/>
                <a:ext cx="110" cy="47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86" extrusionOk="0">
                    <a:moveTo>
                      <a:pt x="0" y="186"/>
                    </a:moveTo>
                    <a:lnTo>
                      <a:pt x="343" y="186"/>
                    </a:lnTo>
                    <a:lnTo>
                      <a:pt x="343" y="0"/>
                    </a:lnTo>
                    <a:lnTo>
                      <a:pt x="0" y="0"/>
                    </a:lnTo>
                    <a:lnTo>
                      <a:pt x="0" y="186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16" name="Google Shape;416;p18"/>
              <p:cNvSpPr/>
              <p:nvPr/>
            </p:nvSpPr>
            <p:spPr>
              <a:xfrm>
                <a:off x="3483" y="3672"/>
                <a:ext cx="111" cy="12"/>
              </a:xfrm>
              <a:custGeom>
                <a:avLst/>
                <a:gdLst/>
                <a:ahLst/>
                <a:cxnLst/>
                <a:rect l="l" t="t" r="r" b="b"/>
                <a:pathLst>
                  <a:path w="344" h="53" extrusionOk="0">
                    <a:moveTo>
                      <a:pt x="0" y="53"/>
                    </a:moveTo>
                    <a:lnTo>
                      <a:pt x="344" y="53"/>
                    </a:lnTo>
                    <a:lnTo>
                      <a:pt x="344" y="0"/>
                    </a:lnTo>
                    <a:lnTo>
                      <a:pt x="0" y="0"/>
                    </a:lnTo>
                    <a:lnTo>
                      <a:pt x="0" y="53"/>
                    </a:lnTo>
                  </a:path>
                </a:pathLst>
              </a:custGeom>
              <a:solidFill>
                <a:srgbClr val="FFCC00">
                  <a:alpha val="49019"/>
                </a:srgbClr>
              </a:solidFill>
              <a:ln w="9525" cap="sq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17" name="Google Shape;417;p18"/>
            <p:cNvGrpSpPr/>
            <p:nvPr/>
          </p:nvGrpSpPr>
          <p:grpSpPr>
            <a:xfrm>
              <a:off x="3312" y="3703"/>
              <a:ext cx="2254" cy="220"/>
              <a:chOff x="3312" y="3703"/>
              <a:chExt cx="2254" cy="220"/>
            </a:xfrm>
          </p:grpSpPr>
          <p:cxnSp>
            <p:nvCxnSpPr>
              <p:cNvPr id="418" name="Google Shape;418;p18"/>
              <p:cNvCxnSpPr/>
              <p:nvPr/>
            </p:nvCxnSpPr>
            <p:spPr>
              <a:xfrm>
                <a:off x="5523" y="3710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19" name="Google Shape;419;p18"/>
              <p:cNvCxnSpPr/>
              <p:nvPr/>
            </p:nvCxnSpPr>
            <p:spPr>
              <a:xfrm>
                <a:off x="5091" y="3710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0" name="Google Shape;420;p18"/>
              <p:cNvCxnSpPr/>
              <p:nvPr/>
            </p:nvCxnSpPr>
            <p:spPr>
              <a:xfrm>
                <a:off x="4650" y="3710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1" name="Google Shape;421;p18"/>
              <p:cNvCxnSpPr/>
              <p:nvPr/>
            </p:nvCxnSpPr>
            <p:spPr>
              <a:xfrm>
                <a:off x="4209" y="3710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2" name="Google Shape;422;p18"/>
              <p:cNvCxnSpPr/>
              <p:nvPr/>
            </p:nvCxnSpPr>
            <p:spPr>
              <a:xfrm>
                <a:off x="3768" y="3710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23" name="Google Shape;423;p18"/>
              <p:cNvCxnSpPr/>
              <p:nvPr/>
            </p:nvCxnSpPr>
            <p:spPr>
              <a:xfrm>
                <a:off x="3335" y="3710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sp>
            <p:nvSpPr>
              <p:cNvPr id="424" name="Google Shape;424;p18"/>
              <p:cNvSpPr/>
              <p:nvPr/>
            </p:nvSpPr>
            <p:spPr>
              <a:xfrm>
                <a:off x="5264" y="3785"/>
                <a:ext cx="110" cy="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8"/>
              <p:cNvSpPr/>
              <p:nvPr/>
            </p:nvSpPr>
            <p:spPr>
              <a:xfrm>
                <a:off x="5272" y="3799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5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426" name="Google Shape;426;p18"/>
              <p:cNvSpPr/>
              <p:nvPr/>
            </p:nvSpPr>
            <p:spPr>
              <a:xfrm>
                <a:off x="4831" y="3785"/>
                <a:ext cx="111" cy="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7" name="Google Shape;427;p18"/>
              <p:cNvSpPr/>
              <p:nvPr/>
            </p:nvSpPr>
            <p:spPr>
              <a:xfrm>
                <a:off x="4840" y="3799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4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428" name="Google Shape;428;p18"/>
              <p:cNvSpPr/>
              <p:nvPr/>
            </p:nvSpPr>
            <p:spPr>
              <a:xfrm>
                <a:off x="4390" y="3785"/>
                <a:ext cx="111" cy="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9" name="Google Shape;429;p18"/>
              <p:cNvSpPr/>
              <p:nvPr/>
            </p:nvSpPr>
            <p:spPr>
              <a:xfrm>
                <a:off x="4399" y="3799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3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430" name="Google Shape;430;p18"/>
              <p:cNvSpPr/>
              <p:nvPr/>
            </p:nvSpPr>
            <p:spPr>
              <a:xfrm>
                <a:off x="3949" y="3785"/>
                <a:ext cx="111" cy="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1" name="Google Shape;431;p18"/>
              <p:cNvSpPr/>
              <p:nvPr/>
            </p:nvSpPr>
            <p:spPr>
              <a:xfrm>
                <a:off x="3958" y="3799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2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sp>
            <p:nvSpPr>
              <p:cNvPr id="432" name="Google Shape;432;p18"/>
              <p:cNvSpPr/>
              <p:nvPr/>
            </p:nvSpPr>
            <p:spPr>
              <a:xfrm>
                <a:off x="3517" y="3785"/>
                <a:ext cx="110" cy="12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 panose="020B0604020202090204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33" name="Google Shape;433;p18"/>
              <p:cNvSpPr/>
              <p:nvPr/>
            </p:nvSpPr>
            <p:spPr>
              <a:xfrm>
                <a:off x="3525" y="3799"/>
                <a:ext cx="57" cy="12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300"/>
                  <a:buFont typeface="Arial" panose="020B0604020202090204"/>
                  <a:buNone/>
                </a:pPr>
                <a:r>
                  <a:rPr lang="en-US" sz="13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1</a:t>
                </a:r>
                <a:endParaRPr sz="1400" b="0" i="0" u="none" strike="noStrike" cap="none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</p:txBody>
          </p:sp>
          <p:cxnSp>
            <p:nvCxnSpPr>
              <p:cNvPr id="434" name="Google Shape;434;p18"/>
              <p:cNvCxnSpPr/>
              <p:nvPr/>
            </p:nvCxnSpPr>
            <p:spPr>
              <a:xfrm>
                <a:off x="5307" y="3710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5" name="Google Shape;435;p18"/>
              <p:cNvCxnSpPr/>
              <p:nvPr/>
            </p:nvCxnSpPr>
            <p:spPr>
              <a:xfrm>
                <a:off x="4866" y="3710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6" name="Google Shape;436;p18"/>
              <p:cNvCxnSpPr/>
              <p:nvPr/>
            </p:nvCxnSpPr>
            <p:spPr>
              <a:xfrm>
                <a:off x="4425" y="3710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7" name="Google Shape;437;p18"/>
              <p:cNvCxnSpPr/>
              <p:nvPr/>
            </p:nvCxnSpPr>
            <p:spPr>
              <a:xfrm>
                <a:off x="3992" y="3710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8" name="Google Shape;438;p18"/>
              <p:cNvCxnSpPr/>
              <p:nvPr/>
            </p:nvCxnSpPr>
            <p:spPr>
              <a:xfrm>
                <a:off x="3551" y="3710"/>
                <a:ext cx="0" cy="46"/>
              </a:xfrm>
              <a:prstGeom prst="straightConnector1">
                <a:avLst/>
              </a:prstGeom>
              <a:noFill/>
              <a:ln w="14400" cap="rnd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439" name="Google Shape;439;p18"/>
              <p:cNvCxnSpPr/>
              <p:nvPr/>
            </p:nvCxnSpPr>
            <p:spPr>
              <a:xfrm>
                <a:off x="3312" y="3703"/>
                <a:ext cx="2254" cy="0"/>
              </a:xfrm>
              <a:prstGeom prst="straightConnector1">
                <a:avLst/>
              </a:prstGeom>
              <a:noFill/>
              <a:ln w="12600" cap="sq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440" name="Google Shape;440;p1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5" name="Google Shape;445;p6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6" name="Google Shape;446;p63"/>
          <p:cNvSpPr/>
          <p:nvPr/>
        </p:nvSpPr>
        <p:spPr>
          <a:xfrm>
            <a:off x="393111" y="252240"/>
            <a:ext cx="74972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47" name="Google Shape;447;p63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Mean and Variance of a Sample Mean</a:t>
            </a:r>
            <a:endParaRPr sz="2400" b="1" i="0" u="none" strike="noStrike" cap="none">
              <a:solidFill>
                <a:srgbClr val="2F5496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8" name="Google Shape;448;p63"/>
              <p:cNvSpPr txBox="1"/>
              <p:nvPr/>
            </p:nvSpPr>
            <p:spPr>
              <a:xfrm>
                <a:off x="393110" y="1457325"/>
                <a:ext cx="10549209" cy="165163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341630" marR="0" lvl="0" indent="-341630" algn="just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000"/>
                  <a:buFont typeface="Arial" panose="020B0604020202090204"/>
                  <a:buChar char="•"/>
                </a:pP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The most frequently encountered linear combination is the sample mean. </a:t>
                </a:r>
                <a:endParaRPr lang="en-US" sz="1400" b="0" i="0" u="none" strike="noStrike" cap="none" dirty="0">
                  <a:solidFill>
                    <a:srgbClr val="000000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endParaRPr>
              </a:p>
              <a:p>
                <a:pPr marL="341630" lvl="0" indent="-341630" algn="just">
                  <a:spcBef>
                    <a:spcPts val="800"/>
                  </a:spcBef>
                  <a:buSzPts val="2000"/>
                  <a:buFont typeface="Arial" panose="020B0604020202090204"/>
                  <a:buChar char="•"/>
                </a:pPr>
                <a:r>
                  <a:rPr lang="en-US" sz="2000" b="0" i="0" u="none" strike="noStrike" cap="none" dirty="0" err="1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Specifically,if</a:t>
                </a:r>
                <a:r>
                  <a:rPr lang="en-US" sz="2000" b="0" i="0" u="none" strike="noStrike" cap="none" dirty="0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 </a:t>
                </a:r>
                <a:r>
                  <a:rPr lang="en-US" sz="2000" b="0" i="1" u="none" strike="noStrike" cap="none" dirty="0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X1, . . . , </a:t>
                </a:r>
                <a:r>
                  <a:rPr lang="en-US" sz="2000" b="0" i="1" u="none" strike="noStrike" cap="none" dirty="0" err="1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Xn</a:t>
                </a:r>
                <a:r>
                  <a:rPr lang="en-US" sz="2000" b="0" i="1" u="none" strike="noStrike" cap="none" dirty="0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 is a simple random sample from a population with mean </a:t>
                </a:r>
                <a:r>
                  <a:rPr lang="el-GR" sz="2000" b="0" i="1" u="none" strike="noStrike" cap="none" dirty="0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μ </a:t>
                </a:r>
                <a:r>
                  <a:rPr lang="en-US" sz="2000" b="0" i="1" u="none" strike="noStrike" cap="none" dirty="0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and variance </a:t>
                </a:r>
                <a:r>
                  <a:rPr lang="el-GR" sz="2000" b="0" i="1" u="none" strike="noStrike" cap="none" dirty="0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σ</a:t>
                </a:r>
                <a:r>
                  <a:rPr lang="el-GR" sz="2000" b="0" i="1" u="none" strike="noStrike" cap="none" baseline="30000" dirty="0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2</a:t>
                </a:r>
                <a:r>
                  <a:rPr lang="el-GR" sz="2000" b="0" i="1" u="none" strike="noStrike" cap="none" dirty="0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, </a:t>
                </a:r>
                <a:r>
                  <a:rPr lang="en-US" sz="2000" b="0" i="1" u="none" strike="noStrike" cap="none" dirty="0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then the sample mean X is the linear combination.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000" i="1" dirty="0"/>
                  <a:t> is a weighted sum of the random variables Xi​:</a:t>
                </a:r>
                <a:endParaRPr sz="2000" i="1" dirty="0"/>
              </a:p>
            </p:txBody>
          </p:sp>
        </mc:Choice>
        <mc:Fallback>
          <p:sp>
            <p:nvSpPr>
              <p:cNvPr id="448" name="Google Shape;448;p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10" y="1457325"/>
                <a:ext cx="10549209" cy="1651635"/>
              </a:xfrm>
              <a:prstGeom prst="rect">
                <a:avLst/>
              </a:prstGeom>
              <a:blipFill rotWithShape="1">
                <a:blip r:embed="rId1"/>
                <a:stretch>
                  <a:fillRect r="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49" name="Google Shape;449;p6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267257" y="3322320"/>
            <a:ext cx="7348423" cy="3269506"/>
          </a:xfrm>
          <a:prstGeom prst="rect">
            <a:avLst/>
          </a:prstGeom>
          <a:noFill/>
          <a:ln>
            <a:noFill/>
          </a:ln>
        </p:spPr>
      </p:pic>
      <p:sp>
        <p:nvSpPr>
          <p:cNvPr id="450" name="Google Shape;450;p63"/>
          <p:cNvSpPr/>
          <p:nvPr/>
        </p:nvSpPr>
        <p:spPr>
          <a:xfrm>
            <a:off x="4633006" y="6061650"/>
            <a:ext cx="7848872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90204"/>
              <a:buNone/>
            </a:pPr>
            <a:r>
              <a:rPr lang="en-US" sz="2000" b="0" i="1" u="none" strike="noStrike" cap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X</a:t>
            </a:r>
            <a:r>
              <a:rPr lang="en-US" sz="2000" b="0" i="1" u="none" strike="noStrike" cap="none" baseline="-25000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i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 are identically distributed, which means they have the same mean </a:t>
            </a:r>
            <a:r>
              <a:rPr lang="en-US" sz="2000" b="0" i="1" u="none" strike="noStrike" cap="none" dirty="0">
                <a:solidFill>
                  <a:schemeClr val="dk1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μ</a:t>
            </a:r>
            <a:endParaRPr sz="2000" b="0" i="0" u="none" strike="noStrike" cap="none" dirty="0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451" name="Google Shape;451;p6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6300" y="2560320"/>
            <a:ext cx="2819400" cy="84327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56" name="Google Shape;456;p6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57" name="Google Shape;457;p64"/>
          <p:cNvSpPr/>
          <p:nvPr/>
        </p:nvSpPr>
        <p:spPr>
          <a:xfrm>
            <a:off x="393111" y="252240"/>
            <a:ext cx="74972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18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58" name="Google Shape;458;p64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Variance of a Sample Mean</a:t>
            </a:r>
            <a:endParaRPr sz="2400" b="1" i="0" u="none" strike="noStrike" cap="none">
              <a:solidFill>
                <a:srgbClr val="2F5496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59" name="Google Shape;459;p64"/>
          <p:cNvSpPr txBox="1"/>
          <p:nvPr/>
        </p:nvSpPr>
        <p:spPr>
          <a:xfrm>
            <a:off x="391047" y="1470197"/>
            <a:ext cx="8305800" cy="513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1630" marR="0" lvl="0" indent="-34163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items in a simple random sample may be treated as independent random variables. Therefore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460" name="Google Shape;460;p6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91047" y="2766573"/>
            <a:ext cx="8675688" cy="3276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1" name="Google Shape;461;p64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6" name="Google Shape;466;p1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67" name="Google Shape;467;p1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8" name="Google Shape;468;p19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Mean and Variance of a Sample Mean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469" name="Google Shape;469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598883" y="1685925"/>
            <a:ext cx="8901112" cy="297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0" name="Google Shape;470;p1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75" name="Google Shape;475;g3781068e556_0_129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76" name="Google Shape;476;g3781068e556_0_129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g3781068e556_0_129"/>
          <p:cNvSpPr/>
          <p:nvPr/>
        </p:nvSpPr>
        <p:spPr>
          <a:xfrm>
            <a:off x="393111" y="814827"/>
            <a:ext cx="6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Sampling Distribution-Example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79" name="Google Shape;479;g3781068e556_0_1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85420" y="1814027"/>
            <a:ext cx="108889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 process that fill the plastic bottles with a beverage has  a mean fill volume of 2.013L and a standard deviation of 0.005L. A case contains 24 bottles. Assuming that the bottles in a case are a simple random sample of bottles filled by this method. Find the mean and standard deviation of the average volume per bottle in a case.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84" name="Google Shape;484;g3781068e556_0_121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85" name="Google Shape;485;g3781068e556_0_121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6" name="Google Shape;486;g3781068e556_0_121"/>
          <p:cNvSpPr/>
          <p:nvPr/>
        </p:nvSpPr>
        <p:spPr>
          <a:xfrm>
            <a:off x="393111" y="814827"/>
            <a:ext cx="6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Sampling Distribution-Example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87" name="Google Shape;487;g3781068e556_0_1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5750" y="1711102"/>
            <a:ext cx="8801100" cy="302433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3781068e556_0_12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93" name="Google Shape;493;p2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94" name="Google Shape;494;p2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5" name="Google Shape;495;p26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Central Limit Theorem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96" name="Google Shape;496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1377414"/>
            <a:ext cx="8950325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26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32568" y="5286375"/>
            <a:ext cx="8485188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2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3" name="Google Shape;503;p2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04" name="Google Shape;504;p2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p27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Illustrations of  Sampling Distributions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06" name="Google Shape;506;p27"/>
          <p:cNvSpPr txBox="1"/>
          <p:nvPr/>
        </p:nvSpPr>
        <p:spPr>
          <a:xfrm>
            <a:off x="962025" y="5281192"/>
            <a:ext cx="66452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Symmetric normal like population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507" name="Google Shape;507;p27"/>
          <p:cNvPicPr preferRelativeResize="0"/>
          <p:nvPr/>
        </p:nvPicPr>
        <p:blipFill rotWithShape="1">
          <a:blip r:embed="rId1"/>
          <a:srcRect l="12633" t="10800" r="12633" b="16969"/>
          <a:stretch>
            <a:fillRect/>
          </a:stretch>
        </p:blipFill>
        <p:spPr>
          <a:xfrm>
            <a:off x="1485853" y="1613596"/>
            <a:ext cx="5192713" cy="3422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2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3" name="Google Shape;513;p2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14" name="Google Shape;514;p2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5" name="Google Shape;515;p28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Illustrations of  Sampling Distributions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16" name="Google Shape;516;p28"/>
          <p:cNvSpPr txBox="1"/>
          <p:nvPr/>
        </p:nvSpPr>
        <p:spPr>
          <a:xfrm>
            <a:off x="1508125" y="5711266"/>
            <a:ext cx="45878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Skewed  population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517" name="Google Shape;517;p28"/>
          <p:cNvPicPr preferRelativeResize="0"/>
          <p:nvPr/>
        </p:nvPicPr>
        <p:blipFill rotWithShape="1">
          <a:blip r:embed="rId1"/>
          <a:srcRect l="6973" t="9377" r="12401" b="9377"/>
          <a:stretch>
            <a:fillRect/>
          </a:stretch>
        </p:blipFill>
        <p:spPr>
          <a:xfrm>
            <a:off x="1409700" y="1619975"/>
            <a:ext cx="5686425" cy="3787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28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/>
          <p:nvPr/>
        </p:nvSpPr>
        <p:spPr>
          <a:xfrm>
            <a:off x="598883" y="1849772"/>
            <a:ext cx="7497214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90204"/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9" name="Google Shape;89;p2"/>
          <p:cNvSpPr/>
          <p:nvPr/>
        </p:nvSpPr>
        <p:spPr>
          <a:xfrm>
            <a:off x="598883" y="2888778"/>
            <a:ext cx="7497214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90204"/>
              <a:buNone/>
            </a:pPr>
            <a:r>
              <a:rPr lang="en-US" sz="3600" b="1" i="0" u="none" strike="noStrike" cap="none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Sampling Distribution</a:t>
            </a:r>
            <a:endParaRPr sz="36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2"/>
          <p:cNvSpPr/>
          <p:nvPr/>
        </p:nvSpPr>
        <p:spPr>
          <a:xfrm>
            <a:off x="598883" y="5489699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Mamatha H R</a:t>
            </a:r>
            <a:endParaRPr sz="24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2"/>
          <p:cNvSpPr/>
          <p:nvPr/>
        </p:nvSpPr>
        <p:spPr>
          <a:xfrm>
            <a:off x="598883" y="5887304"/>
            <a:ext cx="7497214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9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0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2" name="Google Shape;92;p2"/>
          <p:cNvGrpSpPr/>
          <p:nvPr/>
        </p:nvGrpSpPr>
        <p:grpSpPr>
          <a:xfrm>
            <a:off x="313844" y="5489699"/>
            <a:ext cx="1066895" cy="1078155"/>
            <a:chOff x="313844" y="5489699"/>
            <a:chExt cx="1066895" cy="1078155"/>
          </a:xfrm>
        </p:grpSpPr>
        <p:sp>
          <p:nvSpPr>
            <p:cNvPr id="93" name="Google Shape;93;p2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F4B08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cxnSp>
        <p:nvCxnSpPr>
          <p:cNvPr id="95" name="Google Shape;95;p2"/>
          <p:cNvCxnSpPr/>
          <p:nvPr/>
        </p:nvCxnSpPr>
        <p:spPr>
          <a:xfrm rot="10800000" flipH="1">
            <a:off x="0" y="2941459"/>
            <a:ext cx="7904054" cy="68537"/>
          </a:xfrm>
          <a:prstGeom prst="straightConnector1">
            <a:avLst/>
          </a:prstGeom>
          <a:noFill/>
          <a:ln w="38100" cap="flat" cmpd="sng">
            <a:solidFill>
              <a:srgbClr val="DFA267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96" name="Google Shape;96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3" name="Google Shape;523;p2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24" name="Google Shape;524;p2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5" name="Google Shape;525;p29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Illustrations of  Sampling Distributions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526" name="Google Shape;526;p2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85750" y="1377414"/>
            <a:ext cx="7477125" cy="5399729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p2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2" name="Google Shape;532;p3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33" name="Google Shape;533;p3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4" name="Google Shape;534;p30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Finding Probabilities for the Sample Mean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35" name="Google Shape;535;p30"/>
          <p:cNvSpPr txBox="1"/>
          <p:nvPr/>
        </p:nvSpPr>
        <p:spPr>
          <a:xfrm>
            <a:off x="476250" y="1552575"/>
            <a:ext cx="8609013" cy="2679837"/>
          </a:xfrm>
          <a:prstGeom prst="rect">
            <a:avLst/>
          </a:prstGeom>
          <a:solidFill>
            <a:srgbClr val="F4ECC6"/>
          </a:solidFill>
          <a:ln w="28425" cap="sq" cmpd="sng">
            <a:solidFill>
              <a:srgbClr val="CC006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933" dir="2700000" algn="ctr" rotWithShape="0">
              <a:srgbClr val="808080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sampling distribution of       is normal or approximately normal</a:t>
            </a:r>
            <a:r>
              <a:rPr lang="en-US" sz="2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,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standardize or rescale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the interval of interest in terms of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Find the appropriate area using Table.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536" name="Google Shape;536;p30"/>
          <p:cNvGraphicFramePr/>
          <p:nvPr/>
        </p:nvGraphicFramePr>
        <p:xfrm>
          <a:off x="4009370" y="2878931"/>
          <a:ext cx="13716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12068175" imgH="7515225" progId="">
                  <p:embed/>
                </p:oleObj>
              </mc:Choice>
              <mc:Fallback>
                <p:oleObj name="" r:id="rId1" imgW="12068175" imgH="7515225" progId="">
                  <p:embed/>
                  <p:pic>
                    <p:nvPicPr>
                      <p:cNvPr id="0" name="Google Shape;536;p30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4009370" y="2878931"/>
                        <a:ext cx="13716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7" name="Google Shape;537;p30"/>
          <p:cNvGraphicFramePr/>
          <p:nvPr/>
        </p:nvGraphicFramePr>
        <p:xfrm>
          <a:off x="6096000" y="1640253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8248650" imgH="10991850" progId="">
                  <p:embed/>
                </p:oleObj>
              </mc:Choice>
              <mc:Fallback>
                <p:oleObj name="" r:id="rId3" imgW="8248650" imgH="10991850" progId="">
                  <p:embed/>
                  <p:pic>
                    <p:nvPicPr>
                      <p:cNvPr id="0" name="Google Shape;537;p30"/>
                      <p:cNvPicPr preferRelativeResize="0"/>
                      <p:nvPr/>
                    </p:nvPicPr>
                    <p:blipFill rotWithShape="1"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6096000" y="1640253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38" name="Google Shape;538;p30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39" name="Google Shape;539;p30"/>
              <p:cNvSpPr/>
              <p:nvPr/>
            </p:nvSpPr>
            <p:spPr>
              <a:xfrm>
                <a:off x="548640" y="4322793"/>
                <a:ext cx="9072880" cy="925139"/>
              </a:xfrm>
              <a:prstGeom prst="rect">
                <a:avLst/>
              </a:prstGeom>
              <a:solidFill>
                <a:srgbClr val="FCFCFC"/>
              </a:solidFill>
              <a:ln>
                <a:noFill/>
              </a:ln>
            </p:spPr>
            <p:txBody>
              <a:bodyPr spcFirstLastPara="1" wrap="square" lIns="0" tIns="0" rIns="0" bIns="152350" anchor="ctr" anchorCtr="0">
                <a:sp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2400"/>
                  <a:buFont typeface="Arial" panose="020B0604020202090204"/>
                  <a:buNone/>
                </a:pPr>
                <a:r>
                  <a:rPr lang="en-US" sz="2400" b="0" i="0" u="none" strike="noStrike" cap="none" dirty="0">
                    <a:solidFill>
                      <a:srgbClr val="404040"/>
                    </a:solidFill>
                    <a:latin typeface="Lato" panose="020F0502020204030203"/>
                    <a:ea typeface="Lato" panose="020F0502020204030203"/>
                    <a:cs typeface="Lato" panose="020F0502020204030203"/>
                    <a:sym typeface="Lato" panose="020F0502020204030203"/>
                  </a:rPr>
                  <a:t>A random sample of size n = 16 from a normal distribution with μ = 10 and σ = 8. Find the probability of 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b="0" i="1" u="none" strike="noStrike" cap="none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Lato" panose="020F0502020204030203"/>
                            <a:cs typeface="Lato" panose="020F0502020204030203"/>
                            <a:sym typeface="Lato" panose="020F0502020204030203"/>
                          </a:rPr>
                        </m:ctrlPr>
                      </m:accPr>
                      <m:e>
                        <m:r>
                          <a:rPr lang="en-US" sz="2400" b="0" i="1" u="none" strike="noStrike" cap="none" smtClean="0">
                            <a:solidFill>
                              <a:srgbClr val="404040"/>
                            </a:solidFill>
                            <a:latin typeface="Cambria Math" panose="02040503050406030204" pitchFamily="18" charset="0"/>
                            <a:ea typeface="Lato" panose="020F0502020204030203"/>
                            <a:cs typeface="Lato" panose="020F0502020204030203"/>
                            <a:sym typeface="Lato" panose="020F0502020204030203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400" b="0" i="0" u="none" strike="noStrike" cap="none" dirty="0">
                    <a:solidFill>
                      <a:srgbClr val="40404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rPr>
                  <a:t>&gt;12</a:t>
                </a:r>
                <a:endParaRPr sz="2400" b="0" i="0" u="none" strike="noStrike" cap="none" dirty="0">
                  <a:solidFill>
                    <a:srgbClr val="404040"/>
                  </a:solidFill>
                  <a:latin typeface="Lato" panose="020F0502020204030203"/>
                  <a:ea typeface="Lato" panose="020F0502020204030203"/>
                  <a:cs typeface="Lato" panose="020F0502020204030203"/>
                  <a:sym typeface="Lato" panose="020F0502020204030203"/>
                </a:endParaRPr>
              </a:p>
            </p:txBody>
          </p:sp>
        </mc:Choice>
        <mc:Fallback>
          <p:sp>
            <p:nvSpPr>
              <p:cNvPr id="539" name="Google Shape;539;p3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4322793"/>
                <a:ext cx="9072880" cy="925139"/>
              </a:xfrm>
              <a:prstGeom prst="rect">
                <a:avLst/>
              </a:prstGeom>
              <a:blipFill rotWithShape="1">
                <a:blip r:embed="rId6"/>
                <a:stretch>
                  <a:fillRect t="-38" b="32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41" name="Google Shape;541;p30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6326125" y="5032675"/>
            <a:ext cx="5296915" cy="1398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2" name="Google Shape;542;p30"/>
          <p:cNvCxnSpPr/>
          <p:nvPr/>
        </p:nvCxnSpPr>
        <p:spPr>
          <a:xfrm>
            <a:off x="6026100" y="5178975"/>
            <a:ext cx="25200" cy="1437300"/>
          </a:xfrm>
          <a:prstGeom prst="straightConnector1">
            <a:avLst/>
          </a:prstGeom>
          <a:noFill/>
          <a:ln w="152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4" name="Picture 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0" y="5886450"/>
            <a:ext cx="5895975" cy="971550"/>
          </a:xfrm>
          <a:prstGeom prst="rect">
            <a:avLst/>
          </a:prstGeom>
        </p:spPr>
      </p:pic>
      <p:graphicFrame>
        <p:nvGraphicFramePr>
          <p:cNvPr id="5" name="Google Shape;536;p30"/>
          <p:cNvGraphicFramePr/>
          <p:nvPr/>
        </p:nvGraphicFramePr>
        <p:xfrm>
          <a:off x="3745210" y="5114131"/>
          <a:ext cx="13716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9" imgW="12068175" imgH="7515225" progId="">
                  <p:embed/>
                </p:oleObj>
              </mc:Choice>
              <mc:Fallback>
                <p:oleObj name="" r:id="rId9" imgW="12068175" imgH="7515225" progId="">
                  <p:embed/>
                  <p:pic>
                    <p:nvPicPr>
                      <p:cNvPr id="0" name="Google Shape;536;p30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3745210" y="5114131"/>
                        <a:ext cx="1371600" cy="854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7" name="Google Shape;547;p3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48" name="Google Shape;548;p31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49" name="Google Shape;549;p31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50" name="Google Shape;550;p31"/>
          <p:cNvSpPr txBox="1"/>
          <p:nvPr/>
        </p:nvSpPr>
        <p:spPr>
          <a:xfrm>
            <a:off x="393111" y="1447800"/>
            <a:ext cx="8215064" cy="1571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soda filling machine is supposed to fill cans of  soda with 12 fluid ounces. Suppose that the fills are actually normally distributed with a mean of 12.1 oz and a standard deviation of .2 oz.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51" name="Google Shape;551;p31"/>
          <p:cNvSpPr/>
          <p:nvPr/>
        </p:nvSpPr>
        <p:spPr>
          <a:xfrm>
            <a:off x="393111" y="2922662"/>
            <a:ext cx="8458200" cy="8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What is the probability that the average fill for a 6-pack of soda is less than 12 oz?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52" name="Google Shape;552;p31"/>
          <p:cNvSpPr/>
          <p:nvPr/>
        </p:nvSpPr>
        <p:spPr>
          <a:xfrm>
            <a:off x="685800" y="3886200"/>
            <a:ext cx="3962400" cy="2438400"/>
          </a:xfrm>
          <a:prstGeom prst="rect">
            <a:avLst/>
          </a:prstGeom>
          <a:solidFill>
            <a:srgbClr val="F0D27E"/>
          </a:solidFill>
          <a:ln w="28425" cap="sq" cmpd="sng">
            <a:solidFill>
              <a:srgbClr val="CC006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933" dir="2700000" algn="ctr" rotWithShape="0">
              <a:srgbClr val="808080"/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53" name="Google Shape;553;p31"/>
          <p:cNvGrpSpPr/>
          <p:nvPr/>
        </p:nvGrpSpPr>
        <p:grpSpPr>
          <a:xfrm>
            <a:off x="5105400" y="3886200"/>
            <a:ext cx="3349625" cy="2282825"/>
            <a:chOff x="3216" y="2448"/>
            <a:chExt cx="2110" cy="1438"/>
          </a:xfrm>
        </p:grpSpPr>
        <p:sp>
          <p:nvSpPr>
            <p:cNvPr id="554" name="Google Shape;554;p31"/>
            <p:cNvSpPr/>
            <p:nvPr/>
          </p:nvSpPr>
          <p:spPr>
            <a:xfrm>
              <a:off x="3216" y="2448"/>
              <a:ext cx="2110" cy="1438"/>
            </a:xfrm>
            <a:prstGeom prst="rect">
              <a:avLst/>
            </a:prstGeom>
            <a:solidFill>
              <a:srgbClr val="F0D27E"/>
            </a:solidFill>
            <a:ln w="28425" cap="sq" cmpd="sng">
              <a:solidFill>
                <a:srgbClr val="CC006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55" name="Google Shape;555;p31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3264" y="2513"/>
              <a:ext cx="2014" cy="130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556" name="Google Shape;556;p3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90600" y="4114800"/>
            <a:ext cx="1600200" cy="43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31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14400" y="4572000"/>
            <a:ext cx="3200400" cy="91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p31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914400" y="5562600"/>
            <a:ext cx="3276600" cy="5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p3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64" name="Google Shape;564;p3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65" name="Google Shape;565;p3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6" name="Google Shape;566;p32"/>
          <p:cNvSpPr/>
          <p:nvPr/>
        </p:nvSpPr>
        <p:spPr>
          <a:xfrm>
            <a:off x="393111" y="814828"/>
            <a:ext cx="73697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Sampling Distribution of the Sample Proportion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67" name="Google Shape;567;p32"/>
          <p:cNvGrpSpPr/>
          <p:nvPr/>
        </p:nvGrpSpPr>
        <p:grpSpPr>
          <a:xfrm>
            <a:off x="8448675" y="1316458"/>
            <a:ext cx="1825625" cy="1368425"/>
            <a:chOff x="4512" y="48"/>
            <a:chExt cx="1150" cy="862"/>
          </a:xfrm>
        </p:grpSpPr>
        <p:sp>
          <p:nvSpPr>
            <p:cNvPr id="568" name="Google Shape;568;p32"/>
            <p:cNvSpPr/>
            <p:nvPr/>
          </p:nvSpPr>
          <p:spPr>
            <a:xfrm>
              <a:off x="4512" y="48"/>
              <a:ext cx="1150" cy="862"/>
            </a:xfrm>
            <a:prstGeom prst="rect">
              <a:avLst/>
            </a:prstGeom>
            <a:solidFill>
              <a:srgbClr val="F0D27E"/>
            </a:solidFill>
            <a:ln w="28425" cap="sq" cmpd="sng">
              <a:solidFill>
                <a:srgbClr val="CC006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569" name="Google Shape;569;p32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4542" y="80"/>
              <a:ext cx="1089" cy="81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0" name="Google Shape;570;p32"/>
          <p:cNvSpPr txBox="1"/>
          <p:nvPr/>
        </p:nvSpPr>
        <p:spPr>
          <a:xfrm>
            <a:off x="343809" y="1535113"/>
            <a:ext cx="8074025" cy="4865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</a:t>
            </a:r>
            <a:r>
              <a:rPr lang="en-US" sz="2800" b="1" i="0" u="none" strike="noStrike" cap="none" dirty="0">
                <a:solidFill>
                  <a:srgbClr val="CC0066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Central Limit Theorem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can be used to conclude that the binomial random variable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x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is approximately normal when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is large, with mean </a:t>
            </a:r>
            <a:r>
              <a:rPr lang="en-US" sz="2800" b="1" i="1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np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and variance </a:t>
            </a:r>
            <a:r>
              <a:rPr lang="en-US" sz="2800" b="1" i="1" u="none" strike="noStrike" cap="none" dirty="0" err="1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npq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. 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-177800" algn="just" rtl="0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sample proportion,                           is simply a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rescaling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of the binomial random variable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x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, dividing it by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-177800" algn="just" rtl="0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From the Central Limit Theorem, the sampling distribution of        will also be </a:t>
            </a:r>
            <a:r>
              <a:rPr lang="en-US" sz="2800" b="1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approximately normal, 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with a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rescaled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mean and standard deviation.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571" name="Google Shape;571;p3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877543" y="3224626"/>
            <a:ext cx="931863" cy="8096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3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037576" y="5435624"/>
            <a:ext cx="347663" cy="4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3" name="Google Shape;573;p32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8" name="Google Shape;578;p3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579" name="Google Shape;579;p3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0" name="Google Shape;580;p33"/>
          <p:cNvSpPr/>
          <p:nvPr/>
        </p:nvSpPr>
        <p:spPr>
          <a:xfrm>
            <a:off x="393110" y="814828"/>
            <a:ext cx="7017339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Sampling Distribution of the Sample Proportion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81" name="Google Shape;581;p33"/>
          <p:cNvSpPr txBox="1"/>
          <p:nvPr/>
        </p:nvSpPr>
        <p:spPr>
          <a:xfrm>
            <a:off x="631825" y="1371600"/>
            <a:ext cx="8074025" cy="4464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-177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 random sample</a:t>
            </a: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of size </a:t>
            </a:r>
            <a:r>
              <a:rPr lang="en-US" sz="2800" b="1" i="1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is selected from a binomial population with parameter </a:t>
            </a:r>
            <a:r>
              <a:rPr lang="en-US" sz="2800" b="1" i="1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-177800" algn="just" rtl="0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Τ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he sampling distribution of the sample proportion,       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endParaRPr sz="2800" b="0" i="0" u="none" strike="noStrike" cap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  will have mean </a:t>
            </a:r>
            <a:r>
              <a:rPr lang="en-US" sz="2800" b="1" i="1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 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and standard deviation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-177800" algn="just" rtl="0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If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is large, and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p</a:t>
            </a:r>
            <a:r>
              <a:rPr lang="en-US" sz="28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is not too close to zero or one, the sampling distribution of        will be </a:t>
            </a:r>
            <a:r>
              <a:rPr lang="en-US" sz="2800" b="1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approximately normal.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582" name="Google Shape;582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810000" y="2895600"/>
            <a:ext cx="931863" cy="809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33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858000" y="3429000"/>
            <a:ext cx="8445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33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4568031" y="4933950"/>
            <a:ext cx="347663" cy="415925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33"/>
          <p:cNvSpPr txBox="1"/>
          <p:nvPr/>
        </p:nvSpPr>
        <p:spPr>
          <a:xfrm>
            <a:off x="879925" y="5836541"/>
            <a:ext cx="7010400" cy="825500"/>
          </a:xfrm>
          <a:prstGeom prst="rect">
            <a:avLst/>
          </a:prstGeom>
          <a:solidFill>
            <a:srgbClr val="CC0066"/>
          </a:solidFill>
          <a:ln w="28425" cap="sq" cmpd="sng">
            <a:solidFill>
              <a:srgbClr val="F4EC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ECC6"/>
              </a:buClr>
              <a:buSzPts val="2400"/>
              <a:buFont typeface="Calibri"/>
              <a:buNone/>
            </a:pPr>
            <a:r>
              <a:rPr lang="en-US" sz="2400" b="1" i="0" u="none" strike="noStrike" cap="none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The standard deviation of </a:t>
            </a:r>
            <a:r>
              <a:rPr lang="en-US" sz="2400" b="1" i="1" u="none" strike="noStrike" cap="none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p-</a:t>
            </a:r>
            <a:r>
              <a:rPr lang="en-US" sz="2400" b="1" i="0" u="none" strike="noStrike" cap="none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hat is sometimes called the STANDARD ERROR (SE) of </a:t>
            </a:r>
            <a:r>
              <a:rPr lang="en-US" sz="2400" b="1" i="1" u="none" strike="noStrike" cap="none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lang="en-US" sz="2400" b="1" i="0" u="none" strike="noStrike" cap="none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-hat.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586" name="Google Shape;586;p33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1" name="Google Shape;591;p3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93" name="Google Shape;593;p3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4" name="Google Shape;594;p34"/>
          <p:cNvSpPr/>
          <p:nvPr/>
        </p:nvSpPr>
        <p:spPr>
          <a:xfrm>
            <a:off x="393110" y="814828"/>
            <a:ext cx="842577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Sampling Distribution of the Sample Proportion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95" name="Google Shape;595;p34"/>
          <p:cNvSpPr txBox="1"/>
          <p:nvPr/>
        </p:nvSpPr>
        <p:spPr>
          <a:xfrm>
            <a:off x="335280" y="1395784"/>
            <a:ext cx="10231120" cy="54937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We define the sample proportion as: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p̂ = x / n where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x ~ Bin(n, p)    (i.e., x follows a Binomial distribution with parameters n and p)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We know:   μₓ = E[x] = np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σₓ² = Var(x) = np(1 - p)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Now, derive the expected value of the sample proportion: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E[p̂] = E[x / n]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       = (1 / n) * E[x]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       = (1 / n) * np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       = p.                                 Therefore,    E[p̂] = p  =&gt;  μₚ̂ = p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</p:txBody>
      </p:sp>
      <p:pic>
        <p:nvPicPr>
          <p:cNvPr id="2" name="Google Shape;586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0" name="Google Shape;600;p3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2" name="Google Shape;602;p3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>
              <a:buSzPts val="2400"/>
            </a:pPr>
            <a:r>
              <a:rPr lang="en-US" sz="2400" b="1" dirty="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lang="en-US"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3" name="Google Shape;603;p35"/>
          <p:cNvSpPr/>
          <p:nvPr/>
        </p:nvSpPr>
        <p:spPr>
          <a:xfrm>
            <a:off x="393110" y="814828"/>
            <a:ext cx="806001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 dirty="0">
                <a:solidFill>
                  <a:srgbClr val="2F5496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Sampling Distribution of the Sample Proportion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04" name="Google Shape;604;p35"/>
          <p:cNvSpPr txBox="1"/>
          <p:nvPr/>
        </p:nvSpPr>
        <p:spPr>
          <a:xfrm>
            <a:off x="457200" y="1387745"/>
            <a:ext cx="8511540" cy="5529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r>
              <a:rPr lang="en-US" sz="2200" b="1" i="0" u="none" strike="noStrike" cap="none" dirty="0">
                <a:solidFill>
                  <a:srgbClr val="365F91"/>
                </a:solidFill>
                <a:latin typeface="Calibri" panose="020F0502020204030204" pitchFamily="34" charset="0"/>
                <a:ea typeface="Calibri"/>
                <a:cs typeface="Calibri" panose="020F0502020204030204" pitchFamily="34" charset="0"/>
                <a:sym typeface="Calibri"/>
              </a:rPr>
              <a:t>Derivation of the Variance of the Sample Proportion</a:t>
            </a:r>
            <a:endParaRPr sz="2200" b="1" i="0" u="none" strike="noStrike" cap="none" dirty="0">
              <a:solidFill>
                <a:srgbClr val="365F91"/>
              </a:solidFill>
              <a:latin typeface="Calibri" panose="020F0502020204030204" pitchFamily="34" charset="0"/>
              <a:ea typeface="Calibri"/>
              <a:cs typeface="Calibri" panose="020F0502020204030204" pitchFamily="34" charset="0"/>
              <a:sym typeface="Calibri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We know:</a:t>
            </a:r>
            <a:endParaRPr sz="2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p̂ = x / n</a:t>
            </a:r>
            <a:endParaRPr sz="2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Now, compute the variance:</a:t>
            </a:r>
            <a:endParaRPr sz="2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σ²ₚ̂ = Var[p̂] = Var[x / n]</a:t>
            </a:r>
            <a:endParaRPr sz="2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       = (1 / n²) * Var[x]</a:t>
            </a:r>
            <a:endParaRPr sz="2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       = (1 / n²) * np(1 - p)</a:t>
            </a:r>
            <a:endParaRPr sz="2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       = p(1 - p) / n</a:t>
            </a:r>
            <a:endParaRPr sz="2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Therefore,</a:t>
            </a:r>
            <a:endParaRPr sz="2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σ²ₚ̂ = p(1 - p) / n</a:t>
            </a:r>
            <a:endParaRPr sz="2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</a:pPr>
            <a:r>
              <a:rPr lang="en-US" sz="22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Cambria"/>
                <a:cs typeface="Calibri" panose="020F0502020204030204" pitchFamily="34" charset="0"/>
                <a:sym typeface="Cambria"/>
              </a:rPr>
              <a:t>    σₚ̂ = sqrt[p(1 - p) / n]</a:t>
            </a:r>
            <a:endParaRPr sz="22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Cambria"/>
              <a:cs typeface="Calibri" panose="020F0502020204030204" pitchFamily="34" charset="0"/>
              <a:sym typeface="Cambria"/>
            </a:endParaRPr>
          </a:p>
        </p:txBody>
      </p:sp>
      <p:pic>
        <p:nvPicPr>
          <p:cNvPr id="2" name="Google Shape;586;p3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9" name="Google Shape;609;p3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10" name="Google Shape;610;p3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1" name="Google Shape;611;p36"/>
          <p:cNvSpPr/>
          <p:nvPr/>
        </p:nvSpPr>
        <p:spPr>
          <a:xfrm>
            <a:off x="393111" y="814828"/>
            <a:ext cx="73316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Finding Probabilities for the Sample Proportion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12" name="Google Shape;612;p36"/>
          <p:cNvSpPr txBox="1"/>
          <p:nvPr/>
        </p:nvSpPr>
        <p:spPr>
          <a:xfrm>
            <a:off x="457200" y="2428240"/>
            <a:ext cx="8772525" cy="2679837"/>
          </a:xfrm>
          <a:prstGeom prst="rect">
            <a:avLst/>
          </a:prstGeom>
          <a:solidFill>
            <a:srgbClr val="F4ECC6"/>
          </a:solidFill>
          <a:ln w="28425" cap="sq" cmpd="sng">
            <a:solidFill>
              <a:srgbClr val="CC006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933" dir="2700000" algn="ctr" rotWithShape="0">
              <a:srgbClr val="808080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If the sampling distribution of       is normal or approximately normal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,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</a:t>
            </a:r>
            <a:r>
              <a:rPr lang="en-US" sz="2800" b="0" i="1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standardize or rescale</a:t>
            </a: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the interval of interest in terms of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endParaRPr sz="2800" b="0" i="0" u="none" strike="noStrike" cap="none" dirty="0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-177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Noto Sans Symbols"/>
              <a:buChar char="✔"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Find the appropriate area using Z Table 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613" name="Google Shape;613;p36"/>
          <p:cNvGraphicFramePr/>
          <p:nvPr/>
        </p:nvGraphicFramePr>
        <p:xfrm>
          <a:off x="5436096" y="3284984"/>
          <a:ext cx="12954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9610725" imgH="9439275" progId="">
                  <p:embed/>
                </p:oleObj>
              </mc:Choice>
              <mc:Fallback>
                <p:oleObj name="" r:id="rId1" imgW="9610725" imgH="9439275" progId="">
                  <p:embed/>
                  <p:pic>
                    <p:nvPicPr>
                      <p:cNvPr id="0" name="Google Shape;613;p36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5436096" y="3284984"/>
                        <a:ext cx="12954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4" name="Google Shape;614;p36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5262264" y="2516051"/>
            <a:ext cx="347663" cy="41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36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0" name="Google Shape;620;p3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21" name="Google Shape;621;p3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2" name="Google Shape;622;p37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Sampling Distributions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623" name="Google Shape;623;p3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45646" y="1565672"/>
            <a:ext cx="8852707" cy="2429683"/>
          </a:xfrm>
          <a:prstGeom prst="rect">
            <a:avLst/>
          </a:prstGeom>
          <a:noFill/>
          <a:ln>
            <a:noFill/>
          </a:ln>
        </p:spPr>
      </p:pic>
      <p:pic>
        <p:nvPicPr>
          <p:cNvPr id="624" name="Google Shape;624;p37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9" name="Google Shape;629;p3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30" name="Google Shape;630;p3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1" name="Google Shape;631;p39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2" name="Google Shape;632;p39"/>
          <p:cNvSpPr txBox="1"/>
          <p:nvPr/>
        </p:nvSpPr>
        <p:spPr>
          <a:xfrm>
            <a:off x="451372" y="1300744"/>
            <a:ext cx="8245475" cy="2227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Suppose 3% of the people contacted by phone are receptive to a certain sales pitch and buy your product. If your sales staff contacts 2000 people, what is the probability that more than 100 of the people contacted will purchase your product?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3" name="Google Shape;633;p39"/>
          <p:cNvSpPr txBox="1"/>
          <p:nvPr/>
        </p:nvSpPr>
        <p:spPr>
          <a:xfrm>
            <a:off x="678646" y="3795713"/>
            <a:ext cx="7788275" cy="5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None/>
            </a:pPr>
            <a:r>
              <a:rPr lang="en-US" sz="28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n=2000,  p= 0.03, np=60, nq=1940,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5" name="Google Shape;635;p39"/>
          <p:cNvSpPr txBox="1"/>
          <p:nvPr/>
        </p:nvSpPr>
        <p:spPr>
          <a:xfrm>
            <a:off x="6477000" y="3613150"/>
            <a:ext cx="2667000" cy="703263"/>
          </a:xfrm>
          <a:prstGeom prst="rect">
            <a:avLst/>
          </a:prstGeom>
          <a:solidFill>
            <a:srgbClr val="CC0066"/>
          </a:solidFill>
          <a:ln w="28425" cap="sq" cmpd="sng">
            <a:solidFill>
              <a:srgbClr val="F4EC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90204"/>
              <a:buNone/>
            </a:pPr>
            <a:r>
              <a:rPr lang="en-US" sz="2000" b="0" i="0" u="none" strike="noStrike" cap="none">
                <a:solidFill>
                  <a:srgbClr val="F4ECC6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OK to use the normal approximation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636" name="Google Shape;636;p3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307" y="4736465"/>
            <a:ext cx="9191625" cy="142875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16940" y="6079272"/>
            <a:ext cx="33401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This is </a:t>
            </a:r>
            <a:r>
              <a:rPr lang="en-IN" sz="2400" b="1" dirty="0">
                <a:latin typeface="Calibri" panose="020F0502020204030204" pitchFamily="34" charset="0"/>
                <a:cs typeface="Calibri" panose="020F0502020204030204" pitchFamily="34" charset="0"/>
              </a:rPr>
              <a:t>practically zero</a:t>
            </a:r>
            <a:r>
              <a:rPr lang="en-IN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3917" y="6222047"/>
            <a:ext cx="3819525" cy="6359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6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1" name="Google Shape;101;p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2" name="Google Shape;102;p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3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Sampling Distribution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3"/>
          <p:cNvSpPr txBox="1">
            <a:spLocks noGrp="1"/>
          </p:cNvSpPr>
          <p:nvPr>
            <p:ph type="body" idx="1"/>
          </p:nvPr>
        </p:nvSpPr>
        <p:spPr>
          <a:xfrm>
            <a:off x="314325" y="1434094"/>
            <a:ext cx="8096250" cy="43380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 inferential statistics, we want to use characteristics of the sample (i.e. a </a:t>
            </a:r>
            <a:r>
              <a:rPr lang="en-US" b="1"/>
              <a:t>statistic</a:t>
            </a:r>
            <a:r>
              <a:rPr lang="en-US"/>
              <a:t>) to estimate the characteristics of the population (i.e. a </a:t>
            </a:r>
            <a:r>
              <a:rPr lang="en-US" b="1"/>
              <a:t>parameter</a:t>
            </a:r>
            <a:r>
              <a:rPr lang="en-US"/>
              <a:t>).</a:t>
            </a:r>
            <a:endParaRPr lang="en-US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If we obtain a random sample and calculate a sample statistic from that sample, the sample statistic is a random variable .</a:t>
            </a:r>
            <a:endParaRPr lang="en-US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population parameters, however, are fixed. If the statistic is a random variable, can we find the distribution? The mean? The standard deviation?</a:t>
            </a:r>
            <a:endParaRPr lang="en-US"/>
          </a:p>
        </p:txBody>
      </p:sp>
      <p:pic>
        <p:nvPicPr>
          <p:cNvPr id="105" name="Google Shape;105;p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41" name="Google Shape;641;p40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42" name="Google Shape;642;p40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3" name="Google Shape;643;p40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4" name="Google Shape;644;p40"/>
          <p:cNvSpPr/>
          <p:nvPr/>
        </p:nvSpPr>
        <p:spPr>
          <a:xfrm>
            <a:off x="393111" y="1377414"/>
            <a:ext cx="8300052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Let 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X denote the number of flaws in a 1 in. length of copper wire. The probability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mass function of 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X is presented in the following table.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1" i="1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x           P(X = x)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0             0.48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1             0.39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2             0.12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3             0.01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One hundred wires are sampled from this population. What is the probability that the average number of flaws per wire in this sample is less than 0.5?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645" name="Google Shape;645;p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0" name="Google Shape;650;p41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51" name="Google Shape;651;p41"/>
          <p:cNvSpPr/>
          <p:nvPr/>
        </p:nvSpPr>
        <p:spPr>
          <a:xfrm>
            <a:off x="323528" y="239057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2" name="Google Shape;652;p41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3" name="Google Shape;653;p41"/>
          <p:cNvSpPr/>
          <p:nvPr/>
        </p:nvSpPr>
        <p:spPr>
          <a:xfrm>
            <a:off x="323528" y="1390597"/>
            <a:ext cx="8820472" cy="41549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The population mean number of flaws is 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μ = 0.66, and the population variance is  σ</a:t>
            </a:r>
            <a:r>
              <a:rPr lang="en-US" sz="2400" b="0" i="1" u="none" strike="noStrike" cap="none" baseline="30000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2</a:t>
            </a:r>
            <a:r>
              <a:rPr lang="en-US" sz="2400" b="0" i="1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 = 0.5244</a:t>
            </a:r>
            <a:endParaRPr sz="2400" b="0" i="1" u="none" strike="noStrike" cap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0" u="none" strike="noStrike" cap="none">
              <a:solidFill>
                <a:srgbClr val="000000"/>
              </a:solidFill>
              <a:latin typeface="Times New Roman" panose="02020503050405090304"/>
              <a:ea typeface="Times New Roman" panose="02020503050405090304"/>
              <a:cs typeface="Times New Roman" panose="02020503050405090304"/>
              <a:sym typeface="Times New Roman" panose="02020503050405090304"/>
            </a:endParaRPr>
          </a:p>
        </p:txBody>
      </p:sp>
      <p:sp>
        <p:nvSpPr>
          <p:cNvPr id="654" name="Google Shape;654;p41"/>
          <p:cNvSpPr/>
          <p:nvPr/>
        </p:nvSpPr>
        <p:spPr>
          <a:xfrm>
            <a:off x="393110" y="2264693"/>
            <a:ext cx="9309689" cy="4154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We need to find P(     &lt; 0.5).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sample size is n = 100,which is a large sample. It follows from the Central Limit Theorem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that          ∼ N(0.66, 0.005244).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The z-score of 0.5 is therefore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z = (0.5 − 0.66) /√0.005244 = −2.21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From the z table, the area to the left of −2.21 is 0.0136. 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Therefore P(        &lt; 0.5) =0.0136, so only 1.36% of samples of size 100 will have fewer than 0.5 flaws per wire.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</p:txBody>
      </p:sp>
      <p:graphicFrame>
        <p:nvGraphicFramePr>
          <p:cNvPr id="655" name="Google Shape;655;p41"/>
          <p:cNvGraphicFramePr/>
          <p:nvPr/>
        </p:nvGraphicFramePr>
        <p:xfrm>
          <a:off x="2802285" y="2336701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8248650" imgH="10991850" progId="">
                  <p:embed/>
                </p:oleObj>
              </mc:Choice>
              <mc:Fallback>
                <p:oleObj name="" r:id="rId1" imgW="8248650" imgH="10991850" progId="">
                  <p:embed/>
                  <p:pic>
                    <p:nvPicPr>
                      <p:cNvPr id="0" name="Google Shape;655;p41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802285" y="2336701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6" name="Google Shape;656;p41"/>
          <p:cNvGraphicFramePr/>
          <p:nvPr/>
        </p:nvGraphicFramePr>
        <p:xfrm>
          <a:off x="1268760" y="3717826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8248650" imgH="10991850" progId="">
                  <p:embed/>
                </p:oleObj>
              </mc:Choice>
              <mc:Fallback>
                <p:oleObj name="" r:id="rId3" imgW="8248650" imgH="10991850" progId="">
                  <p:embed/>
                  <p:pic>
                    <p:nvPicPr>
                      <p:cNvPr id="0" name="Google Shape;656;p41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268760" y="3717826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7" name="Google Shape;657;p41"/>
          <p:cNvGraphicFramePr/>
          <p:nvPr/>
        </p:nvGraphicFramePr>
        <p:xfrm>
          <a:off x="2135535" y="5563785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8248650" imgH="10991850" progId="">
                  <p:embed/>
                </p:oleObj>
              </mc:Choice>
              <mc:Fallback>
                <p:oleObj name="" r:id="rId4" imgW="8248650" imgH="10991850" progId="">
                  <p:embed/>
                  <p:pic>
                    <p:nvPicPr>
                      <p:cNvPr id="0" name="Google Shape;657;p41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135535" y="5563785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58" name="Google Shape;658;p41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659" name="Google Shape;659;p41"/>
          <p:cNvPicPr preferRelativeResize="0"/>
          <p:nvPr/>
        </p:nvPicPr>
        <p:blipFill rotWithShape="1">
          <a:blip r:embed="rId6"/>
          <a:srcRect/>
          <a:stretch>
            <a:fillRect/>
          </a:stretch>
        </p:blipFill>
        <p:spPr>
          <a:xfrm>
            <a:off x="6270800" y="1932175"/>
            <a:ext cx="3886200" cy="70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0" name="Google Shape;660;p41"/>
          <p:cNvPicPr preferRelativeResize="0"/>
          <p:nvPr/>
        </p:nvPicPr>
        <p:blipFill rotWithShape="1">
          <a:blip r:embed="rId7"/>
          <a:srcRect/>
          <a:stretch>
            <a:fillRect/>
          </a:stretch>
        </p:blipFill>
        <p:spPr>
          <a:xfrm>
            <a:off x="7498975" y="3203475"/>
            <a:ext cx="4457700" cy="97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5" name="Google Shape;665;p42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66" name="Google Shape;666;p42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7" name="Google Shape;667;p42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8" name="Google Shape;668;p42"/>
          <p:cNvSpPr/>
          <p:nvPr/>
        </p:nvSpPr>
        <p:spPr>
          <a:xfrm>
            <a:off x="331632" y="1377414"/>
            <a:ext cx="9144000" cy="15696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0" u="none" strike="noStrike" cap="none">
                <a:solidFill>
                  <a:srgbClr val="000000"/>
                </a:solidFill>
                <a:latin typeface="Times New Roman" panose="02020503050405090304"/>
                <a:ea typeface="Times New Roman" panose="02020503050405090304"/>
                <a:cs typeface="Times New Roman" panose="02020503050405090304"/>
                <a:sym typeface="Times New Roman" panose="02020503050405090304"/>
              </a:rPr>
              <a:t>At a large university, the mean age of the students is 22.3 years, and the standard deviation is 4 years. A random sample of 64 students is drawn. What is the probability that the average age of these students is greater than 23 years?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669" name="Google Shape;669;p4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4" name="Google Shape;674;p43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75" name="Google Shape;675;p43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6" name="Google Shape;676;p43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7" name="Google Shape;677;p43"/>
          <p:cNvSpPr/>
          <p:nvPr/>
        </p:nvSpPr>
        <p:spPr>
          <a:xfrm>
            <a:off x="238124" y="1300573"/>
            <a:ext cx="9769476" cy="52629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Let 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X1, . . . , X64 be the ages of the 64 students in the sample. 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Find  P(       &gt; 23). 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Now the population from which the sample was drawn has mean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μ = 22.3 and variance σ</a:t>
            </a:r>
            <a:r>
              <a:rPr lang="en-US" sz="2400" b="0" i="1" u="none" strike="noStrike" cap="none" baseline="30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2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= 16. 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The sample size is n = 64. 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It follows from the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Central Limit Theorem  that    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∼ N(22.3, 0.25).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The z-score for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23 is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z = 23 − 22.3 /√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0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.25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= 1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.40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From the 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z table, the area to the right of 1.40 is 0.0808. 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Therefore P(       &gt; 23) =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0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.0808.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</p:txBody>
      </p:sp>
      <p:graphicFrame>
        <p:nvGraphicFramePr>
          <p:cNvPr id="678" name="Google Shape;678;p43"/>
          <p:cNvGraphicFramePr/>
          <p:nvPr/>
        </p:nvGraphicFramePr>
        <p:xfrm>
          <a:off x="1435274" y="2040285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8248650" imgH="10991850" progId="">
                  <p:embed/>
                </p:oleObj>
              </mc:Choice>
              <mc:Fallback>
                <p:oleObj name="" r:id="rId1" imgW="8248650" imgH="10991850" progId="">
                  <p:embed/>
                  <p:pic>
                    <p:nvPicPr>
                      <p:cNvPr id="0" name="Google Shape;678;p43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1435274" y="2040285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9" name="Google Shape;679;p43"/>
          <p:cNvGraphicFramePr/>
          <p:nvPr/>
        </p:nvGraphicFramePr>
        <p:xfrm>
          <a:off x="2005504" y="605536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8248650" imgH="10991850" progId="">
                  <p:embed/>
                </p:oleObj>
              </mc:Choice>
              <mc:Fallback>
                <p:oleObj name="" r:id="rId3" imgW="8248650" imgH="10991850" progId="">
                  <p:embed/>
                  <p:pic>
                    <p:nvPicPr>
                      <p:cNvPr id="0" name="Google Shape;679;p43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005504" y="6055360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0" name="Google Shape;680;p43"/>
          <p:cNvGraphicFramePr/>
          <p:nvPr/>
        </p:nvGraphicFramePr>
        <p:xfrm>
          <a:off x="6096000" y="3883690"/>
          <a:ext cx="3429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4" imgW="8248650" imgH="10991850" progId="">
                  <p:embed/>
                </p:oleObj>
              </mc:Choice>
              <mc:Fallback>
                <p:oleObj name="" r:id="rId4" imgW="8248650" imgH="10991850" progId="">
                  <p:embed/>
                  <p:pic>
                    <p:nvPicPr>
                      <p:cNvPr id="0" name="Google Shape;680;p43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6096000" y="3883690"/>
                        <a:ext cx="3429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81" name="Google Shape;681;p43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2fad5fadf31_1_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</a:p>
        </p:txBody>
      </p:sp>
      <p:sp>
        <p:nvSpPr>
          <p:cNvPr id="687" name="Google Shape;687;g2fad5fadf31_1_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</a:p>
        </p:txBody>
      </p:sp>
      <p:pic>
        <p:nvPicPr>
          <p:cNvPr id="688" name="Google Shape;688;g2fad5fadf31_1_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3" name="Google Shape;693;p4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694" name="Google Shape;694;p4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5" name="Google Shape;695;p45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696" name="Google Shape;696;p4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00025" y="1377414"/>
            <a:ext cx="8950325" cy="3714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7" name="Google Shape;697;p4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466725" y="5387439"/>
            <a:ext cx="8485188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8" name="Google Shape;698;p4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3" name="Google Shape;703;p4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04" name="Google Shape;704;p4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5" name="Google Shape;705;p46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6" name="Google Shape;706;p46"/>
          <p:cNvSpPr/>
          <p:nvPr/>
        </p:nvSpPr>
        <p:spPr>
          <a:xfrm>
            <a:off x="393111" y="1424569"/>
            <a:ext cx="9144000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Let X1, . . . , X65 represent the times of the 65 parts on machine 1. 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The population from which this sample was drawn has mean </a:t>
            </a:r>
            <a:r>
              <a:rPr lang="en-US" sz="2400" b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μ</a:t>
            </a:r>
            <a:r>
              <a:rPr lang="en-US" sz="2400" b="0" u="none" strike="noStrike" cap="none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X</a:t>
            </a: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= 0.4 and standard deviation </a:t>
            </a:r>
            <a:r>
              <a:rPr lang="en-US" sz="2400" b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σ</a:t>
            </a:r>
            <a:r>
              <a:rPr lang="en-US" sz="2400" b="0" u="none" strike="noStrike" cap="none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X</a:t>
            </a: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= 0.1.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Let S</a:t>
            </a:r>
            <a:r>
              <a:rPr lang="en-US" sz="2400" b="0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X</a:t>
            </a: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= X1 + ··· + X65 be the total time on machine 1.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It follows from the Central  Limit Theorem that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S</a:t>
            </a:r>
            <a:r>
              <a:rPr lang="en-US" sz="2400" b="0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X</a:t>
            </a: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∼ N(65μ</a:t>
            </a:r>
            <a:r>
              <a:rPr lang="en-US" sz="2400" b="0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X</a:t>
            </a: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, 65σ</a:t>
            </a:r>
            <a:r>
              <a:rPr lang="en-US" sz="2400" b="0" u="none" strike="noStrike" cap="none" baseline="30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2</a:t>
            </a:r>
            <a:r>
              <a:rPr lang="en-US" sz="2400" b="0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X</a:t>
            </a: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) = N(26, 0.65)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</p:txBody>
      </p:sp>
      <p:pic>
        <p:nvPicPr>
          <p:cNvPr id="707" name="Google Shape;707;p4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47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13" name="Google Shape;713;p47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4" name="Google Shape;714;p47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15" name="Google Shape;715;p47"/>
          <p:cNvSpPr/>
          <p:nvPr/>
        </p:nvSpPr>
        <p:spPr>
          <a:xfrm>
            <a:off x="393110" y="1536174"/>
            <a:ext cx="9949769" cy="3785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Let Y1, . . . , Y65 represent the times of the 65 parts on machine 2. 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The population from which this sample was drawn has mean </a:t>
            </a:r>
            <a:r>
              <a:rPr lang="en-US" sz="2400" b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μ</a:t>
            </a:r>
            <a:r>
              <a:rPr lang="en-US" sz="2400" b="0" u="none" strike="noStrike" cap="none" baseline="-25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Y</a:t>
            </a: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 = 0.45 and standard deviation </a:t>
            </a:r>
            <a:r>
              <a:rPr lang="en-US" sz="2400" b="0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σ</a:t>
            </a:r>
            <a:r>
              <a:rPr lang="en-US" sz="2400" b="0" u="none" strike="noStrike" cap="none" baseline="-25000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Y</a:t>
            </a: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 = 0.15.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Let S</a:t>
            </a:r>
            <a:r>
              <a:rPr lang="en-US" sz="2400" b="0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Y</a:t>
            </a: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 = Y1 + ··· + Y65 be the total time on machine 2.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 It follows from the Central  Limit Theorem that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S</a:t>
            </a:r>
            <a:r>
              <a:rPr lang="en-US" sz="2400" b="0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Y</a:t>
            </a: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 ∼ N(65μ</a:t>
            </a:r>
            <a:r>
              <a:rPr lang="en-US" sz="2400" b="0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Y</a:t>
            </a: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 , 65σ</a:t>
            </a:r>
            <a:r>
              <a:rPr lang="en-US" sz="2400" b="0" u="none" strike="noStrike" cap="none" baseline="30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2</a:t>
            </a:r>
            <a:r>
              <a:rPr lang="en-US" sz="2400" b="0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Y</a:t>
            </a:r>
            <a:r>
              <a:rPr lang="en-US" sz="2400" b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  <a:sym typeface="Arial" panose="020B0604020202090204"/>
              </a:rPr>
              <a:t>) = N(29.25, 1.4625)</a:t>
            </a:r>
            <a:endParaRPr sz="2400" b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</p:txBody>
      </p:sp>
      <p:pic>
        <p:nvPicPr>
          <p:cNvPr id="716" name="Google Shape;716;p47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21" name="Google Shape;721;p48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22" name="Google Shape;722;p48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3" name="Google Shape;723;p48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24" name="Google Shape;724;p48"/>
          <p:cNvSpPr/>
          <p:nvPr/>
        </p:nvSpPr>
        <p:spPr>
          <a:xfrm>
            <a:off x="393111" y="1377414"/>
            <a:ext cx="8964488" cy="5262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let 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T = S</a:t>
            </a:r>
            <a:r>
              <a:rPr lang="en-US" sz="2400" b="0" i="1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X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+ S</a:t>
            </a:r>
            <a:r>
              <a:rPr lang="en-US" sz="2400" b="0" i="1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Y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represent the total time on both machines. 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Since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S</a:t>
            </a:r>
            <a:r>
              <a:rPr lang="en-US" sz="2400" b="0" i="1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X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∼ N(26, 0.65), S</a:t>
            </a:r>
            <a:r>
              <a:rPr lang="en-US" sz="2400" b="0" i="1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Y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∼ N(29.25, 1.4625), and S</a:t>
            </a:r>
            <a:r>
              <a:rPr lang="en-US" sz="2400" b="0" i="1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X 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and S</a:t>
            </a:r>
            <a:r>
              <a:rPr lang="en-US" sz="2400" b="0" i="1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Y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are independent, it  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follows that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μ</a:t>
            </a:r>
            <a:r>
              <a:rPr lang="en-US" sz="2400" b="0" i="1" u="none" strike="noStrike" cap="none" baseline="-25000" dirty="0" err="1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T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=26+29.25=55.25, σ</a:t>
            </a:r>
            <a:r>
              <a:rPr lang="en-US" sz="2400" b="0" i="1" u="none" strike="noStrike" cap="none" baseline="30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2</a:t>
            </a:r>
            <a:r>
              <a:rPr lang="en-US" sz="2400" b="0" i="1" u="none" strike="noStrike" cap="none" baseline="-250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T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=0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.65+1.4625=2.1125, and 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T ∼ N(55.25, 2.1125)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To find 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P(50 &lt; T &lt; 55) we compute the z-scores of 50 and of 55.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z = (50 − 55.25) /√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2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.1125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= −3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.61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b="0" i="1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z = (55 − 55.25) /√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2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.1125</a:t>
            </a:r>
            <a:r>
              <a:rPr lang="en-US" sz="2400" b="0" i="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= −0</a:t>
            </a:r>
            <a:r>
              <a:rPr lang="en-US" sz="2400" b="0" i="1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.17</a:t>
            </a:r>
            <a:endParaRPr sz="2400" b="0" i="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</p:txBody>
      </p:sp>
      <p:pic>
        <p:nvPicPr>
          <p:cNvPr id="725" name="Google Shape;725;p4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0" name="Google Shape;730;p49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1" name="Google Shape;731;p49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32" name="Google Shape;732;p49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33" name="Google Shape;733;p49"/>
          <p:cNvSpPr/>
          <p:nvPr/>
        </p:nvSpPr>
        <p:spPr>
          <a:xfrm>
            <a:off x="118791" y="1473106"/>
            <a:ext cx="8964488" cy="23082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The area to the left of z = −3.61 is 0.0002.</a:t>
            </a:r>
            <a:endParaRPr sz="240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 The area to the left of z = −0.17 is 0.4325.</a:t>
            </a:r>
            <a:endParaRPr sz="240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The area between z = −3.61 and z = −0.17 is 0.4325 − 0.0002 = 0.4323. </a:t>
            </a:r>
            <a:endParaRPr sz="240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endParaRPr sz="2400" u="none" strike="noStrike" cap="none" dirty="0">
              <a:solidFill>
                <a:srgbClr val="000000"/>
              </a:solidFill>
              <a:latin typeface="Calibri" panose="020F0502020204030204" pitchFamily="34" charset="0"/>
              <a:ea typeface="Times New Roman" panose="02020503050405090304"/>
              <a:cs typeface="Calibri" panose="020F0502020204030204" pitchFamily="34" charset="0"/>
              <a:sym typeface="Times New Roman" panose="02020503050405090304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 panose="02020503050405090304"/>
              <a:buNone/>
            </a:pPr>
            <a:r>
              <a:rPr lang="en-US" sz="2400" u="none" strike="noStrike" cap="none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503050405090304"/>
                <a:cs typeface="Calibri" panose="020F0502020204030204" pitchFamily="34" charset="0"/>
                <a:sym typeface="Times New Roman" panose="02020503050405090304"/>
              </a:rPr>
              <a:t>The  probability that the total time used by both machines together is between 50 and 55 hours is 0.4323</a:t>
            </a:r>
            <a:endParaRPr sz="2400" u="none" strike="noStrike" cap="none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  <a:sym typeface="Arial" panose="020B0604020202090204"/>
            </a:endParaRPr>
          </a:p>
        </p:txBody>
      </p:sp>
      <p:pic>
        <p:nvPicPr>
          <p:cNvPr id="734" name="Google Shape;734;p4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0" name="Google Shape;110;p4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1" name="Google Shape;111;p4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Sampling Distributions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3" name="Google Shape;113;p4"/>
          <p:cNvSpPr txBox="1">
            <a:spLocks noGrp="1"/>
          </p:cNvSpPr>
          <p:nvPr>
            <p:ph type="body" idx="1"/>
          </p:nvPr>
        </p:nvSpPr>
        <p:spPr>
          <a:xfrm>
            <a:off x="457200" y="1752600"/>
            <a:ext cx="8228100" cy="452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answer is yes! This is why we need to study the sampling distribution of statistics. So what is a sampling distribution?</a:t>
            </a:r>
            <a:endParaRPr lang="en-US"/>
          </a:p>
          <a:p>
            <a:pPr marL="228600" lvl="0" indent="-508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  <p:pic>
        <p:nvPicPr>
          <p:cNvPr id="114" name="Google Shape;114;p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39" name="Google Shape;739;g375aab70a17_0_0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0" name="Google Shape;740;g375aab70a17_0_0"/>
          <p:cNvSpPr/>
          <p:nvPr/>
        </p:nvSpPr>
        <p:spPr>
          <a:xfrm>
            <a:off x="277091" y="626877"/>
            <a:ext cx="7994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Questions</a:t>
            </a:r>
            <a:endParaRPr sz="2400" b="1" i="0" u="none" strike="noStrike" cap="none">
              <a:solidFill>
                <a:srgbClr val="C55A1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1" name="Google Shape;741;g375aab70a17_0_0"/>
          <p:cNvSpPr txBox="1"/>
          <p:nvPr/>
        </p:nvSpPr>
        <p:spPr>
          <a:xfrm>
            <a:off x="207825" y="1260775"/>
            <a:ext cx="1037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2" name="Google Shape;742;g375aab70a17_0_0"/>
          <p:cNvSpPr/>
          <p:nvPr/>
        </p:nvSpPr>
        <p:spPr>
          <a:xfrm>
            <a:off x="301124" y="182968"/>
            <a:ext cx="779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43" name="Google Shape;743;g375aab70a17_0_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4" name="Google Shape;744;g375aab70a17_0_0"/>
          <p:cNvSpPr/>
          <p:nvPr/>
        </p:nvSpPr>
        <p:spPr>
          <a:xfrm>
            <a:off x="0" y="69532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45" name="Google Shape;745;g375aab70a17_0_0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6" name="Google Shape;746;g375aab70a17_0_0"/>
          <p:cNvSpPr/>
          <p:nvPr/>
        </p:nvSpPr>
        <p:spPr>
          <a:xfrm>
            <a:off x="-8300" y="877725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1800" b="0" i="0" u="none" strike="noStrike" cap="none">
              <a:solidFill>
                <a:schemeClr val="dk1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47" name="Google Shape;747;g375aab70a17_0_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8" name="Google Shape;748;g375aab70a17_0_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9" name="Google Shape;749;g375aab70a17_0_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0" name="Google Shape;750;g375aab70a17_0_0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51" name="Google Shape;751;g375aab70a17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52" name="Google Shape;752;g375aab70a17_0_0"/>
          <p:cNvSpPr txBox="1"/>
          <p:nvPr/>
        </p:nvSpPr>
        <p:spPr>
          <a:xfrm>
            <a:off x="207760" y="1142295"/>
            <a:ext cx="9336900" cy="5586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5560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b="1" dirty="0">
                <a:solidFill>
                  <a:schemeClr val="dk1"/>
                </a:solidFill>
              </a:rPr>
              <a:t>According to the Central Limit Theorem, as sample size increases, the sampling distribution of the sample mean: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A) Becomes skewed          B) Approaches a normal distribution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 C) Becomes uniform         D) Becomes bimodal</a:t>
            </a:r>
            <a:endParaRPr sz="2000" dirty="0">
              <a:solidFill>
                <a:schemeClr val="dk1"/>
              </a:solidFill>
            </a:endParaRPr>
          </a:p>
          <a:p>
            <a:pPr marL="101600"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</a:rPr>
              <a:t>2. Which of the following conditions is necessary for applying the Central Limit Theorem?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A) The population must be normally distributed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 B) The population must be finite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 C) The sample size must be large</a:t>
            </a:r>
            <a:br>
              <a:rPr lang="en-US" sz="2000" dirty="0">
                <a:solidFill>
                  <a:schemeClr val="dk1"/>
                </a:solidFill>
              </a:rPr>
            </a:br>
            <a:r>
              <a:rPr lang="en-US" sz="2000" dirty="0">
                <a:solidFill>
                  <a:schemeClr val="dk1"/>
                </a:solidFill>
              </a:rPr>
              <a:t> D) The population mean must be zero</a:t>
            </a:r>
            <a:endParaRPr sz="2000" dirty="0">
              <a:solidFill>
                <a:schemeClr val="dk1"/>
              </a:solidFill>
            </a:endParaRPr>
          </a:p>
          <a:p>
            <a:pPr marL="101600" lvl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b="1" dirty="0">
                <a:solidFill>
                  <a:schemeClr val="dk1"/>
                </a:solidFill>
              </a:rPr>
              <a:t>3. If the sample size is increased, the standard error of the mean will:</a:t>
            </a:r>
            <a:endParaRPr sz="2000" b="1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000" dirty="0">
                <a:solidFill>
                  <a:schemeClr val="dk1"/>
                </a:solidFill>
              </a:rPr>
              <a:t>A) Increase    B) Remain the same  C) Decrease  D) Become zero</a:t>
            </a:r>
            <a:endParaRPr sz="20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7" name="Google Shape;757;g375aab70a17_0_96"/>
          <p:cNvCxnSpPr/>
          <p:nvPr/>
        </p:nvCxnSpPr>
        <p:spPr>
          <a:xfrm>
            <a:off x="-8308" y="1209922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58" name="Google Shape;758;g375aab70a17_0_96"/>
          <p:cNvSpPr txBox="1"/>
          <p:nvPr/>
        </p:nvSpPr>
        <p:spPr>
          <a:xfrm>
            <a:off x="207825" y="1260775"/>
            <a:ext cx="1037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9" name="Google Shape;759;g375aab70a17_0_96"/>
          <p:cNvSpPr/>
          <p:nvPr/>
        </p:nvSpPr>
        <p:spPr>
          <a:xfrm>
            <a:off x="301124" y="182968"/>
            <a:ext cx="7797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60" name="Google Shape;760;g375aab70a17_0_96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1" name="Google Shape;761;g375aab70a17_0_96"/>
          <p:cNvSpPr/>
          <p:nvPr/>
        </p:nvSpPr>
        <p:spPr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2" name="Google Shape;762;g375aab70a17_0_9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3" name="Google Shape;763;g375aab70a17_0_9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4" name="Google Shape;764;g375aab70a17_0_9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65" name="Google Shape;765;g375aab70a17_0_96"/>
          <p:cNvSpPr/>
          <p:nvPr/>
        </p:nvSpPr>
        <p:spPr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66" name="Google Shape;766;g375aab70a17_0_9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767" name="Google Shape;767;g375aab70a17_0_96"/>
          <p:cNvSpPr txBox="1"/>
          <p:nvPr/>
        </p:nvSpPr>
        <p:spPr>
          <a:xfrm>
            <a:off x="400800" y="1833175"/>
            <a:ext cx="9336900" cy="170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dk1"/>
                </a:solidFill>
              </a:rPr>
              <a:t>Answers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b="1">
                <a:solidFill>
                  <a:schemeClr val="dk1"/>
                </a:solidFill>
              </a:rPr>
              <a:t>C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b="1">
                <a:solidFill>
                  <a:schemeClr val="dk1"/>
                </a:solidFill>
              </a:rPr>
              <a:t>C</a:t>
            </a:r>
            <a:endParaRPr sz="2000" b="1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AutoNum type="arabicPeriod"/>
            </a:pPr>
            <a:r>
              <a:rPr lang="en-US" sz="2000" b="1">
                <a:solidFill>
                  <a:schemeClr val="dk1"/>
                </a:solidFill>
              </a:rPr>
              <a:t>C</a:t>
            </a:r>
            <a:endParaRPr sz="20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2" name="Google Shape;772;p50"/>
          <p:cNvCxnSpPr/>
          <p:nvPr/>
        </p:nvCxnSpPr>
        <p:spPr>
          <a:xfrm rot="10800000" flipH="1">
            <a:off x="5448168" y="2887307"/>
            <a:ext cx="4581449" cy="1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773" name="Google Shape;773;p50"/>
          <p:cNvGrpSpPr/>
          <p:nvPr/>
        </p:nvGrpSpPr>
        <p:grpSpPr>
          <a:xfrm>
            <a:off x="313844" y="349466"/>
            <a:ext cx="11518407" cy="6218388"/>
            <a:chOff x="313844" y="349466"/>
            <a:chExt cx="11518407" cy="6218388"/>
          </a:xfrm>
        </p:grpSpPr>
        <p:sp>
          <p:nvSpPr>
            <p:cNvPr id="774" name="Google Shape;774;p50"/>
            <p:cNvSpPr/>
            <p:nvPr/>
          </p:nvSpPr>
          <p:spPr>
            <a:xfrm>
              <a:off x="11786532" y="360726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5" name="Google Shape;775;p50"/>
            <p:cNvSpPr/>
            <p:nvPr/>
          </p:nvSpPr>
          <p:spPr>
            <a:xfrm rot="5400000">
              <a:off x="11275944" y="-161122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6" name="Google Shape;776;p50"/>
            <p:cNvSpPr/>
            <p:nvPr/>
          </p:nvSpPr>
          <p:spPr>
            <a:xfrm rot="5400000">
              <a:off x="824432" y="6011547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7" name="Google Shape;777;p50"/>
            <p:cNvSpPr/>
            <p:nvPr/>
          </p:nvSpPr>
          <p:spPr>
            <a:xfrm rot="10800000">
              <a:off x="313844" y="5489699"/>
              <a:ext cx="45719" cy="1066895"/>
            </a:xfrm>
            <a:prstGeom prst="rect">
              <a:avLst/>
            </a:prstGeom>
            <a:solidFill>
              <a:srgbClr val="C55A1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78" name="Google Shape;778;p5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637897" y="1606241"/>
            <a:ext cx="1917372" cy="3550188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50"/>
          <p:cNvSpPr/>
          <p:nvPr/>
        </p:nvSpPr>
        <p:spPr>
          <a:xfrm>
            <a:off x="5448168" y="2049518"/>
            <a:ext cx="4603806" cy="6652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 panose="020B0604020202090204"/>
              <a:buNone/>
            </a:pPr>
            <a:r>
              <a:rPr lang="en-US" sz="36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80" name="Google Shape;780;p50"/>
          <p:cNvSpPr/>
          <p:nvPr/>
        </p:nvSpPr>
        <p:spPr>
          <a:xfrm>
            <a:off x="5448168" y="3119414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Dr.Mamatha H 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81" name="Google Shape;781;p50"/>
          <p:cNvSpPr/>
          <p:nvPr/>
        </p:nvSpPr>
        <p:spPr>
          <a:xfrm>
            <a:off x="5448168" y="3950411"/>
            <a:ext cx="6458082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 of Computer Science and Engineering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9" name="Google Shape;119;p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0" name="Google Shape;120;p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5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Sampling Distributions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8013" cy="45243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 sampling distribution of a statistic is a probability distribution based on a large number of samples of size n from a given population.</a:t>
            </a:r>
            <a:endParaRPr lang="en-US"/>
          </a:p>
        </p:txBody>
      </p:sp>
      <p:pic>
        <p:nvPicPr>
          <p:cNvPr id="123" name="Google Shape;123;p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8" name="Google Shape;128;g3781068e556_0_0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9" name="Google Shape;129;g3781068e556_0_0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781068e556_0_0"/>
          <p:cNvSpPr/>
          <p:nvPr/>
        </p:nvSpPr>
        <p:spPr>
          <a:xfrm>
            <a:off x="393111" y="814827"/>
            <a:ext cx="6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Sampling Distributions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1" name="Google Shape;131;g3781068e556_0_0"/>
          <p:cNvGrpSpPr/>
          <p:nvPr/>
        </p:nvGrpSpPr>
        <p:grpSpPr>
          <a:xfrm>
            <a:off x="1487478" y="2942346"/>
            <a:ext cx="3267075" cy="1509713"/>
            <a:chOff x="936" y="1332"/>
            <a:chExt cx="2058" cy="951"/>
          </a:xfrm>
        </p:grpSpPr>
        <p:sp>
          <p:nvSpPr>
            <p:cNvPr id="132" name="Google Shape;132;g3781068e556_0_0"/>
            <p:cNvSpPr txBox="1"/>
            <p:nvPr/>
          </p:nvSpPr>
          <p:spPr>
            <a:xfrm>
              <a:off x="936" y="1332"/>
              <a:ext cx="2058" cy="951"/>
            </a:xfrm>
            <a:prstGeom prst="rect">
              <a:avLst/>
            </a:prstGeom>
            <a:solidFill>
              <a:srgbClr val="F4ECC6"/>
            </a:solidFill>
            <a:ln w="28425" cap="sq" cmpd="sng">
              <a:solidFill>
                <a:srgbClr val="CC0066"/>
              </a:solidFill>
              <a:prstDash val="solid"/>
              <a:miter lim="800000"/>
              <a:headEnd type="none" w="sm" len="sm"/>
              <a:tailEnd type="none" w="sm" len="sm"/>
            </a:ln>
            <a:effectLst>
              <a:outerShdw dist="107933" dir="2700000" algn="ctr" rotWithShape="0">
                <a:srgbClr val="808080"/>
              </a:outerShdw>
            </a:effectLst>
          </p:spPr>
          <p:txBody>
            <a:bodyPr spcFirstLastPara="1" wrap="square" lIns="90000" tIns="46800" rIns="90000" bIns="468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2000" b="0" i="0" u="sng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P</a:t>
              </a:r>
              <a:r>
                <a:rPr lang="en-US" sz="1800" b="0" i="0" u="sng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ossible samples		</a:t>
              </a:r>
              <a:endParaRPr sz="1200" b="0" i="0" u="none" strike="noStrike" cap="none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3, 5, 2</a:t>
              </a:r>
              <a:endParaRPr sz="1200" b="0" i="0" u="none" strike="noStrike" cap="none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3, 5, 1</a:t>
              </a:r>
              <a:endParaRPr sz="1200" b="0" i="0" u="none" strike="noStrike" cap="none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3, 2, 1</a:t>
              </a:r>
              <a:endParaRPr sz="1200" b="0" i="0" u="none" strike="noStrike" cap="none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lang="en-US" sz="1800" b="0" i="0" u="none" strike="noStrike" cap="none" dirty="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5, 2, 1</a:t>
              </a:r>
              <a:endParaRPr sz="1200" b="0" i="0" u="none" strike="noStrike" cap="none" dirty="0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133" name="Google Shape;133;g3781068e556_0_0"/>
            <p:cNvPicPr preferRelativeResize="0"/>
            <p:nvPr/>
          </p:nvPicPr>
          <p:blipFill rotWithShape="1">
            <a:blip r:embed="rId1"/>
            <a:srcRect/>
            <a:stretch>
              <a:fillRect/>
            </a:stretch>
          </p:blipFill>
          <p:spPr>
            <a:xfrm>
              <a:off x="2030" y="1467"/>
              <a:ext cx="119" cy="14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4" name="Google Shape;134;g3781068e556_0_0"/>
          <p:cNvSpPr txBox="1"/>
          <p:nvPr/>
        </p:nvSpPr>
        <p:spPr>
          <a:xfrm>
            <a:off x="543447" y="1572853"/>
            <a:ext cx="8153400" cy="1181100"/>
          </a:xfrm>
          <a:prstGeom prst="rect">
            <a:avLst/>
          </a:prstGeom>
          <a:solidFill>
            <a:srgbClr val="F4ECC6"/>
          </a:solidFill>
          <a:ln w="28425" cap="sq" cmpd="sng">
            <a:solidFill>
              <a:srgbClr val="CC0066"/>
            </a:solidFill>
            <a:prstDash val="solid"/>
            <a:miter lim="800000"/>
            <a:headEnd type="none" w="sm" len="sm"/>
            <a:tailEnd type="none" w="sm" len="sm"/>
          </a:ln>
          <a:effectLst>
            <a:outerShdw dist="107933" dir="2700000" algn="ctr" rotWithShape="0">
              <a:srgbClr val="808080"/>
            </a:outerShdw>
          </a:effectLst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sng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Population: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3, 5, 2, 1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75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Draw samples of size </a:t>
            </a:r>
            <a:r>
              <a:rPr lang="en-US" sz="2800" b="0" i="1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r>
              <a:rPr lang="en-US" sz="2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= 3 without replacement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35" name="Google Shape;135;g3781068e556_0_0"/>
          <p:cNvSpPr txBox="1"/>
          <p:nvPr/>
        </p:nvSpPr>
        <p:spPr>
          <a:xfrm>
            <a:off x="838200" y="5597697"/>
            <a:ext cx="3048000" cy="1018200"/>
          </a:xfrm>
          <a:prstGeom prst="rect">
            <a:avLst/>
          </a:prstGeom>
          <a:solidFill>
            <a:srgbClr val="CC0066"/>
          </a:solidFill>
          <a:ln w="28425" cap="sq" cmpd="sng">
            <a:solidFill>
              <a:srgbClr val="F4ECC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0000" tIns="46800" rIns="90000" bIns="468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ECC6"/>
              </a:buClr>
              <a:buSzPts val="2000"/>
              <a:buFont typeface="Calibri"/>
              <a:buNone/>
            </a:pPr>
            <a:r>
              <a:rPr lang="en-US" sz="2000" b="0" i="0" u="none" strike="noStrike" cap="none">
                <a:solidFill>
                  <a:srgbClr val="F4ECC6"/>
                </a:solidFill>
                <a:latin typeface="Calibri"/>
                <a:ea typeface="Calibri"/>
                <a:cs typeface="Calibri"/>
                <a:sym typeface="Calibri"/>
              </a:rPr>
              <a:t>Each value of x-bar is equally likely, with probability 1/4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136" name="Google Shape;136;g3781068e556_0_0"/>
          <p:cNvGrpSpPr/>
          <p:nvPr/>
        </p:nvGrpSpPr>
        <p:grpSpPr>
          <a:xfrm>
            <a:off x="4572000" y="4998243"/>
            <a:ext cx="3975101" cy="1695451"/>
            <a:chOff x="3024" y="2304"/>
            <a:chExt cx="2504" cy="1068"/>
          </a:xfrm>
        </p:grpSpPr>
        <p:sp>
          <p:nvSpPr>
            <p:cNvPr id="137" name="Google Shape;137;g3781068e556_0_0"/>
            <p:cNvSpPr/>
            <p:nvPr/>
          </p:nvSpPr>
          <p:spPr>
            <a:xfrm>
              <a:off x="3648" y="2688"/>
              <a:ext cx="300" cy="300"/>
            </a:xfrm>
            <a:prstGeom prst="rect">
              <a:avLst/>
            </a:prstGeom>
            <a:solidFill>
              <a:srgbClr val="CC0066"/>
            </a:solidFill>
            <a:ln w="9525" cap="sq" cmpd="sng">
              <a:solidFill>
                <a:srgbClr val="000000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38" name="Google Shape;138;g3781068e556_0_0"/>
            <p:cNvGrpSpPr/>
            <p:nvPr/>
          </p:nvGrpSpPr>
          <p:grpSpPr>
            <a:xfrm>
              <a:off x="3024" y="2304"/>
              <a:ext cx="2504" cy="1068"/>
              <a:chOff x="3024" y="2304"/>
              <a:chExt cx="2504" cy="1068"/>
            </a:xfrm>
          </p:grpSpPr>
          <p:grpSp>
            <p:nvGrpSpPr>
              <p:cNvPr id="139" name="Google Shape;139;g3781068e556_0_0"/>
              <p:cNvGrpSpPr/>
              <p:nvPr/>
            </p:nvGrpSpPr>
            <p:grpSpPr>
              <a:xfrm>
                <a:off x="3024" y="2304"/>
                <a:ext cx="2504" cy="1068"/>
                <a:chOff x="3024" y="2304"/>
                <a:chExt cx="2504" cy="1068"/>
              </a:xfrm>
            </p:grpSpPr>
            <p:cxnSp>
              <p:nvCxnSpPr>
                <p:cNvPr id="140" name="Google Shape;140;g3781068e556_0_0"/>
                <p:cNvCxnSpPr/>
                <p:nvPr/>
              </p:nvCxnSpPr>
              <p:spPr>
                <a:xfrm>
                  <a:off x="3312" y="3072"/>
                  <a:ext cx="1800" cy="0"/>
                </a:xfrm>
                <a:prstGeom prst="straightConnector1">
                  <a:avLst/>
                </a:prstGeom>
                <a:noFill/>
                <a:ln w="9525" cap="sq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141" name="Google Shape;141;g3781068e556_0_0"/>
                <p:cNvCxnSpPr/>
                <p:nvPr/>
              </p:nvCxnSpPr>
              <p:spPr>
                <a:xfrm>
                  <a:off x="3312" y="2400"/>
                  <a:ext cx="0" cy="600"/>
                </a:xfrm>
                <a:prstGeom prst="straightConnector1">
                  <a:avLst/>
                </a:prstGeom>
                <a:noFill/>
                <a:ln w="9525" cap="sq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42" name="Google Shape;142;g3781068e556_0_0"/>
                <p:cNvSpPr/>
                <p:nvPr/>
              </p:nvSpPr>
              <p:spPr>
                <a:xfrm>
                  <a:off x="4368" y="2688"/>
                  <a:ext cx="300" cy="300"/>
                </a:xfrm>
                <a:prstGeom prst="rect">
                  <a:avLst/>
                </a:prstGeom>
                <a:solidFill>
                  <a:srgbClr val="CC0066"/>
                </a:solidFill>
                <a:ln w="9525" cap="sq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3" name="Google Shape;143;g3781068e556_0_0"/>
                <p:cNvSpPr/>
                <p:nvPr/>
              </p:nvSpPr>
              <p:spPr>
                <a:xfrm>
                  <a:off x="4128" y="2688"/>
                  <a:ext cx="300" cy="300"/>
                </a:xfrm>
                <a:prstGeom prst="rect">
                  <a:avLst/>
                </a:prstGeom>
                <a:solidFill>
                  <a:srgbClr val="CC0066"/>
                </a:solidFill>
                <a:ln w="9525" cap="sq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4" name="Google Shape;144;g3781068e556_0_0"/>
                <p:cNvSpPr/>
                <p:nvPr/>
              </p:nvSpPr>
              <p:spPr>
                <a:xfrm>
                  <a:off x="4608" y="2688"/>
                  <a:ext cx="300" cy="300"/>
                </a:xfrm>
                <a:prstGeom prst="rect">
                  <a:avLst/>
                </a:prstGeom>
                <a:solidFill>
                  <a:srgbClr val="CC0066"/>
                </a:solidFill>
                <a:ln w="9525" cap="sq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 panose="020B0604020202090204"/>
                    <a:buNone/>
                  </a:pPr>
                  <a:endParaRPr sz="18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45" name="Google Shape;145;g3781068e556_0_0"/>
                <p:cNvSpPr txBox="1"/>
                <p:nvPr/>
              </p:nvSpPr>
              <p:spPr>
                <a:xfrm>
                  <a:off x="5228" y="2937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000" tIns="46800" rIns="90000" bIns="468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lang="en-US" sz="2000" b="1" i="1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x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endParaRPr>
                </a:p>
              </p:txBody>
            </p:sp>
            <p:sp>
              <p:nvSpPr>
                <p:cNvPr id="146" name="Google Shape;146;g3781068e556_0_0"/>
                <p:cNvSpPr txBox="1"/>
                <p:nvPr/>
              </p:nvSpPr>
              <p:spPr>
                <a:xfrm>
                  <a:off x="3360" y="2304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000" tIns="46800" rIns="90000" bIns="468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000"/>
                    <a:buFont typeface="Calibri"/>
                    <a:buNone/>
                  </a:pPr>
                  <a:r>
                    <a:rPr lang="en-US" sz="2000" b="1" i="1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p(x)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endParaRPr>
                </a:p>
              </p:txBody>
            </p:sp>
            <p:sp>
              <p:nvSpPr>
                <p:cNvPr id="147" name="Google Shape;147;g3781068e556_0_0"/>
                <p:cNvSpPr txBox="1"/>
                <p:nvPr/>
              </p:nvSpPr>
              <p:spPr>
                <a:xfrm>
                  <a:off x="3024" y="2592"/>
                  <a:ext cx="3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000" tIns="46800" rIns="90000" bIns="46800" anchor="t" anchorCtr="0">
                  <a:sp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lang="en-US" sz="1800" b="1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1/4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endParaRPr>
                </a:p>
              </p:txBody>
            </p:sp>
            <p:cxnSp>
              <p:nvCxnSpPr>
                <p:cNvPr id="148" name="Google Shape;148;g3781068e556_0_0"/>
                <p:cNvCxnSpPr/>
                <p:nvPr/>
              </p:nvCxnSpPr>
              <p:spPr>
                <a:xfrm>
                  <a:off x="3264" y="2688"/>
                  <a:ext cx="0" cy="0"/>
                </a:xfrm>
                <a:prstGeom prst="straightConnector1">
                  <a:avLst/>
                </a:prstGeom>
                <a:noFill/>
                <a:ln w="9525" cap="sq" cmpd="sng">
                  <a:solidFill>
                    <a:srgbClr val="000000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sp>
              <p:nvSpPr>
                <p:cNvPr id="149" name="Google Shape;149;g3781068e556_0_0"/>
                <p:cNvSpPr txBox="1"/>
                <p:nvPr/>
              </p:nvSpPr>
              <p:spPr>
                <a:xfrm>
                  <a:off x="3696" y="3072"/>
                  <a:ext cx="900" cy="3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0000" tIns="46800" rIns="90000" bIns="468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Calibri"/>
                    <a:buNone/>
                  </a:pPr>
                  <a:r>
                    <a:rPr lang="en-US" sz="1800" b="1" i="0" u="none" strike="noStrike" cap="none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2                 3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 panose="020B0604020202090204"/>
                    <a:ea typeface="Arial" panose="020B0604020202090204"/>
                    <a:cs typeface="Arial" panose="020B0604020202090204"/>
                    <a:sym typeface="Arial" panose="020B0604020202090204"/>
                  </a:endParaRPr>
                </a:p>
              </p:txBody>
            </p:sp>
          </p:grpSp>
          <p:cxnSp>
            <p:nvCxnSpPr>
              <p:cNvPr id="150" name="Google Shape;150;g3781068e556_0_0"/>
              <p:cNvCxnSpPr/>
              <p:nvPr/>
            </p:nvCxnSpPr>
            <p:spPr>
              <a:xfrm>
                <a:off x="3762" y="3024"/>
                <a:ext cx="0" cy="0"/>
              </a:xfrm>
              <a:prstGeom prst="straightConnector1">
                <a:avLst/>
              </a:prstGeom>
              <a:noFill/>
              <a:ln w="9525" cap="sq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  <p:cxnSp>
            <p:nvCxnSpPr>
              <p:cNvPr id="151" name="Google Shape;151;g3781068e556_0_0"/>
              <p:cNvCxnSpPr/>
              <p:nvPr/>
            </p:nvCxnSpPr>
            <p:spPr>
              <a:xfrm>
                <a:off x="4464" y="3024"/>
                <a:ext cx="0" cy="0"/>
              </a:xfrm>
              <a:prstGeom prst="straightConnector1">
                <a:avLst/>
              </a:prstGeom>
              <a:noFill/>
              <a:ln w="9525" cap="sq" cmpd="sng">
                <a:solidFill>
                  <a:srgbClr val="000000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</p:cxnSp>
        </p:grpSp>
      </p:grpSp>
      <p:pic>
        <p:nvPicPr>
          <p:cNvPr id="152" name="Google Shape;152;g3781068e556_0_0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861617" y="3347956"/>
            <a:ext cx="884313" cy="1018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g3781068e556_0_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g3781068e556_0_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0" y="0"/>
            <a:ext cx="0" cy="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g3781068e556_0_105"/>
          <p:cNvCxnSpPr/>
          <p:nvPr/>
        </p:nvCxnSpPr>
        <p:spPr>
          <a:xfrm>
            <a:off x="-8308" y="1316458"/>
            <a:ext cx="8300100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0" name="Google Shape;160;g3781068e556_0_105"/>
          <p:cNvSpPr/>
          <p:nvPr/>
        </p:nvSpPr>
        <p:spPr>
          <a:xfrm>
            <a:off x="393111" y="252240"/>
            <a:ext cx="7497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g3781068e556_0_105"/>
          <p:cNvSpPr/>
          <p:nvPr/>
        </p:nvSpPr>
        <p:spPr>
          <a:xfrm>
            <a:off x="393111" y="814827"/>
            <a:ext cx="63411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Sampling Distributions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g3781068e556_0_105"/>
          <p:cNvSpPr txBox="1"/>
          <p:nvPr/>
        </p:nvSpPr>
        <p:spPr>
          <a:xfrm>
            <a:off x="0" y="1356425"/>
            <a:ext cx="8991600" cy="32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1" indent="-2825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   </a:t>
            </a:r>
            <a:r>
              <a:rPr lang="en-US" sz="24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Consider a population that consists of the numbers 1, 2, 3, 4 and 5 generated in a manner that the probability of each of those values is 0.2 no matter what the previous selections were. This population could be described as the outcome associated with a spinner such as given below with the distribution next to it.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63" name="Google Shape;163;g3781068e556_0_10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6325" y="3657600"/>
            <a:ext cx="2628900" cy="262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3781068e556_0_105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5148064" y="3844290"/>
            <a:ext cx="1431926" cy="2286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781068e556_0_10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0" name="Google Shape;170;p16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71" name="Google Shape;171;p16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6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Sampling Distributions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6"/>
          <p:cNvSpPr txBox="1"/>
          <p:nvPr/>
        </p:nvSpPr>
        <p:spPr>
          <a:xfrm>
            <a:off x="494949" y="2478450"/>
            <a:ext cx="10460100" cy="7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Calibri"/>
              <a:buNone/>
            </a:pPr>
            <a:r>
              <a:rPr lang="en-US" sz="2600" b="0" i="0" u="none" strike="noStrike" cap="none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If the sampling distribution for the means of samples of size two is analyzed, it looks like </a:t>
            </a:r>
            <a:endParaRPr sz="12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174" name="Google Shape;174;p16"/>
          <p:cNvGraphicFramePr/>
          <p:nvPr/>
        </p:nvGraphicFramePr>
        <p:xfrm>
          <a:off x="2655299" y="3281680"/>
          <a:ext cx="2871741" cy="33507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0" name="" r:id="rId1" imgW="8629650" imgH="10506075" progId="">
                  <p:embed/>
                </p:oleObj>
              </mc:Choice>
              <mc:Fallback>
                <p:oleObj name="" r:id="rId1" imgW="8629650" imgH="10506075" progId="">
                  <p:embed/>
                  <p:pic>
                    <p:nvPicPr>
                      <p:cNvPr id="0" name="Google Shape;174;p16"/>
                      <p:cNvPicPr preferRelativeResize="0"/>
                      <p:nvPr/>
                    </p:nvPicPr>
                    <p:blipFill rotWithShape="1">
                      <a:blip r:embed="rId2"/>
                      <a:srcRect/>
                      <a:stretch>
                        <a:fillRect/>
                      </a:stretch>
                    </p:blipFill>
                    <p:spPr>
                      <a:xfrm>
                        <a:off x="2655299" y="3281680"/>
                        <a:ext cx="2871741" cy="33507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" name="Google Shape;175;p16"/>
          <p:cNvGraphicFramePr/>
          <p:nvPr/>
        </p:nvGraphicFramePr>
        <p:xfrm>
          <a:off x="7161175" y="3313200"/>
          <a:ext cx="2468563" cy="329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3" imgW="8248650" imgH="10991850" progId="">
                  <p:embed/>
                </p:oleObj>
              </mc:Choice>
              <mc:Fallback>
                <p:oleObj name="" r:id="rId3" imgW="8248650" imgH="10991850" progId="">
                  <p:embed/>
                  <p:pic>
                    <p:nvPicPr>
                      <p:cNvPr id="0" name="Google Shape;175;p16"/>
                      <p:cNvPicPr preferRelativeResize="0"/>
                      <p:nvPr/>
                    </p:nvPicPr>
                    <p:blipFill rotWithShape="1"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7161175" y="3313200"/>
                        <a:ext cx="2468563" cy="329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76" name="Google Shape;176;p16"/>
          <p:cNvPicPr preferRelativeResize="0"/>
          <p:nvPr/>
        </p:nvPicPr>
        <p:blipFill rotWithShape="1">
          <a:blip r:embed="rId5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16"/>
          <p:cNvSpPr txBox="1"/>
          <p:nvPr/>
        </p:nvSpPr>
        <p:spPr>
          <a:xfrm>
            <a:off x="0" y="1356425"/>
            <a:ext cx="899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457200" marR="0" lvl="1" indent="-28257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2400"/>
              <a:buFont typeface="Calibri"/>
              <a:buNone/>
            </a:pPr>
            <a:r>
              <a:rPr lang="en-US" sz="2400" b="0" i="0" u="none" strike="noStrike" cap="none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Population Mean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78" name="Google Shape;178;p16"/>
          <p:cNvSpPr txBox="1"/>
          <p:nvPr/>
        </p:nvSpPr>
        <p:spPr>
          <a:xfrm>
            <a:off x="326575" y="1919000"/>
            <a:ext cx="74973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μ=E[X]=∑​</a:t>
            </a:r>
            <a:r>
              <a:rPr lang="en-US" sz="2300" dirty="0" err="1"/>
              <a:t>k⋅P</a:t>
            </a:r>
            <a:r>
              <a:rPr lang="en-US" sz="2300" dirty="0"/>
              <a:t>(X=k)=(1+2+3+4+5)⋅0.2=15⋅0.2=3</a:t>
            </a:r>
            <a:endParaRPr sz="2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3" name="Google Shape;183;p15"/>
          <p:cNvCxnSpPr/>
          <p:nvPr/>
        </p:nvCxnSpPr>
        <p:spPr>
          <a:xfrm>
            <a:off x="-8308" y="1316458"/>
            <a:ext cx="8300052" cy="0"/>
          </a:xfrm>
          <a:prstGeom prst="straightConnector1">
            <a:avLst/>
          </a:prstGeom>
          <a:noFill/>
          <a:ln w="381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84" name="Google Shape;184;p15"/>
          <p:cNvSpPr/>
          <p:nvPr/>
        </p:nvSpPr>
        <p:spPr>
          <a:xfrm>
            <a:off x="393111" y="252240"/>
            <a:ext cx="749721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MATHEMATICS FOR COMPUTER SCIENCE ENGINEERS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5"/>
          <p:cNvSpPr/>
          <p:nvPr/>
        </p:nvSpPr>
        <p:spPr>
          <a:xfrm>
            <a:off x="393111" y="814827"/>
            <a:ext cx="6341064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90204"/>
              <a:buNone/>
            </a:pPr>
            <a:r>
              <a:rPr lang="en-US" sz="2400" b="1" i="0" u="none" strike="noStrike" cap="non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Sampling Distributions</a:t>
            </a:r>
            <a:endParaRPr sz="2400" b="1" i="0" u="none" strike="noStrike" cap="non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5"/>
          <p:cNvSpPr txBox="1"/>
          <p:nvPr/>
        </p:nvSpPr>
        <p:spPr>
          <a:xfrm>
            <a:off x="178150" y="1522688"/>
            <a:ext cx="899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0000" tIns="46800" rIns="90000" bIns="46800" anchor="t" anchorCtr="0">
            <a:noAutofit/>
          </a:bodyPr>
          <a:lstStyle/>
          <a:p>
            <a:pPr marL="0" marR="0" lvl="1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9933"/>
              </a:buClr>
              <a:buSzPts val="2400"/>
              <a:buFont typeface="Calibri"/>
              <a:buNone/>
            </a:pPr>
            <a:r>
              <a:rPr lang="en-US" sz="2400" dirty="0">
                <a:solidFill>
                  <a:srgbClr val="339933"/>
                </a:solidFill>
                <a:latin typeface="Calibri"/>
                <a:ea typeface="Calibri"/>
                <a:cs typeface="Calibri"/>
                <a:sym typeface="Calibri"/>
              </a:rPr>
              <a:t>Find the statistic means</a:t>
            </a:r>
            <a:endParaRPr sz="1400" b="0" i="0" u="none" strike="noStrike" cap="none" dirty="0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87" name="Google Shape;187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0748545" y="469890"/>
            <a:ext cx="755546" cy="1398963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15"/>
          <p:cNvSpPr txBox="1"/>
          <p:nvPr/>
        </p:nvSpPr>
        <p:spPr>
          <a:xfrm>
            <a:off x="393075" y="2230600"/>
            <a:ext cx="10101900" cy="89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 dirty="0"/>
              <a:t>X=E[X]=∑​</a:t>
            </a:r>
            <a:r>
              <a:rPr lang="en-US" sz="2300" dirty="0" err="1"/>
              <a:t>x⋅P</a:t>
            </a:r>
            <a:r>
              <a:rPr lang="en-US" sz="2300" dirty="0"/>
              <a:t>(x)=1x0.4+1.5x.08+2x.12+2.5x0.16+3x0.2+3.5x.16+4x.12+4.5x0.08+5x0.04=3</a:t>
            </a:r>
            <a:endParaRPr sz="23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457200" y="2367280"/>
            <a:ext cx="2438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pes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11439</Words>
  <Application>WPS Presentation</Application>
  <PresentationFormat>Widescreen</PresentationFormat>
  <Paragraphs>461</Paragraphs>
  <Slides>42</Slides>
  <Notes>42</Notes>
  <HiddenSlides>0</HiddenSlides>
  <MMClips>0</MMClips>
  <ScaleCrop>false</ScaleCrop>
  <HeadingPairs>
    <vt:vector size="8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42</vt:i4>
      </vt:variant>
    </vt:vector>
  </HeadingPairs>
  <TitlesOfParts>
    <vt:vector size="63" baseType="lpstr">
      <vt:lpstr>Arial</vt:lpstr>
      <vt:lpstr>SimSun</vt:lpstr>
      <vt:lpstr>Wingdings</vt:lpstr>
      <vt:lpstr>Arial</vt:lpstr>
      <vt:lpstr>Calibri</vt:lpstr>
      <vt:lpstr>Helvetica Neue</vt:lpstr>
      <vt:lpstr>Microsoft YaHei</vt:lpstr>
      <vt:lpstr>汉仪旗黑</vt:lpstr>
      <vt:lpstr>Arial Unicode MS</vt:lpstr>
      <vt:lpstr>Cambria Math</vt:lpstr>
      <vt:lpstr>Calibri</vt:lpstr>
      <vt:lpstr>Noto Sans Symbols</vt:lpstr>
      <vt:lpstr>Lato</vt:lpstr>
      <vt:lpstr>Times New Roman</vt:lpstr>
      <vt:lpstr>Cambria</vt:lpstr>
      <vt:lpstr>Thonburi</vt:lpstr>
      <vt:lpstr>DejaVu Math TeX Gyre</vt:lpstr>
      <vt:lpstr>pes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MOYANK GIRI</dc:creator>
  <cp:lastModifiedBy>WPS_1755955362</cp:lastModifiedBy>
  <cp:revision>24</cp:revision>
  <dcterms:created xsi:type="dcterms:W3CDTF">2025-09-10T04:47:54Z</dcterms:created>
  <dcterms:modified xsi:type="dcterms:W3CDTF">2025-09-10T04:47:54Z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E14C70601F857C5CFA02C16887600FAD_43</vt:lpwstr>
  </property>
  <property fmtid="{D5CDD505-2E9C-101B-9397-08002B2CF9AE}" pid="3" name="KSOProductBuildVer">
    <vt:lpwstr>1033-12.1.22531.22531</vt:lpwstr>
  </property>
</Properties>
</file>