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2E549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2E549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E549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E549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E549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E549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0595" y="231986"/>
            <a:ext cx="4558665" cy="824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2E549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0388" y="1843621"/>
            <a:ext cx="10815320" cy="2582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2E5496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Relationship Id="rId4" Type="http://schemas.openxmlformats.org/officeDocument/2006/relationships/image" Target="../media/image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21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vandanamd@pes.edu" TargetMode="External"/><Relationship Id="rId3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1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Relationship Id="rId4" Type="http://schemas.openxmlformats.org/officeDocument/2006/relationships/image" Target="../media/image1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Relationship Id="rId4" Type="http://schemas.openxmlformats.org/officeDocument/2006/relationships/image" Target="../media/image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8509" y="2404694"/>
            <a:ext cx="805688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80">
                <a:solidFill>
                  <a:srgbClr val="C55A11"/>
                </a:solidFill>
              </a:rPr>
              <a:t>DATA</a:t>
            </a:r>
            <a:r>
              <a:rPr dirty="0" sz="3600" spc="-25">
                <a:solidFill>
                  <a:srgbClr val="C55A11"/>
                </a:solidFill>
              </a:rPr>
              <a:t> </a:t>
            </a:r>
            <a:r>
              <a:rPr dirty="0" sz="3600">
                <a:solidFill>
                  <a:srgbClr val="C55A11"/>
                </a:solidFill>
              </a:rPr>
              <a:t>STRUCTURES</a:t>
            </a:r>
            <a:r>
              <a:rPr dirty="0" sz="3600" spc="-90">
                <a:solidFill>
                  <a:srgbClr val="C55A11"/>
                </a:solidFill>
              </a:rPr>
              <a:t> </a:t>
            </a:r>
            <a:r>
              <a:rPr dirty="0" sz="3600">
                <a:solidFill>
                  <a:srgbClr val="C55A11"/>
                </a:solidFill>
              </a:rPr>
              <a:t>AND</a:t>
            </a:r>
            <a:r>
              <a:rPr dirty="0" sz="3600" spc="-50">
                <a:solidFill>
                  <a:srgbClr val="C55A11"/>
                </a:solidFill>
              </a:rPr>
              <a:t> </a:t>
            </a:r>
            <a:r>
              <a:rPr dirty="0" sz="3600">
                <a:solidFill>
                  <a:srgbClr val="C55A11"/>
                </a:solidFill>
              </a:rPr>
              <a:t>ITS</a:t>
            </a:r>
            <a:r>
              <a:rPr dirty="0" sz="3600" spc="-50">
                <a:solidFill>
                  <a:srgbClr val="C55A11"/>
                </a:solidFill>
              </a:rPr>
              <a:t> </a:t>
            </a:r>
            <a:r>
              <a:rPr dirty="0" sz="3600" spc="-10">
                <a:solidFill>
                  <a:srgbClr val="C55A11"/>
                </a:solidFill>
              </a:rPr>
              <a:t>APPLICATIONS</a:t>
            </a:r>
            <a:endParaRPr sz="3600"/>
          </a:p>
        </p:txBody>
      </p:sp>
      <p:sp>
        <p:nvSpPr>
          <p:cNvPr id="3" name="object 3" descr=""/>
          <p:cNvSpPr/>
          <p:nvPr/>
        </p:nvSpPr>
        <p:spPr>
          <a:xfrm>
            <a:off x="313842" y="5489702"/>
            <a:ext cx="1067435" cy="1078230"/>
          </a:xfrm>
          <a:custGeom>
            <a:avLst/>
            <a:gdLst/>
            <a:ahLst/>
            <a:cxnLst/>
            <a:rect l="l" t="t" r="r" b="b"/>
            <a:pathLst>
              <a:path w="1067435" h="1078229">
                <a:moveTo>
                  <a:pt x="1066888" y="1032446"/>
                </a:moveTo>
                <a:lnTo>
                  <a:pt x="45707" y="1032446"/>
                </a:lnTo>
                <a:lnTo>
                  <a:pt x="45707" y="0"/>
                </a:lnTo>
                <a:lnTo>
                  <a:pt x="0" y="0"/>
                </a:lnTo>
                <a:lnTo>
                  <a:pt x="0" y="1032446"/>
                </a:lnTo>
                <a:lnTo>
                  <a:pt x="0" y="1066888"/>
                </a:lnTo>
                <a:lnTo>
                  <a:pt x="0" y="1078153"/>
                </a:lnTo>
                <a:lnTo>
                  <a:pt x="1066888" y="1078153"/>
                </a:lnTo>
                <a:lnTo>
                  <a:pt x="1066888" y="1032446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302253" y="3107182"/>
            <a:ext cx="8217534" cy="0"/>
          </a:xfrm>
          <a:custGeom>
            <a:avLst/>
            <a:gdLst/>
            <a:ahLst/>
            <a:cxnLst/>
            <a:rect l="l" t="t" r="r" b="b"/>
            <a:pathLst>
              <a:path w="8217534" h="0">
                <a:moveTo>
                  <a:pt x="0" y="0"/>
                </a:moveTo>
                <a:lnTo>
                  <a:pt x="8217281" y="0"/>
                </a:lnTo>
              </a:path>
            </a:pathLst>
          </a:custGeom>
          <a:ln w="38100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676015" y="3126104"/>
            <a:ext cx="6271260" cy="708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85"/>
              </a:lnSpc>
              <a:spcBef>
                <a:spcPts val="100"/>
              </a:spcBef>
            </a:pPr>
            <a:r>
              <a:rPr dirty="0" sz="2400" spc="-20" b="1">
                <a:latin typeface="Calibri"/>
                <a:cs typeface="Calibri"/>
              </a:rPr>
              <a:t>Vandana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M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spc="-60" b="1">
                <a:latin typeface="Calibri"/>
                <a:cs typeface="Calibri"/>
              </a:rPr>
              <a:t>L</a:t>
            </a:r>
            <a:endParaRPr sz="2400">
              <a:latin typeface="Calibri"/>
              <a:cs typeface="Calibri"/>
            </a:endParaRPr>
          </a:p>
          <a:p>
            <a:pPr marL="44450">
              <a:lnSpc>
                <a:spcPts val="2685"/>
              </a:lnSpc>
            </a:pPr>
            <a:r>
              <a:rPr dirty="0" sz="2400">
                <a:latin typeface="Calibri"/>
                <a:cs typeface="Calibri"/>
              </a:rPr>
              <a:t>Department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Computer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Science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Engineering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0855706" y="266077"/>
            <a:ext cx="1067435" cy="1078230"/>
          </a:xfrm>
          <a:custGeom>
            <a:avLst/>
            <a:gdLst/>
            <a:ahLst/>
            <a:cxnLst/>
            <a:rect l="l" t="t" r="r" b="b"/>
            <a:pathLst>
              <a:path w="1067434" h="1078230">
                <a:moveTo>
                  <a:pt x="1066914" y="11201"/>
                </a:moveTo>
                <a:lnTo>
                  <a:pt x="1066888" y="0"/>
                </a:lnTo>
                <a:lnTo>
                  <a:pt x="0" y="0"/>
                </a:lnTo>
                <a:lnTo>
                  <a:pt x="0" y="45707"/>
                </a:lnTo>
                <a:lnTo>
                  <a:pt x="1021207" y="45707"/>
                </a:lnTo>
                <a:lnTo>
                  <a:pt x="1021207" y="1078090"/>
                </a:lnTo>
                <a:lnTo>
                  <a:pt x="1066914" y="1078090"/>
                </a:lnTo>
                <a:lnTo>
                  <a:pt x="1066914" y="11201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757" y="2400426"/>
            <a:ext cx="2594820" cy="13996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228597"/>
            <a:ext cx="8300084" cy="38100"/>
          </a:xfrm>
          <a:custGeom>
            <a:avLst/>
            <a:gdLst/>
            <a:ahLst/>
            <a:cxnLst/>
            <a:rect l="l" t="t" r="r" b="b"/>
            <a:pathLst>
              <a:path w="8300084" h="38100">
                <a:moveTo>
                  <a:pt x="0" y="38100"/>
                </a:moveTo>
                <a:lnTo>
                  <a:pt x="8300084" y="38100"/>
                </a:lnTo>
                <a:lnTo>
                  <a:pt x="830008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FA16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8867" y="1637538"/>
            <a:ext cx="3606800" cy="32169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1881" y="1691004"/>
            <a:ext cx="4153027" cy="277050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849495" y="2532379"/>
            <a:ext cx="79311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20" i="1">
                <a:latin typeface="Calibri"/>
                <a:cs typeface="Calibri"/>
              </a:rPr>
              <a:t>Tree </a:t>
            </a:r>
            <a:r>
              <a:rPr dirty="0" sz="2400" spc="-10" i="1">
                <a:latin typeface="Calibri"/>
                <a:cs typeface="Calibri"/>
              </a:rPr>
              <a:t>Graph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0" y="1228597"/>
            <a:ext cx="8300084" cy="38100"/>
          </a:xfrm>
          <a:custGeom>
            <a:avLst/>
            <a:gdLst/>
            <a:ahLst/>
            <a:cxnLst/>
            <a:rect l="l" t="t" r="r" b="b"/>
            <a:pathLst>
              <a:path w="8300084" h="38100">
                <a:moveTo>
                  <a:pt x="0" y="38100"/>
                </a:moveTo>
                <a:lnTo>
                  <a:pt x="8300084" y="38100"/>
                </a:lnTo>
                <a:lnTo>
                  <a:pt x="830008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FA1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471931" y="265557"/>
            <a:ext cx="7666990" cy="760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10" b="1">
                <a:solidFill>
                  <a:srgbClr val="2E5496"/>
                </a:solidFill>
                <a:latin typeface="Calibri"/>
                <a:cs typeface="Calibri"/>
              </a:rPr>
              <a:t>DATA</a:t>
            </a:r>
            <a:r>
              <a:rPr dirty="0" sz="2400" spc="-2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STRUCTURES</a:t>
            </a:r>
            <a:r>
              <a:rPr dirty="0" sz="2400" spc="-8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AND</a:t>
            </a:r>
            <a:r>
              <a:rPr dirty="0" sz="2400" spc="-50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ITS</a:t>
            </a:r>
            <a:r>
              <a:rPr dirty="0" sz="2400" spc="-3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2E5496"/>
                </a:solidFill>
                <a:latin typeface="Calibri"/>
                <a:cs typeface="Calibri"/>
              </a:rPr>
              <a:t>APPLICATIONS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Classification</a:t>
            </a:r>
            <a:r>
              <a:rPr dirty="0" sz="2400" spc="-7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of</a:t>
            </a:r>
            <a:r>
              <a:rPr dirty="0" sz="2400" spc="-7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Data</a:t>
            </a:r>
            <a:r>
              <a:rPr dirty="0" sz="2400" spc="-5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Structures</a:t>
            </a:r>
            <a:r>
              <a:rPr dirty="0" sz="2400" spc="-5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:</a:t>
            </a:r>
            <a:r>
              <a:rPr dirty="0" sz="2400" spc="-6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Non</a:t>
            </a:r>
            <a:r>
              <a:rPr dirty="0" sz="2400" spc="-9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Linear</a:t>
            </a:r>
            <a:r>
              <a:rPr dirty="0" sz="2400" spc="-7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Data</a:t>
            </a:r>
            <a:r>
              <a:rPr dirty="0" sz="2400" spc="-6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C55A11"/>
                </a:solidFill>
                <a:latin typeface="Calibri"/>
                <a:cs typeface="Calibri"/>
              </a:rPr>
              <a:t>Structures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95896" y="225107"/>
            <a:ext cx="1469256" cy="7925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228597"/>
            <a:ext cx="8300084" cy="38100"/>
          </a:xfrm>
          <a:custGeom>
            <a:avLst/>
            <a:gdLst/>
            <a:ahLst/>
            <a:cxnLst/>
            <a:rect l="l" t="t" r="r" b="b"/>
            <a:pathLst>
              <a:path w="8300084" h="38100">
                <a:moveTo>
                  <a:pt x="8300085" y="0"/>
                </a:moveTo>
                <a:lnTo>
                  <a:pt x="0" y="0"/>
                </a:lnTo>
                <a:lnTo>
                  <a:pt x="0" y="38100"/>
                </a:lnTo>
                <a:lnTo>
                  <a:pt x="8300085" y="38100"/>
                </a:lnTo>
                <a:lnTo>
                  <a:pt x="8300085" y="0"/>
                </a:lnTo>
                <a:close/>
              </a:path>
            </a:pathLst>
          </a:custGeom>
          <a:solidFill>
            <a:srgbClr val="DFA1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372567" y="265557"/>
            <a:ext cx="5475605" cy="6508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100"/>
              </a:spcBef>
            </a:pPr>
            <a:r>
              <a:rPr dirty="0" sz="2400" spc="-110" b="1">
                <a:solidFill>
                  <a:srgbClr val="2E5496"/>
                </a:solidFill>
                <a:latin typeface="Calibri"/>
                <a:cs typeface="Calibri"/>
              </a:rPr>
              <a:t>DATA</a:t>
            </a:r>
            <a:r>
              <a:rPr dirty="0" sz="2400" spc="-2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STRUCTURES</a:t>
            </a:r>
            <a:r>
              <a:rPr dirty="0" sz="2400" spc="-8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AND</a:t>
            </a:r>
            <a:r>
              <a:rPr dirty="0" sz="2400" spc="-50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ITS</a:t>
            </a:r>
            <a:r>
              <a:rPr dirty="0" sz="2400" spc="-3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2E5496"/>
                </a:solidFill>
                <a:latin typeface="Calibri"/>
                <a:cs typeface="Calibri"/>
              </a:rPr>
              <a:t>APPLICATIONS</a:t>
            </a:r>
            <a:endParaRPr sz="2400">
              <a:latin typeface="Calibri"/>
              <a:cs typeface="Calibri"/>
            </a:endParaRPr>
          </a:p>
          <a:p>
            <a:pPr marL="111760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Few</a:t>
            </a:r>
            <a:r>
              <a:rPr dirty="0" sz="2400" spc="-5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C55A11"/>
                </a:solidFill>
                <a:latin typeface="Calibri"/>
                <a:cs typeface="Calibri"/>
              </a:rPr>
              <a:t>Applications</a:t>
            </a:r>
            <a:r>
              <a:rPr dirty="0" sz="2400" spc="-4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of</a:t>
            </a:r>
            <a:r>
              <a:rPr dirty="0" sz="2400" spc="-6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Linear</a:t>
            </a:r>
            <a:r>
              <a:rPr dirty="0" sz="2400" spc="-5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Data</a:t>
            </a:r>
            <a:r>
              <a:rPr dirty="0" sz="2400" spc="-4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C55A11"/>
                </a:solidFill>
                <a:latin typeface="Calibri"/>
                <a:cs typeface="Calibri"/>
              </a:rPr>
              <a:t>Structures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050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400" spc="-10" b="1">
                <a:solidFill>
                  <a:srgbClr val="2E5496"/>
                </a:solidFill>
                <a:latin typeface="Calibri"/>
                <a:cs typeface="Calibri"/>
              </a:rPr>
              <a:t>Array</a:t>
            </a:r>
            <a:endParaRPr sz="2400">
              <a:latin typeface="Calibri"/>
              <a:cs typeface="Calibri"/>
            </a:endParaRPr>
          </a:p>
          <a:p>
            <a:pPr lvl="1" marL="812165" indent="-3422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812165" algn="l"/>
              </a:tabLst>
            </a:pPr>
            <a:r>
              <a:rPr dirty="0" sz="2400" spc="-110">
                <a:latin typeface="Calibri"/>
                <a:cs typeface="Calibri"/>
              </a:rPr>
              <a:t>To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implement</a:t>
            </a:r>
            <a:r>
              <a:rPr dirty="0" sz="2400" spc="-1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other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structures</a:t>
            </a:r>
            <a:endParaRPr sz="2400">
              <a:latin typeface="Calibri"/>
              <a:cs typeface="Calibri"/>
            </a:endParaRPr>
          </a:p>
          <a:p>
            <a:pPr lvl="1" marL="812165" indent="-342265">
              <a:lnSpc>
                <a:spcPct val="100000"/>
              </a:lnSpc>
              <a:buFont typeface="Wingdings"/>
              <a:buChar char=""/>
              <a:tabLst>
                <a:tab pos="812165" algn="l"/>
              </a:tabLst>
            </a:pPr>
            <a:r>
              <a:rPr dirty="0" sz="2400" spc="-110">
                <a:latin typeface="Calibri"/>
                <a:cs typeface="Calibri"/>
              </a:rPr>
              <a:t>To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store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files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memory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880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Linked</a:t>
            </a:r>
            <a:r>
              <a:rPr dirty="0" sz="2400" spc="-114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2E5496"/>
                </a:solidFill>
                <a:latin typeface="Calibri"/>
                <a:cs typeface="Calibri"/>
              </a:rPr>
              <a:t>Lists</a:t>
            </a:r>
            <a:endParaRPr sz="2400">
              <a:latin typeface="Calibri"/>
              <a:cs typeface="Calibri"/>
            </a:endParaRPr>
          </a:p>
          <a:p>
            <a:pPr lvl="1" marL="812165" indent="-342265">
              <a:lnSpc>
                <a:spcPct val="100000"/>
              </a:lnSpc>
              <a:buFont typeface="Wingdings"/>
              <a:buChar char=""/>
              <a:tabLst>
                <a:tab pos="812165" algn="l"/>
              </a:tabLst>
            </a:pPr>
            <a:r>
              <a:rPr dirty="0" sz="2400" spc="-110">
                <a:latin typeface="Calibri"/>
                <a:cs typeface="Calibri"/>
              </a:rPr>
              <a:t>To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implement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other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structures</a:t>
            </a:r>
            <a:endParaRPr sz="2400">
              <a:latin typeface="Calibri"/>
              <a:cs typeface="Calibri"/>
            </a:endParaRPr>
          </a:p>
          <a:p>
            <a:pPr lvl="1" marL="812165" indent="-342265">
              <a:lnSpc>
                <a:spcPct val="100000"/>
              </a:lnSpc>
              <a:buFont typeface="Wingdings"/>
              <a:buChar char=""/>
              <a:tabLst>
                <a:tab pos="812165" algn="l"/>
              </a:tabLst>
            </a:pPr>
            <a:r>
              <a:rPr dirty="0" sz="2400" spc="-110">
                <a:latin typeface="Calibri"/>
                <a:cs typeface="Calibri"/>
              </a:rPr>
              <a:t>To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manipulate</a:t>
            </a:r>
            <a:r>
              <a:rPr dirty="0" sz="2400" spc="-1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large</a:t>
            </a:r>
            <a:r>
              <a:rPr dirty="0" sz="2400" spc="-11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numbers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880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400" spc="-10" b="1">
                <a:solidFill>
                  <a:srgbClr val="2E5496"/>
                </a:solidFill>
                <a:latin typeface="Calibri"/>
                <a:cs typeface="Calibri"/>
              </a:rPr>
              <a:t>Stacks</a:t>
            </a:r>
            <a:endParaRPr sz="2400">
              <a:latin typeface="Calibri"/>
              <a:cs typeface="Calibri"/>
            </a:endParaRPr>
          </a:p>
          <a:p>
            <a:pPr lvl="1" marL="812165" indent="-342265">
              <a:lnSpc>
                <a:spcPct val="100000"/>
              </a:lnSpc>
              <a:buFont typeface="Wingdings"/>
              <a:buChar char=""/>
              <a:tabLst>
                <a:tab pos="812165" algn="l"/>
              </a:tabLst>
            </a:pPr>
            <a:r>
              <a:rPr dirty="0" sz="2400" spc="-10">
                <a:latin typeface="Calibri"/>
                <a:cs typeface="Calibri"/>
              </a:rPr>
              <a:t>Recursion</a:t>
            </a:r>
            <a:endParaRPr sz="2400">
              <a:latin typeface="Calibri"/>
              <a:cs typeface="Calibri"/>
            </a:endParaRPr>
          </a:p>
          <a:p>
            <a:pPr lvl="1" marL="812165" indent="-3422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812165" algn="l"/>
              </a:tabLst>
            </a:pPr>
            <a:r>
              <a:rPr dirty="0" sz="2400">
                <a:latin typeface="Calibri"/>
                <a:cs typeface="Calibri"/>
              </a:rPr>
              <a:t>Infix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postfix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conversion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880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400" spc="-10" b="1">
                <a:solidFill>
                  <a:srgbClr val="2E5496"/>
                </a:solidFill>
                <a:latin typeface="Calibri"/>
                <a:cs typeface="Calibri"/>
              </a:rPr>
              <a:t>Queues</a:t>
            </a:r>
            <a:endParaRPr sz="2400">
              <a:latin typeface="Calibri"/>
              <a:cs typeface="Calibri"/>
            </a:endParaRPr>
          </a:p>
          <a:p>
            <a:pPr lvl="1" marL="812165" indent="-342265">
              <a:lnSpc>
                <a:spcPct val="100000"/>
              </a:lnSpc>
              <a:buFont typeface="Wingdings"/>
              <a:buChar char=""/>
              <a:tabLst>
                <a:tab pos="812165" algn="l"/>
              </a:tabLst>
            </a:pPr>
            <a:r>
              <a:rPr dirty="0" sz="2400">
                <a:latin typeface="Calibri"/>
                <a:cs typeface="Calibri"/>
              </a:rPr>
              <a:t>Process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Scheduling</a:t>
            </a:r>
            <a:endParaRPr sz="2400">
              <a:latin typeface="Calibri"/>
              <a:cs typeface="Calibri"/>
            </a:endParaRPr>
          </a:p>
          <a:p>
            <a:pPr lvl="1" marL="812165" indent="-342265">
              <a:lnSpc>
                <a:spcPct val="100000"/>
              </a:lnSpc>
              <a:buFont typeface="Wingdings"/>
              <a:buChar char=""/>
              <a:tabLst>
                <a:tab pos="812165" algn="l"/>
              </a:tabLst>
            </a:pPr>
            <a:r>
              <a:rPr dirty="0" sz="2400" spc="-10">
                <a:latin typeface="Calibri"/>
                <a:cs typeface="Calibri"/>
              </a:rPr>
              <a:t>Event</a:t>
            </a:r>
            <a:r>
              <a:rPr dirty="0" sz="2400" spc="-114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handling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8" y="317690"/>
            <a:ext cx="1469256" cy="7925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228597"/>
            <a:ext cx="8300084" cy="38100"/>
          </a:xfrm>
          <a:custGeom>
            <a:avLst/>
            <a:gdLst/>
            <a:ahLst/>
            <a:cxnLst/>
            <a:rect l="l" t="t" r="r" b="b"/>
            <a:pathLst>
              <a:path w="8300084" h="38100">
                <a:moveTo>
                  <a:pt x="8300085" y="0"/>
                </a:moveTo>
                <a:lnTo>
                  <a:pt x="0" y="0"/>
                </a:lnTo>
                <a:lnTo>
                  <a:pt x="0" y="38100"/>
                </a:lnTo>
                <a:lnTo>
                  <a:pt x="8300085" y="38100"/>
                </a:lnTo>
                <a:lnTo>
                  <a:pt x="8300085" y="0"/>
                </a:lnTo>
                <a:close/>
              </a:path>
            </a:pathLst>
          </a:custGeom>
          <a:solidFill>
            <a:srgbClr val="DFA1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392379" y="265557"/>
            <a:ext cx="9206865" cy="525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dirty="0" sz="2400" spc="-110" b="1">
                <a:solidFill>
                  <a:srgbClr val="2E5496"/>
                </a:solidFill>
                <a:latin typeface="Calibri"/>
                <a:cs typeface="Calibri"/>
              </a:rPr>
              <a:t>DATA</a:t>
            </a:r>
            <a:r>
              <a:rPr dirty="0" sz="2400" spc="-2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STRUCTURES</a:t>
            </a:r>
            <a:r>
              <a:rPr dirty="0" sz="2400" spc="-8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AND</a:t>
            </a:r>
            <a:r>
              <a:rPr dirty="0" sz="2400" spc="-50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ITS</a:t>
            </a:r>
            <a:r>
              <a:rPr dirty="0" sz="2400" spc="-3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2E5496"/>
                </a:solidFill>
                <a:latin typeface="Calibri"/>
                <a:cs typeface="Calibri"/>
              </a:rPr>
              <a:t>APPLICATIONS</a:t>
            </a:r>
            <a:endParaRPr sz="24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Few</a:t>
            </a:r>
            <a:r>
              <a:rPr dirty="0" sz="2400" spc="-4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C55A11"/>
                </a:solidFill>
                <a:latin typeface="Calibri"/>
                <a:cs typeface="Calibri"/>
              </a:rPr>
              <a:t>Applications</a:t>
            </a:r>
            <a:r>
              <a:rPr dirty="0" sz="2400" spc="-3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of</a:t>
            </a:r>
            <a:r>
              <a:rPr dirty="0" sz="2400" spc="-5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Non</a:t>
            </a:r>
            <a:r>
              <a:rPr dirty="0" sz="2400" spc="-5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Linear</a:t>
            </a:r>
            <a:r>
              <a:rPr dirty="0" sz="2400" spc="-5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Data</a:t>
            </a:r>
            <a:r>
              <a:rPr dirty="0" sz="24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C55A11"/>
                </a:solidFill>
                <a:latin typeface="Calibri"/>
                <a:cs typeface="Calibri"/>
              </a:rPr>
              <a:t>Structures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400" spc="-20" b="1">
                <a:solidFill>
                  <a:srgbClr val="2E5496"/>
                </a:solidFill>
                <a:latin typeface="Calibri"/>
                <a:cs typeface="Calibri"/>
              </a:rPr>
              <a:t>Tree</a:t>
            </a:r>
            <a:endParaRPr sz="2400">
              <a:latin typeface="Calibri"/>
              <a:cs typeface="Calibri"/>
            </a:endParaRPr>
          </a:p>
          <a:p>
            <a:pPr lvl="1" marL="812165" indent="-342265">
              <a:lnSpc>
                <a:spcPct val="100000"/>
              </a:lnSpc>
              <a:buFont typeface="Wingdings"/>
              <a:buChar char=""/>
              <a:tabLst>
                <a:tab pos="812165" algn="l"/>
              </a:tabLst>
            </a:pPr>
            <a:r>
              <a:rPr dirty="0" sz="2400">
                <a:latin typeface="Calibri"/>
                <a:cs typeface="Calibri"/>
              </a:rPr>
              <a:t>Auto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complete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features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(Trie)</a:t>
            </a:r>
            <a:endParaRPr sz="2400">
              <a:latin typeface="Calibri"/>
              <a:cs typeface="Calibri"/>
            </a:endParaRPr>
          </a:p>
          <a:p>
            <a:pPr lvl="1" marL="812165" indent="-342265">
              <a:lnSpc>
                <a:spcPct val="100000"/>
              </a:lnSpc>
              <a:buFont typeface="Wingdings"/>
              <a:buChar char=""/>
              <a:tabLst>
                <a:tab pos="812165" algn="l"/>
              </a:tabLst>
            </a:pPr>
            <a:r>
              <a:rPr dirty="0" sz="2400">
                <a:latin typeface="Calibri"/>
                <a:cs typeface="Calibri"/>
              </a:rPr>
              <a:t>Used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operating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systems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maintain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structure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file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880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400" spc="-10" b="1">
                <a:solidFill>
                  <a:srgbClr val="2E5496"/>
                </a:solidFill>
                <a:latin typeface="Calibri"/>
                <a:cs typeface="Calibri"/>
              </a:rPr>
              <a:t>Heaps</a:t>
            </a:r>
            <a:endParaRPr sz="2400">
              <a:latin typeface="Calibri"/>
              <a:cs typeface="Calibri"/>
            </a:endParaRPr>
          </a:p>
          <a:p>
            <a:pPr lvl="1" marL="812165" indent="-342265">
              <a:lnSpc>
                <a:spcPct val="100000"/>
              </a:lnSpc>
              <a:buFont typeface="Wingdings"/>
              <a:buChar char=""/>
              <a:tabLst>
                <a:tab pos="812165" algn="l"/>
              </a:tabLst>
            </a:pPr>
            <a:r>
              <a:rPr dirty="0" sz="2400">
                <a:latin typeface="Calibri"/>
                <a:cs typeface="Calibri"/>
              </a:rPr>
              <a:t>Priority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Queue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implementation</a:t>
            </a:r>
            <a:endParaRPr sz="2400">
              <a:latin typeface="Calibri"/>
              <a:cs typeface="Calibri"/>
            </a:endParaRPr>
          </a:p>
          <a:p>
            <a:pPr lvl="1" marL="812165" indent="-342265">
              <a:lnSpc>
                <a:spcPct val="100000"/>
              </a:lnSpc>
              <a:buFont typeface="Wingdings"/>
              <a:buChar char=""/>
              <a:tabLst>
                <a:tab pos="812165" algn="l"/>
              </a:tabLst>
            </a:pPr>
            <a:r>
              <a:rPr dirty="0" sz="2400">
                <a:latin typeface="Calibri"/>
                <a:cs typeface="Calibri"/>
              </a:rPr>
              <a:t>Heap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Sort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885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400" spc="-10" b="1">
                <a:solidFill>
                  <a:srgbClr val="2E5496"/>
                </a:solidFill>
                <a:latin typeface="Calibri"/>
                <a:cs typeface="Calibri"/>
              </a:rPr>
              <a:t>Graphs</a:t>
            </a:r>
            <a:endParaRPr sz="2400">
              <a:latin typeface="Calibri"/>
              <a:cs typeface="Calibri"/>
            </a:endParaRPr>
          </a:p>
          <a:p>
            <a:pPr lvl="1" marL="812165" indent="-342265">
              <a:lnSpc>
                <a:spcPct val="100000"/>
              </a:lnSpc>
              <a:buFont typeface="Wingdings"/>
              <a:buChar char=""/>
              <a:tabLst>
                <a:tab pos="812165" algn="l"/>
              </a:tabLst>
            </a:pPr>
            <a:r>
              <a:rPr dirty="0" sz="2400">
                <a:latin typeface="Calibri"/>
                <a:cs typeface="Calibri"/>
              </a:rPr>
              <a:t>Computer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Networks</a:t>
            </a:r>
            <a:endParaRPr sz="2400">
              <a:latin typeface="Calibri"/>
              <a:cs typeface="Calibri"/>
            </a:endParaRPr>
          </a:p>
          <a:p>
            <a:pPr lvl="1" marL="812165" indent="-342265">
              <a:lnSpc>
                <a:spcPct val="100000"/>
              </a:lnSpc>
              <a:buFont typeface="Wingdings"/>
              <a:buChar char=""/>
              <a:tabLst>
                <a:tab pos="812165" algn="l"/>
              </a:tabLst>
            </a:pPr>
            <a:r>
              <a:rPr dirty="0" sz="2400">
                <a:latin typeface="Calibri"/>
                <a:cs typeface="Calibri"/>
              </a:rPr>
              <a:t>Shortest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Path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Problems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9678" y="252285"/>
            <a:ext cx="1469256" cy="79254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187190" cy="8248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dirty="0"/>
              <a:t>Data</a:t>
            </a:r>
            <a:r>
              <a:rPr dirty="0" spc="-75"/>
              <a:t> </a:t>
            </a:r>
            <a:r>
              <a:rPr dirty="0"/>
              <a:t>Structures</a:t>
            </a:r>
            <a:r>
              <a:rPr dirty="0" spc="-80"/>
              <a:t> </a:t>
            </a:r>
            <a:r>
              <a:rPr dirty="0"/>
              <a:t>and</a:t>
            </a:r>
            <a:r>
              <a:rPr dirty="0" spc="-85"/>
              <a:t> </a:t>
            </a:r>
            <a:r>
              <a:rPr dirty="0" spc="-10"/>
              <a:t>Applications </a:t>
            </a:r>
            <a:r>
              <a:rPr dirty="0">
                <a:solidFill>
                  <a:srgbClr val="C55A11"/>
                </a:solidFill>
              </a:rPr>
              <a:t>Overview-</a:t>
            </a:r>
            <a:r>
              <a:rPr dirty="0" spc="-10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Course</a:t>
            </a:r>
            <a:r>
              <a:rPr dirty="0" spc="-100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Contents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297432"/>
            <a:ext cx="8291830" cy="38100"/>
          </a:xfrm>
          <a:custGeom>
            <a:avLst/>
            <a:gdLst/>
            <a:ahLst/>
            <a:cxnLst/>
            <a:rect l="l" t="t" r="r" b="b"/>
            <a:pathLst>
              <a:path w="8291830" h="38100">
                <a:moveTo>
                  <a:pt x="8291703" y="0"/>
                </a:moveTo>
                <a:lnTo>
                  <a:pt x="0" y="0"/>
                </a:lnTo>
                <a:lnTo>
                  <a:pt x="0" y="38100"/>
                </a:lnTo>
                <a:lnTo>
                  <a:pt x="8291703" y="38100"/>
                </a:lnTo>
                <a:lnTo>
                  <a:pt x="8291703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67131" y="1513840"/>
            <a:ext cx="11116310" cy="3308985"/>
          </a:xfrm>
          <a:prstGeom prst="rect">
            <a:avLst/>
          </a:prstGeom>
        </p:spPr>
        <p:txBody>
          <a:bodyPr wrap="square" lIns="0" tIns="19113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505"/>
              </a:spcBef>
            </a:pP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Unit</a:t>
            </a:r>
            <a:r>
              <a:rPr dirty="0" sz="2400" spc="-40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2E5496"/>
                </a:solidFill>
                <a:latin typeface="Calibri"/>
                <a:cs typeface="Calibri"/>
              </a:rPr>
              <a:t>-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1</a:t>
            </a:r>
            <a:r>
              <a:rPr dirty="0" sz="2400" spc="-40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:</a:t>
            </a:r>
            <a:r>
              <a:rPr dirty="0" sz="2400" spc="-40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Linked</a:t>
            </a:r>
            <a:r>
              <a:rPr dirty="0" sz="2400" spc="-40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List</a:t>
            </a:r>
            <a:r>
              <a:rPr dirty="0" sz="2400" spc="-40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and</a:t>
            </a:r>
            <a:r>
              <a:rPr dirty="0" sz="2400" spc="-3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2E5496"/>
                </a:solidFill>
                <a:latin typeface="Calibri"/>
                <a:cs typeface="Calibri"/>
              </a:rPr>
              <a:t>Stacks</a:t>
            </a:r>
            <a:endParaRPr sz="2400">
              <a:latin typeface="Calibri"/>
              <a:cs typeface="Calibri"/>
            </a:endParaRPr>
          </a:p>
          <a:p>
            <a:pPr algn="just" marL="457200" marR="5080" indent="-35560">
              <a:lnSpc>
                <a:spcPct val="100000"/>
              </a:lnSpc>
              <a:spcBef>
                <a:spcPts val="1405"/>
              </a:spcBef>
            </a:pPr>
            <a:r>
              <a:rPr dirty="0" sz="2400">
                <a:latin typeface="Calibri"/>
                <a:cs typeface="Calibri"/>
              </a:rPr>
              <a:t>Review</a:t>
            </a:r>
            <a:r>
              <a:rPr dirty="0" sz="2400" spc="1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1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</a:t>
            </a:r>
            <a:r>
              <a:rPr dirty="0" sz="2400" spc="1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1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Static</a:t>
            </a:r>
            <a:r>
              <a:rPr dirty="0" sz="2400" spc="1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1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Dynamic</a:t>
            </a:r>
            <a:r>
              <a:rPr dirty="0" sz="2400" spc="1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Memory</a:t>
            </a:r>
            <a:r>
              <a:rPr dirty="0" sz="2400" spc="1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Allocation.</a:t>
            </a:r>
            <a:r>
              <a:rPr dirty="0" sz="2400" spc="1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Linked</a:t>
            </a:r>
            <a:r>
              <a:rPr dirty="0" sz="2400" spc="1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List:</a:t>
            </a:r>
            <a:r>
              <a:rPr dirty="0" sz="2400" spc="1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Doubly</a:t>
            </a:r>
            <a:r>
              <a:rPr dirty="0" sz="2400" spc="1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Linked</a:t>
            </a:r>
            <a:r>
              <a:rPr dirty="0" sz="2400" spc="1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List, </a:t>
            </a:r>
            <a:r>
              <a:rPr dirty="0" sz="2400">
                <a:latin typeface="Calibri"/>
                <a:cs typeface="Calibri"/>
              </a:rPr>
              <a:t>Circular</a:t>
            </a:r>
            <a:r>
              <a:rPr dirty="0" sz="2400" spc="5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Linked</a:t>
            </a:r>
            <a:r>
              <a:rPr dirty="0" sz="2400" spc="5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List</a:t>
            </a:r>
            <a:r>
              <a:rPr dirty="0" sz="2400" spc="5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–</a:t>
            </a:r>
            <a:r>
              <a:rPr dirty="0" sz="2400" spc="5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Single</a:t>
            </a:r>
            <a:r>
              <a:rPr dirty="0" sz="2400" spc="5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5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Double,</a:t>
            </a:r>
            <a:r>
              <a:rPr dirty="0" sz="2400" spc="5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Multilist:</a:t>
            </a:r>
            <a:r>
              <a:rPr dirty="0" sz="2400" spc="5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Introduction</a:t>
            </a:r>
            <a:r>
              <a:rPr dirty="0" sz="2400" spc="5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5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sparse</a:t>
            </a:r>
            <a:r>
              <a:rPr dirty="0" sz="2400" spc="5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matrix </a:t>
            </a:r>
            <a:r>
              <a:rPr dirty="0" sz="2400">
                <a:latin typeface="Calibri"/>
                <a:cs typeface="Calibri"/>
              </a:rPr>
              <a:t>(structure).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Skip list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Case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study: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Dictionary </a:t>
            </a:r>
            <a:r>
              <a:rPr dirty="0" sz="2400" spc="-10">
                <a:latin typeface="Calibri"/>
                <a:cs typeface="Calibri"/>
              </a:rPr>
              <a:t>implementation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using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skip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list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Stacks: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Basic </a:t>
            </a:r>
            <a:r>
              <a:rPr dirty="0" sz="2400">
                <a:latin typeface="Calibri"/>
                <a:cs typeface="Calibri"/>
              </a:rPr>
              <a:t>structure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Stack,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Implementation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Stack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using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Arrays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&amp;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Linked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list.</a:t>
            </a:r>
            <a:r>
              <a:rPr dirty="0" sz="2400" spc="-10">
                <a:latin typeface="Calibri"/>
                <a:cs typeface="Calibri"/>
              </a:rPr>
              <a:t> Applications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Stack: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Function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execution,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Nested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functions,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Recursion: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35">
                <a:latin typeface="Calibri"/>
                <a:cs typeface="Calibri"/>
              </a:rPr>
              <a:t>Tower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Hanoi.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Conversion </a:t>
            </a:r>
            <a:r>
              <a:rPr dirty="0" sz="2400">
                <a:latin typeface="Calibri"/>
                <a:cs typeface="Calibri"/>
              </a:rPr>
              <a:t>&amp;</a:t>
            </a:r>
            <a:r>
              <a:rPr dirty="0" sz="2400" spc="3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Evaluation</a:t>
            </a:r>
            <a:r>
              <a:rPr dirty="0" sz="2400" spc="4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4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an</a:t>
            </a:r>
            <a:r>
              <a:rPr dirty="0" sz="2400" spc="4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expression:</a:t>
            </a:r>
            <a:r>
              <a:rPr dirty="0" sz="2400" spc="4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Infix</a:t>
            </a:r>
            <a:r>
              <a:rPr dirty="0" sz="2400" spc="4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4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postfix,</a:t>
            </a:r>
            <a:r>
              <a:rPr dirty="0" sz="2400" spc="4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Infix</a:t>
            </a:r>
            <a:r>
              <a:rPr dirty="0" sz="2400" spc="4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3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prefix,</a:t>
            </a:r>
            <a:r>
              <a:rPr dirty="0" sz="2400" spc="4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Evaluation</a:t>
            </a:r>
            <a:r>
              <a:rPr dirty="0" sz="2400" spc="4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40">
                <a:latin typeface="Calibri"/>
                <a:cs typeface="Calibri"/>
              </a:rPr>
              <a:t>  </a:t>
            </a:r>
            <a:r>
              <a:rPr dirty="0" sz="2400" spc="-25">
                <a:latin typeface="Calibri"/>
                <a:cs typeface="Calibri"/>
              </a:rPr>
              <a:t>an </a:t>
            </a:r>
            <a:r>
              <a:rPr dirty="0" sz="2400" spc="-10">
                <a:latin typeface="Calibri"/>
                <a:cs typeface="Calibri"/>
              </a:rPr>
              <a:t>Expression,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Matching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Parenthesis.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50886" y="252285"/>
            <a:ext cx="1469256" cy="7925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297432"/>
            <a:ext cx="8291830" cy="38100"/>
          </a:xfrm>
          <a:custGeom>
            <a:avLst/>
            <a:gdLst/>
            <a:ahLst/>
            <a:cxnLst/>
            <a:rect l="l" t="t" r="r" b="b"/>
            <a:pathLst>
              <a:path w="8291830" h="38100">
                <a:moveTo>
                  <a:pt x="8291703" y="0"/>
                </a:moveTo>
                <a:lnTo>
                  <a:pt x="0" y="0"/>
                </a:lnTo>
                <a:lnTo>
                  <a:pt x="0" y="38100"/>
                </a:lnTo>
                <a:lnTo>
                  <a:pt x="8291703" y="38100"/>
                </a:lnTo>
                <a:lnTo>
                  <a:pt x="8291703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67131" y="231986"/>
            <a:ext cx="11115675" cy="4095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5910" marR="6650355" indent="20955">
              <a:lnSpc>
                <a:spcPct val="109300"/>
              </a:lnSpc>
              <a:spcBef>
                <a:spcPts val="95"/>
              </a:spcBef>
            </a:pP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Data</a:t>
            </a:r>
            <a:r>
              <a:rPr dirty="0" sz="2400" spc="-7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Structures</a:t>
            </a:r>
            <a:r>
              <a:rPr dirty="0" sz="2400" spc="-80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and</a:t>
            </a:r>
            <a:r>
              <a:rPr dirty="0" sz="2400" spc="-8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Overview-</a:t>
            </a:r>
            <a:r>
              <a:rPr dirty="0" sz="2400" spc="-10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Course</a:t>
            </a:r>
            <a:r>
              <a:rPr dirty="0" sz="2400" spc="-10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C55A11"/>
                </a:solidFill>
                <a:latin typeface="Calibri"/>
                <a:cs typeface="Calibri"/>
              </a:rPr>
              <a:t>Contents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55"/>
              </a:spcBef>
            </a:pPr>
            <a:endParaRPr sz="24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</a:pP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Unit</a:t>
            </a:r>
            <a:r>
              <a:rPr dirty="0" sz="2400" spc="-2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2E5496"/>
                </a:solidFill>
                <a:latin typeface="Calibri"/>
                <a:cs typeface="Calibri"/>
              </a:rPr>
              <a:t>-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2</a:t>
            </a:r>
            <a:r>
              <a:rPr dirty="0" sz="2400" spc="-20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:</a:t>
            </a:r>
            <a:r>
              <a:rPr dirty="0" sz="2400" spc="-1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Queues</a:t>
            </a:r>
            <a:r>
              <a:rPr dirty="0" sz="2400" spc="10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and</a:t>
            </a:r>
            <a:r>
              <a:rPr dirty="0" sz="2400" spc="-2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2E5496"/>
                </a:solidFill>
                <a:latin typeface="Calibri"/>
                <a:cs typeface="Calibri"/>
              </a:rPr>
              <a:t>Trees</a:t>
            </a:r>
            <a:endParaRPr sz="2400">
              <a:latin typeface="Calibri"/>
              <a:cs typeface="Calibri"/>
            </a:endParaRPr>
          </a:p>
          <a:p>
            <a:pPr algn="just" marL="457200" marR="5080" indent="-35560">
              <a:lnSpc>
                <a:spcPct val="100000"/>
              </a:lnSpc>
              <a:spcBef>
                <a:spcPts val="1405"/>
              </a:spcBef>
            </a:pPr>
            <a:r>
              <a:rPr dirty="0" sz="2400">
                <a:latin typeface="Calibri"/>
                <a:cs typeface="Calibri"/>
              </a:rPr>
              <a:t>Queues</a:t>
            </a:r>
            <a:r>
              <a:rPr dirty="0" sz="2400" spc="5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&amp;</a:t>
            </a:r>
            <a:r>
              <a:rPr dirty="0" sz="2400" spc="5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Dequeue:</a:t>
            </a:r>
            <a:r>
              <a:rPr dirty="0" sz="2400" spc="5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Basic</a:t>
            </a:r>
            <a:r>
              <a:rPr dirty="0" sz="2400" spc="5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Structure</a:t>
            </a:r>
            <a:r>
              <a:rPr dirty="0" sz="2400" spc="5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5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5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Simple</a:t>
            </a:r>
            <a:r>
              <a:rPr dirty="0" sz="2400" spc="5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Queue,</a:t>
            </a:r>
            <a:r>
              <a:rPr dirty="0" sz="2400" spc="5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Circular</a:t>
            </a:r>
            <a:r>
              <a:rPr dirty="0" sz="2400" spc="5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Queue,</a:t>
            </a:r>
            <a:r>
              <a:rPr dirty="0" sz="2400" spc="5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Priority </a:t>
            </a:r>
            <a:r>
              <a:rPr dirty="0" sz="2400">
                <a:latin typeface="Calibri"/>
                <a:cs typeface="Calibri"/>
              </a:rPr>
              <a:t>Queue,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Dequeue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implementation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using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Arrays</a:t>
            </a:r>
            <a:r>
              <a:rPr dirty="0" sz="2400" spc="5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Linked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List.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Applications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of </a:t>
            </a:r>
            <a:r>
              <a:rPr dirty="0" sz="2400">
                <a:latin typeface="Calibri"/>
                <a:cs typeface="Calibri"/>
              </a:rPr>
              <a:t>Queue: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Case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Study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–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Josephus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problem,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CPU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scheduling-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Implementation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using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queue </a:t>
            </a:r>
            <a:r>
              <a:rPr dirty="0" sz="2400">
                <a:latin typeface="Calibri"/>
                <a:cs typeface="Calibri"/>
              </a:rPr>
              <a:t>(simple</a:t>
            </a:r>
            <a:r>
              <a:rPr dirty="0" sz="2400" spc="22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/circular).</a:t>
            </a:r>
            <a:r>
              <a:rPr dirty="0" sz="2400" spc="2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General:</a:t>
            </a:r>
            <a:r>
              <a:rPr dirty="0" sz="2400" spc="2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N-</a:t>
            </a:r>
            <a:r>
              <a:rPr dirty="0" sz="2400">
                <a:latin typeface="Calibri"/>
                <a:cs typeface="Calibri"/>
              </a:rPr>
              <a:t>ary</a:t>
            </a:r>
            <a:r>
              <a:rPr dirty="0" sz="2400" spc="2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trees,</a:t>
            </a:r>
            <a:r>
              <a:rPr dirty="0" sz="2400" spc="22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Binary</a:t>
            </a:r>
            <a:r>
              <a:rPr dirty="0" sz="2400" spc="2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Trees,</a:t>
            </a:r>
            <a:r>
              <a:rPr dirty="0" sz="2400" spc="22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Binary</a:t>
            </a:r>
            <a:r>
              <a:rPr dirty="0" sz="2400" spc="2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Search</a:t>
            </a:r>
            <a:r>
              <a:rPr dirty="0" sz="2400" spc="22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Trees</a:t>
            </a:r>
            <a:r>
              <a:rPr dirty="0" sz="2400" spc="2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(BST)</a:t>
            </a:r>
            <a:r>
              <a:rPr dirty="0" sz="2400" spc="229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and </a:t>
            </a:r>
            <a:r>
              <a:rPr dirty="0" sz="2400">
                <a:latin typeface="Calibri"/>
                <a:cs typeface="Calibri"/>
              </a:rPr>
              <a:t>Forest:</a:t>
            </a:r>
            <a:r>
              <a:rPr dirty="0" sz="2400" spc="2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definition,</a:t>
            </a:r>
            <a:r>
              <a:rPr dirty="0" sz="2400" spc="2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properties,</a:t>
            </a:r>
            <a:r>
              <a:rPr dirty="0" sz="2400" spc="2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conversion</a:t>
            </a:r>
            <a:r>
              <a:rPr dirty="0" sz="2400" spc="3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2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</a:t>
            </a:r>
            <a:r>
              <a:rPr dirty="0" sz="2400" spc="29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N-</a:t>
            </a:r>
            <a:r>
              <a:rPr dirty="0" sz="2400">
                <a:latin typeface="Calibri"/>
                <a:cs typeface="Calibri"/>
              </a:rPr>
              <a:t>ary</a:t>
            </a:r>
            <a:r>
              <a:rPr dirty="0" sz="2400" spc="3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tree</a:t>
            </a:r>
            <a:r>
              <a:rPr dirty="0" sz="2400" spc="2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2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2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Forest</a:t>
            </a:r>
            <a:r>
              <a:rPr dirty="0" sz="2400" spc="2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2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29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binary </a:t>
            </a:r>
            <a:r>
              <a:rPr dirty="0" sz="2400">
                <a:latin typeface="Calibri"/>
                <a:cs typeface="Calibri"/>
              </a:rPr>
              <a:t>tree.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35">
                <a:latin typeface="Calibri"/>
                <a:cs typeface="Calibri"/>
              </a:rPr>
              <a:t>Traversal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trees: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Preorder,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Inorder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Postorder.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50886" y="252285"/>
            <a:ext cx="1469256" cy="7925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595" y="231986"/>
            <a:ext cx="4187190" cy="8248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dirty="0"/>
              <a:t>Data</a:t>
            </a:r>
            <a:r>
              <a:rPr dirty="0" spc="-75"/>
              <a:t> </a:t>
            </a:r>
            <a:r>
              <a:rPr dirty="0"/>
              <a:t>Structures</a:t>
            </a:r>
            <a:r>
              <a:rPr dirty="0" spc="-80"/>
              <a:t> </a:t>
            </a:r>
            <a:r>
              <a:rPr dirty="0"/>
              <a:t>and</a:t>
            </a:r>
            <a:r>
              <a:rPr dirty="0" spc="-85"/>
              <a:t> </a:t>
            </a:r>
            <a:r>
              <a:rPr dirty="0" spc="-10"/>
              <a:t>Applications </a:t>
            </a:r>
            <a:r>
              <a:rPr dirty="0">
                <a:solidFill>
                  <a:srgbClr val="C55A11"/>
                </a:solidFill>
              </a:rPr>
              <a:t>Overview-</a:t>
            </a:r>
            <a:r>
              <a:rPr dirty="0" spc="-10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Course</a:t>
            </a:r>
            <a:r>
              <a:rPr dirty="0" spc="-100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Contents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297432"/>
            <a:ext cx="8291830" cy="38100"/>
          </a:xfrm>
          <a:custGeom>
            <a:avLst/>
            <a:gdLst/>
            <a:ahLst/>
            <a:cxnLst/>
            <a:rect l="l" t="t" r="r" b="b"/>
            <a:pathLst>
              <a:path w="8291830" h="38100">
                <a:moveTo>
                  <a:pt x="8291703" y="0"/>
                </a:moveTo>
                <a:lnTo>
                  <a:pt x="0" y="0"/>
                </a:lnTo>
                <a:lnTo>
                  <a:pt x="0" y="38100"/>
                </a:lnTo>
                <a:lnTo>
                  <a:pt x="8291703" y="38100"/>
                </a:lnTo>
                <a:lnTo>
                  <a:pt x="8291703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10388" y="1519555"/>
            <a:ext cx="11115675" cy="4406265"/>
          </a:xfrm>
          <a:prstGeom prst="rect">
            <a:avLst/>
          </a:prstGeom>
        </p:spPr>
        <p:txBody>
          <a:bodyPr wrap="square" lIns="0" tIns="1905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500"/>
              </a:spcBef>
            </a:pP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Unit</a:t>
            </a:r>
            <a:r>
              <a:rPr dirty="0" sz="2400" spc="-5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2E5496"/>
                </a:solidFill>
                <a:latin typeface="Calibri"/>
                <a:cs typeface="Calibri"/>
              </a:rPr>
              <a:t>-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3</a:t>
            </a:r>
            <a:r>
              <a:rPr dirty="0" sz="2400" spc="-5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:</a:t>
            </a:r>
            <a:r>
              <a:rPr dirty="0" sz="2400" spc="-50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Application</a:t>
            </a:r>
            <a:r>
              <a:rPr dirty="0" sz="2400" spc="-4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of</a:t>
            </a:r>
            <a:r>
              <a:rPr dirty="0" sz="2400" spc="-4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2E5496"/>
                </a:solidFill>
                <a:latin typeface="Calibri"/>
                <a:cs typeface="Calibri"/>
              </a:rPr>
              <a:t>Trees</a:t>
            </a:r>
            <a:r>
              <a:rPr dirty="0" sz="2400" spc="-5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and</a:t>
            </a:r>
            <a:r>
              <a:rPr dirty="0" sz="2400" spc="-5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Introduction</a:t>
            </a:r>
            <a:r>
              <a:rPr dirty="0" sz="2400" spc="-4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to</a:t>
            </a:r>
            <a:r>
              <a:rPr dirty="0" sz="2400" spc="-4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2E5496"/>
                </a:solidFill>
                <a:latin typeface="Calibri"/>
                <a:cs typeface="Calibri"/>
              </a:rPr>
              <a:t>Graphs</a:t>
            </a:r>
            <a:endParaRPr sz="2400">
              <a:latin typeface="Calibri"/>
              <a:cs typeface="Calibri"/>
            </a:endParaRPr>
          </a:p>
          <a:p>
            <a:pPr algn="just" marL="457200" marR="5080" indent="34925">
              <a:lnSpc>
                <a:spcPct val="100000"/>
              </a:lnSpc>
              <a:spcBef>
                <a:spcPts val="1405"/>
              </a:spcBef>
            </a:pPr>
            <a:r>
              <a:rPr dirty="0" sz="2400">
                <a:latin typeface="Calibri"/>
                <a:cs typeface="Calibri"/>
              </a:rPr>
              <a:t>Implementation</a:t>
            </a:r>
            <a:r>
              <a:rPr dirty="0" sz="2400" spc="2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25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BST</a:t>
            </a:r>
            <a:r>
              <a:rPr dirty="0" sz="2400" spc="2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using</a:t>
            </a:r>
            <a:r>
              <a:rPr dirty="0" sz="2400" spc="2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arrays</a:t>
            </a:r>
            <a:r>
              <a:rPr dirty="0" sz="2400" spc="25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25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dynamic</a:t>
            </a:r>
            <a:r>
              <a:rPr dirty="0" sz="2400" spc="25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allocation:</a:t>
            </a:r>
            <a:r>
              <a:rPr dirty="0" sz="2400" spc="2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Insertion</a:t>
            </a:r>
            <a:r>
              <a:rPr dirty="0" sz="2400" spc="2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254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deletion </a:t>
            </a:r>
            <a:r>
              <a:rPr dirty="0" sz="2400">
                <a:latin typeface="Calibri"/>
                <a:cs typeface="Calibri"/>
              </a:rPr>
              <a:t>operations,</a:t>
            </a:r>
            <a:r>
              <a:rPr dirty="0" sz="2400" spc="1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Implementation</a:t>
            </a:r>
            <a:r>
              <a:rPr dirty="0" sz="2400" spc="11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1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binary</a:t>
            </a:r>
            <a:r>
              <a:rPr dirty="0" sz="2400" spc="1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expression</a:t>
            </a:r>
            <a:r>
              <a:rPr dirty="0" sz="2400" spc="13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tree.,</a:t>
            </a:r>
            <a:r>
              <a:rPr dirty="0" sz="2400" spc="1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Threaded</a:t>
            </a:r>
            <a:r>
              <a:rPr dirty="0" sz="2400" spc="1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binary</a:t>
            </a:r>
            <a:r>
              <a:rPr dirty="0" sz="2400" spc="1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search</a:t>
            </a:r>
            <a:r>
              <a:rPr dirty="0" sz="2400" spc="13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tree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9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its</a:t>
            </a:r>
            <a:r>
              <a:rPr dirty="0" sz="2400" spc="9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implementation.</a:t>
            </a:r>
            <a:r>
              <a:rPr dirty="0" sz="2400" spc="9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Heap:</a:t>
            </a:r>
            <a:r>
              <a:rPr dirty="0" sz="2400" spc="9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Implementation</a:t>
            </a:r>
            <a:r>
              <a:rPr dirty="0" sz="2400" spc="9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using</a:t>
            </a:r>
            <a:r>
              <a:rPr dirty="0" sz="2400" spc="9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arrays.</a:t>
            </a:r>
            <a:r>
              <a:rPr dirty="0" sz="2400" spc="9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Implementation</a:t>
            </a:r>
            <a:r>
              <a:rPr dirty="0" sz="2400" spc="95">
                <a:latin typeface="Calibri"/>
                <a:cs typeface="Calibri"/>
              </a:rPr>
              <a:t>  </a:t>
            </a:r>
            <a:r>
              <a:rPr dirty="0" sz="2400" spc="-25">
                <a:latin typeface="Calibri"/>
                <a:cs typeface="Calibri"/>
              </a:rPr>
              <a:t>of </a:t>
            </a:r>
            <a:r>
              <a:rPr dirty="0" sz="2400">
                <a:latin typeface="Calibri"/>
                <a:cs typeface="Calibri"/>
              </a:rPr>
              <a:t>Priority</a:t>
            </a:r>
            <a:r>
              <a:rPr dirty="0" sz="2400" spc="3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Queue</a:t>
            </a:r>
            <a:r>
              <a:rPr dirty="0" sz="2400" spc="3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using</a:t>
            </a:r>
            <a:r>
              <a:rPr dirty="0" sz="2400" spc="3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heap</a:t>
            </a:r>
            <a:r>
              <a:rPr dirty="0" sz="2400" spc="3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-</a:t>
            </a:r>
            <a:r>
              <a:rPr dirty="0" sz="2400" spc="3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min</a:t>
            </a:r>
            <a:r>
              <a:rPr dirty="0" sz="2400" spc="3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3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max</a:t>
            </a:r>
            <a:r>
              <a:rPr dirty="0" sz="2400" spc="3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heap.</a:t>
            </a:r>
            <a:r>
              <a:rPr dirty="0" sz="2400" spc="3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Applications</a:t>
            </a:r>
            <a:r>
              <a:rPr dirty="0" sz="2400" spc="3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3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Trees</a:t>
            </a:r>
            <a:r>
              <a:rPr dirty="0" sz="2400" spc="4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39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Heaps: </a:t>
            </a:r>
            <a:r>
              <a:rPr dirty="0" sz="2400">
                <a:latin typeface="Calibri"/>
                <a:cs typeface="Calibri"/>
              </a:rPr>
              <a:t>Implementation of a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dictionary /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decision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tree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(Words</a:t>
            </a:r>
            <a:r>
              <a:rPr dirty="0" sz="2400">
                <a:latin typeface="Calibri"/>
                <a:cs typeface="Calibri"/>
              </a:rPr>
              <a:t> with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their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meanings).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Balanced </a:t>
            </a:r>
            <a:r>
              <a:rPr dirty="0" sz="2400">
                <a:latin typeface="Calibri"/>
                <a:cs typeface="Calibri"/>
              </a:rPr>
              <a:t>Trees:</a:t>
            </a:r>
            <a:r>
              <a:rPr dirty="0" sz="2400" spc="2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definition,</a:t>
            </a:r>
            <a:r>
              <a:rPr dirty="0" sz="2400" spc="2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AVL</a:t>
            </a:r>
            <a:r>
              <a:rPr dirty="0" sz="2400" spc="2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Trees,</a:t>
            </a:r>
            <a:r>
              <a:rPr dirty="0" sz="2400" spc="2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Rotation,</a:t>
            </a:r>
            <a:r>
              <a:rPr dirty="0" sz="2400" spc="2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Splay</a:t>
            </a:r>
            <a:r>
              <a:rPr dirty="0" sz="2400" spc="2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Tree,</a:t>
            </a:r>
            <a:r>
              <a:rPr dirty="0" sz="2400" spc="2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Graphs:</a:t>
            </a:r>
            <a:r>
              <a:rPr dirty="0" sz="2400" spc="2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Introduction,</a:t>
            </a:r>
            <a:r>
              <a:rPr dirty="0" sz="2400" spc="2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Properties, Representation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graphs: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Adjacency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matrix,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Adjacency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list.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Implementation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graphs </a:t>
            </a:r>
            <a:r>
              <a:rPr dirty="0" sz="2400">
                <a:latin typeface="Calibri"/>
                <a:cs typeface="Calibri"/>
              </a:rPr>
              <a:t>using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adjacency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matrix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lists.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Graph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traversal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methods: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Depth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first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search,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Breadth </a:t>
            </a:r>
            <a:r>
              <a:rPr dirty="0" sz="2400">
                <a:latin typeface="Calibri"/>
                <a:cs typeface="Calibri"/>
              </a:rPr>
              <a:t>first</a:t>
            </a:r>
            <a:r>
              <a:rPr dirty="0" sz="2400" spc="29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search</a:t>
            </a:r>
            <a:r>
              <a:rPr dirty="0" sz="2400" spc="29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techniques.</a:t>
            </a:r>
            <a:r>
              <a:rPr dirty="0" sz="2400" spc="29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Application:</a:t>
            </a:r>
            <a:r>
              <a:rPr dirty="0" sz="2400" spc="29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Graph</a:t>
            </a:r>
            <a:r>
              <a:rPr dirty="0" sz="2400" spc="29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representation:</a:t>
            </a:r>
            <a:r>
              <a:rPr dirty="0" sz="2400" spc="29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Representation</a:t>
            </a:r>
            <a:r>
              <a:rPr dirty="0" sz="2400" spc="290">
                <a:latin typeface="Calibri"/>
                <a:cs typeface="Calibri"/>
              </a:rPr>
              <a:t>  </a:t>
            </a:r>
            <a:r>
              <a:rPr dirty="0" sz="2400" spc="-25">
                <a:latin typeface="Calibri"/>
                <a:cs typeface="Calibri"/>
              </a:rPr>
              <a:t>of </a:t>
            </a:r>
            <a:r>
              <a:rPr dirty="0" sz="2400">
                <a:latin typeface="Calibri"/>
                <a:cs typeface="Calibri"/>
              </a:rPr>
              <a:t>computer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network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topology.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50886" y="252285"/>
            <a:ext cx="1469256" cy="7925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297432"/>
            <a:ext cx="8291830" cy="38100"/>
          </a:xfrm>
          <a:custGeom>
            <a:avLst/>
            <a:gdLst/>
            <a:ahLst/>
            <a:cxnLst/>
            <a:rect l="l" t="t" r="r" b="b"/>
            <a:pathLst>
              <a:path w="8291830" h="38100">
                <a:moveTo>
                  <a:pt x="8291703" y="0"/>
                </a:moveTo>
                <a:lnTo>
                  <a:pt x="0" y="0"/>
                </a:lnTo>
                <a:lnTo>
                  <a:pt x="0" y="38100"/>
                </a:lnTo>
                <a:lnTo>
                  <a:pt x="8291703" y="38100"/>
                </a:lnTo>
                <a:lnTo>
                  <a:pt x="8291703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67131" y="231986"/>
            <a:ext cx="11115675" cy="4095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5910" marR="6650990" indent="20955">
              <a:lnSpc>
                <a:spcPct val="109300"/>
              </a:lnSpc>
              <a:spcBef>
                <a:spcPts val="95"/>
              </a:spcBef>
            </a:pP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Data</a:t>
            </a:r>
            <a:r>
              <a:rPr dirty="0" sz="2400" spc="-7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Structures</a:t>
            </a:r>
            <a:r>
              <a:rPr dirty="0" sz="2400" spc="-80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and</a:t>
            </a:r>
            <a:r>
              <a:rPr dirty="0" sz="2400" spc="-8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Overview-</a:t>
            </a:r>
            <a:r>
              <a:rPr dirty="0" sz="2400" spc="-10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Course</a:t>
            </a:r>
            <a:r>
              <a:rPr dirty="0" sz="2400" spc="-10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C55A11"/>
                </a:solidFill>
                <a:latin typeface="Calibri"/>
                <a:cs typeface="Calibri"/>
              </a:rPr>
              <a:t>Contents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55"/>
              </a:spcBef>
            </a:pPr>
            <a:endParaRPr sz="24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</a:pP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Unit</a:t>
            </a:r>
            <a:r>
              <a:rPr dirty="0" sz="2400" spc="-5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2E5496"/>
                </a:solidFill>
                <a:latin typeface="Calibri"/>
                <a:cs typeface="Calibri"/>
              </a:rPr>
              <a:t>-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4</a:t>
            </a:r>
            <a:r>
              <a:rPr dirty="0" sz="2400" spc="-4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:</a:t>
            </a:r>
            <a:r>
              <a:rPr dirty="0" sz="2400" spc="-40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Applications</a:t>
            </a:r>
            <a:r>
              <a:rPr dirty="0" sz="2400" spc="-40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of</a:t>
            </a:r>
            <a:r>
              <a:rPr dirty="0" sz="2400" spc="-4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Graphs</a:t>
            </a:r>
            <a:r>
              <a:rPr dirty="0" sz="2400" spc="-3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,</a:t>
            </a:r>
            <a:r>
              <a:rPr dirty="0" sz="2400" spc="-3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2E5496"/>
                </a:solidFill>
                <a:latin typeface="Calibri"/>
                <a:cs typeface="Calibri"/>
              </a:rPr>
              <a:t>B-</a:t>
            </a:r>
            <a:r>
              <a:rPr dirty="0" sz="2400" spc="-20" b="1">
                <a:solidFill>
                  <a:srgbClr val="2E5496"/>
                </a:solidFill>
                <a:latin typeface="Calibri"/>
                <a:cs typeface="Calibri"/>
              </a:rPr>
              <a:t>Trees,</a:t>
            </a:r>
            <a:r>
              <a:rPr dirty="0" sz="2400" spc="-4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Suffix</a:t>
            </a:r>
            <a:r>
              <a:rPr dirty="0" sz="2400" spc="-20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spc="-25" b="1">
                <a:solidFill>
                  <a:srgbClr val="2E5496"/>
                </a:solidFill>
                <a:latin typeface="Calibri"/>
                <a:cs typeface="Calibri"/>
              </a:rPr>
              <a:t>Tree</a:t>
            </a:r>
            <a:r>
              <a:rPr dirty="0" sz="2400" spc="-50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and</a:t>
            </a:r>
            <a:r>
              <a:rPr dirty="0" sz="2400" spc="-50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2E5496"/>
                </a:solidFill>
                <a:latin typeface="Calibri"/>
                <a:cs typeface="Calibri"/>
              </a:rPr>
              <a:t>Hashing</a:t>
            </a:r>
            <a:endParaRPr sz="2400">
              <a:latin typeface="Calibri"/>
              <a:cs typeface="Calibri"/>
            </a:endParaRPr>
          </a:p>
          <a:p>
            <a:pPr algn="just" marL="457200" marR="5080" indent="-35560">
              <a:lnSpc>
                <a:spcPct val="100000"/>
              </a:lnSpc>
              <a:spcBef>
                <a:spcPts val="1405"/>
              </a:spcBef>
            </a:pPr>
            <a:r>
              <a:rPr dirty="0" sz="2400">
                <a:latin typeface="Calibri"/>
                <a:cs typeface="Calibri"/>
              </a:rPr>
              <a:t>Application</a:t>
            </a:r>
            <a:r>
              <a:rPr dirty="0" sz="2400" spc="2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25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BFS</a:t>
            </a:r>
            <a:r>
              <a:rPr dirty="0" sz="2400" spc="2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25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DFS:</a:t>
            </a:r>
            <a:r>
              <a:rPr dirty="0" sz="2400" spc="2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Connectivity</a:t>
            </a:r>
            <a:r>
              <a:rPr dirty="0" sz="2400" spc="2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25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graph,</a:t>
            </a:r>
            <a:r>
              <a:rPr dirty="0" sz="2400" spc="2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finding</a:t>
            </a:r>
            <a:r>
              <a:rPr dirty="0" sz="2400" spc="2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path</a:t>
            </a:r>
            <a:r>
              <a:rPr dirty="0" sz="2400" spc="2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2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25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network.</a:t>
            </a:r>
            <a:r>
              <a:rPr dirty="0" sz="2400" spc="2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Suffix </a:t>
            </a:r>
            <a:r>
              <a:rPr dirty="0" sz="2400">
                <a:latin typeface="Calibri"/>
                <a:cs typeface="Calibri"/>
              </a:rPr>
              <a:t>Trees:</a:t>
            </a:r>
            <a:r>
              <a:rPr dirty="0" sz="2400" spc="3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Definition,</a:t>
            </a:r>
            <a:r>
              <a:rPr dirty="0" sz="2400" spc="3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Introduction</a:t>
            </a:r>
            <a:r>
              <a:rPr dirty="0" sz="2400" spc="3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3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Trie</a:t>
            </a:r>
            <a:r>
              <a:rPr dirty="0" sz="2400" spc="3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Trees,</a:t>
            </a:r>
            <a:r>
              <a:rPr dirty="0" sz="2400" spc="3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Suffix</a:t>
            </a:r>
            <a:r>
              <a:rPr dirty="0" sz="2400" spc="3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trees.</a:t>
            </a:r>
            <a:r>
              <a:rPr dirty="0" sz="2400" spc="3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Implementations</a:t>
            </a:r>
            <a:r>
              <a:rPr dirty="0" sz="2400" spc="3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38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TRIE </a:t>
            </a:r>
            <a:r>
              <a:rPr dirty="0" sz="2400">
                <a:latin typeface="Calibri"/>
                <a:cs typeface="Calibri"/>
              </a:rPr>
              <a:t>trees,</a:t>
            </a:r>
            <a:r>
              <a:rPr dirty="0" sz="2400" spc="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insert,</a:t>
            </a:r>
            <a:r>
              <a:rPr dirty="0" sz="2400" spc="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delete</a:t>
            </a:r>
            <a:r>
              <a:rPr dirty="0" sz="2400" spc="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search</a:t>
            </a:r>
            <a:r>
              <a:rPr dirty="0" sz="2400" spc="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operations.</a:t>
            </a:r>
            <a:r>
              <a:rPr dirty="0" sz="2400" spc="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Hashing:</a:t>
            </a:r>
            <a:r>
              <a:rPr dirty="0" sz="2400" spc="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Simple</a:t>
            </a:r>
            <a:r>
              <a:rPr dirty="0" sz="2400" spc="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mapping</a:t>
            </a:r>
            <a:r>
              <a:rPr dirty="0" sz="2400" spc="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/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Hashing:</a:t>
            </a:r>
            <a:r>
              <a:rPr dirty="0" sz="2400" spc="6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hash </a:t>
            </a:r>
            <a:r>
              <a:rPr dirty="0" sz="2400">
                <a:latin typeface="Calibri"/>
                <a:cs typeface="Calibri"/>
              </a:rPr>
              <a:t>function,</a:t>
            </a:r>
            <a:r>
              <a:rPr dirty="0" sz="2400" spc="10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hash</a:t>
            </a:r>
            <a:r>
              <a:rPr dirty="0" sz="2400" spc="10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table,</a:t>
            </a:r>
            <a:r>
              <a:rPr dirty="0" sz="2400" spc="10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Collision</a:t>
            </a:r>
            <a:r>
              <a:rPr dirty="0" sz="2400" spc="10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Handling:</a:t>
            </a:r>
            <a:r>
              <a:rPr dirty="0" sz="2400" spc="10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Separate</a:t>
            </a:r>
            <a:r>
              <a:rPr dirty="0" sz="2400" spc="9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Chaining</a:t>
            </a:r>
            <a:r>
              <a:rPr dirty="0" sz="2400" spc="10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&amp;</a:t>
            </a:r>
            <a:r>
              <a:rPr dirty="0" sz="2400" spc="10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Open</a:t>
            </a:r>
            <a:r>
              <a:rPr dirty="0" sz="2400" spc="110">
                <a:latin typeface="Calibri"/>
                <a:cs typeface="Calibri"/>
              </a:rPr>
              <a:t>  </a:t>
            </a:r>
            <a:r>
              <a:rPr dirty="0" sz="2400" spc="-10">
                <a:latin typeface="Calibri"/>
                <a:cs typeface="Calibri"/>
              </a:rPr>
              <a:t>Addressing, </a:t>
            </a:r>
            <a:r>
              <a:rPr dirty="0" sz="2400">
                <a:latin typeface="Calibri"/>
                <a:cs typeface="Calibri"/>
              </a:rPr>
              <a:t>Double</a:t>
            </a:r>
            <a:r>
              <a:rPr dirty="0" sz="2400" spc="1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Hashing,</a:t>
            </a:r>
            <a:r>
              <a:rPr dirty="0" sz="2400" spc="1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1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Rehashing.</a:t>
            </a:r>
            <a:r>
              <a:rPr dirty="0" sz="2400" spc="1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Applications:</a:t>
            </a:r>
            <a:r>
              <a:rPr dirty="0" sz="2400" spc="1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URLs</a:t>
            </a:r>
            <a:r>
              <a:rPr dirty="0" sz="2400" spc="1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decoding,</a:t>
            </a:r>
            <a:r>
              <a:rPr dirty="0" sz="2400" spc="1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</a:t>
            </a:r>
            <a:r>
              <a:rPr dirty="0" sz="2400" spc="1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prediction</a:t>
            </a:r>
            <a:r>
              <a:rPr dirty="0" sz="2400" spc="1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using </a:t>
            </a:r>
            <a:r>
              <a:rPr dirty="0" sz="2400">
                <a:latin typeface="Calibri"/>
                <a:cs typeface="Calibri"/>
              </a:rPr>
              <a:t>TRIE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trees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/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Suffix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Trees.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50886" y="252285"/>
            <a:ext cx="1469256" cy="79254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20955">
              <a:lnSpc>
                <a:spcPct val="109300"/>
              </a:lnSpc>
              <a:spcBef>
                <a:spcPts val="95"/>
              </a:spcBef>
            </a:pPr>
            <a:r>
              <a:rPr dirty="0"/>
              <a:t>Data</a:t>
            </a:r>
            <a:r>
              <a:rPr dirty="0" spc="-65"/>
              <a:t> </a:t>
            </a:r>
            <a:r>
              <a:rPr dirty="0"/>
              <a:t>Structures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75"/>
              <a:t> </a:t>
            </a:r>
            <a:r>
              <a:rPr dirty="0"/>
              <a:t>its</a:t>
            </a:r>
            <a:r>
              <a:rPr dirty="0" spc="-65"/>
              <a:t> </a:t>
            </a:r>
            <a:r>
              <a:rPr dirty="0" spc="-10"/>
              <a:t>Applications </a:t>
            </a:r>
            <a:r>
              <a:rPr dirty="0">
                <a:solidFill>
                  <a:srgbClr val="C55A11"/>
                </a:solidFill>
              </a:rPr>
              <a:t>Overview-</a:t>
            </a:r>
            <a:r>
              <a:rPr dirty="0" spc="-10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Course</a:t>
            </a:r>
            <a:r>
              <a:rPr dirty="0" spc="-100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Contents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297432"/>
            <a:ext cx="8291830" cy="38100"/>
          </a:xfrm>
          <a:custGeom>
            <a:avLst/>
            <a:gdLst/>
            <a:ahLst/>
            <a:cxnLst/>
            <a:rect l="l" t="t" r="r" b="b"/>
            <a:pathLst>
              <a:path w="8291830" h="38100">
                <a:moveTo>
                  <a:pt x="8291703" y="0"/>
                </a:moveTo>
                <a:lnTo>
                  <a:pt x="0" y="0"/>
                </a:lnTo>
                <a:lnTo>
                  <a:pt x="0" y="38100"/>
                </a:lnTo>
                <a:lnTo>
                  <a:pt x="8291703" y="38100"/>
                </a:lnTo>
                <a:lnTo>
                  <a:pt x="8291703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0325" rIns="0" bIns="0" rtlCol="0" vert="horz">
            <a:spAutoFit/>
          </a:bodyPr>
          <a:lstStyle/>
          <a:p>
            <a:pPr marL="100965">
              <a:lnSpc>
                <a:spcPct val="100000"/>
              </a:lnSpc>
              <a:spcBef>
                <a:spcPts val="475"/>
              </a:spcBef>
            </a:pPr>
            <a:r>
              <a:rPr dirty="0" spc="-55"/>
              <a:t>Text</a:t>
            </a:r>
            <a:r>
              <a:rPr dirty="0" spc="-45"/>
              <a:t> </a:t>
            </a:r>
            <a:r>
              <a:rPr dirty="0"/>
              <a:t>Book</a:t>
            </a:r>
            <a:r>
              <a:rPr dirty="0" spc="-35"/>
              <a:t> </a:t>
            </a:r>
            <a:r>
              <a:rPr dirty="0" spc="-50"/>
              <a:t>:</a:t>
            </a:r>
          </a:p>
          <a:p>
            <a:pPr marL="100965" marR="5080">
              <a:lnSpc>
                <a:spcPct val="100800"/>
              </a:lnSpc>
              <a:spcBef>
                <a:spcPts val="350"/>
              </a:spcBef>
            </a:pP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"Data</a:t>
            </a:r>
            <a:r>
              <a:rPr dirty="0" spc="32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Structures</a:t>
            </a:r>
            <a:r>
              <a:rPr dirty="0" spc="32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using</a:t>
            </a:r>
            <a:r>
              <a:rPr dirty="0" spc="33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dirty="0" spc="33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/</a:t>
            </a:r>
            <a:r>
              <a:rPr dirty="0" spc="32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C++",</a:t>
            </a:r>
            <a:r>
              <a:rPr dirty="0" spc="33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Langsum</a:t>
            </a:r>
            <a:r>
              <a:rPr dirty="0" spc="32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Yedidyah,</a:t>
            </a:r>
            <a:r>
              <a:rPr dirty="0" spc="32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Moshe</a:t>
            </a:r>
            <a:r>
              <a:rPr dirty="0" spc="32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J</a:t>
            </a:r>
            <a:r>
              <a:rPr dirty="0" spc="32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Augenstein,</a:t>
            </a:r>
            <a:r>
              <a:rPr dirty="0" spc="33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Aaron</a:t>
            </a:r>
            <a:r>
              <a:rPr dirty="0" spc="30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pc="-50" b="0">
                <a:solidFill>
                  <a:srgbClr val="000000"/>
                </a:solidFill>
                <a:latin typeface="Calibri"/>
                <a:cs typeface="Calibri"/>
              </a:rPr>
              <a:t>M </a:t>
            </a:r>
            <a:r>
              <a:rPr dirty="0" spc="-30" b="0">
                <a:solidFill>
                  <a:srgbClr val="000000"/>
                </a:solidFill>
                <a:latin typeface="Calibri"/>
                <a:cs typeface="Calibri"/>
              </a:rPr>
              <a:t>Tenenbaum</a:t>
            </a:r>
            <a:r>
              <a:rPr dirty="0" spc="-5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pc="-10" b="0">
                <a:solidFill>
                  <a:srgbClr val="000000"/>
                </a:solidFill>
                <a:latin typeface="Calibri"/>
                <a:cs typeface="Calibri"/>
              </a:rPr>
              <a:t>Pearson</a:t>
            </a:r>
            <a:r>
              <a:rPr dirty="0" spc="-5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pc="-10" b="0">
                <a:solidFill>
                  <a:srgbClr val="000000"/>
                </a:solidFill>
                <a:latin typeface="Calibri"/>
                <a:cs typeface="Calibri"/>
              </a:rPr>
              <a:t>Education</a:t>
            </a:r>
            <a:r>
              <a:rPr dirty="0" spc="-6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Inc,</a:t>
            </a:r>
            <a:r>
              <a:rPr dirty="0" spc="-5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2nd</a:t>
            </a:r>
            <a:r>
              <a:rPr dirty="0" spc="-5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pc="-10" b="0">
                <a:solidFill>
                  <a:srgbClr val="000000"/>
                </a:solidFill>
                <a:latin typeface="Calibri"/>
                <a:cs typeface="Calibri"/>
              </a:rPr>
              <a:t>edition,2015.</a:t>
            </a:r>
          </a:p>
          <a:p>
            <a:pPr marL="100965">
              <a:lnSpc>
                <a:spcPct val="100000"/>
              </a:lnSpc>
              <a:spcBef>
                <a:spcPts val="1680"/>
              </a:spcBef>
            </a:pPr>
            <a:r>
              <a:rPr dirty="0" spc="-10"/>
              <a:t>Reference</a:t>
            </a:r>
            <a:r>
              <a:rPr dirty="0" spc="-85"/>
              <a:t> </a:t>
            </a:r>
            <a:r>
              <a:rPr dirty="0" spc="-10"/>
              <a:t>Book:</a:t>
            </a:r>
          </a:p>
          <a:p>
            <a:pPr marL="12700" marR="6350">
              <a:lnSpc>
                <a:spcPct val="100400"/>
              </a:lnSpc>
              <a:spcBef>
                <a:spcPts val="375"/>
              </a:spcBef>
              <a:tabLst>
                <a:tab pos="838200" algn="l"/>
                <a:tab pos="2237740" algn="l"/>
                <a:tab pos="2832100" algn="l"/>
                <a:tab pos="4011295" algn="l"/>
                <a:tab pos="4970780" algn="l"/>
                <a:tab pos="5328920" algn="l"/>
                <a:tab pos="6784340" algn="l"/>
                <a:tab pos="7680325" algn="l"/>
                <a:tab pos="8521700" algn="l"/>
                <a:tab pos="9472930" algn="l"/>
                <a:tab pos="9968230" algn="l"/>
              </a:tabLst>
            </a:pPr>
            <a:r>
              <a:rPr dirty="0" spc="-10" b="0">
                <a:solidFill>
                  <a:srgbClr val="000000"/>
                </a:solidFill>
                <a:latin typeface="Calibri"/>
                <a:cs typeface="Calibri"/>
              </a:rPr>
              <a:t>"Data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dirty="0" spc="-10" b="0">
                <a:solidFill>
                  <a:srgbClr val="000000"/>
                </a:solidFill>
                <a:latin typeface="Calibri"/>
                <a:cs typeface="Calibri"/>
              </a:rPr>
              <a:t>Structures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dirty="0" spc="-25" b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dirty="0" spc="-10" b="0">
                <a:solidFill>
                  <a:srgbClr val="000000"/>
                </a:solidFill>
                <a:latin typeface="Calibri"/>
                <a:cs typeface="Calibri"/>
              </a:rPr>
              <a:t>Program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dirty="0" spc="-10" b="0">
                <a:solidFill>
                  <a:srgbClr val="000000"/>
                </a:solidFill>
                <a:latin typeface="Calibri"/>
                <a:cs typeface="Calibri"/>
              </a:rPr>
              <a:t>Design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dirty="0" spc="-25" b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	C",</a:t>
            </a:r>
            <a:r>
              <a:rPr dirty="0" spc="44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pc="-10" b="0">
                <a:solidFill>
                  <a:srgbClr val="000000"/>
                </a:solidFill>
                <a:latin typeface="Calibri"/>
                <a:cs typeface="Calibri"/>
              </a:rPr>
              <a:t>Robert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dirty="0" spc="-10" b="0">
                <a:solidFill>
                  <a:srgbClr val="000000"/>
                </a:solidFill>
                <a:latin typeface="Calibri"/>
                <a:cs typeface="Calibri"/>
              </a:rPr>
              <a:t>Kruse,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dirty="0" spc="-10" b="0">
                <a:solidFill>
                  <a:srgbClr val="000000"/>
                </a:solidFill>
                <a:latin typeface="Calibri"/>
                <a:cs typeface="Calibri"/>
              </a:rPr>
              <a:t>Bruce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dirty="0" spc="-10" b="0">
                <a:solidFill>
                  <a:srgbClr val="000000"/>
                </a:solidFill>
                <a:latin typeface="Calibri"/>
                <a:cs typeface="Calibri"/>
              </a:rPr>
              <a:t>Leung,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dirty="0" spc="-25" b="0">
                <a:solidFill>
                  <a:srgbClr val="000000"/>
                </a:solidFill>
                <a:latin typeface="Calibri"/>
                <a:cs typeface="Calibri"/>
              </a:rPr>
              <a:t>C.L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dirty="0" spc="-60" b="0">
                <a:solidFill>
                  <a:srgbClr val="000000"/>
                </a:solidFill>
                <a:latin typeface="Calibri"/>
                <a:cs typeface="Calibri"/>
              </a:rPr>
              <a:t>Tondo,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Shashi</a:t>
            </a:r>
            <a:r>
              <a:rPr dirty="0" spc="-6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Mogalla,</a:t>
            </a:r>
            <a:r>
              <a:rPr dirty="0" spc="-6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pc="-10" b="0">
                <a:solidFill>
                  <a:srgbClr val="000000"/>
                </a:solidFill>
                <a:latin typeface="Calibri"/>
                <a:cs typeface="Calibri"/>
              </a:rPr>
              <a:t>Pearson,</a:t>
            </a:r>
            <a:r>
              <a:rPr dirty="0" spc="-5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2nd</a:t>
            </a:r>
            <a:r>
              <a:rPr dirty="0" spc="-5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b="0">
                <a:solidFill>
                  <a:srgbClr val="000000"/>
                </a:solidFill>
                <a:latin typeface="Calibri"/>
                <a:cs typeface="Calibri"/>
              </a:rPr>
              <a:t>Edition,</a:t>
            </a:r>
            <a:r>
              <a:rPr dirty="0" spc="-6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pc="-20" b="0">
                <a:solidFill>
                  <a:srgbClr val="000000"/>
                </a:solidFill>
                <a:latin typeface="Calibri"/>
                <a:cs typeface="Calibri"/>
              </a:rPr>
              <a:t>2019</a:t>
            </a: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50886" y="218122"/>
            <a:ext cx="1469256" cy="79254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80645" marR="5080" indent="-47625">
              <a:lnSpc>
                <a:spcPct val="109300"/>
              </a:lnSpc>
              <a:spcBef>
                <a:spcPts val="95"/>
              </a:spcBef>
            </a:pPr>
            <a:r>
              <a:rPr dirty="0"/>
              <a:t>Data</a:t>
            </a:r>
            <a:r>
              <a:rPr dirty="0" spc="-65"/>
              <a:t> </a:t>
            </a:r>
            <a:r>
              <a:rPr dirty="0"/>
              <a:t>Structures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75"/>
              <a:t> </a:t>
            </a:r>
            <a:r>
              <a:rPr dirty="0"/>
              <a:t>its</a:t>
            </a:r>
            <a:r>
              <a:rPr dirty="0" spc="-65"/>
              <a:t> </a:t>
            </a:r>
            <a:r>
              <a:rPr dirty="0" spc="-10"/>
              <a:t>Applications </a:t>
            </a:r>
            <a:r>
              <a:rPr dirty="0" spc="-10">
                <a:solidFill>
                  <a:srgbClr val="C55A11"/>
                </a:solidFill>
              </a:rPr>
              <a:t>Evaluation</a:t>
            </a:r>
            <a:r>
              <a:rPr dirty="0" spc="-85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Policy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163066"/>
            <a:ext cx="8300084" cy="0"/>
          </a:xfrm>
          <a:custGeom>
            <a:avLst/>
            <a:gdLst/>
            <a:ahLst/>
            <a:cxnLst/>
            <a:rect l="l" t="t" r="r" b="b"/>
            <a:pathLst>
              <a:path w="8300084" h="0">
                <a:moveTo>
                  <a:pt x="0" y="0"/>
                </a:moveTo>
                <a:lnTo>
                  <a:pt x="8300084" y="0"/>
                </a:lnTo>
              </a:path>
            </a:pathLst>
          </a:custGeom>
          <a:ln w="38100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50886" y="218122"/>
            <a:ext cx="1469256" cy="792543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520" y="1380235"/>
            <a:ext cx="8353154" cy="547776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287901" y="2807461"/>
            <a:ext cx="4581525" cy="0"/>
          </a:xfrm>
          <a:custGeom>
            <a:avLst/>
            <a:gdLst/>
            <a:ahLst/>
            <a:cxnLst/>
            <a:rect l="l" t="t" r="r" b="b"/>
            <a:pathLst>
              <a:path w="4581525" h="0">
                <a:moveTo>
                  <a:pt x="0" y="0"/>
                </a:moveTo>
                <a:lnTo>
                  <a:pt x="4581525" y="0"/>
                </a:lnTo>
              </a:path>
            </a:pathLst>
          </a:custGeom>
          <a:ln w="38100">
            <a:solidFill>
              <a:srgbClr val="DFA16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765409" y="349516"/>
            <a:ext cx="1067435" cy="1078230"/>
          </a:xfrm>
          <a:custGeom>
            <a:avLst/>
            <a:gdLst/>
            <a:ahLst/>
            <a:cxnLst/>
            <a:rect l="l" t="t" r="r" b="b"/>
            <a:pathLst>
              <a:path w="1067434" h="1078230">
                <a:moveTo>
                  <a:pt x="1066901" y="0"/>
                </a:moveTo>
                <a:lnTo>
                  <a:pt x="0" y="0"/>
                </a:lnTo>
                <a:lnTo>
                  <a:pt x="0" y="45707"/>
                </a:lnTo>
                <a:lnTo>
                  <a:pt x="1021080" y="45707"/>
                </a:lnTo>
                <a:lnTo>
                  <a:pt x="1021080" y="1078090"/>
                </a:lnTo>
                <a:lnTo>
                  <a:pt x="1066787" y="1078090"/>
                </a:lnTo>
                <a:lnTo>
                  <a:pt x="1066787" y="45707"/>
                </a:lnTo>
                <a:lnTo>
                  <a:pt x="1066901" y="0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13842" y="5489702"/>
            <a:ext cx="1067435" cy="1078230"/>
          </a:xfrm>
          <a:custGeom>
            <a:avLst/>
            <a:gdLst/>
            <a:ahLst/>
            <a:cxnLst/>
            <a:rect l="l" t="t" r="r" b="b"/>
            <a:pathLst>
              <a:path w="1067435" h="1078229">
                <a:moveTo>
                  <a:pt x="1066888" y="1032446"/>
                </a:moveTo>
                <a:lnTo>
                  <a:pt x="45707" y="1032446"/>
                </a:lnTo>
                <a:lnTo>
                  <a:pt x="45707" y="0"/>
                </a:lnTo>
                <a:lnTo>
                  <a:pt x="0" y="0"/>
                </a:lnTo>
                <a:lnTo>
                  <a:pt x="0" y="1032446"/>
                </a:lnTo>
                <a:lnTo>
                  <a:pt x="0" y="1066888"/>
                </a:lnTo>
                <a:lnTo>
                  <a:pt x="0" y="1078153"/>
                </a:lnTo>
                <a:lnTo>
                  <a:pt x="1066888" y="1078153"/>
                </a:lnTo>
                <a:lnTo>
                  <a:pt x="1066888" y="1032446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406265" y="2858494"/>
            <a:ext cx="5979795" cy="134556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 sz="2400" spc="-20" b="1">
                <a:latin typeface="Calibri"/>
                <a:cs typeface="Calibri"/>
              </a:rPr>
              <a:t>Vandana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M</a:t>
            </a:r>
            <a:r>
              <a:rPr dirty="0" sz="2400" spc="-50" b="1">
                <a:latin typeface="Calibri"/>
                <a:cs typeface="Calibri"/>
              </a:rPr>
              <a:t> L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2400">
                <a:latin typeface="Calibri"/>
                <a:cs typeface="Calibri"/>
              </a:rPr>
              <a:t>Department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Computer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Science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&amp;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Engineering</a:t>
            </a:r>
            <a:endParaRPr sz="2400">
              <a:latin typeface="Calibri"/>
              <a:cs typeface="Calibri"/>
            </a:endParaRPr>
          </a:p>
          <a:p>
            <a:pPr marL="24765">
              <a:lnSpc>
                <a:spcPct val="100000"/>
              </a:lnSpc>
              <a:spcBef>
                <a:spcPts val="1245"/>
              </a:spcBef>
            </a:pPr>
            <a:r>
              <a:rPr dirty="0" sz="2400" spc="-10" b="1">
                <a:latin typeface="Calibri"/>
                <a:cs typeface="Calibri"/>
                <a:hlinkClick r:id="rId2"/>
              </a:rPr>
              <a:t>vandanamd@pes.edu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18838" y="2153869"/>
            <a:ext cx="230441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C55A11"/>
                </a:solidFill>
              </a:rPr>
              <a:t>THANK</a:t>
            </a:r>
            <a:r>
              <a:rPr dirty="0" sz="3600" spc="-110">
                <a:solidFill>
                  <a:srgbClr val="C55A11"/>
                </a:solidFill>
              </a:rPr>
              <a:t> </a:t>
            </a:r>
            <a:r>
              <a:rPr dirty="0" sz="3600" spc="-25">
                <a:solidFill>
                  <a:srgbClr val="C55A11"/>
                </a:solidFill>
              </a:rPr>
              <a:t>YOU</a:t>
            </a:r>
            <a:endParaRPr sz="360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7519" y="2149729"/>
            <a:ext cx="3173086" cy="17115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875" y="1868551"/>
            <a:ext cx="8052434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80">
                <a:solidFill>
                  <a:srgbClr val="000000"/>
                </a:solidFill>
              </a:rPr>
              <a:t>DATA</a:t>
            </a:r>
            <a:r>
              <a:rPr dirty="0" sz="3600" spc="-25">
                <a:solidFill>
                  <a:srgbClr val="000000"/>
                </a:solidFill>
              </a:rPr>
              <a:t> </a:t>
            </a:r>
            <a:r>
              <a:rPr dirty="0" sz="3600">
                <a:solidFill>
                  <a:srgbClr val="000000"/>
                </a:solidFill>
              </a:rPr>
              <a:t>STRUCTURES</a:t>
            </a:r>
            <a:r>
              <a:rPr dirty="0" sz="3600" spc="-90">
                <a:solidFill>
                  <a:srgbClr val="000000"/>
                </a:solidFill>
              </a:rPr>
              <a:t> </a:t>
            </a:r>
            <a:r>
              <a:rPr dirty="0" sz="3600">
                <a:solidFill>
                  <a:srgbClr val="000000"/>
                </a:solidFill>
              </a:rPr>
              <a:t>AND</a:t>
            </a:r>
            <a:r>
              <a:rPr dirty="0" sz="3600" spc="-55">
                <a:solidFill>
                  <a:srgbClr val="000000"/>
                </a:solidFill>
              </a:rPr>
              <a:t> </a:t>
            </a:r>
            <a:r>
              <a:rPr dirty="0" sz="3600">
                <a:solidFill>
                  <a:srgbClr val="000000"/>
                </a:solidFill>
              </a:rPr>
              <a:t>ITS</a:t>
            </a:r>
            <a:r>
              <a:rPr dirty="0" sz="3600" spc="-50">
                <a:solidFill>
                  <a:srgbClr val="000000"/>
                </a:solidFill>
              </a:rPr>
              <a:t> </a:t>
            </a:r>
            <a:r>
              <a:rPr dirty="0" sz="3600" spc="-10">
                <a:solidFill>
                  <a:srgbClr val="000000"/>
                </a:solidFill>
              </a:rPr>
              <a:t>APPLICATIONS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781304" y="2893567"/>
            <a:ext cx="59461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 b="1">
                <a:solidFill>
                  <a:srgbClr val="2E5496"/>
                </a:solidFill>
                <a:latin typeface="Calibri"/>
                <a:cs typeface="Calibri"/>
              </a:rPr>
              <a:t>Introduction</a:t>
            </a:r>
            <a:r>
              <a:rPr dirty="0" sz="3600" spc="-90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2E5496"/>
                </a:solidFill>
                <a:latin typeface="Calibri"/>
                <a:cs typeface="Calibri"/>
              </a:rPr>
              <a:t>to</a:t>
            </a:r>
            <a:r>
              <a:rPr dirty="0" sz="3600" spc="-10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3600" b="1">
                <a:solidFill>
                  <a:srgbClr val="2E5496"/>
                </a:solidFill>
                <a:latin typeface="Calibri"/>
                <a:cs typeface="Calibri"/>
              </a:rPr>
              <a:t>Data</a:t>
            </a:r>
            <a:r>
              <a:rPr dirty="0" sz="3600" spc="-10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3600" spc="-10" b="1">
                <a:solidFill>
                  <a:srgbClr val="2E5496"/>
                </a:solidFill>
                <a:latin typeface="Calibri"/>
                <a:cs typeface="Calibri"/>
              </a:rPr>
              <a:t>Structures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77672" y="5462566"/>
            <a:ext cx="5211445" cy="77343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2400" spc="-20" b="1">
                <a:latin typeface="Calibri"/>
                <a:cs typeface="Calibri"/>
              </a:rPr>
              <a:t>Vandana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M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spc="-60" b="1">
                <a:latin typeface="Calibri"/>
                <a:cs typeface="Calibri"/>
              </a:rPr>
              <a:t>L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2000">
                <a:latin typeface="Calibri"/>
                <a:cs typeface="Calibri"/>
              </a:rPr>
              <a:t>Department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Computer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Science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Engineering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13842" y="5489702"/>
            <a:ext cx="1067435" cy="1078230"/>
          </a:xfrm>
          <a:custGeom>
            <a:avLst/>
            <a:gdLst/>
            <a:ahLst/>
            <a:cxnLst/>
            <a:rect l="l" t="t" r="r" b="b"/>
            <a:pathLst>
              <a:path w="1067435" h="1078229">
                <a:moveTo>
                  <a:pt x="1066888" y="1032446"/>
                </a:moveTo>
                <a:lnTo>
                  <a:pt x="45707" y="1032446"/>
                </a:lnTo>
                <a:lnTo>
                  <a:pt x="45707" y="0"/>
                </a:lnTo>
                <a:lnTo>
                  <a:pt x="0" y="0"/>
                </a:lnTo>
                <a:lnTo>
                  <a:pt x="0" y="1032446"/>
                </a:lnTo>
                <a:lnTo>
                  <a:pt x="0" y="1066888"/>
                </a:lnTo>
                <a:lnTo>
                  <a:pt x="0" y="1078153"/>
                </a:lnTo>
                <a:lnTo>
                  <a:pt x="1066888" y="1078153"/>
                </a:lnTo>
                <a:lnTo>
                  <a:pt x="1066888" y="1032446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2596769"/>
            <a:ext cx="7904480" cy="68580"/>
          </a:xfrm>
          <a:custGeom>
            <a:avLst/>
            <a:gdLst/>
            <a:ahLst/>
            <a:cxnLst/>
            <a:rect l="l" t="t" r="r" b="b"/>
            <a:pathLst>
              <a:path w="7904480" h="68580">
                <a:moveTo>
                  <a:pt x="0" y="68579"/>
                </a:moveTo>
                <a:lnTo>
                  <a:pt x="7904099" y="0"/>
                </a:lnTo>
              </a:path>
            </a:pathLst>
          </a:custGeom>
          <a:ln w="38100">
            <a:solidFill>
              <a:srgbClr val="DFA167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41743" y="174180"/>
            <a:ext cx="1469256" cy="7925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247647"/>
            <a:ext cx="8300084" cy="0"/>
          </a:xfrm>
          <a:custGeom>
            <a:avLst/>
            <a:gdLst/>
            <a:ahLst/>
            <a:cxnLst/>
            <a:rect l="l" t="t" r="r" b="b"/>
            <a:pathLst>
              <a:path w="8300084" h="0">
                <a:moveTo>
                  <a:pt x="0" y="0"/>
                </a:moveTo>
                <a:lnTo>
                  <a:pt x="8300084" y="0"/>
                </a:lnTo>
              </a:path>
            </a:pathLst>
          </a:custGeom>
          <a:ln w="38100">
            <a:solidFill>
              <a:srgbClr val="DFA16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400913" y="265557"/>
            <a:ext cx="7041515" cy="2484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83185">
              <a:lnSpc>
                <a:spcPct val="100000"/>
              </a:lnSpc>
              <a:spcBef>
                <a:spcPts val="100"/>
              </a:spcBef>
            </a:pPr>
            <a:r>
              <a:rPr dirty="0" sz="2400" spc="-110" b="1">
                <a:solidFill>
                  <a:srgbClr val="2E5496"/>
                </a:solidFill>
                <a:latin typeface="Calibri"/>
                <a:cs typeface="Calibri"/>
              </a:rPr>
              <a:t>DATA</a:t>
            </a:r>
            <a:r>
              <a:rPr dirty="0" sz="2400" spc="-2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STRUCTURES</a:t>
            </a:r>
            <a:r>
              <a:rPr dirty="0" sz="2400" spc="-8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AND</a:t>
            </a:r>
            <a:r>
              <a:rPr dirty="0" sz="2400" spc="-50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ITS</a:t>
            </a:r>
            <a:r>
              <a:rPr dirty="0" sz="2400" spc="-3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2E5496"/>
                </a:solidFill>
                <a:latin typeface="Calibri"/>
                <a:cs typeface="Calibri"/>
              </a:rPr>
              <a:t>APPLICATIONS</a:t>
            </a:r>
            <a:endParaRPr sz="2400">
              <a:latin typeface="Calibri"/>
              <a:cs typeface="Calibri"/>
            </a:endParaRPr>
          </a:p>
          <a:p>
            <a:pPr algn="just" marL="83185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Introduction</a:t>
            </a:r>
            <a:r>
              <a:rPr dirty="0" sz="2400" spc="-8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to</a:t>
            </a:r>
            <a:r>
              <a:rPr dirty="0" sz="2400" spc="-8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Data</a:t>
            </a:r>
            <a:r>
              <a:rPr dirty="0" sz="2400" spc="-7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C55A11"/>
                </a:solidFill>
                <a:latin typeface="Calibri"/>
                <a:cs typeface="Calibri"/>
              </a:rPr>
              <a:t>Structures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05"/>
              </a:spcBef>
            </a:pPr>
            <a:endParaRPr sz="2400">
              <a:latin typeface="Calibri"/>
              <a:cs typeface="Calibri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5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Structure</a:t>
            </a:r>
            <a:r>
              <a:rPr dirty="0" sz="2400" spc="5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50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5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scheme</a:t>
            </a:r>
            <a:r>
              <a:rPr dirty="0" sz="2400" spc="5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5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organizing</a:t>
            </a:r>
            <a:r>
              <a:rPr dirty="0" sz="2400" spc="50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5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51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the </a:t>
            </a:r>
            <a:r>
              <a:rPr dirty="0" sz="2400">
                <a:latin typeface="Calibri"/>
                <a:cs typeface="Calibri"/>
              </a:rPr>
              <a:t>memory</a:t>
            </a:r>
            <a:r>
              <a:rPr dirty="0" sz="2400" spc="509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5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5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computer</a:t>
            </a:r>
            <a:r>
              <a:rPr dirty="0" sz="2400" spc="5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5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such</a:t>
            </a:r>
            <a:r>
              <a:rPr dirty="0" sz="2400" spc="5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5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way</a:t>
            </a:r>
            <a:r>
              <a:rPr dirty="0" sz="2400" spc="5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5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various operations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performed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efficiently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this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327" y="3480815"/>
            <a:ext cx="5220462" cy="240411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29678" y="225361"/>
            <a:ext cx="1469256" cy="7925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71" y="2628925"/>
            <a:ext cx="4119372" cy="299605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5728" y="2594038"/>
            <a:ext cx="3633597" cy="3080893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0" y="1247647"/>
            <a:ext cx="8300084" cy="0"/>
          </a:xfrm>
          <a:custGeom>
            <a:avLst/>
            <a:gdLst/>
            <a:ahLst/>
            <a:cxnLst/>
            <a:rect l="l" t="t" r="r" b="b"/>
            <a:pathLst>
              <a:path w="8300084" h="0">
                <a:moveTo>
                  <a:pt x="0" y="0"/>
                </a:moveTo>
                <a:lnTo>
                  <a:pt x="8300084" y="0"/>
                </a:lnTo>
              </a:path>
            </a:pathLst>
          </a:custGeom>
          <a:ln w="38100">
            <a:solidFill>
              <a:srgbClr val="DFA16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73202" y="265557"/>
            <a:ext cx="5561965" cy="1756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0820">
              <a:lnSpc>
                <a:spcPct val="100000"/>
              </a:lnSpc>
              <a:spcBef>
                <a:spcPts val="100"/>
              </a:spcBef>
            </a:pPr>
            <a:r>
              <a:rPr dirty="0" sz="2400" spc="-110" b="1">
                <a:solidFill>
                  <a:srgbClr val="2E5496"/>
                </a:solidFill>
                <a:latin typeface="Calibri"/>
                <a:cs typeface="Calibri"/>
              </a:rPr>
              <a:t>DATA</a:t>
            </a:r>
            <a:r>
              <a:rPr dirty="0" sz="2400" spc="-2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STRUCTURES</a:t>
            </a:r>
            <a:r>
              <a:rPr dirty="0" sz="2400" spc="-8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AND</a:t>
            </a:r>
            <a:r>
              <a:rPr dirty="0" sz="2400" spc="-50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ITS</a:t>
            </a:r>
            <a:r>
              <a:rPr dirty="0" sz="2400" spc="-3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2E5496"/>
                </a:solidFill>
                <a:latin typeface="Calibri"/>
                <a:cs typeface="Calibri"/>
              </a:rPr>
              <a:t>APPLICATIONS</a:t>
            </a:r>
            <a:endParaRPr sz="2400">
              <a:latin typeface="Calibri"/>
              <a:cs typeface="Calibri"/>
            </a:endParaRPr>
          </a:p>
          <a:p>
            <a:pPr marL="210820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Introduction</a:t>
            </a:r>
            <a:r>
              <a:rPr dirty="0" sz="2400" spc="-8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to</a:t>
            </a:r>
            <a:r>
              <a:rPr dirty="0" sz="2400" spc="-8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Data</a:t>
            </a:r>
            <a:r>
              <a:rPr dirty="0" sz="2400" spc="-7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C55A11"/>
                </a:solidFill>
                <a:latin typeface="Calibri"/>
                <a:cs typeface="Calibri"/>
              </a:rPr>
              <a:t>Structures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30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b="1" i="1">
                <a:solidFill>
                  <a:srgbClr val="2E5496"/>
                </a:solidFill>
                <a:latin typeface="Calibri"/>
                <a:cs typeface="Calibri"/>
              </a:rPr>
              <a:t>Why</a:t>
            </a:r>
            <a:r>
              <a:rPr dirty="0" sz="2400" spc="-70" b="1" i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2E5496"/>
                </a:solidFill>
                <a:latin typeface="Calibri"/>
                <a:cs typeface="Calibri"/>
              </a:rPr>
              <a:t>Data</a:t>
            </a:r>
            <a:r>
              <a:rPr dirty="0" sz="2400" spc="-70" b="1" i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spc="-10" b="1" i="1">
                <a:solidFill>
                  <a:srgbClr val="2E5496"/>
                </a:solidFill>
                <a:latin typeface="Calibri"/>
                <a:cs typeface="Calibri"/>
              </a:rPr>
              <a:t>Structure?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29678" y="225361"/>
            <a:ext cx="1469256" cy="7925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2771013"/>
            <a:ext cx="625602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just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raw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material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information, </a:t>
            </a:r>
            <a:r>
              <a:rPr dirty="0" sz="2400">
                <a:latin typeface="Calibri"/>
                <a:cs typeface="Calibri"/>
              </a:rPr>
              <a:t>analytics,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business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intelligence,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advertising,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8739" y="3868673"/>
            <a:ext cx="6142990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3695" marR="59690" indent="-34163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3695" algn="l"/>
              </a:tabLst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way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organized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memory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plays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a </a:t>
            </a:r>
            <a:r>
              <a:rPr dirty="0" sz="2400">
                <a:latin typeface="Calibri"/>
                <a:cs typeface="Calibri"/>
              </a:rPr>
              <a:t>key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role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deciding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time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complexity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the </a:t>
            </a:r>
            <a:r>
              <a:rPr dirty="0" sz="2400">
                <a:latin typeface="Calibri"/>
                <a:cs typeface="Calibri"/>
              </a:rPr>
              <a:t>algorithms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designed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solving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problems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880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Structures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algorithm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go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hand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hand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6195059" y="1495297"/>
            <a:ext cx="3745229" cy="4575810"/>
            <a:chOff x="6195059" y="1495297"/>
            <a:chExt cx="3745229" cy="457581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95059" y="3934625"/>
              <a:ext cx="2915031" cy="2136267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6757603" y="2480126"/>
              <a:ext cx="1435100" cy="1525905"/>
            </a:xfrm>
            <a:custGeom>
              <a:avLst/>
              <a:gdLst/>
              <a:ahLst/>
              <a:cxnLst/>
              <a:rect l="l" t="t" r="r" b="b"/>
              <a:pathLst>
                <a:path w="1435100" h="1525904">
                  <a:moveTo>
                    <a:pt x="706359" y="0"/>
                  </a:moveTo>
                  <a:lnTo>
                    <a:pt x="660311" y="2102"/>
                  </a:lnTo>
                  <a:lnTo>
                    <a:pt x="614610" y="6976"/>
                  </a:lnTo>
                  <a:lnTo>
                    <a:pt x="569401" y="14583"/>
                  </a:lnTo>
                  <a:lnTo>
                    <a:pt x="524829" y="24884"/>
                  </a:lnTo>
                  <a:lnTo>
                    <a:pt x="481041" y="37843"/>
                  </a:lnTo>
                  <a:lnTo>
                    <a:pt x="438182" y="53419"/>
                  </a:lnTo>
                  <a:lnTo>
                    <a:pt x="396396" y="71575"/>
                  </a:lnTo>
                  <a:lnTo>
                    <a:pt x="355830" y="92272"/>
                  </a:lnTo>
                  <a:lnTo>
                    <a:pt x="316629" y="115472"/>
                  </a:lnTo>
                  <a:lnTo>
                    <a:pt x="278938" y="141137"/>
                  </a:lnTo>
                  <a:lnTo>
                    <a:pt x="242902" y="169228"/>
                  </a:lnTo>
                  <a:lnTo>
                    <a:pt x="208668" y="199707"/>
                  </a:lnTo>
                  <a:lnTo>
                    <a:pt x="176380" y="232535"/>
                  </a:lnTo>
                  <a:lnTo>
                    <a:pt x="146183" y="267675"/>
                  </a:lnTo>
                  <a:lnTo>
                    <a:pt x="118225" y="305087"/>
                  </a:lnTo>
                  <a:lnTo>
                    <a:pt x="92648" y="344734"/>
                  </a:lnTo>
                  <a:lnTo>
                    <a:pt x="69954" y="385933"/>
                  </a:lnTo>
                  <a:lnTo>
                    <a:pt x="50515" y="427905"/>
                  </a:lnTo>
                  <a:lnTo>
                    <a:pt x="34292" y="470512"/>
                  </a:lnTo>
                  <a:lnTo>
                    <a:pt x="21245" y="513616"/>
                  </a:lnTo>
                  <a:lnTo>
                    <a:pt x="11332" y="557080"/>
                  </a:lnTo>
                  <a:lnTo>
                    <a:pt x="4514" y="600766"/>
                  </a:lnTo>
                  <a:lnTo>
                    <a:pt x="750" y="644537"/>
                  </a:lnTo>
                  <a:lnTo>
                    <a:pt x="0" y="688255"/>
                  </a:lnTo>
                  <a:lnTo>
                    <a:pt x="2222" y="731782"/>
                  </a:lnTo>
                  <a:lnTo>
                    <a:pt x="7377" y="774982"/>
                  </a:lnTo>
                  <a:lnTo>
                    <a:pt x="15424" y="817715"/>
                  </a:lnTo>
                  <a:lnTo>
                    <a:pt x="26323" y="859846"/>
                  </a:lnTo>
                  <a:lnTo>
                    <a:pt x="40033" y="901236"/>
                  </a:lnTo>
                  <a:lnTo>
                    <a:pt x="56513" y="941747"/>
                  </a:lnTo>
                  <a:lnTo>
                    <a:pt x="75724" y="981242"/>
                  </a:lnTo>
                  <a:lnTo>
                    <a:pt x="97625" y="1019584"/>
                  </a:lnTo>
                  <a:lnTo>
                    <a:pt x="122175" y="1056634"/>
                  </a:lnTo>
                  <a:lnTo>
                    <a:pt x="149334" y="1092256"/>
                  </a:lnTo>
                  <a:lnTo>
                    <a:pt x="179061" y="1126311"/>
                  </a:lnTo>
                  <a:lnTo>
                    <a:pt x="211317" y="1158663"/>
                  </a:lnTo>
                  <a:lnTo>
                    <a:pt x="246060" y="1189173"/>
                  </a:lnTo>
                  <a:lnTo>
                    <a:pt x="283250" y="1217704"/>
                  </a:lnTo>
                  <a:lnTo>
                    <a:pt x="322847" y="1244118"/>
                  </a:lnTo>
                  <a:lnTo>
                    <a:pt x="364809" y="1268278"/>
                  </a:lnTo>
                  <a:lnTo>
                    <a:pt x="418403" y="1525326"/>
                  </a:lnTo>
                  <a:lnTo>
                    <a:pt x="624524" y="1350193"/>
                  </a:lnTo>
                  <a:lnTo>
                    <a:pt x="675580" y="1354741"/>
                  </a:lnTo>
                  <a:lnTo>
                    <a:pt x="726350" y="1355841"/>
                  </a:lnTo>
                  <a:lnTo>
                    <a:pt x="776670" y="1353570"/>
                  </a:lnTo>
                  <a:lnTo>
                    <a:pt x="826377" y="1348006"/>
                  </a:lnTo>
                  <a:lnTo>
                    <a:pt x="875305" y="1339225"/>
                  </a:lnTo>
                  <a:lnTo>
                    <a:pt x="923290" y="1327305"/>
                  </a:lnTo>
                  <a:lnTo>
                    <a:pt x="970169" y="1312324"/>
                  </a:lnTo>
                  <a:lnTo>
                    <a:pt x="1015776" y="1294358"/>
                  </a:lnTo>
                  <a:lnTo>
                    <a:pt x="1059949" y="1273485"/>
                  </a:lnTo>
                  <a:lnTo>
                    <a:pt x="1102522" y="1249781"/>
                  </a:lnTo>
                  <a:lnTo>
                    <a:pt x="1143331" y="1223325"/>
                  </a:lnTo>
                  <a:lnTo>
                    <a:pt x="1182212" y="1194193"/>
                  </a:lnTo>
                  <a:lnTo>
                    <a:pt x="1219000" y="1162463"/>
                  </a:lnTo>
                  <a:lnTo>
                    <a:pt x="1253532" y="1128211"/>
                  </a:lnTo>
                  <a:lnTo>
                    <a:pt x="1285644" y="1091516"/>
                  </a:lnTo>
                  <a:lnTo>
                    <a:pt x="1315170" y="1052454"/>
                  </a:lnTo>
                  <a:lnTo>
                    <a:pt x="1341947" y="1011103"/>
                  </a:lnTo>
                  <a:lnTo>
                    <a:pt x="1364641" y="969904"/>
                  </a:lnTo>
                  <a:lnTo>
                    <a:pt x="1384078" y="927932"/>
                  </a:lnTo>
                  <a:lnTo>
                    <a:pt x="1400298" y="885325"/>
                  </a:lnTo>
                  <a:lnTo>
                    <a:pt x="1413342" y="842221"/>
                  </a:lnTo>
                  <a:lnTo>
                    <a:pt x="1423250" y="798757"/>
                  </a:lnTo>
                  <a:lnTo>
                    <a:pt x="1430064" y="755071"/>
                  </a:lnTo>
                  <a:lnTo>
                    <a:pt x="1433823" y="711300"/>
                  </a:lnTo>
                  <a:lnTo>
                    <a:pt x="1434568" y="667582"/>
                  </a:lnTo>
                  <a:lnTo>
                    <a:pt x="1432340" y="624055"/>
                  </a:lnTo>
                  <a:lnTo>
                    <a:pt x="1427180" y="580855"/>
                  </a:lnTo>
                  <a:lnTo>
                    <a:pt x="1419128" y="538121"/>
                  </a:lnTo>
                  <a:lnTo>
                    <a:pt x="1408225" y="495991"/>
                  </a:lnTo>
                  <a:lnTo>
                    <a:pt x="1394512" y="454601"/>
                  </a:lnTo>
                  <a:lnTo>
                    <a:pt x="1378029" y="414090"/>
                  </a:lnTo>
                  <a:lnTo>
                    <a:pt x="1358816" y="374595"/>
                  </a:lnTo>
                  <a:lnTo>
                    <a:pt x="1336914" y="336253"/>
                  </a:lnTo>
                  <a:lnTo>
                    <a:pt x="1312365" y="299203"/>
                  </a:lnTo>
                  <a:lnTo>
                    <a:pt x="1285208" y="263581"/>
                  </a:lnTo>
                  <a:lnTo>
                    <a:pt x="1255484" y="229526"/>
                  </a:lnTo>
                  <a:lnTo>
                    <a:pt x="1223235" y="197174"/>
                  </a:lnTo>
                  <a:lnTo>
                    <a:pt x="1188499" y="166664"/>
                  </a:lnTo>
                  <a:lnTo>
                    <a:pt x="1151319" y="138133"/>
                  </a:lnTo>
                  <a:lnTo>
                    <a:pt x="1111735" y="111719"/>
                  </a:lnTo>
                  <a:lnTo>
                    <a:pt x="1069786" y="87559"/>
                  </a:lnTo>
                  <a:lnTo>
                    <a:pt x="1026197" y="66108"/>
                  </a:lnTo>
                  <a:lnTo>
                    <a:pt x="981792" y="47736"/>
                  </a:lnTo>
                  <a:lnTo>
                    <a:pt x="936716" y="32403"/>
                  </a:lnTo>
                  <a:lnTo>
                    <a:pt x="891114" y="20073"/>
                  </a:lnTo>
                  <a:lnTo>
                    <a:pt x="845132" y="10705"/>
                  </a:lnTo>
                  <a:lnTo>
                    <a:pt x="798915" y="4263"/>
                  </a:lnTo>
                  <a:lnTo>
                    <a:pt x="752609" y="707"/>
                  </a:lnTo>
                  <a:lnTo>
                    <a:pt x="70635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757603" y="2480126"/>
              <a:ext cx="1435100" cy="1525905"/>
            </a:xfrm>
            <a:custGeom>
              <a:avLst/>
              <a:gdLst/>
              <a:ahLst/>
              <a:cxnLst/>
              <a:rect l="l" t="t" r="r" b="b"/>
              <a:pathLst>
                <a:path w="1435100" h="1525904">
                  <a:moveTo>
                    <a:pt x="418403" y="1525326"/>
                  </a:moveTo>
                  <a:lnTo>
                    <a:pt x="364809" y="1268278"/>
                  </a:lnTo>
                  <a:lnTo>
                    <a:pt x="322847" y="1244118"/>
                  </a:lnTo>
                  <a:lnTo>
                    <a:pt x="283250" y="1217704"/>
                  </a:lnTo>
                  <a:lnTo>
                    <a:pt x="246060" y="1189173"/>
                  </a:lnTo>
                  <a:lnTo>
                    <a:pt x="211317" y="1158663"/>
                  </a:lnTo>
                  <a:lnTo>
                    <a:pt x="179061" y="1126311"/>
                  </a:lnTo>
                  <a:lnTo>
                    <a:pt x="149334" y="1092256"/>
                  </a:lnTo>
                  <a:lnTo>
                    <a:pt x="122175" y="1056634"/>
                  </a:lnTo>
                  <a:lnTo>
                    <a:pt x="97625" y="1019584"/>
                  </a:lnTo>
                  <a:lnTo>
                    <a:pt x="75724" y="981242"/>
                  </a:lnTo>
                  <a:lnTo>
                    <a:pt x="56513" y="941747"/>
                  </a:lnTo>
                  <a:lnTo>
                    <a:pt x="40033" y="901236"/>
                  </a:lnTo>
                  <a:lnTo>
                    <a:pt x="26323" y="859846"/>
                  </a:lnTo>
                  <a:lnTo>
                    <a:pt x="15424" y="817715"/>
                  </a:lnTo>
                  <a:lnTo>
                    <a:pt x="7377" y="774982"/>
                  </a:lnTo>
                  <a:lnTo>
                    <a:pt x="2222" y="731782"/>
                  </a:lnTo>
                  <a:lnTo>
                    <a:pt x="0" y="688255"/>
                  </a:lnTo>
                  <a:lnTo>
                    <a:pt x="750" y="644537"/>
                  </a:lnTo>
                  <a:lnTo>
                    <a:pt x="4514" y="600766"/>
                  </a:lnTo>
                  <a:lnTo>
                    <a:pt x="11332" y="557080"/>
                  </a:lnTo>
                  <a:lnTo>
                    <a:pt x="21245" y="513616"/>
                  </a:lnTo>
                  <a:lnTo>
                    <a:pt x="34292" y="470512"/>
                  </a:lnTo>
                  <a:lnTo>
                    <a:pt x="50515" y="427905"/>
                  </a:lnTo>
                  <a:lnTo>
                    <a:pt x="69954" y="385933"/>
                  </a:lnTo>
                  <a:lnTo>
                    <a:pt x="92648" y="344734"/>
                  </a:lnTo>
                  <a:lnTo>
                    <a:pt x="118225" y="305087"/>
                  </a:lnTo>
                  <a:lnTo>
                    <a:pt x="146183" y="267675"/>
                  </a:lnTo>
                  <a:lnTo>
                    <a:pt x="176380" y="232535"/>
                  </a:lnTo>
                  <a:lnTo>
                    <a:pt x="208668" y="199707"/>
                  </a:lnTo>
                  <a:lnTo>
                    <a:pt x="242902" y="169228"/>
                  </a:lnTo>
                  <a:lnTo>
                    <a:pt x="278938" y="141137"/>
                  </a:lnTo>
                  <a:lnTo>
                    <a:pt x="316629" y="115472"/>
                  </a:lnTo>
                  <a:lnTo>
                    <a:pt x="355830" y="92272"/>
                  </a:lnTo>
                  <a:lnTo>
                    <a:pt x="396396" y="71575"/>
                  </a:lnTo>
                  <a:lnTo>
                    <a:pt x="438182" y="53419"/>
                  </a:lnTo>
                  <a:lnTo>
                    <a:pt x="481041" y="37843"/>
                  </a:lnTo>
                  <a:lnTo>
                    <a:pt x="524829" y="24884"/>
                  </a:lnTo>
                  <a:lnTo>
                    <a:pt x="569401" y="14583"/>
                  </a:lnTo>
                  <a:lnTo>
                    <a:pt x="614610" y="6976"/>
                  </a:lnTo>
                  <a:lnTo>
                    <a:pt x="660311" y="2102"/>
                  </a:lnTo>
                  <a:lnTo>
                    <a:pt x="706359" y="0"/>
                  </a:lnTo>
                  <a:lnTo>
                    <a:pt x="752609" y="707"/>
                  </a:lnTo>
                  <a:lnTo>
                    <a:pt x="798915" y="4263"/>
                  </a:lnTo>
                  <a:lnTo>
                    <a:pt x="845132" y="10705"/>
                  </a:lnTo>
                  <a:lnTo>
                    <a:pt x="891114" y="20073"/>
                  </a:lnTo>
                  <a:lnTo>
                    <a:pt x="936716" y="32403"/>
                  </a:lnTo>
                  <a:lnTo>
                    <a:pt x="981792" y="47736"/>
                  </a:lnTo>
                  <a:lnTo>
                    <a:pt x="1026197" y="66108"/>
                  </a:lnTo>
                  <a:lnTo>
                    <a:pt x="1069786" y="87559"/>
                  </a:lnTo>
                  <a:lnTo>
                    <a:pt x="1111735" y="111719"/>
                  </a:lnTo>
                  <a:lnTo>
                    <a:pt x="1151319" y="138133"/>
                  </a:lnTo>
                  <a:lnTo>
                    <a:pt x="1188499" y="166664"/>
                  </a:lnTo>
                  <a:lnTo>
                    <a:pt x="1223235" y="197174"/>
                  </a:lnTo>
                  <a:lnTo>
                    <a:pt x="1255484" y="229526"/>
                  </a:lnTo>
                  <a:lnTo>
                    <a:pt x="1285208" y="263581"/>
                  </a:lnTo>
                  <a:lnTo>
                    <a:pt x="1312365" y="299203"/>
                  </a:lnTo>
                  <a:lnTo>
                    <a:pt x="1336914" y="336253"/>
                  </a:lnTo>
                  <a:lnTo>
                    <a:pt x="1358816" y="374595"/>
                  </a:lnTo>
                  <a:lnTo>
                    <a:pt x="1378029" y="414090"/>
                  </a:lnTo>
                  <a:lnTo>
                    <a:pt x="1394512" y="454601"/>
                  </a:lnTo>
                  <a:lnTo>
                    <a:pt x="1408225" y="495991"/>
                  </a:lnTo>
                  <a:lnTo>
                    <a:pt x="1419128" y="538121"/>
                  </a:lnTo>
                  <a:lnTo>
                    <a:pt x="1427180" y="580855"/>
                  </a:lnTo>
                  <a:lnTo>
                    <a:pt x="1432340" y="624055"/>
                  </a:lnTo>
                  <a:lnTo>
                    <a:pt x="1434568" y="667582"/>
                  </a:lnTo>
                  <a:lnTo>
                    <a:pt x="1433823" y="711300"/>
                  </a:lnTo>
                  <a:lnTo>
                    <a:pt x="1430064" y="755071"/>
                  </a:lnTo>
                  <a:lnTo>
                    <a:pt x="1423250" y="798757"/>
                  </a:lnTo>
                  <a:lnTo>
                    <a:pt x="1413342" y="842221"/>
                  </a:lnTo>
                  <a:lnTo>
                    <a:pt x="1400298" y="885325"/>
                  </a:lnTo>
                  <a:lnTo>
                    <a:pt x="1384078" y="927932"/>
                  </a:lnTo>
                  <a:lnTo>
                    <a:pt x="1364641" y="969904"/>
                  </a:lnTo>
                  <a:lnTo>
                    <a:pt x="1341947" y="1011103"/>
                  </a:lnTo>
                  <a:lnTo>
                    <a:pt x="1315170" y="1052454"/>
                  </a:lnTo>
                  <a:lnTo>
                    <a:pt x="1285644" y="1091516"/>
                  </a:lnTo>
                  <a:lnTo>
                    <a:pt x="1253532" y="1128211"/>
                  </a:lnTo>
                  <a:lnTo>
                    <a:pt x="1219000" y="1162463"/>
                  </a:lnTo>
                  <a:lnTo>
                    <a:pt x="1182212" y="1194193"/>
                  </a:lnTo>
                  <a:lnTo>
                    <a:pt x="1143331" y="1223325"/>
                  </a:lnTo>
                  <a:lnTo>
                    <a:pt x="1102522" y="1249781"/>
                  </a:lnTo>
                  <a:lnTo>
                    <a:pt x="1059949" y="1273485"/>
                  </a:lnTo>
                  <a:lnTo>
                    <a:pt x="1015776" y="1294358"/>
                  </a:lnTo>
                  <a:lnTo>
                    <a:pt x="970169" y="1312324"/>
                  </a:lnTo>
                  <a:lnTo>
                    <a:pt x="923290" y="1327305"/>
                  </a:lnTo>
                  <a:lnTo>
                    <a:pt x="875305" y="1339225"/>
                  </a:lnTo>
                  <a:lnTo>
                    <a:pt x="826377" y="1348006"/>
                  </a:lnTo>
                  <a:lnTo>
                    <a:pt x="776670" y="1353570"/>
                  </a:lnTo>
                  <a:lnTo>
                    <a:pt x="726350" y="1355841"/>
                  </a:lnTo>
                  <a:lnTo>
                    <a:pt x="675580" y="1354741"/>
                  </a:lnTo>
                  <a:lnTo>
                    <a:pt x="624524" y="1350193"/>
                  </a:lnTo>
                  <a:lnTo>
                    <a:pt x="418403" y="152532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2134" y="1495297"/>
              <a:ext cx="1747647" cy="2439416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7061961" y="2801492"/>
            <a:ext cx="91440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i="1">
                <a:latin typeface="Calibri Light"/>
                <a:cs typeface="Calibri Light"/>
              </a:rPr>
              <a:t>Hey</a:t>
            </a:r>
            <a:r>
              <a:rPr dirty="0" sz="1800" spc="-95" i="1">
                <a:latin typeface="Calibri Light"/>
                <a:cs typeface="Calibri Light"/>
              </a:rPr>
              <a:t> </a:t>
            </a:r>
            <a:r>
              <a:rPr dirty="0" sz="1800" spc="-25" i="1">
                <a:latin typeface="Calibri Light"/>
                <a:cs typeface="Calibri Light"/>
              </a:rPr>
              <a:t>!!!</a:t>
            </a:r>
            <a:endParaRPr sz="1800">
              <a:latin typeface="Calibri Light"/>
              <a:cs typeface="Calibri Light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i="1">
                <a:latin typeface="Calibri Light"/>
                <a:cs typeface="Calibri Light"/>
              </a:rPr>
              <a:t>I</a:t>
            </a:r>
            <a:r>
              <a:rPr dirty="0" sz="1800" spc="-25" i="1">
                <a:latin typeface="Calibri Light"/>
                <a:cs typeface="Calibri Light"/>
              </a:rPr>
              <a:t> </a:t>
            </a:r>
            <a:r>
              <a:rPr dirty="0" sz="1800" i="1">
                <a:latin typeface="Calibri Light"/>
                <a:cs typeface="Calibri Light"/>
              </a:rPr>
              <a:t>am</a:t>
            </a:r>
            <a:r>
              <a:rPr dirty="0" sz="1800" spc="-60" i="1">
                <a:latin typeface="Calibri Light"/>
                <a:cs typeface="Calibri Light"/>
              </a:rPr>
              <a:t> </a:t>
            </a:r>
            <a:r>
              <a:rPr dirty="0" sz="1800" spc="-20" i="1">
                <a:solidFill>
                  <a:srgbClr val="FFFF00"/>
                </a:solidFill>
                <a:latin typeface="Calibri Light"/>
                <a:cs typeface="Calibri Light"/>
              </a:rPr>
              <a:t>Data </a:t>
            </a:r>
            <a:r>
              <a:rPr dirty="0" sz="1800" spc="-10" i="1">
                <a:solidFill>
                  <a:srgbClr val="FFFF00"/>
                </a:solidFill>
                <a:latin typeface="Calibri Light"/>
                <a:cs typeface="Calibri Light"/>
              </a:rPr>
              <a:t>Structure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272018" y="1851405"/>
            <a:ext cx="160210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9100">
              <a:lnSpc>
                <a:spcPct val="100000"/>
              </a:lnSpc>
              <a:spcBef>
                <a:spcPts val="100"/>
              </a:spcBef>
            </a:pPr>
            <a:r>
              <a:rPr dirty="0" sz="1800" spc="-10" i="1">
                <a:latin typeface="Calibri Light"/>
                <a:cs typeface="Calibri Light"/>
              </a:rPr>
              <a:t>Hello!!!</a:t>
            </a:r>
            <a:endParaRPr sz="1800">
              <a:latin typeface="Calibri Light"/>
              <a:cs typeface="Calibri Light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i="1">
                <a:latin typeface="Calibri Light"/>
                <a:cs typeface="Calibri Light"/>
              </a:rPr>
              <a:t>I</a:t>
            </a:r>
            <a:r>
              <a:rPr dirty="0" sz="1800" spc="-15" i="1">
                <a:latin typeface="Calibri Light"/>
                <a:cs typeface="Calibri Light"/>
              </a:rPr>
              <a:t> </a:t>
            </a:r>
            <a:r>
              <a:rPr dirty="0" sz="1800" i="1">
                <a:latin typeface="Calibri Light"/>
                <a:cs typeface="Calibri Light"/>
              </a:rPr>
              <a:t>am</a:t>
            </a:r>
            <a:r>
              <a:rPr dirty="0" sz="1800" spc="-50" i="1">
                <a:latin typeface="Calibri Light"/>
                <a:cs typeface="Calibri Light"/>
              </a:rPr>
              <a:t> </a:t>
            </a:r>
            <a:r>
              <a:rPr dirty="0" sz="1800" spc="-10" i="1">
                <a:solidFill>
                  <a:srgbClr val="FFFF00"/>
                </a:solidFill>
                <a:latin typeface="Calibri Light"/>
                <a:cs typeface="Calibri Light"/>
              </a:rPr>
              <a:t>Algorithm </a:t>
            </a:r>
            <a:r>
              <a:rPr dirty="0" sz="1800" spc="-10" i="1">
                <a:latin typeface="Calibri Light"/>
                <a:cs typeface="Calibri Light"/>
              </a:rPr>
              <a:t>Lets</a:t>
            </a:r>
            <a:r>
              <a:rPr dirty="0" sz="1800" spc="-60" i="1">
                <a:latin typeface="Calibri Light"/>
                <a:cs typeface="Calibri Light"/>
              </a:rPr>
              <a:t> </a:t>
            </a:r>
            <a:r>
              <a:rPr dirty="0" sz="1800" spc="-10" i="1">
                <a:latin typeface="Calibri Light"/>
                <a:cs typeface="Calibri Light"/>
              </a:rPr>
              <a:t>Crack</a:t>
            </a:r>
            <a:r>
              <a:rPr dirty="0" sz="1800" spc="-85" i="1">
                <a:latin typeface="Calibri Light"/>
                <a:cs typeface="Calibri Light"/>
              </a:rPr>
              <a:t> </a:t>
            </a:r>
            <a:r>
              <a:rPr dirty="0" sz="1800" spc="-20" i="1">
                <a:latin typeface="Calibri Light"/>
                <a:cs typeface="Calibri Light"/>
              </a:rPr>
              <a:t>this problem</a:t>
            </a:r>
            <a:r>
              <a:rPr dirty="0" sz="1800" spc="-40" i="1">
                <a:latin typeface="Calibri Light"/>
                <a:cs typeface="Calibri Light"/>
              </a:rPr>
              <a:t> </a:t>
            </a:r>
            <a:r>
              <a:rPr dirty="0" sz="1800" spc="-20" i="1">
                <a:latin typeface="Calibri Light"/>
                <a:cs typeface="Calibri Light"/>
              </a:rPr>
              <a:t>together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8739" y="1323847"/>
            <a:ext cx="6592570" cy="1106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0">
              <a:lnSpc>
                <a:spcPts val="2820"/>
              </a:lnSpc>
              <a:spcBef>
                <a:spcPts val="100"/>
              </a:spcBef>
            </a:pPr>
            <a:r>
              <a:rPr dirty="0" sz="2400" b="1" i="1">
                <a:solidFill>
                  <a:srgbClr val="2E5496"/>
                </a:solidFill>
                <a:latin typeface="Calibri"/>
                <a:cs typeface="Calibri"/>
              </a:rPr>
              <a:t>Why</a:t>
            </a:r>
            <a:r>
              <a:rPr dirty="0" sz="2400" spc="-70" b="1" i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2E5496"/>
                </a:solidFill>
                <a:latin typeface="Calibri"/>
                <a:cs typeface="Calibri"/>
              </a:rPr>
              <a:t>Data</a:t>
            </a:r>
            <a:r>
              <a:rPr dirty="0" sz="2400" spc="-70" b="1" i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spc="-10" b="1" i="1">
                <a:solidFill>
                  <a:srgbClr val="2E5496"/>
                </a:solidFill>
                <a:latin typeface="Calibri"/>
                <a:cs typeface="Calibri"/>
              </a:rPr>
              <a:t>Structures?</a:t>
            </a:r>
            <a:endParaRPr sz="2400">
              <a:latin typeface="Calibri"/>
              <a:cs typeface="Calibri"/>
            </a:endParaRPr>
          </a:p>
          <a:p>
            <a:pPr marL="353695" marR="5080" indent="-341630">
              <a:lnSpc>
                <a:spcPts val="2880"/>
              </a:lnSpc>
              <a:spcBef>
                <a:spcPts val="30"/>
              </a:spcBef>
              <a:buFont typeface="Wingdings"/>
              <a:buChar char=""/>
              <a:tabLst>
                <a:tab pos="353695" algn="l"/>
                <a:tab pos="423545" algn="l"/>
              </a:tabLst>
            </a:pP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>
                <a:latin typeface="Calibri"/>
                <a:cs typeface="Calibri"/>
              </a:rPr>
              <a:t>Computer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systems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deal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large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amount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data 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text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,image,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relational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etc.)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0" y="1247647"/>
            <a:ext cx="8300084" cy="0"/>
          </a:xfrm>
          <a:custGeom>
            <a:avLst/>
            <a:gdLst/>
            <a:ahLst/>
            <a:cxnLst/>
            <a:rect l="l" t="t" r="r" b="b"/>
            <a:pathLst>
              <a:path w="8300084" h="0">
                <a:moveTo>
                  <a:pt x="0" y="0"/>
                </a:moveTo>
                <a:lnTo>
                  <a:pt x="8300084" y="0"/>
                </a:lnTo>
              </a:path>
            </a:pathLst>
          </a:custGeom>
          <a:ln w="38100">
            <a:solidFill>
              <a:srgbClr val="DFA16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71931" y="265557"/>
            <a:ext cx="5363210" cy="76073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DATA</a:t>
            </a:r>
            <a:r>
              <a:rPr dirty="0" spc="-25"/>
              <a:t> </a:t>
            </a:r>
            <a:r>
              <a:rPr dirty="0"/>
              <a:t>STRUCTURES</a:t>
            </a:r>
            <a:r>
              <a:rPr dirty="0" spc="-85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/>
              <a:t>ITS</a:t>
            </a:r>
            <a:r>
              <a:rPr dirty="0" spc="-35"/>
              <a:t> </a:t>
            </a:r>
            <a:r>
              <a:rPr dirty="0" spc="-10"/>
              <a:t>APPLICATIONS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>
                <a:solidFill>
                  <a:srgbClr val="C55A11"/>
                </a:solidFill>
              </a:rPr>
              <a:t>Introduction</a:t>
            </a:r>
            <a:r>
              <a:rPr dirty="0" spc="-8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to</a:t>
            </a:r>
            <a:r>
              <a:rPr dirty="0" spc="-80">
                <a:solidFill>
                  <a:srgbClr val="C55A11"/>
                </a:solidFill>
              </a:rPr>
              <a:t> </a:t>
            </a:r>
            <a:r>
              <a:rPr dirty="0">
                <a:solidFill>
                  <a:srgbClr val="C55A11"/>
                </a:solidFill>
              </a:rPr>
              <a:t>Data</a:t>
            </a:r>
            <a:r>
              <a:rPr dirty="0" spc="-70">
                <a:solidFill>
                  <a:srgbClr val="C55A11"/>
                </a:solidFill>
              </a:rPr>
              <a:t> </a:t>
            </a:r>
            <a:r>
              <a:rPr dirty="0" spc="-10">
                <a:solidFill>
                  <a:srgbClr val="C55A11"/>
                </a:solidFill>
              </a:rPr>
              <a:t>Structures</a:t>
            </a:r>
          </a:p>
        </p:txBody>
      </p:sp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57947" y="225361"/>
            <a:ext cx="1469256" cy="7925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247647"/>
            <a:ext cx="9464675" cy="25400"/>
          </a:xfrm>
          <a:custGeom>
            <a:avLst/>
            <a:gdLst/>
            <a:ahLst/>
            <a:cxnLst/>
            <a:rect l="l" t="t" r="r" b="b"/>
            <a:pathLst>
              <a:path w="9464675" h="25400">
                <a:moveTo>
                  <a:pt x="0" y="0"/>
                </a:moveTo>
                <a:lnTo>
                  <a:pt x="9464548" y="25018"/>
                </a:lnTo>
              </a:path>
            </a:pathLst>
          </a:custGeom>
          <a:ln w="38100">
            <a:solidFill>
              <a:srgbClr val="DFA16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471931" y="265557"/>
            <a:ext cx="5400675" cy="4561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10" b="1">
                <a:solidFill>
                  <a:srgbClr val="2E5496"/>
                </a:solidFill>
                <a:latin typeface="Calibri"/>
                <a:cs typeface="Calibri"/>
              </a:rPr>
              <a:t>DATA</a:t>
            </a:r>
            <a:r>
              <a:rPr dirty="0" sz="2400" spc="-2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STRUCTURES</a:t>
            </a:r>
            <a:r>
              <a:rPr dirty="0" sz="2400" spc="-8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AND</a:t>
            </a:r>
            <a:r>
              <a:rPr dirty="0" sz="2400" spc="-50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ITS</a:t>
            </a:r>
            <a:r>
              <a:rPr dirty="0" sz="2400" spc="-3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2E5496"/>
                </a:solidFill>
                <a:latin typeface="Calibri"/>
                <a:cs typeface="Calibri"/>
              </a:rPr>
              <a:t>APPLICATIONS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Introduction</a:t>
            </a:r>
            <a:r>
              <a:rPr dirty="0" sz="2400" spc="-8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to</a:t>
            </a:r>
            <a:r>
              <a:rPr dirty="0" sz="2400" spc="-8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Data</a:t>
            </a:r>
            <a:r>
              <a:rPr dirty="0" sz="2400" spc="-7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C55A11"/>
                </a:solidFill>
                <a:latin typeface="Calibri"/>
                <a:cs typeface="Calibri"/>
              </a:rPr>
              <a:t>Structures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05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Importance</a:t>
            </a:r>
            <a:r>
              <a:rPr dirty="0" sz="2400" spc="-8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of</a:t>
            </a:r>
            <a:r>
              <a:rPr dirty="0" sz="2400" spc="-7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Data</a:t>
            </a:r>
            <a:r>
              <a:rPr dirty="0" sz="2400" spc="-6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2E5496"/>
                </a:solidFill>
                <a:latin typeface="Calibri"/>
                <a:cs typeface="Calibri"/>
              </a:rPr>
              <a:t>Structures</a:t>
            </a:r>
            <a:endParaRPr sz="240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225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20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Structures</a:t>
            </a:r>
            <a:r>
              <a:rPr dirty="0" sz="2400" spc="19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20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most</a:t>
            </a:r>
            <a:r>
              <a:rPr dirty="0" sz="2400" spc="204">
                <a:latin typeface="Calibri"/>
                <a:cs typeface="Calibri"/>
              </a:rPr>
              <a:t>  </a:t>
            </a:r>
            <a:r>
              <a:rPr dirty="0" sz="2400" spc="-10">
                <a:latin typeface="Calibri"/>
                <a:cs typeface="Calibri"/>
              </a:rPr>
              <a:t>fundamental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1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building</a:t>
            </a:r>
            <a:r>
              <a:rPr dirty="0" sz="2400" spc="1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block</a:t>
            </a:r>
            <a:r>
              <a:rPr dirty="0" sz="2400" spc="1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concept</a:t>
            </a:r>
            <a:r>
              <a:rPr dirty="0" sz="2400" spc="1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2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computer science</a:t>
            </a:r>
            <a:endParaRPr sz="2400">
              <a:latin typeface="Calibri"/>
              <a:cs typeface="Calibri"/>
            </a:endParaRPr>
          </a:p>
          <a:p>
            <a:pPr algn="just" marL="355600" marR="5715" indent="-342900">
              <a:lnSpc>
                <a:spcPct val="100000"/>
              </a:lnSpc>
              <a:spcBef>
                <a:spcPts val="288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400">
                <a:latin typeface="Calibri"/>
                <a:cs typeface="Calibri"/>
              </a:rPr>
              <a:t>Good</a:t>
            </a:r>
            <a:r>
              <a:rPr dirty="0" sz="2400" spc="5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knowledge</a:t>
            </a:r>
            <a:r>
              <a:rPr dirty="0" sz="2400" spc="5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5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Structures</a:t>
            </a:r>
            <a:r>
              <a:rPr dirty="0" sz="2400" spc="52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is </a:t>
            </a:r>
            <a:r>
              <a:rPr dirty="0" sz="2400">
                <a:latin typeface="Calibri"/>
                <a:cs typeface="Calibri"/>
              </a:rPr>
              <a:t>required</a:t>
            </a:r>
            <a:r>
              <a:rPr dirty="0" sz="2400" spc="37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37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build</a:t>
            </a:r>
            <a:r>
              <a:rPr dirty="0" sz="2400" spc="38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efficient</a:t>
            </a:r>
            <a:r>
              <a:rPr dirty="0" sz="2400" spc="375">
                <a:latin typeface="Calibri"/>
                <a:cs typeface="Calibri"/>
              </a:rPr>
              <a:t>  </a:t>
            </a:r>
            <a:r>
              <a:rPr dirty="0" sz="2400" spc="-10">
                <a:latin typeface="Calibri"/>
                <a:cs typeface="Calibri"/>
              </a:rPr>
              <a:t>software systems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01509" y="59880"/>
            <a:ext cx="1469256" cy="7925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5431" y="3383026"/>
            <a:ext cx="2143125" cy="1990725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0" y="1297432"/>
            <a:ext cx="8291830" cy="38100"/>
          </a:xfrm>
          <a:custGeom>
            <a:avLst/>
            <a:gdLst/>
            <a:ahLst/>
            <a:cxnLst/>
            <a:rect l="l" t="t" r="r" b="b"/>
            <a:pathLst>
              <a:path w="8291830" h="38100">
                <a:moveTo>
                  <a:pt x="8291703" y="0"/>
                </a:moveTo>
                <a:lnTo>
                  <a:pt x="0" y="0"/>
                </a:lnTo>
                <a:lnTo>
                  <a:pt x="0" y="38100"/>
                </a:lnTo>
                <a:lnTo>
                  <a:pt x="8291703" y="38100"/>
                </a:lnTo>
                <a:lnTo>
                  <a:pt x="8291703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52298" y="231986"/>
            <a:ext cx="9478010" cy="30594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0515" marR="4625975" indent="20955">
              <a:lnSpc>
                <a:spcPct val="109300"/>
              </a:lnSpc>
              <a:spcBef>
                <a:spcPts val="95"/>
              </a:spcBef>
            </a:pP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Data</a:t>
            </a:r>
            <a:r>
              <a:rPr dirty="0" sz="2400" spc="-6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Structures</a:t>
            </a:r>
            <a:r>
              <a:rPr dirty="0" sz="2400" spc="-6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and</a:t>
            </a:r>
            <a:r>
              <a:rPr dirty="0" sz="2400" spc="-7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its</a:t>
            </a:r>
            <a:r>
              <a:rPr dirty="0" sz="2400" spc="-6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2E5496"/>
                </a:solidFill>
                <a:latin typeface="Calibri"/>
                <a:cs typeface="Calibri"/>
              </a:rPr>
              <a:t>Applications </a:t>
            </a:r>
            <a:r>
              <a:rPr dirty="0" sz="2400" spc="-10" b="1">
                <a:solidFill>
                  <a:srgbClr val="C55A11"/>
                </a:solidFill>
                <a:latin typeface="Calibri"/>
                <a:cs typeface="Calibri"/>
              </a:rPr>
              <a:t>Abstract</a:t>
            </a:r>
            <a:r>
              <a:rPr dirty="0" sz="2400" spc="-9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Data</a:t>
            </a:r>
            <a:r>
              <a:rPr dirty="0" sz="2400" spc="-8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C55A11"/>
                </a:solidFill>
                <a:latin typeface="Calibri"/>
                <a:cs typeface="Calibri"/>
              </a:rPr>
              <a:t>Type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2400">
              <a:latin typeface="Calibri"/>
              <a:cs typeface="Calibri"/>
            </a:endParaRPr>
          </a:p>
          <a:p>
            <a:pPr algn="just" marL="405765" marR="53340" indent="-342900">
              <a:lnSpc>
                <a:spcPct val="100000"/>
              </a:lnSpc>
              <a:buFont typeface="Wingdings"/>
              <a:buChar char=""/>
              <a:tabLst>
                <a:tab pos="405765" algn="l"/>
              </a:tabLst>
            </a:pPr>
            <a:r>
              <a:rPr dirty="0" sz="2400">
                <a:latin typeface="Calibri"/>
                <a:cs typeface="Calibri"/>
              </a:rPr>
              <a:t>Abstract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1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Type</a:t>
            </a:r>
            <a:r>
              <a:rPr dirty="0" sz="2400" spc="11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used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1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represent</a:t>
            </a:r>
            <a:r>
              <a:rPr dirty="0" sz="2400" spc="1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1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operations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associated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23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an</a:t>
            </a:r>
            <a:r>
              <a:rPr dirty="0" sz="2400" spc="23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entity</a:t>
            </a:r>
            <a:r>
              <a:rPr dirty="0" sz="2400" spc="490">
                <a:latin typeface="Calibri"/>
                <a:cs typeface="Calibri"/>
              </a:rPr>
              <a:t>   </a:t>
            </a:r>
            <a:r>
              <a:rPr dirty="0" sz="2400">
                <a:latin typeface="Calibri"/>
                <a:cs typeface="Calibri"/>
              </a:rPr>
              <a:t>from</a:t>
            </a:r>
            <a:r>
              <a:rPr dirty="0" sz="2400" spc="23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229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point</a:t>
            </a:r>
            <a:r>
              <a:rPr dirty="0" sz="2400" spc="23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23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view</a:t>
            </a:r>
            <a:r>
              <a:rPr dirty="0" sz="2400" spc="229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23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user</a:t>
            </a:r>
            <a:r>
              <a:rPr dirty="0" sz="2400" spc="235">
                <a:latin typeface="Calibri"/>
                <a:cs typeface="Calibri"/>
              </a:rPr>
              <a:t> 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irrespective</a:t>
            </a:r>
            <a:r>
              <a:rPr dirty="0" sz="2400" spc="240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dirty="0" sz="2400" spc="-25">
                <a:solidFill>
                  <a:srgbClr val="FF0000"/>
                </a:solidFill>
                <a:latin typeface="Calibri"/>
                <a:cs typeface="Calibri"/>
              </a:rPr>
              <a:t>of </a:t>
            </a:r>
            <a:r>
              <a:rPr dirty="0" sz="2400" spc="-10">
                <a:solidFill>
                  <a:srgbClr val="FF0000"/>
                </a:solidFill>
                <a:latin typeface="Calibri"/>
                <a:cs typeface="Calibri"/>
              </a:rPr>
              <a:t>implementation</a:t>
            </a:r>
            <a:endParaRPr sz="2400">
              <a:latin typeface="Calibri"/>
              <a:cs typeface="Calibri"/>
            </a:endParaRPr>
          </a:p>
          <a:p>
            <a:pPr marL="405765" indent="-342265">
              <a:lnSpc>
                <a:spcPct val="100000"/>
              </a:lnSpc>
              <a:buFont typeface="Wingdings"/>
              <a:buChar char=""/>
              <a:tabLst>
                <a:tab pos="405765" algn="l"/>
                <a:tab pos="1084580" algn="l"/>
                <a:tab pos="1686560" algn="l"/>
                <a:tab pos="2166620" algn="l"/>
                <a:tab pos="3994150" algn="l"/>
                <a:tab pos="4813935" algn="l"/>
                <a:tab pos="5455920" algn="l"/>
                <a:tab pos="5891530" algn="l"/>
                <a:tab pos="6717665" algn="l"/>
                <a:tab pos="7479665" algn="l"/>
                <a:tab pos="8947785" algn="l"/>
              </a:tabLst>
            </a:pPr>
            <a:r>
              <a:rPr dirty="0" sz="2400" spc="-1030">
                <a:latin typeface="Calibri"/>
                <a:cs typeface="Calibri"/>
              </a:rPr>
              <a:t>A</a:t>
            </a:r>
            <a:r>
              <a:rPr dirty="0" baseline="26620" sz="3600">
                <a:solidFill>
                  <a:srgbClr val="2E5496"/>
                </a:solidFill>
                <a:latin typeface="Calibri"/>
                <a:cs typeface="Calibri"/>
              </a:rPr>
              <a:t>.</a:t>
            </a:r>
            <a:r>
              <a:rPr dirty="0" baseline="26620" sz="3600" spc="-187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DT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can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be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implemented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using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one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or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0">
                <a:latin typeface="Calibri"/>
                <a:cs typeface="Calibri"/>
              </a:rPr>
              <a:t>more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0" b="1">
                <a:solidFill>
                  <a:srgbClr val="2E5496"/>
                </a:solidFill>
                <a:latin typeface="Calibri"/>
                <a:cs typeface="Calibri"/>
              </a:rPr>
              <a:t>Data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	</a:t>
            </a:r>
            <a:r>
              <a:rPr dirty="0" sz="2400" spc="-10" b="1">
                <a:solidFill>
                  <a:srgbClr val="2E5496"/>
                </a:solidFill>
                <a:latin typeface="Calibri"/>
                <a:cs typeface="Calibri"/>
              </a:rPr>
              <a:t>Structures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405765">
              <a:lnSpc>
                <a:spcPct val="100000"/>
              </a:lnSpc>
            </a:pPr>
            <a:r>
              <a:rPr dirty="0" sz="2400" spc="-10" b="1">
                <a:solidFill>
                  <a:srgbClr val="2E5496"/>
                </a:solidFill>
                <a:latin typeface="Calibri"/>
                <a:cs typeface="Calibri"/>
              </a:rPr>
              <a:t>Algorithms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280428" y="3086735"/>
            <a:ext cx="11672570" cy="3708400"/>
            <a:chOff x="280428" y="3086735"/>
            <a:chExt cx="11672570" cy="370840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7495" y="3962692"/>
              <a:ext cx="1994915" cy="194119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41724" y="3086735"/>
              <a:ext cx="2015363" cy="193700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428" y="4597654"/>
              <a:ext cx="1815502" cy="2096757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54450" y="3677539"/>
              <a:ext cx="768731" cy="716533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81272" y="4478490"/>
              <a:ext cx="1129538" cy="951902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73241" y="4629785"/>
              <a:ext cx="1358594" cy="1752765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2892297" y="5771612"/>
              <a:ext cx="3047365" cy="1017269"/>
            </a:xfrm>
            <a:custGeom>
              <a:avLst/>
              <a:gdLst/>
              <a:ahLst/>
              <a:cxnLst/>
              <a:rect l="l" t="t" r="r" b="b"/>
              <a:pathLst>
                <a:path w="3047365" h="1017270">
                  <a:moveTo>
                    <a:pt x="3047238" y="0"/>
                  </a:moveTo>
                  <a:lnTo>
                    <a:pt x="0" y="0"/>
                  </a:lnTo>
                  <a:lnTo>
                    <a:pt x="0" y="1016812"/>
                  </a:lnTo>
                  <a:lnTo>
                    <a:pt x="3047238" y="1016812"/>
                  </a:lnTo>
                  <a:lnTo>
                    <a:pt x="3047238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892297" y="5771612"/>
              <a:ext cx="3047365" cy="1017269"/>
            </a:xfrm>
            <a:custGeom>
              <a:avLst/>
              <a:gdLst/>
              <a:ahLst/>
              <a:cxnLst/>
              <a:rect l="l" t="t" r="r" b="b"/>
              <a:pathLst>
                <a:path w="3047365" h="1017270">
                  <a:moveTo>
                    <a:pt x="0" y="1016812"/>
                  </a:moveTo>
                  <a:lnTo>
                    <a:pt x="3047238" y="1016812"/>
                  </a:lnTo>
                  <a:lnTo>
                    <a:pt x="3047238" y="0"/>
                  </a:lnTo>
                  <a:lnTo>
                    <a:pt x="0" y="0"/>
                  </a:lnTo>
                  <a:lnTo>
                    <a:pt x="0" y="1016812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324607" y="5898032"/>
              <a:ext cx="567690" cy="426084"/>
            </a:xfrm>
            <a:custGeom>
              <a:avLst/>
              <a:gdLst/>
              <a:ahLst/>
              <a:cxnLst/>
              <a:rect l="l" t="t" r="r" b="b"/>
              <a:pathLst>
                <a:path w="567689" h="426085">
                  <a:moveTo>
                    <a:pt x="385691" y="364056"/>
                  </a:moveTo>
                  <a:lnTo>
                    <a:pt x="370205" y="425742"/>
                  </a:lnTo>
                  <a:lnTo>
                    <a:pt x="567690" y="381990"/>
                  </a:lnTo>
                  <a:lnTo>
                    <a:pt x="557843" y="373532"/>
                  </a:lnTo>
                  <a:lnTo>
                    <a:pt x="410844" y="373532"/>
                  </a:lnTo>
                  <a:lnTo>
                    <a:pt x="385691" y="364056"/>
                  </a:lnTo>
                  <a:close/>
                </a:path>
                <a:path w="567689" h="426085">
                  <a:moveTo>
                    <a:pt x="400477" y="305159"/>
                  </a:moveTo>
                  <a:lnTo>
                    <a:pt x="385691" y="364056"/>
                  </a:lnTo>
                  <a:lnTo>
                    <a:pt x="410844" y="373532"/>
                  </a:lnTo>
                  <a:lnTo>
                    <a:pt x="432054" y="317093"/>
                  </a:lnTo>
                  <a:lnTo>
                    <a:pt x="400477" y="305159"/>
                  </a:lnTo>
                  <a:close/>
                </a:path>
                <a:path w="567689" h="426085">
                  <a:moveTo>
                    <a:pt x="414274" y="250202"/>
                  </a:moveTo>
                  <a:lnTo>
                    <a:pt x="400477" y="305159"/>
                  </a:lnTo>
                  <a:lnTo>
                    <a:pt x="432054" y="317093"/>
                  </a:lnTo>
                  <a:lnTo>
                    <a:pt x="410844" y="373532"/>
                  </a:lnTo>
                  <a:lnTo>
                    <a:pt x="557843" y="373532"/>
                  </a:lnTo>
                  <a:lnTo>
                    <a:pt x="414274" y="250202"/>
                  </a:lnTo>
                  <a:close/>
                </a:path>
                <a:path w="567689" h="426085">
                  <a:moveTo>
                    <a:pt x="314365" y="199161"/>
                  </a:moveTo>
                  <a:lnTo>
                    <a:pt x="254000" y="199161"/>
                  </a:lnTo>
                  <a:lnTo>
                    <a:pt x="254381" y="207441"/>
                  </a:lnTo>
                  <a:lnTo>
                    <a:pt x="254473" y="209842"/>
                  </a:lnTo>
                  <a:lnTo>
                    <a:pt x="254594" y="212966"/>
                  </a:lnTo>
                  <a:lnTo>
                    <a:pt x="254687" y="215391"/>
                  </a:lnTo>
                  <a:lnTo>
                    <a:pt x="254762" y="217309"/>
                  </a:lnTo>
                  <a:lnTo>
                    <a:pt x="256344" y="227164"/>
                  </a:lnTo>
                  <a:lnTo>
                    <a:pt x="256461" y="227892"/>
                  </a:lnTo>
                  <a:lnTo>
                    <a:pt x="256540" y="228384"/>
                  </a:lnTo>
                  <a:lnTo>
                    <a:pt x="272288" y="269938"/>
                  </a:lnTo>
                  <a:lnTo>
                    <a:pt x="299847" y="306819"/>
                  </a:lnTo>
                  <a:lnTo>
                    <a:pt x="336042" y="338454"/>
                  </a:lnTo>
                  <a:lnTo>
                    <a:pt x="385691" y="364056"/>
                  </a:lnTo>
                  <a:lnTo>
                    <a:pt x="400477" y="305159"/>
                  </a:lnTo>
                  <a:lnTo>
                    <a:pt x="392201" y="302031"/>
                  </a:lnTo>
                  <a:lnTo>
                    <a:pt x="389890" y="302031"/>
                  </a:lnTo>
                  <a:lnTo>
                    <a:pt x="383667" y="298805"/>
                  </a:lnTo>
                  <a:lnTo>
                    <a:pt x="385113" y="298805"/>
                  </a:lnTo>
                  <a:lnTo>
                    <a:pt x="373077" y="290677"/>
                  </a:lnTo>
                  <a:lnTo>
                    <a:pt x="372872" y="290677"/>
                  </a:lnTo>
                  <a:lnTo>
                    <a:pt x="371801" y="289815"/>
                  </a:lnTo>
                  <a:lnTo>
                    <a:pt x="370840" y="289166"/>
                  </a:lnTo>
                  <a:lnTo>
                    <a:pt x="370995" y="289166"/>
                  </a:lnTo>
                  <a:lnTo>
                    <a:pt x="357824" y="278561"/>
                  </a:lnTo>
                  <a:lnTo>
                    <a:pt x="357631" y="278561"/>
                  </a:lnTo>
                  <a:lnTo>
                    <a:pt x="356616" y="277588"/>
                  </a:lnTo>
                  <a:lnTo>
                    <a:pt x="355727" y="276872"/>
                  </a:lnTo>
                  <a:lnTo>
                    <a:pt x="355868" y="276872"/>
                  </a:lnTo>
                  <a:lnTo>
                    <a:pt x="344388" y="265874"/>
                  </a:lnTo>
                  <a:lnTo>
                    <a:pt x="344169" y="265874"/>
                  </a:lnTo>
                  <a:lnTo>
                    <a:pt x="343010" y="264555"/>
                  </a:lnTo>
                  <a:lnTo>
                    <a:pt x="342519" y="264083"/>
                  </a:lnTo>
                  <a:lnTo>
                    <a:pt x="338931" y="259918"/>
                  </a:lnTo>
                  <a:lnTo>
                    <a:pt x="337560" y="258360"/>
                  </a:lnTo>
                  <a:lnTo>
                    <a:pt x="332486" y="251942"/>
                  </a:lnTo>
                  <a:lnTo>
                    <a:pt x="331336" y="250202"/>
                  </a:lnTo>
                  <a:lnTo>
                    <a:pt x="327914" y="245363"/>
                  </a:lnTo>
                  <a:lnTo>
                    <a:pt x="325323" y="241020"/>
                  </a:lnTo>
                  <a:lnTo>
                    <a:pt x="324231" y="239229"/>
                  </a:lnTo>
                  <a:lnTo>
                    <a:pt x="322226" y="235254"/>
                  </a:lnTo>
                  <a:lnTo>
                    <a:pt x="322072" y="235254"/>
                  </a:lnTo>
                  <a:lnTo>
                    <a:pt x="321415" y="233705"/>
                  </a:lnTo>
                  <a:lnTo>
                    <a:pt x="321056" y="233019"/>
                  </a:lnTo>
                  <a:lnTo>
                    <a:pt x="319541" y="229285"/>
                  </a:lnTo>
                  <a:lnTo>
                    <a:pt x="319405" y="229285"/>
                  </a:lnTo>
                  <a:lnTo>
                    <a:pt x="319111" y="228384"/>
                  </a:lnTo>
                  <a:lnTo>
                    <a:pt x="318904" y="227892"/>
                  </a:lnTo>
                  <a:lnTo>
                    <a:pt x="318643" y="227164"/>
                  </a:lnTo>
                  <a:lnTo>
                    <a:pt x="317548" y="223583"/>
                  </a:lnTo>
                  <a:lnTo>
                    <a:pt x="317373" y="223583"/>
                  </a:lnTo>
                  <a:lnTo>
                    <a:pt x="316811" y="221320"/>
                  </a:lnTo>
                  <a:lnTo>
                    <a:pt x="316738" y="221094"/>
                  </a:lnTo>
                  <a:lnTo>
                    <a:pt x="315996" y="218033"/>
                  </a:lnTo>
                  <a:lnTo>
                    <a:pt x="315801" y="217309"/>
                  </a:lnTo>
                  <a:lnTo>
                    <a:pt x="315341" y="215391"/>
                  </a:lnTo>
                  <a:lnTo>
                    <a:pt x="315566" y="215391"/>
                  </a:lnTo>
                  <a:lnTo>
                    <a:pt x="315190" y="212966"/>
                  </a:lnTo>
                  <a:lnTo>
                    <a:pt x="314960" y="212966"/>
                  </a:lnTo>
                  <a:lnTo>
                    <a:pt x="314862" y="210854"/>
                  </a:lnTo>
                  <a:lnTo>
                    <a:pt x="314706" y="209842"/>
                  </a:lnTo>
                  <a:lnTo>
                    <a:pt x="314706" y="207441"/>
                  </a:lnTo>
                  <a:lnTo>
                    <a:pt x="314579" y="204673"/>
                  </a:lnTo>
                  <a:lnTo>
                    <a:pt x="314486" y="202285"/>
                  </a:lnTo>
                  <a:lnTo>
                    <a:pt x="314365" y="199161"/>
                  </a:lnTo>
                  <a:close/>
                </a:path>
                <a:path w="567689" h="426085">
                  <a:moveTo>
                    <a:pt x="383667" y="298805"/>
                  </a:moveTo>
                  <a:lnTo>
                    <a:pt x="389890" y="302031"/>
                  </a:lnTo>
                  <a:lnTo>
                    <a:pt x="386951" y="300047"/>
                  </a:lnTo>
                  <a:lnTo>
                    <a:pt x="383667" y="298805"/>
                  </a:lnTo>
                  <a:close/>
                </a:path>
                <a:path w="567689" h="426085">
                  <a:moveTo>
                    <a:pt x="386951" y="300047"/>
                  </a:moveTo>
                  <a:lnTo>
                    <a:pt x="389890" y="302031"/>
                  </a:lnTo>
                  <a:lnTo>
                    <a:pt x="392201" y="302031"/>
                  </a:lnTo>
                  <a:lnTo>
                    <a:pt x="386951" y="300047"/>
                  </a:lnTo>
                  <a:close/>
                </a:path>
                <a:path w="567689" h="426085">
                  <a:moveTo>
                    <a:pt x="385113" y="298805"/>
                  </a:moveTo>
                  <a:lnTo>
                    <a:pt x="383667" y="298805"/>
                  </a:lnTo>
                  <a:lnTo>
                    <a:pt x="386951" y="300047"/>
                  </a:lnTo>
                  <a:lnTo>
                    <a:pt x="385113" y="298805"/>
                  </a:lnTo>
                  <a:close/>
                </a:path>
                <a:path w="567689" h="426085">
                  <a:moveTo>
                    <a:pt x="371801" y="289815"/>
                  </a:moveTo>
                  <a:lnTo>
                    <a:pt x="372872" y="290677"/>
                  </a:lnTo>
                  <a:lnTo>
                    <a:pt x="373077" y="290677"/>
                  </a:lnTo>
                  <a:lnTo>
                    <a:pt x="371801" y="289815"/>
                  </a:lnTo>
                  <a:close/>
                </a:path>
                <a:path w="567689" h="426085">
                  <a:moveTo>
                    <a:pt x="370995" y="289166"/>
                  </a:moveTo>
                  <a:lnTo>
                    <a:pt x="370840" y="289166"/>
                  </a:lnTo>
                  <a:lnTo>
                    <a:pt x="371801" y="289815"/>
                  </a:lnTo>
                  <a:lnTo>
                    <a:pt x="370995" y="289166"/>
                  </a:lnTo>
                  <a:close/>
                </a:path>
                <a:path w="567689" h="426085">
                  <a:moveTo>
                    <a:pt x="356616" y="277588"/>
                  </a:moveTo>
                  <a:lnTo>
                    <a:pt x="357631" y="278561"/>
                  </a:lnTo>
                  <a:lnTo>
                    <a:pt x="357824" y="278561"/>
                  </a:lnTo>
                  <a:lnTo>
                    <a:pt x="356616" y="277588"/>
                  </a:lnTo>
                  <a:close/>
                </a:path>
                <a:path w="567689" h="426085">
                  <a:moveTo>
                    <a:pt x="355868" y="276872"/>
                  </a:moveTo>
                  <a:lnTo>
                    <a:pt x="355727" y="276872"/>
                  </a:lnTo>
                  <a:lnTo>
                    <a:pt x="356616" y="277588"/>
                  </a:lnTo>
                  <a:lnTo>
                    <a:pt x="355868" y="276872"/>
                  </a:lnTo>
                  <a:close/>
                </a:path>
                <a:path w="567689" h="426085">
                  <a:moveTo>
                    <a:pt x="343011" y="264555"/>
                  </a:moveTo>
                  <a:lnTo>
                    <a:pt x="344169" y="265874"/>
                  </a:lnTo>
                  <a:lnTo>
                    <a:pt x="344388" y="265874"/>
                  </a:lnTo>
                  <a:lnTo>
                    <a:pt x="343011" y="264555"/>
                  </a:lnTo>
                  <a:close/>
                </a:path>
                <a:path w="567689" h="426085">
                  <a:moveTo>
                    <a:pt x="321415" y="233705"/>
                  </a:moveTo>
                  <a:lnTo>
                    <a:pt x="322072" y="235254"/>
                  </a:lnTo>
                  <a:lnTo>
                    <a:pt x="322226" y="235254"/>
                  </a:lnTo>
                  <a:lnTo>
                    <a:pt x="321415" y="233705"/>
                  </a:lnTo>
                  <a:close/>
                </a:path>
                <a:path w="567689" h="426085">
                  <a:moveTo>
                    <a:pt x="319159" y="228384"/>
                  </a:moveTo>
                  <a:lnTo>
                    <a:pt x="319405" y="229285"/>
                  </a:lnTo>
                  <a:lnTo>
                    <a:pt x="319541" y="229285"/>
                  </a:lnTo>
                  <a:lnTo>
                    <a:pt x="319159" y="228384"/>
                  </a:lnTo>
                  <a:close/>
                </a:path>
                <a:path w="567689" h="426085">
                  <a:moveTo>
                    <a:pt x="316811" y="221320"/>
                  </a:moveTo>
                  <a:lnTo>
                    <a:pt x="317373" y="223583"/>
                  </a:lnTo>
                  <a:lnTo>
                    <a:pt x="317548" y="223583"/>
                  </a:lnTo>
                  <a:lnTo>
                    <a:pt x="316811" y="221320"/>
                  </a:lnTo>
                  <a:close/>
                </a:path>
                <a:path w="567689" h="426085">
                  <a:moveTo>
                    <a:pt x="315566" y="215391"/>
                  </a:moveTo>
                  <a:lnTo>
                    <a:pt x="315341" y="215391"/>
                  </a:lnTo>
                  <a:lnTo>
                    <a:pt x="315816" y="217309"/>
                  </a:lnTo>
                  <a:lnTo>
                    <a:pt x="315566" y="215391"/>
                  </a:lnTo>
                  <a:close/>
                </a:path>
                <a:path w="567689" h="426085">
                  <a:moveTo>
                    <a:pt x="314862" y="210854"/>
                  </a:moveTo>
                  <a:lnTo>
                    <a:pt x="314960" y="212966"/>
                  </a:lnTo>
                  <a:lnTo>
                    <a:pt x="315190" y="212966"/>
                  </a:lnTo>
                  <a:lnTo>
                    <a:pt x="314862" y="210854"/>
                  </a:lnTo>
                  <a:close/>
                </a:path>
                <a:path w="567689" h="426085">
                  <a:moveTo>
                    <a:pt x="313190" y="188544"/>
                  </a:moveTo>
                  <a:lnTo>
                    <a:pt x="251587" y="188544"/>
                  </a:lnTo>
                  <a:lnTo>
                    <a:pt x="252984" y="194094"/>
                  </a:lnTo>
                  <a:lnTo>
                    <a:pt x="253036" y="194312"/>
                  </a:lnTo>
                  <a:lnTo>
                    <a:pt x="253143" y="194817"/>
                  </a:lnTo>
                  <a:lnTo>
                    <a:pt x="253619" y="196735"/>
                  </a:lnTo>
                  <a:lnTo>
                    <a:pt x="253393" y="196735"/>
                  </a:lnTo>
                  <a:lnTo>
                    <a:pt x="254097" y="201274"/>
                  </a:lnTo>
                  <a:lnTo>
                    <a:pt x="254000" y="199161"/>
                  </a:lnTo>
                  <a:lnTo>
                    <a:pt x="314365" y="199161"/>
                  </a:lnTo>
                  <a:lnTo>
                    <a:pt x="314272" y="196735"/>
                  </a:lnTo>
                  <a:lnTo>
                    <a:pt x="253619" y="196735"/>
                  </a:lnTo>
                  <a:lnTo>
                    <a:pt x="253158" y="194817"/>
                  </a:lnTo>
                  <a:lnTo>
                    <a:pt x="314198" y="194817"/>
                  </a:lnTo>
                  <a:lnTo>
                    <a:pt x="313190" y="188544"/>
                  </a:lnTo>
                  <a:close/>
                </a:path>
                <a:path w="567689" h="426085">
                  <a:moveTo>
                    <a:pt x="312207" y="182841"/>
                  </a:moveTo>
                  <a:lnTo>
                    <a:pt x="249555" y="182841"/>
                  </a:lnTo>
                  <a:lnTo>
                    <a:pt x="249878" y="183743"/>
                  </a:lnTo>
                  <a:lnTo>
                    <a:pt x="250008" y="184235"/>
                  </a:lnTo>
                  <a:lnTo>
                    <a:pt x="252148" y="190807"/>
                  </a:lnTo>
                  <a:lnTo>
                    <a:pt x="251587" y="188544"/>
                  </a:lnTo>
                  <a:lnTo>
                    <a:pt x="313190" y="188544"/>
                  </a:lnTo>
                  <a:lnTo>
                    <a:pt x="312615" y="184962"/>
                  </a:lnTo>
                  <a:lnTo>
                    <a:pt x="312498" y="184235"/>
                  </a:lnTo>
                  <a:lnTo>
                    <a:pt x="312419" y="183743"/>
                  </a:lnTo>
                  <a:lnTo>
                    <a:pt x="312207" y="182841"/>
                  </a:lnTo>
                  <a:close/>
                </a:path>
                <a:path w="567689" h="426085">
                  <a:moveTo>
                    <a:pt x="310797" y="176872"/>
                  </a:moveTo>
                  <a:lnTo>
                    <a:pt x="246887" y="176872"/>
                  </a:lnTo>
                  <a:lnTo>
                    <a:pt x="249800" y="183743"/>
                  </a:lnTo>
                  <a:lnTo>
                    <a:pt x="249555" y="182841"/>
                  </a:lnTo>
                  <a:lnTo>
                    <a:pt x="312207" y="182841"/>
                  </a:lnTo>
                  <a:lnTo>
                    <a:pt x="310797" y="176872"/>
                  </a:lnTo>
                  <a:close/>
                </a:path>
                <a:path w="567689" h="426085">
                  <a:moveTo>
                    <a:pt x="298835" y="146253"/>
                  </a:moveTo>
                  <a:lnTo>
                    <a:pt x="224790" y="146253"/>
                  </a:lnTo>
                  <a:lnTo>
                    <a:pt x="231559" y="153959"/>
                  </a:lnTo>
                  <a:lnTo>
                    <a:pt x="235585" y="159042"/>
                  </a:lnTo>
                  <a:lnTo>
                    <a:pt x="238019" y="162483"/>
                  </a:lnTo>
                  <a:lnTo>
                    <a:pt x="239903" y="164985"/>
                  </a:lnTo>
                  <a:lnTo>
                    <a:pt x="240987" y="166763"/>
                  </a:lnTo>
                  <a:lnTo>
                    <a:pt x="243712" y="171094"/>
                  </a:lnTo>
                  <a:lnTo>
                    <a:pt x="247516" y="178355"/>
                  </a:lnTo>
                  <a:lnTo>
                    <a:pt x="246887" y="176872"/>
                  </a:lnTo>
                  <a:lnTo>
                    <a:pt x="310797" y="176872"/>
                  </a:lnTo>
                  <a:lnTo>
                    <a:pt x="309880" y="172986"/>
                  </a:lnTo>
                  <a:lnTo>
                    <a:pt x="306324" y="162483"/>
                  </a:lnTo>
                  <a:lnTo>
                    <a:pt x="302006" y="152209"/>
                  </a:lnTo>
                  <a:lnTo>
                    <a:pt x="298835" y="146253"/>
                  </a:lnTo>
                  <a:close/>
                </a:path>
                <a:path w="567689" h="426085">
                  <a:moveTo>
                    <a:pt x="291360" y="133565"/>
                  </a:moveTo>
                  <a:lnTo>
                    <a:pt x="211328" y="133565"/>
                  </a:lnTo>
                  <a:lnTo>
                    <a:pt x="212339" y="134534"/>
                  </a:lnTo>
                  <a:lnTo>
                    <a:pt x="213233" y="135254"/>
                  </a:lnTo>
                  <a:lnTo>
                    <a:pt x="213091" y="135254"/>
                  </a:lnTo>
                  <a:lnTo>
                    <a:pt x="225968" y="147590"/>
                  </a:lnTo>
                  <a:lnTo>
                    <a:pt x="224790" y="146253"/>
                  </a:lnTo>
                  <a:lnTo>
                    <a:pt x="298835" y="146253"/>
                  </a:lnTo>
                  <a:lnTo>
                    <a:pt x="296672" y="142189"/>
                  </a:lnTo>
                  <a:lnTo>
                    <a:pt x="292400" y="135254"/>
                  </a:lnTo>
                  <a:lnTo>
                    <a:pt x="213233" y="135254"/>
                  </a:lnTo>
                  <a:lnTo>
                    <a:pt x="212420" y="134534"/>
                  </a:lnTo>
                  <a:lnTo>
                    <a:pt x="291957" y="134534"/>
                  </a:lnTo>
                  <a:lnTo>
                    <a:pt x="291360" y="133565"/>
                  </a:lnTo>
                  <a:close/>
                </a:path>
                <a:path w="567689" h="426085">
                  <a:moveTo>
                    <a:pt x="282710" y="121437"/>
                  </a:moveTo>
                  <a:lnTo>
                    <a:pt x="196087" y="121437"/>
                  </a:lnTo>
                  <a:lnTo>
                    <a:pt x="197157" y="122299"/>
                  </a:lnTo>
                  <a:lnTo>
                    <a:pt x="198119" y="122948"/>
                  </a:lnTo>
                  <a:lnTo>
                    <a:pt x="197963" y="122948"/>
                  </a:lnTo>
                  <a:lnTo>
                    <a:pt x="212339" y="134534"/>
                  </a:lnTo>
                  <a:lnTo>
                    <a:pt x="211328" y="133565"/>
                  </a:lnTo>
                  <a:lnTo>
                    <a:pt x="291360" y="133565"/>
                  </a:lnTo>
                  <a:lnTo>
                    <a:pt x="290703" y="132499"/>
                  </a:lnTo>
                  <a:lnTo>
                    <a:pt x="284225" y="123342"/>
                  </a:lnTo>
                  <a:lnTo>
                    <a:pt x="283912" y="122948"/>
                  </a:lnTo>
                  <a:lnTo>
                    <a:pt x="198119" y="122948"/>
                  </a:lnTo>
                  <a:lnTo>
                    <a:pt x="197246" y="122299"/>
                  </a:lnTo>
                  <a:lnTo>
                    <a:pt x="283396" y="122299"/>
                  </a:lnTo>
                  <a:lnTo>
                    <a:pt x="282710" y="121437"/>
                  </a:lnTo>
                  <a:close/>
                </a:path>
                <a:path w="567689" h="426085">
                  <a:moveTo>
                    <a:pt x="252854" y="89801"/>
                  </a:moveTo>
                  <a:lnTo>
                    <a:pt x="139954" y="89801"/>
                  </a:lnTo>
                  <a:lnTo>
                    <a:pt x="140705" y="90162"/>
                  </a:lnTo>
                  <a:lnTo>
                    <a:pt x="141731" y="90576"/>
                  </a:lnTo>
                  <a:lnTo>
                    <a:pt x="141567" y="90576"/>
                  </a:lnTo>
                  <a:lnTo>
                    <a:pt x="160274" y="99504"/>
                  </a:lnTo>
                  <a:lnTo>
                    <a:pt x="160857" y="99835"/>
                  </a:lnTo>
                  <a:lnTo>
                    <a:pt x="162179" y="100469"/>
                  </a:lnTo>
                  <a:lnTo>
                    <a:pt x="161976" y="100469"/>
                  </a:lnTo>
                  <a:lnTo>
                    <a:pt x="179069" y="110096"/>
                  </a:lnTo>
                  <a:lnTo>
                    <a:pt x="179691" y="110515"/>
                  </a:lnTo>
                  <a:lnTo>
                    <a:pt x="181102" y="111315"/>
                  </a:lnTo>
                  <a:lnTo>
                    <a:pt x="180877" y="111315"/>
                  </a:lnTo>
                  <a:lnTo>
                    <a:pt x="197157" y="122299"/>
                  </a:lnTo>
                  <a:lnTo>
                    <a:pt x="196087" y="121437"/>
                  </a:lnTo>
                  <a:lnTo>
                    <a:pt x="282710" y="121437"/>
                  </a:lnTo>
                  <a:lnTo>
                    <a:pt x="277114" y="114401"/>
                  </a:lnTo>
                  <a:lnTo>
                    <a:pt x="274398" y="111315"/>
                  </a:lnTo>
                  <a:lnTo>
                    <a:pt x="181102" y="111315"/>
                  </a:lnTo>
                  <a:lnTo>
                    <a:pt x="179769" y="110515"/>
                  </a:lnTo>
                  <a:lnTo>
                    <a:pt x="273694" y="110515"/>
                  </a:lnTo>
                  <a:lnTo>
                    <a:pt x="269113" y="105308"/>
                  </a:lnTo>
                  <a:lnTo>
                    <a:pt x="264039" y="100469"/>
                  </a:lnTo>
                  <a:lnTo>
                    <a:pt x="162179" y="100469"/>
                  </a:lnTo>
                  <a:lnTo>
                    <a:pt x="160926" y="99835"/>
                  </a:lnTo>
                  <a:lnTo>
                    <a:pt x="263374" y="99835"/>
                  </a:lnTo>
                  <a:lnTo>
                    <a:pt x="253666" y="90576"/>
                  </a:lnTo>
                  <a:lnTo>
                    <a:pt x="141731" y="90576"/>
                  </a:lnTo>
                  <a:lnTo>
                    <a:pt x="140782" y="90162"/>
                  </a:lnTo>
                  <a:lnTo>
                    <a:pt x="253232" y="90162"/>
                  </a:lnTo>
                  <a:lnTo>
                    <a:pt x="252854" y="89801"/>
                  </a:lnTo>
                  <a:close/>
                </a:path>
                <a:path w="567689" h="426085">
                  <a:moveTo>
                    <a:pt x="242237" y="81152"/>
                  </a:moveTo>
                  <a:lnTo>
                    <a:pt x="118364" y="81152"/>
                  </a:lnTo>
                  <a:lnTo>
                    <a:pt x="119351" y="81551"/>
                  </a:lnTo>
                  <a:lnTo>
                    <a:pt x="120396" y="81889"/>
                  </a:lnTo>
                  <a:lnTo>
                    <a:pt x="120190" y="81889"/>
                  </a:lnTo>
                  <a:lnTo>
                    <a:pt x="140705" y="90162"/>
                  </a:lnTo>
                  <a:lnTo>
                    <a:pt x="139954" y="89801"/>
                  </a:lnTo>
                  <a:lnTo>
                    <a:pt x="252854" y="89801"/>
                  </a:lnTo>
                  <a:lnTo>
                    <a:pt x="252094" y="89077"/>
                  </a:lnTo>
                  <a:lnTo>
                    <a:pt x="243154" y="81889"/>
                  </a:lnTo>
                  <a:lnTo>
                    <a:pt x="120396" y="81889"/>
                  </a:lnTo>
                  <a:lnTo>
                    <a:pt x="119462" y="81551"/>
                  </a:lnTo>
                  <a:lnTo>
                    <a:pt x="242733" y="81551"/>
                  </a:lnTo>
                  <a:lnTo>
                    <a:pt x="242237" y="81152"/>
                  </a:lnTo>
                  <a:close/>
                </a:path>
                <a:path w="567689" h="426085">
                  <a:moveTo>
                    <a:pt x="233328" y="73990"/>
                  </a:moveTo>
                  <a:lnTo>
                    <a:pt x="96012" y="73990"/>
                  </a:lnTo>
                  <a:lnTo>
                    <a:pt x="119351" y="81551"/>
                  </a:lnTo>
                  <a:lnTo>
                    <a:pt x="118364" y="81152"/>
                  </a:lnTo>
                  <a:lnTo>
                    <a:pt x="242237" y="81152"/>
                  </a:lnTo>
                  <a:lnTo>
                    <a:pt x="233328" y="73990"/>
                  </a:lnTo>
                  <a:close/>
                </a:path>
                <a:path w="567689" h="426085">
                  <a:moveTo>
                    <a:pt x="73479" y="68269"/>
                  </a:moveTo>
                  <a:lnTo>
                    <a:pt x="97662" y="74498"/>
                  </a:lnTo>
                  <a:lnTo>
                    <a:pt x="96012" y="73990"/>
                  </a:lnTo>
                  <a:lnTo>
                    <a:pt x="233328" y="73990"/>
                  </a:lnTo>
                  <a:lnTo>
                    <a:pt x="232918" y="73659"/>
                  </a:lnTo>
                  <a:lnTo>
                    <a:pt x="225258" y="68465"/>
                  </a:lnTo>
                  <a:lnTo>
                    <a:pt x="74549" y="68465"/>
                  </a:lnTo>
                  <a:lnTo>
                    <a:pt x="73479" y="68269"/>
                  </a:lnTo>
                  <a:close/>
                </a:path>
                <a:path w="567689" h="426085">
                  <a:moveTo>
                    <a:pt x="72517" y="68021"/>
                  </a:moveTo>
                  <a:lnTo>
                    <a:pt x="73479" y="68269"/>
                  </a:lnTo>
                  <a:lnTo>
                    <a:pt x="74549" y="68465"/>
                  </a:lnTo>
                  <a:lnTo>
                    <a:pt x="72517" y="68021"/>
                  </a:lnTo>
                  <a:close/>
                </a:path>
                <a:path w="567689" h="426085">
                  <a:moveTo>
                    <a:pt x="224603" y="68021"/>
                  </a:moveTo>
                  <a:lnTo>
                    <a:pt x="72517" y="68021"/>
                  </a:lnTo>
                  <a:lnTo>
                    <a:pt x="74549" y="68465"/>
                  </a:lnTo>
                  <a:lnTo>
                    <a:pt x="225258" y="68465"/>
                  </a:lnTo>
                  <a:lnTo>
                    <a:pt x="224603" y="68021"/>
                  </a:lnTo>
                  <a:close/>
                </a:path>
                <a:path w="567689" h="426085">
                  <a:moveTo>
                    <a:pt x="48641" y="63703"/>
                  </a:moveTo>
                  <a:lnTo>
                    <a:pt x="73479" y="68269"/>
                  </a:lnTo>
                  <a:lnTo>
                    <a:pt x="72517" y="68021"/>
                  </a:lnTo>
                  <a:lnTo>
                    <a:pt x="224603" y="68021"/>
                  </a:lnTo>
                  <a:lnTo>
                    <a:pt x="218723" y="64033"/>
                  </a:lnTo>
                  <a:lnTo>
                    <a:pt x="50800" y="64033"/>
                  </a:lnTo>
                  <a:lnTo>
                    <a:pt x="48641" y="63703"/>
                  </a:lnTo>
                  <a:close/>
                </a:path>
                <a:path w="567689" h="426085">
                  <a:moveTo>
                    <a:pt x="2412" y="0"/>
                  </a:moveTo>
                  <a:lnTo>
                    <a:pt x="33" y="59448"/>
                  </a:lnTo>
                  <a:lnTo>
                    <a:pt x="0" y="60274"/>
                  </a:lnTo>
                  <a:lnTo>
                    <a:pt x="26542" y="61328"/>
                  </a:lnTo>
                  <a:lnTo>
                    <a:pt x="25792" y="61328"/>
                  </a:lnTo>
                  <a:lnTo>
                    <a:pt x="50800" y="64033"/>
                  </a:lnTo>
                  <a:lnTo>
                    <a:pt x="50437" y="64033"/>
                  </a:lnTo>
                  <a:lnTo>
                    <a:pt x="48641" y="63703"/>
                  </a:lnTo>
                  <a:lnTo>
                    <a:pt x="218236" y="63703"/>
                  </a:lnTo>
                  <a:lnTo>
                    <a:pt x="211962" y="59448"/>
                  </a:lnTo>
                  <a:lnTo>
                    <a:pt x="165227" y="35013"/>
                  </a:lnTo>
                  <a:lnTo>
                    <a:pt x="113665" y="16294"/>
                  </a:lnTo>
                  <a:lnTo>
                    <a:pt x="58419" y="4178"/>
                  </a:lnTo>
                  <a:lnTo>
                    <a:pt x="29972" y="1079"/>
                  </a:lnTo>
                  <a:lnTo>
                    <a:pt x="2412" y="0"/>
                  </a:lnTo>
                  <a:close/>
                </a:path>
                <a:path w="567689" h="426085">
                  <a:moveTo>
                    <a:pt x="218236" y="63703"/>
                  </a:moveTo>
                  <a:lnTo>
                    <a:pt x="48641" y="63703"/>
                  </a:lnTo>
                  <a:lnTo>
                    <a:pt x="50800" y="64033"/>
                  </a:lnTo>
                  <a:lnTo>
                    <a:pt x="218723" y="64033"/>
                  </a:lnTo>
                  <a:lnTo>
                    <a:pt x="218236" y="63703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06873" y="6082443"/>
              <a:ext cx="3146118" cy="575568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90037" y="6389089"/>
              <a:ext cx="2613660" cy="362280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93312" y="5825566"/>
              <a:ext cx="1828800" cy="476250"/>
            </a:xfrm>
            <a:prstGeom prst="rect">
              <a:avLst/>
            </a:prstGeom>
          </p:spPr>
        </p:pic>
      </p:grpSp>
      <p:pic>
        <p:nvPicPr>
          <p:cNvPr id="18" name="object 18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350886" y="252285"/>
            <a:ext cx="1469256" cy="7925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247647"/>
            <a:ext cx="8300084" cy="0"/>
          </a:xfrm>
          <a:custGeom>
            <a:avLst/>
            <a:gdLst/>
            <a:ahLst/>
            <a:cxnLst/>
            <a:rect l="l" t="t" r="r" b="b"/>
            <a:pathLst>
              <a:path w="8300084" h="0">
                <a:moveTo>
                  <a:pt x="0" y="0"/>
                </a:moveTo>
                <a:lnTo>
                  <a:pt x="8300084" y="0"/>
                </a:lnTo>
              </a:path>
            </a:pathLst>
          </a:custGeom>
          <a:ln w="38100">
            <a:solidFill>
              <a:srgbClr val="DFA16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450595" y="265557"/>
            <a:ext cx="5384800" cy="35737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100"/>
              </a:spcBef>
            </a:pPr>
            <a:r>
              <a:rPr dirty="0" sz="2400" spc="-110" b="1">
                <a:solidFill>
                  <a:srgbClr val="2E5496"/>
                </a:solidFill>
                <a:latin typeface="Calibri"/>
                <a:cs typeface="Calibri"/>
              </a:rPr>
              <a:t>DATA</a:t>
            </a:r>
            <a:r>
              <a:rPr dirty="0" sz="2400" spc="-2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STRUCTURES</a:t>
            </a:r>
            <a:r>
              <a:rPr dirty="0" sz="2400" spc="-8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AND</a:t>
            </a:r>
            <a:r>
              <a:rPr dirty="0" sz="2400" spc="-50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ITS</a:t>
            </a:r>
            <a:r>
              <a:rPr dirty="0" sz="2400" spc="-3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2E5496"/>
                </a:solidFill>
                <a:latin typeface="Calibri"/>
                <a:cs typeface="Calibri"/>
              </a:rPr>
              <a:t>APPLICATIONS</a:t>
            </a:r>
            <a:endParaRPr sz="2400">
              <a:latin typeface="Calibri"/>
              <a:cs typeface="Calibri"/>
            </a:endParaRPr>
          </a:p>
          <a:p>
            <a:pPr marL="33655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Classification</a:t>
            </a:r>
            <a:r>
              <a:rPr dirty="0" sz="2400" spc="-8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of</a:t>
            </a:r>
            <a:r>
              <a:rPr dirty="0" sz="2400" spc="-9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Data</a:t>
            </a:r>
            <a:r>
              <a:rPr dirty="0" sz="2400" spc="-7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C55A11"/>
                </a:solidFill>
                <a:latin typeface="Calibri"/>
                <a:cs typeface="Calibri"/>
              </a:rPr>
              <a:t>Structures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35"/>
              </a:spcBef>
            </a:pP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Linear</a:t>
            </a:r>
            <a:r>
              <a:rPr dirty="0" sz="2400" spc="-60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Data</a:t>
            </a:r>
            <a:r>
              <a:rPr dirty="0" sz="2400" spc="-40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2E5496"/>
                </a:solidFill>
                <a:latin typeface="Calibri"/>
                <a:cs typeface="Calibri"/>
              </a:rPr>
              <a:t>Structures</a:t>
            </a:r>
            <a:endParaRPr sz="2400">
              <a:latin typeface="Calibri"/>
              <a:cs typeface="Calibri"/>
            </a:endParaRPr>
          </a:p>
          <a:p>
            <a:pPr marL="422275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Stack,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Queue,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Linked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30"/>
              </a:spcBef>
            </a:pP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Non</a:t>
            </a:r>
            <a:r>
              <a:rPr dirty="0" sz="2400" spc="-5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Linear</a:t>
            </a:r>
            <a:r>
              <a:rPr dirty="0" sz="2400" spc="-4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Data</a:t>
            </a:r>
            <a:r>
              <a:rPr dirty="0" sz="2400" spc="-2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2E5496"/>
                </a:solidFill>
                <a:latin typeface="Calibri"/>
                <a:cs typeface="Calibri"/>
              </a:rPr>
              <a:t>Structures</a:t>
            </a:r>
            <a:endParaRPr sz="2400">
              <a:latin typeface="Calibri"/>
              <a:cs typeface="Calibri"/>
            </a:endParaRPr>
          </a:p>
          <a:p>
            <a:pPr marL="422275">
              <a:lnSpc>
                <a:spcPct val="100000"/>
              </a:lnSpc>
              <a:spcBef>
                <a:spcPts val="5"/>
              </a:spcBef>
            </a:pPr>
            <a:r>
              <a:rPr dirty="0" sz="2400" spc="-30">
                <a:latin typeface="Calibri"/>
                <a:cs typeface="Calibri"/>
              </a:rPr>
              <a:t>Tree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Graph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4458" y="225361"/>
            <a:ext cx="1469256" cy="7925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228597"/>
            <a:ext cx="8300084" cy="38100"/>
          </a:xfrm>
          <a:custGeom>
            <a:avLst/>
            <a:gdLst/>
            <a:ahLst/>
            <a:cxnLst/>
            <a:rect l="l" t="t" r="r" b="b"/>
            <a:pathLst>
              <a:path w="8300084" h="38100">
                <a:moveTo>
                  <a:pt x="0" y="38100"/>
                </a:moveTo>
                <a:lnTo>
                  <a:pt x="8300084" y="38100"/>
                </a:lnTo>
                <a:lnTo>
                  <a:pt x="830008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FA16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403" y="1868932"/>
            <a:ext cx="5007356" cy="274078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36845" y="1999869"/>
            <a:ext cx="2916554" cy="32169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391150" y="2607309"/>
            <a:ext cx="274955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457325">
              <a:lnSpc>
                <a:spcPct val="100000"/>
              </a:lnSpc>
              <a:spcBef>
                <a:spcPts val="100"/>
              </a:spcBef>
            </a:pPr>
            <a:r>
              <a:rPr dirty="0" sz="2400" spc="-10" i="1">
                <a:latin typeface="Calibri"/>
                <a:cs typeface="Calibri"/>
              </a:rPr>
              <a:t>Stack Queue </a:t>
            </a:r>
            <a:r>
              <a:rPr dirty="0" sz="2400" i="1">
                <a:latin typeface="Calibri"/>
                <a:cs typeface="Calibri"/>
              </a:rPr>
              <a:t>Linked</a:t>
            </a:r>
            <a:r>
              <a:rPr dirty="0" sz="2400" spc="-120" i="1">
                <a:latin typeface="Calibri"/>
                <a:cs typeface="Calibri"/>
              </a:rPr>
              <a:t> </a:t>
            </a:r>
            <a:r>
              <a:rPr dirty="0" sz="2400" spc="-20" i="1"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i="1">
                <a:latin typeface="Calibri"/>
                <a:cs typeface="Calibri"/>
              </a:rPr>
              <a:t>Linear</a:t>
            </a:r>
            <a:r>
              <a:rPr dirty="0" sz="2400" spc="-6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List</a:t>
            </a:r>
            <a:r>
              <a:rPr dirty="0" sz="2400" spc="-75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using</a:t>
            </a:r>
            <a:r>
              <a:rPr dirty="0" sz="2400" spc="-55" i="1">
                <a:latin typeface="Calibri"/>
                <a:cs typeface="Calibri"/>
              </a:rPr>
              <a:t> </a:t>
            </a:r>
            <a:r>
              <a:rPr dirty="0" sz="2400" spc="-20" i="1">
                <a:latin typeface="Calibri"/>
                <a:cs typeface="Calibri"/>
              </a:rPr>
              <a:t>Array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0" y="1228597"/>
            <a:ext cx="8300084" cy="38100"/>
          </a:xfrm>
          <a:custGeom>
            <a:avLst/>
            <a:gdLst/>
            <a:ahLst/>
            <a:cxnLst/>
            <a:rect l="l" t="t" r="r" b="b"/>
            <a:pathLst>
              <a:path w="8300084" h="38100">
                <a:moveTo>
                  <a:pt x="0" y="38100"/>
                </a:moveTo>
                <a:lnTo>
                  <a:pt x="8300084" y="38100"/>
                </a:lnTo>
                <a:lnTo>
                  <a:pt x="8300084" y="0"/>
                </a:lnTo>
                <a:lnTo>
                  <a:pt x="0" y="0"/>
                </a:lnTo>
                <a:lnTo>
                  <a:pt x="0" y="38100"/>
                </a:lnTo>
                <a:close/>
              </a:path>
            </a:pathLst>
          </a:custGeom>
          <a:solidFill>
            <a:srgbClr val="DFA1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471931" y="265557"/>
            <a:ext cx="7072630" cy="760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10" b="1">
                <a:solidFill>
                  <a:srgbClr val="2E5496"/>
                </a:solidFill>
                <a:latin typeface="Calibri"/>
                <a:cs typeface="Calibri"/>
              </a:rPr>
              <a:t>DATA</a:t>
            </a:r>
            <a:r>
              <a:rPr dirty="0" sz="2400" spc="-2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STRUCTURES</a:t>
            </a:r>
            <a:r>
              <a:rPr dirty="0" sz="2400" spc="-8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AND</a:t>
            </a:r>
            <a:r>
              <a:rPr dirty="0" sz="2400" spc="-50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2E5496"/>
                </a:solidFill>
                <a:latin typeface="Calibri"/>
                <a:cs typeface="Calibri"/>
              </a:rPr>
              <a:t>ITS</a:t>
            </a:r>
            <a:r>
              <a:rPr dirty="0" sz="2400" spc="-35" b="1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2E5496"/>
                </a:solidFill>
                <a:latin typeface="Calibri"/>
                <a:cs typeface="Calibri"/>
              </a:rPr>
              <a:t>APPLICATIONS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Classification</a:t>
            </a:r>
            <a:r>
              <a:rPr dirty="0" sz="2400" spc="-8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of</a:t>
            </a:r>
            <a:r>
              <a:rPr dirty="0" sz="2400" spc="-7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Data</a:t>
            </a:r>
            <a:r>
              <a:rPr dirty="0" sz="2400" spc="-7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Structures</a:t>
            </a:r>
            <a:r>
              <a:rPr dirty="0" sz="2400" spc="-6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:</a:t>
            </a:r>
            <a:r>
              <a:rPr dirty="0" sz="2400" spc="-7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Linear</a:t>
            </a:r>
            <a:r>
              <a:rPr dirty="0" sz="2400" spc="-9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C55A11"/>
                </a:solidFill>
                <a:latin typeface="Calibri"/>
                <a:cs typeface="Calibri"/>
              </a:rPr>
              <a:t>Data</a:t>
            </a:r>
            <a:r>
              <a:rPr dirty="0" sz="2400" spc="-7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C55A11"/>
                </a:solidFill>
                <a:latin typeface="Calibri"/>
                <a:cs typeface="Calibri"/>
              </a:rPr>
              <a:t>Structures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29678" y="225361"/>
            <a:ext cx="1469256" cy="7925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Vandana M L</dc:creator>
  <dc:title>PowerPoint Presentation</dc:title>
  <dcterms:created xsi:type="dcterms:W3CDTF">2025-10-21T17:28:03Z</dcterms:created>
  <dcterms:modified xsi:type="dcterms:W3CDTF">2025-10-21T17:28:03Z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2025-10-21T00:00:00Z</vt:filetime>
  </property>
  <property fmtid="{D5CDD505-2E9C-101B-9397-08002B2CF9AE}" pid="5" name="Producer">
    <vt:lpwstr>Microsoft® PowerPoint® for Microsoft 365</vt:lpwstr>
  </property>
</Properties>
</file>