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2" roundtripDataSignature="AMtx7mj0CCKOPidCC5Kwe4kGfF7jaaKm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xample.com/images/pic.jpg" TargetMode="External"/><Relationship Id="rId3" Type="http://schemas.openxmlformats.org/officeDocument/2006/relationships/hyperlink" Target="http://www.example.com/" TargetMode="External"/><Relationship Id="rId4" Type="http://schemas.openxmlformats.org/officeDocument/2006/relationships/hyperlink" Target="mailto:john@example.com" TargetMode="External"/><Relationship Id="rId5" Type="http://schemas.openxmlformats.org/officeDocument/2006/relationships/hyperlink" Target="https://www.example.com/page.html" TargetMode="External"/><Relationship Id="rId6" Type="http://schemas.openxmlformats.org/officeDocument/2006/relationships/hyperlink" Target="https://www.example.com/page.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78730f80ff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78730f80ff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378730f80ff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7642dd3fa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7642dd3fa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37642dd3fa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7642dd3fab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7642dd3fab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37642dd3fab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7642dd3fab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7642dd3fab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37642dd3fab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724f336b21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3724f336b21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The Internet is a global network of interconnected computers and servers that spans the entire globe. It is a massive infrastructure that allows various devices and networks to communicate with each other, enabling data exchange, communication, and information sharing. The Internet operates using a set of protocols, such as TCP/IP (Transmission Control Protocol/Internet Protocol), which govern the way data is transmitted and received between devices.</a:t>
            </a:r>
            <a:endParaRPr/>
          </a:p>
          <a:p>
            <a:pPr indent="0" lvl="0" marL="0" rtl="0" algn="l">
              <a:lnSpc>
                <a:spcPct val="100000"/>
              </a:lnSpc>
              <a:spcBef>
                <a:spcPts val="0"/>
              </a:spcBef>
              <a:spcAft>
                <a:spcPts val="0"/>
              </a:spcAft>
              <a:buSzPts val="1400"/>
              <a:buNone/>
            </a:pPr>
            <a:r>
              <a:t/>
            </a:r>
            <a:endParaRPr b="0" i="0">
              <a:solidFill>
                <a:srgbClr val="374151"/>
              </a:solidFill>
              <a:latin typeface="Arial"/>
              <a:ea typeface="Arial"/>
              <a:cs typeface="Arial"/>
              <a:sym typeface="Arial"/>
            </a:endParaRPr>
          </a:p>
          <a:p>
            <a:pPr indent="0" lvl="0" marL="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The World Wide Web, commonly known as the Web, is a subset of the Internet. It is a system of interconnected hypertext documents and resources that are accessed through the Internet using web browsers. The Web was invented by Sir Tim Berners-Lee in 1989 as a means to share and access information more efficiently.</a:t>
            </a:r>
            <a:endParaRPr/>
          </a:p>
          <a:p>
            <a:pPr indent="0" lvl="0" marL="0" rtl="0" algn="l">
              <a:lnSpc>
                <a:spcPct val="100000"/>
              </a:lnSpc>
              <a:spcBef>
                <a:spcPts val="0"/>
              </a:spcBef>
              <a:spcAft>
                <a:spcPts val="0"/>
              </a:spcAft>
              <a:buSzPts val="1400"/>
              <a:buNone/>
            </a:pPr>
            <a:r>
              <a:t/>
            </a:r>
            <a:endParaRPr b="0" i="0">
              <a:solidFill>
                <a:srgbClr val="374151"/>
              </a:solidFill>
              <a:latin typeface="Arial"/>
              <a:ea typeface="Arial"/>
              <a:cs typeface="Arial"/>
              <a:sym typeface="Arial"/>
            </a:endParaRPr>
          </a:p>
          <a:p>
            <a:pPr indent="0" lvl="0" marL="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the Internet is the underlying infrastructure, a vast global network of interconnected devices, while the World Wide Web is a specific application that runs on top of the Internet, allowing users to access and navigate web pages through hyperlinks and web browsers. The Web is just one of many services that operate on the Internet. Other services, like email, online gaming, and video conferencing, also rely on the Internet to function.</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Uniform Resource Locators (URLs): Each resource on the Web is identified by a unique address called a URL. URLs help users locate and access specific web pages or resources.</a:t>
            </a:r>
            <a:endParaRPr/>
          </a:p>
          <a:p>
            <a:pPr indent="-228600" lvl="0" marL="45720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URL stands for "Uniform Resource Locator," and URI stands for "Uniform Resource Identifier." While these terms are often used interchangeably, there is a subtle difference between them:</a:t>
            </a:r>
            <a:endParaRPr/>
          </a:p>
          <a:p>
            <a:pPr indent="-228600" lvl="0" marL="457200" rtl="0" algn="l">
              <a:lnSpc>
                <a:spcPct val="100000"/>
              </a:lnSpc>
              <a:spcBef>
                <a:spcPts val="0"/>
              </a:spcBef>
              <a:spcAft>
                <a:spcPts val="0"/>
              </a:spcAft>
              <a:buSzPts val="1400"/>
              <a:buFont typeface="Arial"/>
              <a:buAutoNum type="arabicPeriod"/>
            </a:pPr>
            <a:r>
              <a:rPr b="0" i="0" lang="en-US">
                <a:solidFill>
                  <a:srgbClr val="374151"/>
                </a:solidFill>
                <a:latin typeface="Arial"/>
                <a:ea typeface="Arial"/>
                <a:cs typeface="Arial"/>
                <a:sym typeface="Arial"/>
              </a:rPr>
              <a:t>URI (Uniform Resource Identifier): A URI is a broader term that encompasses both URLs and URNs (Uniform Resource Names). URIs are used to identify resources on the internet or any other system, and they provide a way to uniquely identify a resource. URIs consist of a string of characters that serve as a reference to a resource.</a:t>
            </a:r>
            <a:endParaRPr/>
          </a:p>
          <a:p>
            <a:pPr indent="-228600" lvl="0" marL="457200" rtl="0" algn="l">
              <a:lnSpc>
                <a:spcPct val="100000"/>
              </a:lnSpc>
              <a:spcBef>
                <a:spcPts val="0"/>
              </a:spcBef>
              <a:spcAft>
                <a:spcPts val="0"/>
              </a:spcAft>
              <a:buSzPts val="1400"/>
              <a:buFont typeface="Arial"/>
              <a:buAutoNum type="arabicPeriod"/>
            </a:pPr>
            <a:r>
              <a:rPr b="0" i="0" lang="en-US">
                <a:solidFill>
                  <a:srgbClr val="374151"/>
                </a:solidFill>
                <a:latin typeface="Arial"/>
                <a:ea typeface="Arial"/>
                <a:cs typeface="Arial"/>
                <a:sym typeface="Arial"/>
              </a:rPr>
              <a:t>URL (Uniform Resource Locator): A URL is a specific type of URI that not only identifies a resource's location but also provides a means to locate and retrieve that resource. In other words, a URL includes information about how to access the resource, such as the protocol (e.g., HTTP, HTTPS), the domain name (or IP address), the port number, and the path to the resource.</a:t>
            </a:r>
            <a:endParaRPr/>
          </a:p>
          <a:p>
            <a:pPr indent="-228600" lvl="0" marL="45720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Here's an example to illustrate the difference between a URL and a URI:</a:t>
            </a:r>
            <a:endParaRPr/>
          </a:p>
          <a:p>
            <a:pPr indent="-228600" lvl="0" marL="45720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URI: urn:isbn:0451450523 This is a URI in the form of a URN (Uniform Resource Name). It uniquely identifies a resource as an ISBN (International Standard Book Number) and provides information about the format of the identifier.</a:t>
            </a:r>
            <a:endParaRPr/>
          </a:p>
          <a:p>
            <a:pPr indent="-228600" lvl="0" marL="45720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URL: </a:t>
            </a:r>
            <a:r>
              <a:rPr b="0" i="0" lang="en-US" u="sng">
                <a:solidFill>
                  <a:srgbClr val="374151"/>
                </a:solidFill>
                <a:latin typeface="Arial"/>
                <a:ea typeface="Arial"/>
                <a:cs typeface="Arial"/>
                <a:sym typeface="Arial"/>
                <a:hlinkClick r:id="rId2">
                  <a:extLst>
                    <a:ext uri="{A12FA001-AC4F-418D-AE19-62706E023703}">
                      <ahyp:hlinkClr val="tx"/>
                    </a:ext>
                  </a:extLst>
                </a:hlinkClick>
              </a:rPr>
              <a:t>https://www.example.com/images/pic.jpg</a:t>
            </a:r>
            <a:r>
              <a:rPr b="0" i="0" lang="en-US">
                <a:solidFill>
                  <a:srgbClr val="374151"/>
                </a:solidFill>
                <a:latin typeface="Arial"/>
                <a:ea typeface="Arial"/>
                <a:cs typeface="Arial"/>
                <a:sym typeface="Arial"/>
              </a:rPr>
              <a:t> This is a URL that points to an image file. It includes the protocol (HTTP), the domain name (</a:t>
            </a:r>
            <a:r>
              <a:rPr b="0" i="0" lang="en-US" u="sng">
                <a:solidFill>
                  <a:srgbClr val="374151"/>
                </a:solidFill>
                <a:latin typeface="Arial"/>
                <a:ea typeface="Arial"/>
                <a:cs typeface="Arial"/>
                <a:sym typeface="Arial"/>
                <a:hlinkClick r:id="rId3">
                  <a:extLst>
                    <a:ext uri="{A12FA001-AC4F-418D-AE19-62706E023703}">
                      <ahyp:hlinkClr val="tx"/>
                    </a:ext>
                  </a:extLst>
                </a:hlinkClick>
              </a:rPr>
              <a:t>www.example.com</a:t>
            </a:r>
            <a:r>
              <a:rPr b="0" i="0" lang="en-US">
                <a:solidFill>
                  <a:srgbClr val="374151"/>
                </a:solidFill>
                <a:latin typeface="Arial"/>
                <a:ea typeface="Arial"/>
                <a:cs typeface="Arial"/>
                <a:sym typeface="Arial"/>
              </a:rPr>
              <a:t>), the path to the resource (/images/pic.jpg), and potentially additional components like query parameters or fragments.</a:t>
            </a:r>
            <a:endParaRPr/>
          </a:p>
          <a:p>
            <a:pPr indent="-228600" lvl="0" marL="45720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In summary, all URLs are URIs, but not all URIs are URLs. URIs serve as a general concept for identifying resources, while URLs are a specific subset of URIs that provide information on how to access those resources.</a:t>
            </a:r>
            <a:endParaRPr/>
          </a:p>
          <a:p>
            <a:pPr indent="-228600" lvl="0" marL="457200" rtl="0" algn="l">
              <a:lnSpc>
                <a:spcPct val="100000"/>
              </a:lnSpc>
              <a:spcBef>
                <a:spcPts val="0"/>
              </a:spcBef>
              <a:spcAft>
                <a:spcPts val="0"/>
              </a:spcAft>
              <a:buSzPts val="1400"/>
              <a:buNone/>
            </a:pPr>
            <a:r>
              <a:rPr b="1" i="0" lang="en-US">
                <a:solidFill>
                  <a:srgbClr val="000000"/>
                </a:solidFill>
                <a:latin typeface="Arial"/>
                <a:ea typeface="Arial"/>
                <a:cs typeface="Arial"/>
                <a:sym typeface="Arial"/>
              </a:rPr>
              <a:t>URI (Uniform Resource Identifier):</a:t>
            </a:r>
            <a:r>
              <a:rPr b="0" i="0" lang="en-US">
                <a:solidFill>
                  <a:srgbClr val="000000"/>
                </a:solidFill>
                <a:latin typeface="Arial"/>
                <a:ea typeface="Arial"/>
                <a:cs typeface="Arial"/>
                <a:sym typeface="Arial"/>
              </a:rPr>
              <a:t> A URI is a string of characters that identifies a resource, whether it's a web page, a file, or any other item that can be accessed over a network. URIs are further divided into two subcategories: URLs and URNs.</a:t>
            </a:r>
            <a:endParaRPr/>
          </a:p>
          <a:p>
            <a:pPr indent="-228600" lvl="0" marL="457200" rtl="0" algn="l">
              <a:lnSpc>
                <a:spcPct val="100000"/>
              </a:lnSpc>
              <a:spcBef>
                <a:spcPts val="0"/>
              </a:spcBef>
              <a:spcAft>
                <a:spcPts val="0"/>
              </a:spcAft>
              <a:buSzPts val="1400"/>
              <a:buNone/>
            </a:pPr>
            <a:r>
              <a:rPr b="1" i="0" lang="en-US">
                <a:solidFill>
                  <a:srgbClr val="000000"/>
                </a:solidFill>
                <a:latin typeface="Arial"/>
                <a:ea typeface="Arial"/>
                <a:cs typeface="Arial"/>
                <a:sym typeface="Arial"/>
              </a:rPr>
              <a:t>URL (Uniform Resource Locator):</a:t>
            </a:r>
            <a:r>
              <a:rPr b="0" i="0" lang="en-US">
                <a:solidFill>
                  <a:srgbClr val="000000"/>
                </a:solidFill>
                <a:latin typeface="Arial"/>
                <a:ea typeface="Arial"/>
                <a:cs typeface="Arial"/>
                <a:sym typeface="Arial"/>
              </a:rPr>
              <a:t> A URL is a specific type of URI that not only identifies a resource but also provides a means to locate the resource by describing its address. URLs include information about the protocol to be used (e.g., HTTP, HTTPS, FTP), the domain or IP address, the port number (if necessary), the path to the resource, and potentially query parameters or fragments.</a:t>
            </a:r>
            <a:endParaRPr/>
          </a:p>
          <a:p>
            <a:pPr indent="-228600" lvl="0" marL="457200" rtl="0" algn="l">
              <a:lnSpc>
                <a:spcPct val="100000"/>
              </a:lnSpc>
              <a:spcBef>
                <a:spcPts val="0"/>
              </a:spcBef>
              <a:spcAft>
                <a:spcPts val="0"/>
              </a:spcAft>
              <a:buSzPts val="1400"/>
              <a:buNone/>
            </a:pPr>
            <a:r>
              <a:rPr b="0" i="0" lang="en-US">
                <a:solidFill>
                  <a:srgbClr val="000000"/>
                </a:solidFill>
                <a:latin typeface="Arial"/>
                <a:ea typeface="Arial"/>
                <a:cs typeface="Arial"/>
                <a:sym typeface="Arial"/>
              </a:rPr>
              <a:t>Here's a brief comparison:</a:t>
            </a:r>
            <a:endParaRPr/>
          </a:p>
          <a:p>
            <a:pPr indent="-228600" lvl="0" marL="457200" rtl="0" algn="l">
              <a:lnSpc>
                <a:spcPct val="100000"/>
              </a:lnSpc>
              <a:spcBef>
                <a:spcPts val="0"/>
              </a:spcBef>
              <a:spcAft>
                <a:spcPts val="0"/>
              </a:spcAft>
              <a:buSzPts val="1400"/>
              <a:buNone/>
            </a:pPr>
            <a:r>
              <a:rPr b="1" i="0" lang="en-US">
                <a:solidFill>
                  <a:srgbClr val="000000"/>
                </a:solidFill>
                <a:latin typeface="Arial"/>
                <a:ea typeface="Arial"/>
                <a:cs typeface="Arial"/>
                <a:sym typeface="Arial"/>
              </a:rPr>
              <a:t>URI:</a:t>
            </a:r>
            <a:endParaRPr b="0" i="0">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Font typeface="Arial"/>
              <a:buChar char="•"/>
            </a:pPr>
            <a:r>
              <a:rPr b="0" i="0" lang="en-US">
                <a:solidFill>
                  <a:srgbClr val="000000"/>
                </a:solidFill>
                <a:latin typeface="Arial"/>
                <a:ea typeface="Arial"/>
                <a:cs typeface="Arial"/>
                <a:sym typeface="Arial"/>
              </a:rPr>
              <a:t>A broader concept that includes both URLs and URNs.</a:t>
            </a:r>
            <a:endParaRPr/>
          </a:p>
          <a:p>
            <a:pPr indent="-228600" lvl="0" marL="457200" rtl="0" algn="l">
              <a:lnSpc>
                <a:spcPct val="100000"/>
              </a:lnSpc>
              <a:spcBef>
                <a:spcPts val="0"/>
              </a:spcBef>
              <a:spcAft>
                <a:spcPts val="0"/>
              </a:spcAft>
              <a:buSzPts val="1400"/>
              <a:buFont typeface="Arial"/>
              <a:buChar char="•"/>
            </a:pPr>
            <a:r>
              <a:rPr b="0" i="0" lang="en-US">
                <a:solidFill>
                  <a:srgbClr val="000000"/>
                </a:solidFill>
                <a:latin typeface="Arial"/>
                <a:ea typeface="Arial"/>
                <a:cs typeface="Arial"/>
                <a:sym typeface="Arial"/>
              </a:rPr>
              <a:t>Focuses on identifying a resource.</a:t>
            </a:r>
            <a:endParaRPr/>
          </a:p>
          <a:p>
            <a:pPr indent="-228600" lvl="0" marL="457200" rtl="0" algn="l">
              <a:lnSpc>
                <a:spcPct val="100000"/>
              </a:lnSpc>
              <a:spcBef>
                <a:spcPts val="0"/>
              </a:spcBef>
              <a:spcAft>
                <a:spcPts val="0"/>
              </a:spcAft>
              <a:buSzPts val="1400"/>
              <a:buFont typeface="Arial"/>
              <a:buChar char="•"/>
            </a:pPr>
            <a:r>
              <a:rPr b="0" i="0" lang="en-US">
                <a:solidFill>
                  <a:srgbClr val="000000"/>
                </a:solidFill>
                <a:latin typeface="Arial"/>
                <a:ea typeface="Arial"/>
                <a:cs typeface="Arial"/>
                <a:sym typeface="Arial"/>
              </a:rPr>
              <a:t>May or may not include information about how to access the resource.</a:t>
            </a:r>
            <a:endParaRPr/>
          </a:p>
          <a:p>
            <a:pPr indent="-228600" lvl="0" marL="457200" rtl="0" algn="l">
              <a:lnSpc>
                <a:spcPct val="100000"/>
              </a:lnSpc>
              <a:spcBef>
                <a:spcPts val="0"/>
              </a:spcBef>
              <a:spcAft>
                <a:spcPts val="0"/>
              </a:spcAft>
              <a:buSzPts val="1400"/>
              <a:buFont typeface="Arial"/>
              <a:buChar char="•"/>
            </a:pPr>
            <a:r>
              <a:rPr b="0" i="0" lang="en-US">
                <a:solidFill>
                  <a:srgbClr val="000000"/>
                </a:solidFill>
                <a:latin typeface="Arial"/>
                <a:ea typeface="Arial"/>
                <a:cs typeface="Arial"/>
                <a:sym typeface="Arial"/>
              </a:rPr>
              <a:t>Examples of URIs: isbn:0451450523 (URN), mailto:</a:t>
            </a:r>
            <a:r>
              <a:rPr b="0" i="0" lang="en-US" u="sng">
                <a:solidFill>
                  <a:srgbClr val="000000"/>
                </a:solidFill>
                <a:latin typeface="Arial"/>
                <a:ea typeface="Arial"/>
                <a:cs typeface="Arial"/>
                <a:sym typeface="Arial"/>
                <a:hlinkClick r:id="rId4">
                  <a:extLst>
                    <a:ext uri="{A12FA001-AC4F-418D-AE19-62706E023703}">
                      <ahyp:hlinkClr val="tx"/>
                    </a:ext>
                  </a:extLst>
                </a:hlinkClick>
              </a:rPr>
              <a:t>john@example.com</a:t>
            </a:r>
            <a:r>
              <a:rPr b="0" i="0" lang="en-US">
                <a:solidFill>
                  <a:srgbClr val="000000"/>
                </a:solidFill>
                <a:latin typeface="Arial"/>
                <a:ea typeface="Arial"/>
                <a:cs typeface="Arial"/>
                <a:sym typeface="Arial"/>
              </a:rPr>
              <a:t> (URL with 'mailto' scheme), tel:+123456789 (URL with 'tel' scheme).</a:t>
            </a:r>
            <a:endParaRPr/>
          </a:p>
          <a:p>
            <a:pPr indent="-228600" lvl="0" marL="457200" rtl="0" algn="l">
              <a:lnSpc>
                <a:spcPct val="100000"/>
              </a:lnSpc>
              <a:spcBef>
                <a:spcPts val="0"/>
              </a:spcBef>
              <a:spcAft>
                <a:spcPts val="0"/>
              </a:spcAft>
              <a:buSzPts val="1400"/>
              <a:buNone/>
            </a:pPr>
            <a:r>
              <a:rPr b="1" i="0" lang="en-US">
                <a:solidFill>
                  <a:srgbClr val="000000"/>
                </a:solidFill>
                <a:latin typeface="Arial"/>
                <a:ea typeface="Arial"/>
                <a:cs typeface="Arial"/>
                <a:sym typeface="Arial"/>
              </a:rPr>
              <a:t>URL:</a:t>
            </a:r>
            <a:endParaRPr b="0" i="0">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400"/>
              <a:buFont typeface="Arial"/>
              <a:buChar char="•"/>
            </a:pPr>
            <a:r>
              <a:rPr b="0" i="0" lang="en-US">
                <a:solidFill>
                  <a:srgbClr val="000000"/>
                </a:solidFill>
                <a:latin typeface="Arial"/>
                <a:ea typeface="Arial"/>
                <a:cs typeface="Arial"/>
                <a:sym typeface="Arial"/>
              </a:rPr>
              <a:t>A specific subset of URIs.</a:t>
            </a:r>
            <a:endParaRPr/>
          </a:p>
          <a:p>
            <a:pPr indent="-228600" lvl="0" marL="457200" rtl="0" algn="l">
              <a:lnSpc>
                <a:spcPct val="100000"/>
              </a:lnSpc>
              <a:spcBef>
                <a:spcPts val="0"/>
              </a:spcBef>
              <a:spcAft>
                <a:spcPts val="0"/>
              </a:spcAft>
              <a:buSzPts val="1400"/>
              <a:buFont typeface="Arial"/>
              <a:buChar char="•"/>
            </a:pPr>
            <a:r>
              <a:rPr b="0" i="0" lang="en-US">
                <a:solidFill>
                  <a:srgbClr val="000000"/>
                </a:solidFill>
                <a:latin typeface="Arial"/>
                <a:ea typeface="Arial"/>
                <a:cs typeface="Arial"/>
                <a:sym typeface="Arial"/>
              </a:rPr>
              <a:t>Not only identifies a resource but also includes information to locate and retrieve it.</a:t>
            </a:r>
            <a:endParaRPr/>
          </a:p>
          <a:p>
            <a:pPr indent="-228600" lvl="0" marL="457200" rtl="0" algn="l">
              <a:lnSpc>
                <a:spcPct val="100000"/>
              </a:lnSpc>
              <a:spcBef>
                <a:spcPts val="0"/>
              </a:spcBef>
              <a:spcAft>
                <a:spcPts val="0"/>
              </a:spcAft>
              <a:buSzPts val="1400"/>
              <a:buFont typeface="Arial"/>
              <a:buChar char="•"/>
            </a:pPr>
            <a:r>
              <a:rPr b="0" i="0" lang="en-US">
                <a:solidFill>
                  <a:srgbClr val="000000"/>
                </a:solidFill>
                <a:latin typeface="Arial"/>
                <a:ea typeface="Arial"/>
                <a:cs typeface="Arial"/>
                <a:sym typeface="Arial"/>
              </a:rPr>
              <a:t>Contains details like the protocol, domain, port, path, query parameters, and fragments.</a:t>
            </a:r>
            <a:endParaRPr/>
          </a:p>
          <a:p>
            <a:pPr indent="-228600" lvl="0" marL="457200" rtl="0" algn="l">
              <a:lnSpc>
                <a:spcPct val="100000"/>
              </a:lnSpc>
              <a:spcBef>
                <a:spcPts val="0"/>
              </a:spcBef>
              <a:spcAft>
                <a:spcPts val="0"/>
              </a:spcAft>
              <a:buSzPts val="1400"/>
              <a:buFont typeface="Arial"/>
              <a:buChar char="•"/>
            </a:pPr>
            <a:r>
              <a:rPr b="0" i="0" lang="en-US">
                <a:solidFill>
                  <a:srgbClr val="000000"/>
                </a:solidFill>
                <a:latin typeface="Arial"/>
                <a:ea typeface="Arial"/>
                <a:cs typeface="Arial"/>
                <a:sym typeface="Arial"/>
              </a:rPr>
              <a:t>Examples of URLs: </a:t>
            </a:r>
            <a:r>
              <a:rPr b="0" i="0" lang="en-US" u="sng">
                <a:solidFill>
                  <a:srgbClr val="000000"/>
                </a:solidFill>
                <a:latin typeface="Arial"/>
                <a:ea typeface="Arial"/>
                <a:cs typeface="Arial"/>
                <a:sym typeface="Arial"/>
                <a:hlinkClick r:id="rId5">
                  <a:extLst>
                    <a:ext uri="{A12FA001-AC4F-418D-AE19-62706E023703}">
                      <ahyp:hlinkClr val="tx"/>
                    </a:ext>
                  </a:extLst>
                </a:hlinkClick>
              </a:rPr>
              <a:t>https://www.example.com/page.html</a:t>
            </a:r>
            <a:r>
              <a:rPr b="0" i="0" lang="en-US">
                <a:solidFill>
                  <a:srgbClr val="000000"/>
                </a:solidFill>
                <a:latin typeface="Arial"/>
                <a:ea typeface="Arial"/>
                <a:cs typeface="Arial"/>
                <a:sym typeface="Arial"/>
              </a:rPr>
              <a:t>, ftp://ftp.example.com/file.zip, file:///path/to/local/file.txt.</a:t>
            </a:r>
            <a:endParaRPr/>
          </a:p>
          <a:p>
            <a:pPr indent="-228600" lvl="0" marL="457200" rtl="0" algn="l">
              <a:lnSpc>
                <a:spcPct val="100000"/>
              </a:lnSpc>
              <a:spcBef>
                <a:spcPts val="0"/>
              </a:spcBef>
              <a:spcAft>
                <a:spcPts val="0"/>
              </a:spcAft>
              <a:buSzPts val="1400"/>
              <a:buNone/>
            </a:pPr>
            <a:r>
              <a:rPr b="0" i="0" lang="en-US">
                <a:solidFill>
                  <a:srgbClr val="000000"/>
                </a:solidFill>
                <a:latin typeface="Arial"/>
                <a:ea typeface="Arial"/>
                <a:cs typeface="Arial"/>
                <a:sym typeface="Arial"/>
              </a:rPr>
              <a:t>In summary, while all URLs are URIs, not all URIs are URLs. URIs encompass a broader range of resource identifiers, including URLs for resource location and URNs for resource naming. URLs provide additional information beyond identification, detailing how to access the resource.</a:t>
            </a:r>
            <a:endParaRPr/>
          </a:p>
          <a:p>
            <a:pPr indent="-228600" lvl="0" marL="457200" rtl="0" algn="l">
              <a:lnSpc>
                <a:spcPct val="100000"/>
              </a:lnSpc>
              <a:spcBef>
                <a:spcPts val="0"/>
              </a:spcBef>
              <a:spcAft>
                <a:spcPts val="0"/>
              </a:spcAft>
              <a:buSzPts val="1400"/>
              <a:buNone/>
            </a:pPr>
            <a:br>
              <a:rPr b="0" i="0" lang="en-US">
                <a:solidFill>
                  <a:srgbClr val="000000"/>
                </a:solidFill>
                <a:latin typeface="Arial"/>
                <a:ea typeface="Arial"/>
                <a:cs typeface="Arial"/>
                <a:sym typeface="Arial"/>
              </a:rPr>
            </a:br>
            <a:r>
              <a:rPr b="1" i="0" lang="en-US">
                <a:solidFill>
                  <a:srgbClr val="374151"/>
                </a:solidFill>
                <a:latin typeface="Arial"/>
                <a:ea typeface="Arial"/>
                <a:cs typeface="Arial"/>
                <a:sym typeface="Arial"/>
              </a:rPr>
              <a:t>URL:</a:t>
            </a:r>
            <a:endParaRPr b="0" i="0">
              <a:solidFill>
                <a:srgbClr val="374151"/>
              </a:solidFill>
              <a:latin typeface="Arial"/>
              <a:ea typeface="Arial"/>
              <a:cs typeface="Arial"/>
              <a:sym typeface="Arial"/>
            </a:endParaRPr>
          </a:p>
          <a:p>
            <a:pPr indent="-228600" lvl="0" marL="457200" rtl="0" algn="l">
              <a:lnSpc>
                <a:spcPct val="100000"/>
              </a:lnSpc>
              <a:spcBef>
                <a:spcPts val="0"/>
              </a:spcBef>
              <a:spcAft>
                <a:spcPts val="0"/>
              </a:spcAft>
              <a:buSzPts val="1400"/>
              <a:buFont typeface="Arial"/>
              <a:buChar char="•"/>
            </a:pPr>
            <a:r>
              <a:rPr b="0" i="0" lang="en-US">
                <a:solidFill>
                  <a:srgbClr val="374151"/>
                </a:solidFill>
                <a:latin typeface="Arial"/>
                <a:ea typeface="Arial"/>
                <a:cs typeface="Arial"/>
                <a:sym typeface="Arial"/>
              </a:rPr>
              <a:t>A specific subset of URIs.</a:t>
            </a:r>
            <a:endParaRPr/>
          </a:p>
          <a:p>
            <a:pPr indent="-228600" lvl="0" marL="457200" rtl="0" algn="l">
              <a:lnSpc>
                <a:spcPct val="100000"/>
              </a:lnSpc>
              <a:spcBef>
                <a:spcPts val="0"/>
              </a:spcBef>
              <a:spcAft>
                <a:spcPts val="0"/>
              </a:spcAft>
              <a:buSzPts val="1400"/>
              <a:buFont typeface="Arial"/>
              <a:buChar char="•"/>
            </a:pPr>
            <a:r>
              <a:rPr b="0" i="0" lang="en-US">
                <a:solidFill>
                  <a:srgbClr val="374151"/>
                </a:solidFill>
                <a:latin typeface="Arial"/>
                <a:ea typeface="Arial"/>
                <a:cs typeface="Arial"/>
                <a:sym typeface="Arial"/>
              </a:rPr>
              <a:t>Not only identifies a resource but also includes information to locate and retrieve it.</a:t>
            </a:r>
            <a:endParaRPr/>
          </a:p>
          <a:p>
            <a:pPr indent="-228600" lvl="0" marL="457200" rtl="0" algn="l">
              <a:lnSpc>
                <a:spcPct val="100000"/>
              </a:lnSpc>
              <a:spcBef>
                <a:spcPts val="0"/>
              </a:spcBef>
              <a:spcAft>
                <a:spcPts val="0"/>
              </a:spcAft>
              <a:buSzPts val="1400"/>
              <a:buFont typeface="Arial"/>
              <a:buChar char="•"/>
            </a:pPr>
            <a:r>
              <a:rPr b="0" i="0" lang="en-US">
                <a:solidFill>
                  <a:srgbClr val="374151"/>
                </a:solidFill>
                <a:latin typeface="Arial"/>
                <a:ea typeface="Arial"/>
                <a:cs typeface="Arial"/>
                <a:sym typeface="Arial"/>
              </a:rPr>
              <a:t>Contains details like the protocol, domain, port, path, query parameters, and fragments.</a:t>
            </a:r>
            <a:endParaRPr/>
          </a:p>
          <a:p>
            <a:pPr indent="-228600" lvl="0" marL="457200" rtl="0" algn="l">
              <a:lnSpc>
                <a:spcPct val="100000"/>
              </a:lnSpc>
              <a:spcBef>
                <a:spcPts val="0"/>
              </a:spcBef>
              <a:spcAft>
                <a:spcPts val="0"/>
              </a:spcAft>
              <a:buSzPts val="1400"/>
              <a:buFont typeface="Arial"/>
              <a:buChar char="•"/>
            </a:pPr>
            <a:r>
              <a:rPr b="0" i="0" lang="en-US">
                <a:solidFill>
                  <a:srgbClr val="374151"/>
                </a:solidFill>
                <a:latin typeface="Arial"/>
                <a:ea typeface="Arial"/>
                <a:cs typeface="Arial"/>
                <a:sym typeface="Arial"/>
              </a:rPr>
              <a:t>Examples of URLs: </a:t>
            </a:r>
            <a:r>
              <a:rPr b="0" i="0" lang="en-US" u="sng">
                <a:solidFill>
                  <a:srgbClr val="374151"/>
                </a:solidFill>
                <a:latin typeface="Arial"/>
                <a:ea typeface="Arial"/>
                <a:cs typeface="Arial"/>
                <a:sym typeface="Arial"/>
                <a:hlinkClick r:id="rId6">
                  <a:extLst>
                    <a:ext uri="{A12FA001-AC4F-418D-AE19-62706E023703}">
                      <ahyp:hlinkClr val="tx"/>
                    </a:ext>
                  </a:extLst>
                </a:hlinkClick>
              </a:rPr>
              <a:t>https://www.example.com/page.html</a:t>
            </a:r>
            <a:r>
              <a:rPr b="0" i="0" lang="en-US">
                <a:solidFill>
                  <a:srgbClr val="374151"/>
                </a:solidFill>
                <a:latin typeface="Arial"/>
                <a:ea typeface="Arial"/>
                <a:cs typeface="Arial"/>
                <a:sym typeface="Arial"/>
              </a:rPr>
              <a:t>, ftp://ftp.example.com/file.zip, file:///path/to/local/file.txt.</a:t>
            </a:r>
            <a:endParaRPr/>
          </a:p>
          <a:p>
            <a:pPr indent="-228600" lvl="0" marL="45720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In summary, while all URLs are URIs, not all URIs are URLs. URIs encompass a broader range of resource identifiers, including URLs for resource location and URNs for resource naming. URLs provide additional information beyond identification, detailing how to access the resource.</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78730f80f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78730f80f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378730f80f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7" name="Google Shape;47;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8" name="Google Shape;4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1" name="Shape 51"/>
        <p:cNvGrpSpPr/>
        <p:nvPr/>
      </p:nvGrpSpPr>
      <p:grpSpPr>
        <a:xfrm>
          <a:off x="0" y="0"/>
          <a:ext cx="0" cy="0"/>
          <a:chOff x="0" y="0"/>
          <a:chExt cx="0" cy="0"/>
        </a:xfrm>
      </p:grpSpPr>
      <p:sp>
        <p:nvSpPr>
          <p:cNvPr id="52" name="Google Shape;5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0"/>
          <p:cNvSpPr/>
          <p:nvPr>
            <p:ph idx="2" type="pic"/>
          </p:nvPr>
        </p:nvSpPr>
        <p:spPr>
          <a:xfrm>
            <a:off x="5183188" y="987425"/>
            <a:ext cx="6172200" cy="4873625"/>
          </a:xfrm>
          <a:prstGeom prst="rect">
            <a:avLst/>
          </a:prstGeom>
          <a:noFill/>
          <a:ln>
            <a:noFill/>
          </a:ln>
        </p:spPr>
      </p:sp>
      <p:sp>
        <p:nvSpPr>
          <p:cNvPr id="54" name="Google Shape;54;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5" name="Google Shape;5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8" name="Shape 58"/>
        <p:cNvGrpSpPr/>
        <p:nvPr/>
      </p:nvGrpSpPr>
      <p:grpSpPr>
        <a:xfrm>
          <a:off x="0" y="0"/>
          <a:ext cx="0" cy="0"/>
          <a:chOff x="0" y="0"/>
          <a:chExt cx="0" cy="0"/>
        </a:xfrm>
      </p:grpSpPr>
      <p:sp>
        <p:nvSpPr>
          <p:cNvPr id="59" name="Google Shape;5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4" name="Shape 64"/>
        <p:cNvGrpSpPr/>
        <p:nvPr/>
      </p:nvGrpSpPr>
      <p:grpSpPr>
        <a:xfrm>
          <a:off x="0" y="0"/>
          <a:ext cx="0" cy="0"/>
          <a:chOff x="0" y="0"/>
          <a:chExt cx="0" cy="0"/>
        </a:xfrm>
      </p:grpSpPr>
      <p:sp>
        <p:nvSpPr>
          <p:cNvPr id="65" name="Google Shape;65;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21"/>
          <p:cNvPicPr preferRelativeResize="0"/>
          <p:nvPr/>
        </p:nvPicPr>
        <p:blipFill rotWithShape="1">
          <a:blip r:embed="rId1">
            <a:alphaModFix/>
          </a:blip>
          <a:srcRect b="0" l="0" r="0" t="0"/>
          <a:stretch/>
        </p:blipFill>
        <p:spPr>
          <a:xfrm>
            <a:off x="11257235" y="10586"/>
            <a:ext cx="812845" cy="13989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medium.com/@fulldive/a-brief-history-of-browsers-57669527c0cf" TargetMode="External"/><Relationship Id="rId4" Type="http://schemas.openxmlformats.org/officeDocument/2006/relationships/image" Target="../media/image7.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www.donmouth.co.uk/web_design/browsermuseum/browsermuseum.html" TargetMode="External"/><Relationship Id="rId4" Type="http://schemas.openxmlformats.org/officeDocument/2006/relationships/image" Target="../media/image5.jpg"/><Relationship Id="rId5" Type="http://schemas.openxmlformats.org/officeDocument/2006/relationships/image" Target="../media/image8.jp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example.com/pag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www.amazon.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p:nvPr/>
        </p:nvSpPr>
        <p:spPr>
          <a:xfrm>
            <a:off x="4793761" y="1688267"/>
            <a:ext cx="74973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WEB TECHNOLOGIES</a:t>
            </a:r>
            <a:endParaRPr b="1" i="0" sz="3600" u="none" cap="none" strike="noStrike">
              <a:solidFill>
                <a:srgbClr val="C55A11"/>
              </a:solidFill>
              <a:latin typeface="Calibri"/>
              <a:ea typeface="Calibri"/>
              <a:cs typeface="Calibri"/>
              <a:sym typeface="Calibri"/>
            </a:endParaRPr>
          </a:p>
        </p:txBody>
      </p:sp>
      <p:sp>
        <p:nvSpPr>
          <p:cNvPr id="75" name="Google Shape;75;p1"/>
          <p:cNvSpPr/>
          <p:nvPr/>
        </p:nvSpPr>
        <p:spPr>
          <a:xfrm>
            <a:off x="4781916" y="2841955"/>
            <a:ext cx="6994448"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2F5496"/>
                </a:solidFill>
                <a:latin typeface="Calibri"/>
                <a:ea typeface="Calibri"/>
                <a:cs typeface="Calibri"/>
                <a:sym typeface="Calibri"/>
              </a:rPr>
              <a:t>Introduction to WWW,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2F5496"/>
                </a:solidFill>
                <a:latin typeface="Calibri"/>
                <a:ea typeface="Calibri"/>
                <a:cs typeface="Calibri"/>
                <a:sym typeface="Calibri"/>
              </a:rPr>
              <a:t>Web Protocols and URLs </a:t>
            </a:r>
            <a:endParaRPr b="1" i="0" sz="3600" u="none" cap="none" strike="noStrike">
              <a:solidFill>
                <a:srgbClr val="2F5496"/>
              </a:solidFill>
              <a:latin typeface="Calibri"/>
              <a:ea typeface="Calibri"/>
              <a:cs typeface="Calibri"/>
              <a:sym typeface="Calibri"/>
            </a:endParaRPr>
          </a:p>
        </p:txBody>
      </p:sp>
      <p:sp>
        <p:nvSpPr>
          <p:cNvPr id="76" name="Google Shape;76;p1"/>
          <p:cNvSpPr/>
          <p:nvPr/>
        </p:nvSpPr>
        <p:spPr>
          <a:xfrm>
            <a:off x="4781916" y="4415503"/>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Prof.</a:t>
            </a:r>
            <a:r>
              <a:rPr b="1" lang="en-US" sz="2400">
                <a:solidFill>
                  <a:schemeClr val="dk1"/>
                </a:solidFill>
                <a:latin typeface="Calibri"/>
                <a:ea typeface="Calibri"/>
                <a:cs typeface="Calibri"/>
                <a:sym typeface="Calibri"/>
              </a:rPr>
              <a:t> Pavan A C</a:t>
            </a:r>
            <a:endParaRPr b="1" i="0" sz="2400" u="none" cap="none" strike="noStrike">
              <a:solidFill>
                <a:schemeClr val="dk1"/>
              </a:solidFill>
              <a:latin typeface="Calibri"/>
              <a:ea typeface="Calibri"/>
              <a:cs typeface="Calibri"/>
              <a:sym typeface="Calibri"/>
            </a:endParaRPr>
          </a:p>
        </p:txBody>
      </p:sp>
      <p:sp>
        <p:nvSpPr>
          <p:cNvPr id="77" name="Google Shape;77;p1"/>
          <p:cNvSpPr/>
          <p:nvPr/>
        </p:nvSpPr>
        <p:spPr>
          <a:xfrm>
            <a:off x="4781916" y="4813108"/>
            <a:ext cx="749721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of Computer Science and Engineering</a:t>
            </a:r>
            <a:endParaRPr b="0" i="0" sz="2400" u="none" cap="none" strike="noStrike">
              <a:solidFill>
                <a:schemeClr val="dk1"/>
              </a:solidFill>
              <a:latin typeface="Calibri"/>
              <a:ea typeface="Calibri"/>
              <a:cs typeface="Calibri"/>
              <a:sym typeface="Calibri"/>
            </a:endParaRPr>
          </a:p>
        </p:txBody>
      </p:sp>
      <p:cxnSp>
        <p:nvCxnSpPr>
          <p:cNvPr id="78" name="Google Shape;78;p1"/>
          <p:cNvCxnSpPr/>
          <p:nvPr/>
        </p:nvCxnSpPr>
        <p:spPr>
          <a:xfrm flipH="1" rot="10800000">
            <a:off x="4781916" y="4112436"/>
            <a:ext cx="4581449" cy="1"/>
          </a:xfrm>
          <a:prstGeom prst="straightConnector1">
            <a:avLst/>
          </a:prstGeom>
          <a:noFill/>
          <a:ln cap="flat" cmpd="sng" w="38100">
            <a:solidFill>
              <a:srgbClr val="C55A11"/>
            </a:solidFill>
            <a:prstDash val="solid"/>
            <a:miter lim="800000"/>
            <a:headEnd len="sm" w="sm" type="none"/>
            <a:tailEnd len="sm" w="sm" type="none"/>
          </a:ln>
        </p:spPr>
      </p:cxnSp>
      <p:pic>
        <p:nvPicPr>
          <p:cNvPr id="79" name="Google Shape;79;p1"/>
          <p:cNvPicPr preferRelativeResize="0"/>
          <p:nvPr/>
        </p:nvPicPr>
        <p:blipFill rotWithShape="1">
          <a:blip r:embed="rId3">
            <a:alphaModFix/>
          </a:blip>
          <a:srcRect b="0" l="0" r="0" t="0"/>
          <a:stretch/>
        </p:blipFill>
        <p:spPr>
          <a:xfrm>
            <a:off x="1767840" y="1606241"/>
            <a:ext cx="2121177" cy="3550188"/>
          </a:xfrm>
          <a:prstGeom prst="rect">
            <a:avLst/>
          </a:prstGeom>
          <a:noFill/>
          <a:ln>
            <a:noFill/>
          </a:ln>
        </p:spPr>
      </p:pic>
      <p:sp>
        <p:nvSpPr>
          <p:cNvPr id="80" name="Google Shape;80;p1"/>
          <p:cNvSpPr/>
          <p:nvPr/>
        </p:nvSpPr>
        <p:spPr>
          <a:xfrm>
            <a:off x="10184524" y="0"/>
            <a:ext cx="2007476" cy="16062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81" name="Google Shape;81;p1"/>
          <p:cNvGrpSpPr/>
          <p:nvPr/>
        </p:nvGrpSpPr>
        <p:grpSpPr>
          <a:xfrm>
            <a:off x="259197" y="349466"/>
            <a:ext cx="11518407" cy="6218388"/>
            <a:chOff x="313844" y="349466"/>
            <a:chExt cx="11518407" cy="6218388"/>
          </a:xfrm>
        </p:grpSpPr>
        <p:sp>
          <p:nvSpPr>
            <p:cNvPr id="82" name="Google Shape;82;p1"/>
            <p:cNvSpPr/>
            <p:nvPr/>
          </p:nvSpPr>
          <p:spPr>
            <a:xfrm>
              <a:off x="11786532" y="360726"/>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1"/>
            <p:cNvSpPr/>
            <p:nvPr/>
          </p:nvSpPr>
          <p:spPr>
            <a:xfrm rot="5400000">
              <a:off x="11275944" y="-161122"/>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 name="Google Shape;84;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86" name="Google Shape;86;p1"/>
          <p:cNvSpPr txBox="1"/>
          <p:nvPr/>
        </p:nvSpPr>
        <p:spPr>
          <a:xfrm>
            <a:off x="1665675" y="5470625"/>
            <a:ext cx="7085100" cy="9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Calibri"/>
                <a:ea typeface="Calibri"/>
                <a:cs typeface="Calibri"/>
                <a:sym typeface="Calibri"/>
              </a:rPr>
              <a:t>Acknowledgement</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US" sz="2400">
                <a:solidFill>
                  <a:schemeClr val="dk1"/>
                </a:solidFill>
                <a:latin typeface="Calibri"/>
                <a:ea typeface="Calibri"/>
                <a:cs typeface="Calibri"/>
                <a:sym typeface="Calibri"/>
              </a:rPr>
              <a:t>Teaching Assistants(Samved Suresh Jain and Sathyajit P)</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idx="1" type="body"/>
          </p:nvPr>
        </p:nvSpPr>
        <p:spPr>
          <a:xfrm>
            <a:off x="393100" y="1697925"/>
            <a:ext cx="10658100" cy="4654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200"/>
              </a:spcBef>
              <a:spcAft>
                <a:spcPts val="0"/>
              </a:spcAft>
              <a:buSzPts val="2400"/>
              <a:buFont typeface="Verdana"/>
              <a:buChar char="•"/>
            </a:pPr>
            <a:r>
              <a:rPr lang="en-US" sz="2400">
                <a:latin typeface="Verdana"/>
                <a:ea typeface="Verdana"/>
                <a:cs typeface="Verdana"/>
                <a:sym typeface="Verdana"/>
              </a:rPr>
              <a:t>On the hardware side, a web server is a computer that stores a website's component files (for example, HTML,CSS and Javascript files). It connects to the Internet and supports physical data interchange with other devices connected to the web.</a:t>
            </a:r>
            <a:endParaRPr sz="2400">
              <a:latin typeface="Verdana"/>
              <a:ea typeface="Verdana"/>
              <a:cs typeface="Verdana"/>
              <a:sym typeface="Verdana"/>
            </a:endParaRPr>
          </a:p>
          <a:p>
            <a:pPr indent="-381000" lvl="0" marL="457200" rtl="0" algn="l">
              <a:lnSpc>
                <a:spcPct val="115000"/>
              </a:lnSpc>
              <a:spcBef>
                <a:spcPts val="0"/>
              </a:spcBef>
              <a:spcAft>
                <a:spcPts val="0"/>
              </a:spcAft>
              <a:buSzPts val="2400"/>
              <a:buFont typeface="Verdana"/>
              <a:buChar char="•"/>
            </a:pPr>
            <a:r>
              <a:rPr lang="en-US" sz="2400">
                <a:latin typeface="Verdana"/>
                <a:ea typeface="Verdana"/>
                <a:cs typeface="Verdana"/>
                <a:sym typeface="Verdana"/>
              </a:rPr>
              <a:t>On the software side, a web server includes several parts that control how web users access hosted files. At a minimum, this is a HTTP</a:t>
            </a:r>
            <a:r>
              <a:rPr i="1" lang="en-US" sz="2400">
                <a:latin typeface="Verdana"/>
                <a:ea typeface="Verdana"/>
                <a:cs typeface="Verdana"/>
                <a:sym typeface="Verdana"/>
              </a:rPr>
              <a:t> </a:t>
            </a:r>
            <a:r>
              <a:rPr lang="en-US" sz="2400">
                <a:latin typeface="Verdana"/>
                <a:ea typeface="Verdana"/>
                <a:cs typeface="Verdana"/>
                <a:sym typeface="Verdana"/>
              </a:rPr>
              <a:t>server. A HTTP server is a software that understands URLs and HTTP which can be accessed through the domain names of the websites it stores and it delivers the content of these hosted websites to the end user's device.</a:t>
            </a:r>
            <a:endParaRPr sz="2400">
              <a:latin typeface="Verdana"/>
              <a:ea typeface="Verdana"/>
              <a:cs typeface="Verdana"/>
              <a:sym typeface="Verdana"/>
            </a:endParaRPr>
          </a:p>
        </p:txBody>
      </p:sp>
      <p:cxnSp>
        <p:nvCxnSpPr>
          <p:cNvPr id="175" name="Google Shape;175;p8"/>
          <p:cNvCxnSpPr/>
          <p:nvPr/>
        </p:nvCxnSpPr>
        <p:spPr>
          <a:xfrm>
            <a:off x="166259" y="1254755"/>
            <a:ext cx="8300052" cy="0"/>
          </a:xfrm>
          <a:prstGeom prst="straightConnector1">
            <a:avLst/>
          </a:prstGeom>
          <a:noFill/>
          <a:ln cap="flat" cmpd="sng" w="38100">
            <a:solidFill>
              <a:srgbClr val="DFA267"/>
            </a:solidFill>
            <a:prstDash val="solid"/>
            <a:miter lim="800000"/>
            <a:headEnd len="sm" w="sm" type="none"/>
            <a:tailEnd len="sm" w="sm" type="none"/>
          </a:ln>
        </p:spPr>
      </p:cxnSp>
      <p:sp>
        <p:nvSpPr>
          <p:cNvPr id="176" name="Google Shape;176;p8"/>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Web Servers</a:t>
            </a:r>
            <a:endParaRPr b="1" i="0" sz="2400" u="none" cap="none" strike="noStrike">
              <a:solidFill>
                <a:srgbClr val="C55A11"/>
              </a:solidFill>
              <a:latin typeface="Calibri"/>
              <a:ea typeface="Calibri"/>
              <a:cs typeface="Calibri"/>
              <a:sym typeface="Calibri"/>
            </a:endParaRPr>
          </a:p>
        </p:txBody>
      </p:sp>
      <p:sp>
        <p:nvSpPr>
          <p:cNvPr id="177" name="Google Shape;177;p8"/>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http://blog.catchpoint.com/wp-content/uploads/2014/06/dns101.jpg" id="182" name="Google Shape;182;p9"/>
          <p:cNvPicPr preferRelativeResize="0"/>
          <p:nvPr>
            <p:ph idx="1" type="body"/>
          </p:nvPr>
        </p:nvPicPr>
        <p:blipFill rotWithShape="1">
          <a:blip r:embed="rId3">
            <a:alphaModFix/>
          </a:blip>
          <a:srcRect b="0" l="0" r="0" t="0"/>
          <a:stretch/>
        </p:blipFill>
        <p:spPr>
          <a:xfrm>
            <a:off x="336708" y="1353046"/>
            <a:ext cx="5946085" cy="5060498"/>
          </a:xfrm>
          <a:prstGeom prst="rect">
            <a:avLst/>
          </a:prstGeom>
          <a:noFill/>
          <a:ln>
            <a:noFill/>
          </a:ln>
        </p:spPr>
      </p:pic>
      <p:cxnSp>
        <p:nvCxnSpPr>
          <p:cNvPr id="183" name="Google Shape;183;p9"/>
          <p:cNvCxnSpPr/>
          <p:nvPr/>
        </p:nvCxnSpPr>
        <p:spPr>
          <a:xfrm>
            <a:off x="0" y="1297626"/>
            <a:ext cx="8300052" cy="0"/>
          </a:xfrm>
          <a:prstGeom prst="straightConnector1">
            <a:avLst/>
          </a:prstGeom>
          <a:noFill/>
          <a:ln cap="flat" cmpd="sng" w="38100">
            <a:solidFill>
              <a:srgbClr val="DFA267"/>
            </a:solidFill>
            <a:prstDash val="solid"/>
            <a:miter lim="800000"/>
            <a:headEnd len="sm" w="sm" type="none"/>
            <a:tailEnd len="sm" w="sm" type="none"/>
          </a:ln>
        </p:spPr>
      </p:cxnSp>
      <p:sp>
        <p:nvSpPr>
          <p:cNvPr id="184" name="Google Shape;184;p9"/>
          <p:cNvSpPr/>
          <p:nvPr/>
        </p:nvSpPr>
        <p:spPr>
          <a:xfrm>
            <a:off x="6439270" y="1625538"/>
            <a:ext cx="5752730" cy="27905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1: OS Recursive Query to DNS Resolver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2: DNS Resolver Iterative Query to the Root Server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3: Root Server Response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4:  DNS Resolver Iterative Query to the TLD Server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5: TLD Server Response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6: DNS Resolver Iterative Query to the Google.com 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7: Google.com NS Response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8: DNS Resolver Response to 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9: Browser Starts TCP Handshake</a:t>
            </a:r>
            <a:endParaRPr b="0" i="0" sz="1800" u="none" cap="none" strike="noStrike">
              <a:solidFill>
                <a:schemeClr val="dk1"/>
              </a:solidFill>
              <a:latin typeface="Calibri"/>
              <a:ea typeface="Calibri"/>
              <a:cs typeface="Calibri"/>
              <a:sym typeface="Calibri"/>
            </a:endParaRPr>
          </a:p>
        </p:txBody>
      </p:sp>
      <p:sp>
        <p:nvSpPr>
          <p:cNvPr id="185" name="Google Shape;185;p9"/>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Domain Name Service</a:t>
            </a:r>
            <a:endParaRPr b="1" i="0" sz="2400" u="none" cap="none" strike="noStrike">
              <a:solidFill>
                <a:srgbClr val="C55A11"/>
              </a:solidFill>
              <a:latin typeface="Calibri"/>
              <a:ea typeface="Calibri"/>
              <a:cs typeface="Calibri"/>
              <a:sym typeface="Calibri"/>
            </a:endParaRPr>
          </a:p>
        </p:txBody>
      </p:sp>
      <p:sp>
        <p:nvSpPr>
          <p:cNvPr id="186" name="Google Shape;186;p9"/>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cxnSp>
        <p:nvCxnSpPr>
          <p:cNvPr id="191" name="Google Shape;191;p10"/>
          <p:cNvCxnSpPr/>
          <p:nvPr/>
        </p:nvCxnSpPr>
        <p:spPr>
          <a:xfrm>
            <a:off x="55274" y="1304897"/>
            <a:ext cx="8123068" cy="0"/>
          </a:xfrm>
          <a:prstGeom prst="straightConnector1">
            <a:avLst/>
          </a:prstGeom>
          <a:noFill/>
          <a:ln cap="flat" cmpd="sng" w="38100">
            <a:solidFill>
              <a:srgbClr val="DFA267"/>
            </a:solidFill>
            <a:prstDash val="solid"/>
            <a:miter lim="800000"/>
            <a:headEnd len="sm" w="sm" type="none"/>
            <a:tailEnd len="sm" w="sm" type="none"/>
          </a:ln>
        </p:spPr>
      </p:cxnSp>
      <p:sp>
        <p:nvSpPr>
          <p:cNvPr id="192" name="Google Shape;192;p10"/>
          <p:cNvSpPr/>
          <p:nvPr/>
        </p:nvSpPr>
        <p:spPr>
          <a:xfrm>
            <a:off x="580007" y="1708057"/>
            <a:ext cx="7409896" cy="321915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rgbClr val="000000"/>
              </a:buClr>
              <a:buSzPts val="2400"/>
              <a:buFont typeface="Arial"/>
              <a:buNone/>
            </a:pPr>
            <a:r>
              <a:rPr b="0" i="0" lang="en-US" sz="2400" u="none" cap="none" strike="noStrike">
                <a:solidFill>
                  <a:schemeClr val="accent1"/>
                </a:solidFill>
                <a:latin typeface="Calibri"/>
                <a:ea typeface="Calibri"/>
                <a:cs typeface="Calibri"/>
                <a:sym typeface="Calibri"/>
              </a:rPr>
              <a:t>Steps:</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525"/>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 Choose a domain name</a:t>
            </a:r>
            <a:endParaRPr b="0" i="0" sz="2400" u="none" cap="none" strike="noStrike">
              <a:solidFill>
                <a:schemeClr val="dk1"/>
              </a:solidFill>
              <a:latin typeface="Calibri"/>
              <a:ea typeface="Calibri"/>
              <a:cs typeface="Calibri"/>
              <a:sym typeface="Calibri"/>
            </a:endParaRPr>
          </a:p>
          <a:p>
            <a:pPr indent="-342900" lvl="0" marL="342900" marR="0" rtl="0" algn="l">
              <a:lnSpc>
                <a:spcPct val="107000"/>
              </a:lnSpc>
              <a:spcBef>
                <a:spcPts val="525"/>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 Register a domain and sign up with web hosting</a:t>
            </a:r>
            <a:endParaRPr b="0" i="0" sz="2400" u="none" cap="none" strike="noStrike">
              <a:solidFill>
                <a:schemeClr val="dk1"/>
              </a:solidFill>
              <a:latin typeface="Calibri"/>
              <a:ea typeface="Calibri"/>
              <a:cs typeface="Calibri"/>
              <a:sym typeface="Calibri"/>
            </a:endParaRPr>
          </a:p>
          <a:p>
            <a:pPr indent="-342900" lvl="0" marL="342900" marR="0" rtl="0" algn="l">
              <a:lnSpc>
                <a:spcPct val="107000"/>
              </a:lnSpc>
              <a:spcBef>
                <a:spcPts val="525"/>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3. Set up a website using WordPress/Name cheap/Go Daddy (through web host)</a:t>
            </a:r>
            <a:endParaRPr b="0" i="0" sz="2400" u="none" cap="none" strike="noStrike">
              <a:solidFill>
                <a:schemeClr val="dk1"/>
              </a:solidFill>
              <a:latin typeface="Calibri"/>
              <a:ea typeface="Calibri"/>
              <a:cs typeface="Calibri"/>
              <a:sym typeface="Calibri"/>
            </a:endParaRPr>
          </a:p>
          <a:p>
            <a:pPr indent="-342900" lvl="0" marL="342900" marR="0" rtl="0" algn="l">
              <a:lnSpc>
                <a:spcPct val="107000"/>
              </a:lnSpc>
              <a:spcBef>
                <a:spcPts val="525"/>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 Customize your website design and structure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525"/>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 Add pages and content to your website</a:t>
            </a:r>
            <a:endParaRPr b="0" i="0" sz="2400" u="none" cap="none" strike="noStrike">
              <a:solidFill>
                <a:schemeClr val="dk1"/>
              </a:solidFill>
              <a:latin typeface="Calibri"/>
              <a:ea typeface="Calibri"/>
              <a:cs typeface="Calibri"/>
              <a:sym typeface="Calibri"/>
            </a:endParaRPr>
          </a:p>
        </p:txBody>
      </p:sp>
      <p:sp>
        <p:nvSpPr>
          <p:cNvPr id="193" name="Google Shape;193;p10"/>
          <p:cNvSpPr/>
          <p:nvPr/>
        </p:nvSpPr>
        <p:spPr>
          <a:xfrm>
            <a:off x="580005" y="651898"/>
            <a:ext cx="7999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How to get your own website?</a:t>
            </a:r>
            <a:endParaRPr b="1" i="0" sz="2400" u="none" cap="none" strike="noStrike">
              <a:solidFill>
                <a:srgbClr val="C55A11"/>
              </a:solidFill>
              <a:latin typeface="Calibri"/>
              <a:ea typeface="Calibri"/>
              <a:cs typeface="Calibri"/>
              <a:sym typeface="Calibri"/>
            </a:endParaRPr>
          </a:p>
        </p:txBody>
      </p:sp>
      <p:sp>
        <p:nvSpPr>
          <p:cNvPr id="194" name="Google Shape;194;p10"/>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1"/>
          <p:cNvSpPr txBox="1"/>
          <p:nvPr>
            <p:ph idx="1" type="body"/>
          </p:nvPr>
        </p:nvSpPr>
        <p:spPr>
          <a:xfrm>
            <a:off x="467575" y="1802025"/>
            <a:ext cx="5856600" cy="350310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400"/>
              <a:buFont typeface="Verdana"/>
              <a:buChar char="•"/>
            </a:pPr>
            <a:r>
              <a:rPr lang="en-US" sz="2400">
                <a:latin typeface="Verdana"/>
                <a:ea typeface="Verdana"/>
                <a:cs typeface="Verdana"/>
                <a:sym typeface="Verdana"/>
              </a:rPr>
              <a:t>A protocol is a set of rules and guidelines for communicating data.</a:t>
            </a:r>
            <a:endParaRPr sz="2400">
              <a:latin typeface="Verdana"/>
              <a:ea typeface="Verdana"/>
              <a:cs typeface="Verdana"/>
              <a:sym typeface="Verdana"/>
            </a:endParaRPr>
          </a:p>
          <a:p>
            <a:pPr indent="-228600" lvl="0" marL="228600" rtl="0" algn="l">
              <a:lnSpc>
                <a:spcPct val="80000"/>
              </a:lnSpc>
              <a:spcBef>
                <a:spcPts val="1000"/>
              </a:spcBef>
              <a:spcAft>
                <a:spcPts val="0"/>
              </a:spcAft>
              <a:buClr>
                <a:schemeClr val="dk1"/>
              </a:buClr>
              <a:buSzPts val="2400"/>
              <a:buFont typeface="Verdana"/>
              <a:buChar char="•"/>
            </a:pPr>
            <a:r>
              <a:rPr lang="en-US" sz="2400">
                <a:latin typeface="Verdana"/>
                <a:ea typeface="Verdana"/>
                <a:cs typeface="Verdana"/>
                <a:sym typeface="Verdana"/>
              </a:rPr>
              <a:t>Different applications use different protocols</a:t>
            </a:r>
            <a:endParaRPr sz="2400">
              <a:latin typeface="Verdana"/>
              <a:ea typeface="Verdana"/>
              <a:cs typeface="Verdana"/>
              <a:sym typeface="Verdana"/>
            </a:endParaRPr>
          </a:p>
          <a:p>
            <a:pPr indent="-228600" lvl="0" marL="228600" rtl="0" algn="l">
              <a:lnSpc>
                <a:spcPct val="80000"/>
              </a:lnSpc>
              <a:spcBef>
                <a:spcPts val="1000"/>
              </a:spcBef>
              <a:spcAft>
                <a:spcPts val="0"/>
              </a:spcAft>
              <a:buClr>
                <a:schemeClr val="dk1"/>
              </a:buClr>
              <a:buSzPts val="2400"/>
              <a:buFont typeface="Verdana"/>
              <a:buChar char="•"/>
            </a:pPr>
            <a:r>
              <a:rPr lang="en-US" sz="2400">
                <a:latin typeface="Verdana"/>
                <a:ea typeface="Verdana"/>
                <a:cs typeface="Verdana"/>
                <a:sym typeface="Verdana"/>
              </a:rPr>
              <a:t>The web, in particular, uses multiple protocols to communicate. </a:t>
            </a:r>
            <a:endParaRPr sz="2400">
              <a:latin typeface="Verdana"/>
              <a:ea typeface="Verdana"/>
              <a:cs typeface="Verdana"/>
              <a:sym typeface="Verdana"/>
            </a:endParaRPr>
          </a:p>
          <a:p>
            <a:pPr indent="-228600" lvl="0" marL="228600" rtl="0" algn="l">
              <a:lnSpc>
                <a:spcPct val="80000"/>
              </a:lnSpc>
              <a:spcBef>
                <a:spcPts val="1000"/>
              </a:spcBef>
              <a:spcAft>
                <a:spcPts val="0"/>
              </a:spcAft>
              <a:buClr>
                <a:schemeClr val="dk1"/>
              </a:buClr>
              <a:buSzPts val="2400"/>
              <a:buFont typeface="Verdana"/>
              <a:buChar char="•"/>
            </a:pPr>
            <a:r>
              <a:rPr lang="en-US" sz="2400">
                <a:latin typeface="Verdana"/>
                <a:ea typeface="Verdana"/>
                <a:cs typeface="Verdana"/>
                <a:sym typeface="Verdana"/>
              </a:rPr>
              <a:t>The most important and visible protocols are HTTP and HTTPS. </a:t>
            </a:r>
            <a:endParaRPr sz="2400">
              <a:latin typeface="Verdana"/>
              <a:ea typeface="Verdana"/>
              <a:cs typeface="Verdana"/>
              <a:sym typeface="Verdana"/>
            </a:endParaRPr>
          </a:p>
        </p:txBody>
      </p:sp>
      <p:cxnSp>
        <p:nvCxnSpPr>
          <p:cNvPr id="200" name="Google Shape;200;p11"/>
          <p:cNvCxnSpPr/>
          <p:nvPr/>
        </p:nvCxnSpPr>
        <p:spPr>
          <a:xfrm>
            <a:off x="-8308" y="1209922"/>
            <a:ext cx="8300052" cy="0"/>
          </a:xfrm>
          <a:prstGeom prst="straightConnector1">
            <a:avLst/>
          </a:prstGeom>
          <a:noFill/>
          <a:ln cap="flat" cmpd="sng" w="38100">
            <a:solidFill>
              <a:srgbClr val="DFA267"/>
            </a:solidFill>
            <a:prstDash val="solid"/>
            <a:miter lim="800000"/>
            <a:headEnd len="sm" w="sm" type="none"/>
            <a:tailEnd len="sm" w="sm" type="none"/>
          </a:ln>
        </p:spPr>
      </p:cxnSp>
      <p:sp>
        <p:nvSpPr>
          <p:cNvPr id="201" name="Google Shape;201;p11"/>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What is a Protocol?</a:t>
            </a:r>
            <a:endParaRPr b="1" i="0" sz="2400" u="none" cap="none" strike="noStrike">
              <a:solidFill>
                <a:srgbClr val="C55A11"/>
              </a:solidFill>
              <a:latin typeface="Calibri"/>
              <a:ea typeface="Calibri"/>
              <a:cs typeface="Calibri"/>
              <a:sym typeface="Calibri"/>
            </a:endParaRPr>
          </a:p>
        </p:txBody>
      </p:sp>
      <p:sp>
        <p:nvSpPr>
          <p:cNvPr id="202" name="Google Shape;202;p11"/>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pic>
        <p:nvPicPr>
          <p:cNvPr descr="https://sites.google.com/site/tvcccissmcn1/_/rsrc/1468736835146/home/communicating/protocols/Comm1.jpg?height=333&amp;width=400" id="203" name="Google Shape;203;p11"/>
          <p:cNvPicPr preferRelativeResize="0"/>
          <p:nvPr/>
        </p:nvPicPr>
        <p:blipFill rotWithShape="1">
          <a:blip r:embed="rId3">
            <a:alphaModFix/>
          </a:blip>
          <a:srcRect b="0" l="0" r="0" t="0"/>
          <a:stretch/>
        </p:blipFill>
        <p:spPr>
          <a:xfrm>
            <a:off x="7196719" y="1705942"/>
            <a:ext cx="3810000" cy="31718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idx="1" type="body"/>
          </p:nvPr>
        </p:nvSpPr>
        <p:spPr>
          <a:xfrm>
            <a:off x="601934" y="1459798"/>
            <a:ext cx="4912181"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75000"/>
              </a:lnSpc>
              <a:spcBef>
                <a:spcPts val="0"/>
              </a:spcBef>
              <a:spcAft>
                <a:spcPts val="0"/>
              </a:spcAft>
              <a:buClr>
                <a:srgbClr val="2F5496"/>
              </a:buClr>
              <a:buSzPts val="2400"/>
              <a:buFont typeface="Noto Sans Symbols"/>
              <a:buNone/>
            </a:pPr>
            <a:r>
              <a:rPr b="1" lang="en-US" sz="2400">
                <a:solidFill>
                  <a:srgbClr val="2F5496"/>
                </a:solidFill>
              </a:rPr>
              <a:t>HTTP: HyperText Transfer Protocol</a:t>
            </a:r>
            <a:endParaRPr b="1" sz="2400">
              <a:solidFill>
                <a:srgbClr val="2F5496"/>
              </a:solidFill>
            </a:endParaRPr>
          </a:p>
          <a:p>
            <a:pPr indent="-228600" lvl="0" marL="228600" rtl="0" algn="l">
              <a:lnSpc>
                <a:spcPct val="75000"/>
              </a:lnSpc>
              <a:spcBef>
                <a:spcPts val="1000"/>
              </a:spcBef>
              <a:spcAft>
                <a:spcPts val="0"/>
              </a:spcAft>
              <a:buClr>
                <a:schemeClr val="dk1"/>
              </a:buClr>
              <a:buSzPts val="2400"/>
              <a:buChar char="•"/>
            </a:pPr>
            <a:r>
              <a:rPr lang="en-US" sz="2400"/>
              <a:t>A protocol for fetching resources such as HTML documents</a:t>
            </a:r>
            <a:endParaRPr sz="2400"/>
          </a:p>
          <a:p>
            <a:pPr indent="-228600" lvl="0" marL="228600" rtl="0" algn="l">
              <a:lnSpc>
                <a:spcPct val="75000"/>
              </a:lnSpc>
              <a:spcBef>
                <a:spcPts val="1000"/>
              </a:spcBef>
              <a:spcAft>
                <a:spcPts val="0"/>
              </a:spcAft>
              <a:buSzPts val="2400"/>
              <a:buChar char="•"/>
            </a:pPr>
            <a:r>
              <a:rPr lang="en-US" sz="2400"/>
              <a:t>Foundation of any data exchange on the web and is a client-server protocol</a:t>
            </a:r>
            <a:endParaRPr sz="2400"/>
          </a:p>
          <a:p>
            <a:pPr indent="-228600" lvl="0" marL="228600" rtl="0" algn="l">
              <a:lnSpc>
                <a:spcPct val="75000"/>
              </a:lnSpc>
              <a:spcBef>
                <a:spcPts val="1000"/>
              </a:spcBef>
              <a:spcAft>
                <a:spcPts val="0"/>
              </a:spcAft>
              <a:buClr>
                <a:schemeClr val="dk1"/>
              </a:buClr>
              <a:buSzPts val="2400"/>
              <a:buChar char="•"/>
            </a:pPr>
            <a:r>
              <a:rPr lang="en-US" sz="2400"/>
              <a:t>Client/Server model</a:t>
            </a:r>
            <a:endParaRPr/>
          </a:p>
          <a:p>
            <a:pPr indent="-228600" lvl="1" marL="685800" rtl="0" algn="l">
              <a:lnSpc>
                <a:spcPct val="75000"/>
              </a:lnSpc>
              <a:spcBef>
                <a:spcPts val="500"/>
              </a:spcBef>
              <a:spcAft>
                <a:spcPts val="0"/>
              </a:spcAft>
              <a:buClr>
                <a:schemeClr val="dk1"/>
              </a:buClr>
              <a:buSzPts val="2400"/>
              <a:buChar char="•"/>
            </a:pPr>
            <a:r>
              <a:rPr i="1" lang="en-US"/>
              <a:t>Client:</a:t>
            </a:r>
            <a:r>
              <a:rPr lang="en-US"/>
              <a:t> browser that requests, receives, and “displays” Web Objects </a:t>
            </a:r>
            <a:endParaRPr/>
          </a:p>
          <a:p>
            <a:pPr indent="-228600" lvl="1" marL="685800" rtl="0" algn="l">
              <a:lnSpc>
                <a:spcPct val="75000"/>
              </a:lnSpc>
              <a:spcBef>
                <a:spcPts val="500"/>
              </a:spcBef>
              <a:spcAft>
                <a:spcPts val="0"/>
              </a:spcAft>
              <a:buClr>
                <a:schemeClr val="dk1"/>
              </a:buClr>
              <a:buSzPts val="2400"/>
              <a:buChar char="•"/>
            </a:pPr>
            <a:r>
              <a:rPr i="1" lang="en-US"/>
              <a:t>Server:</a:t>
            </a:r>
            <a:r>
              <a:rPr lang="en-US"/>
              <a:t> Web server sends Web Objects (using HTTP protocol) in response to requests</a:t>
            </a:r>
            <a:endParaRPr/>
          </a:p>
          <a:p>
            <a:pPr indent="-228600" lvl="0" marL="228600" rtl="0" algn="l">
              <a:lnSpc>
                <a:spcPct val="75000"/>
              </a:lnSpc>
              <a:spcBef>
                <a:spcPts val="1000"/>
              </a:spcBef>
              <a:spcAft>
                <a:spcPts val="0"/>
              </a:spcAft>
              <a:buClr>
                <a:schemeClr val="dk1"/>
              </a:buClr>
              <a:buSzPts val="2400"/>
              <a:buFont typeface="Noto Sans Symbols"/>
              <a:buNone/>
            </a:pPr>
            <a:r>
              <a:t/>
            </a:r>
            <a:endParaRPr sz="2400"/>
          </a:p>
        </p:txBody>
      </p:sp>
      <p:grpSp>
        <p:nvGrpSpPr>
          <p:cNvPr id="210" name="Google Shape;210;p12"/>
          <p:cNvGrpSpPr/>
          <p:nvPr/>
        </p:nvGrpSpPr>
        <p:grpSpPr>
          <a:xfrm>
            <a:off x="5776407" y="1349807"/>
            <a:ext cx="3977194" cy="3887212"/>
            <a:chOff x="3767497" y="1377516"/>
            <a:chExt cx="4654605" cy="4451445"/>
          </a:xfrm>
        </p:grpSpPr>
        <p:sp>
          <p:nvSpPr>
            <p:cNvPr id="211" name="Google Shape;211;p12"/>
            <p:cNvSpPr txBox="1"/>
            <p:nvPr/>
          </p:nvSpPr>
          <p:spPr>
            <a:xfrm>
              <a:off x="3952742" y="2757411"/>
              <a:ext cx="1584325" cy="581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PC running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Firefox browser</a:t>
              </a:r>
              <a:endParaRPr b="0" i="0" sz="2400" u="none" cap="none" strike="noStrike">
                <a:solidFill>
                  <a:schemeClr val="dk1"/>
                </a:solidFill>
                <a:latin typeface="Arial"/>
                <a:ea typeface="Arial"/>
                <a:cs typeface="Arial"/>
                <a:sym typeface="Arial"/>
              </a:endParaRPr>
            </a:p>
          </p:txBody>
        </p:sp>
        <p:sp>
          <p:nvSpPr>
            <p:cNvPr id="212" name="Google Shape;212;p12"/>
            <p:cNvSpPr txBox="1"/>
            <p:nvPr/>
          </p:nvSpPr>
          <p:spPr>
            <a:xfrm>
              <a:off x="7075902" y="1377516"/>
              <a:ext cx="1346200" cy="1069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server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running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Apache Web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server</a:t>
              </a:r>
              <a:endParaRPr b="0" i="0" sz="2400" u="none" cap="none" strike="noStrike">
                <a:solidFill>
                  <a:schemeClr val="dk1"/>
                </a:solidFill>
                <a:latin typeface="Arial"/>
                <a:ea typeface="Arial"/>
                <a:cs typeface="Arial"/>
                <a:sym typeface="Arial"/>
              </a:endParaRPr>
            </a:p>
          </p:txBody>
        </p:sp>
        <p:sp>
          <p:nvSpPr>
            <p:cNvPr id="213" name="Google Shape;213;p12"/>
            <p:cNvSpPr txBox="1"/>
            <p:nvPr/>
          </p:nvSpPr>
          <p:spPr>
            <a:xfrm>
              <a:off x="3767497" y="5247936"/>
              <a:ext cx="1525588" cy="581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iphone running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Safari browser</a:t>
              </a:r>
              <a:endParaRPr b="0" i="0" sz="2400" u="none" cap="none" strike="noStrike">
                <a:solidFill>
                  <a:schemeClr val="dk1"/>
                </a:solidFill>
                <a:latin typeface="Arial"/>
                <a:ea typeface="Arial"/>
                <a:cs typeface="Arial"/>
                <a:sym typeface="Arial"/>
              </a:endParaRPr>
            </a:p>
          </p:txBody>
        </p:sp>
        <p:grpSp>
          <p:nvGrpSpPr>
            <p:cNvPr id="214" name="Google Shape;214;p12"/>
            <p:cNvGrpSpPr/>
            <p:nvPr/>
          </p:nvGrpSpPr>
          <p:grpSpPr>
            <a:xfrm>
              <a:off x="5163998" y="1961733"/>
              <a:ext cx="2101850" cy="1068586"/>
              <a:chOff x="3640" y="1271"/>
              <a:chExt cx="1324" cy="671"/>
            </a:xfrm>
          </p:grpSpPr>
          <p:cxnSp>
            <p:nvCxnSpPr>
              <p:cNvPr id="215" name="Google Shape;215;p12"/>
              <p:cNvCxnSpPr/>
              <p:nvPr/>
            </p:nvCxnSpPr>
            <p:spPr>
              <a:xfrm>
                <a:off x="3640" y="1346"/>
                <a:ext cx="1324" cy="596"/>
              </a:xfrm>
              <a:prstGeom prst="straightConnector1">
                <a:avLst/>
              </a:prstGeom>
              <a:noFill/>
              <a:ln cap="flat" cmpd="sng" w="28575">
                <a:solidFill>
                  <a:srgbClr val="CC0000"/>
                </a:solidFill>
                <a:prstDash val="solid"/>
                <a:round/>
                <a:headEnd len="sm" w="sm" type="none"/>
                <a:tailEnd len="med" w="med" type="triangle"/>
              </a:ln>
            </p:spPr>
          </p:cxnSp>
          <p:sp>
            <p:nvSpPr>
              <p:cNvPr id="216" name="Google Shape;216;p12"/>
              <p:cNvSpPr txBox="1"/>
              <p:nvPr/>
            </p:nvSpPr>
            <p:spPr>
              <a:xfrm rot="1422049">
                <a:off x="3860" y="1445"/>
                <a:ext cx="912"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600"/>
                  <a:buFont typeface="Noto Sans Symbols"/>
                  <a:buNone/>
                </a:pPr>
                <a:r>
                  <a:rPr b="0" i="0" lang="en-US" sz="1600" u="none" cap="none" strike="noStrike">
                    <a:solidFill>
                      <a:srgbClr val="CC0000"/>
                    </a:solidFill>
                    <a:latin typeface="Arial"/>
                    <a:ea typeface="Arial"/>
                    <a:cs typeface="Arial"/>
                    <a:sym typeface="Arial"/>
                  </a:rPr>
                  <a:t>HTTP request</a:t>
                </a:r>
                <a:endParaRPr b="0" i="0" sz="2400" u="none" cap="none" strike="noStrike">
                  <a:solidFill>
                    <a:srgbClr val="CC0000"/>
                  </a:solidFill>
                  <a:latin typeface="Arial"/>
                  <a:ea typeface="Arial"/>
                  <a:cs typeface="Arial"/>
                  <a:sym typeface="Arial"/>
                </a:endParaRPr>
              </a:p>
            </p:txBody>
          </p:sp>
        </p:grpSp>
        <p:grpSp>
          <p:nvGrpSpPr>
            <p:cNvPr id="217" name="Google Shape;217;p12"/>
            <p:cNvGrpSpPr/>
            <p:nvPr/>
          </p:nvGrpSpPr>
          <p:grpSpPr>
            <a:xfrm>
              <a:off x="5195094" y="2209533"/>
              <a:ext cx="1971675" cy="1137968"/>
              <a:chOff x="4141" y="394"/>
              <a:chExt cx="1242" cy="717"/>
            </a:xfrm>
          </p:grpSpPr>
          <p:cxnSp>
            <p:nvCxnSpPr>
              <p:cNvPr id="218" name="Google Shape;218;p12"/>
              <p:cNvCxnSpPr/>
              <p:nvPr/>
            </p:nvCxnSpPr>
            <p:spPr>
              <a:xfrm rot="10800000">
                <a:off x="4141" y="394"/>
                <a:ext cx="1242" cy="570"/>
              </a:xfrm>
              <a:prstGeom prst="straightConnector1">
                <a:avLst/>
              </a:prstGeom>
              <a:noFill/>
              <a:ln cap="flat" cmpd="sng" w="28575">
                <a:solidFill>
                  <a:srgbClr val="CC0000"/>
                </a:solidFill>
                <a:prstDash val="solid"/>
                <a:round/>
                <a:headEnd len="sm" w="sm" type="none"/>
                <a:tailEnd len="med" w="med" type="triangle"/>
              </a:ln>
            </p:spPr>
          </p:cxnSp>
          <p:sp>
            <p:nvSpPr>
              <p:cNvPr id="219" name="Google Shape;219;p12"/>
              <p:cNvSpPr txBox="1"/>
              <p:nvPr/>
            </p:nvSpPr>
            <p:spPr>
              <a:xfrm rot="1411598">
                <a:off x="4304" y="706"/>
                <a:ext cx="1011"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600"/>
                  <a:buFont typeface="Noto Sans Symbols"/>
                  <a:buNone/>
                </a:pPr>
                <a:r>
                  <a:rPr b="0" i="0" lang="en-US" sz="1600" u="none" cap="none" strike="noStrike">
                    <a:solidFill>
                      <a:srgbClr val="CC0000"/>
                    </a:solidFill>
                    <a:latin typeface="Arial"/>
                    <a:ea typeface="Arial"/>
                    <a:cs typeface="Arial"/>
                    <a:sym typeface="Arial"/>
                  </a:rPr>
                  <a:t>HTTP response</a:t>
                </a:r>
                <a:endParaRPr b="0" i="0" sz="2400" u="none" cap="none" strike="noStrike">
                  <a:solidFill>
                    <a:srgbClr val="CC0000"/>
                  </a:solidFill>
                  <a:latin typeface="Arial"/>
                  <a:ea typeface="Arial"/>
                  <a:cs typeface="Arial"/>
                  <a:sym typeface="Arial"/>
                </a:endParaRPr>
              </a:p>
            </p:txBody>
          </p:sp>
        </p:grpSp>
        <p:grpSp>
          <p:nvGrpSpPr>
            <p:cNvPr id="220" name="Google Shape;220;p12"/>
            <p:cNvGrpSpPr/>
            <p:nvPr/>
          </p:nvGrpSpPr>
          <p:grpSpPr>
            <a:xfrm rot="-3183056">
              <a:off x="4921405" y="3507483"/>
              <a:ext cx="2101850" cy="1068586"/>
              <a:chOff x="3640" y="1271"/>
              <a:chExt cx="1324" cy="671"/>
            </a:xfrm>
          </p:grpSpPr>
          <p:cxnSp>
            <p:nvCxnSpPr>
              <p:cNvPr id="221" name="Google Shape;221;p12"/>
              <p:cNvCxnSpPr/>
              <p:nvPr/>
            </p:nvCxnSpPr>
            <p:spPr>
              <a:xfrm>
                <a:off x="3640" y="1346"/>
                <a:ext cx="1324" cy="596"/>
              </a:xfrm>
              <a:prstGeom prst="straightConnector1">
                <a:avLst/>
              </a:prstGeom>
              <a:noFill/>
              <a:ln cap="flat" cmpd="sng" w="28575">
                <a:solidFill>
                  <a:srgbClr val="CC0000"/>
                </a:solidFill>
                <a:prstDash val="solid"/>
                <a:round/>
                <a:headEnd len="sm" w="sm" type="none"/>
                <a:tailEnd len="med" w="med" type="triangle"/>
              </a:ln>
            </p:spPr>
          </p:cxnSp>
          <p:sp>
            <p:nvSpPr>
              <p:cNvPr id="222" name="Google Shape;222;p12"/>
              <p:cNvSpPr txBox="1"/>
              <p:nvPr/>
            </p:nvSpPr>
            <p:spPr>
              <a:xfrm rot="1422049">
                <a:off x="3860" y="1445"/>
                <a:ext cx="912"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600"/>
                  <a:buFont typeface="Noto Sans Symbols"/>
                  <a:buNone/>
                </a:pPr>
                <a:r>
                  <a:rPr b="0" i="0" lang="en-US" sz="1600" u="none" cap="none" strike="noStrike">
                    <a:solidFill>
                      <a:srgbClr val="CC0000"/>
                    </a:solidFill>
                    <a:latin typeface="Arial"/>
                    <a:ea typeface="Arial"/>
                    <a:cs typeface="Arial"/>
                    <a:sym typeface="Arial"/>
                  </a:rPr>
                  <a:t>HTTP request</a:t>
                </a:r>
                <a:endParaRPr b="0" i="0" sz="2400" u="none" cap="none" strike="noStrike">
                  <a:solidFill>
                    <a:srgbClr val="CC0000"/>
                  </a:solidFill>
                  <a:latin typeface="Arial"/>
                  <a:ea typeface="Arial"/>
                  <a:cs typeface="Arial"/>
                  <a:sym typeface="Arial"/>
                </a:endParaRPr>
              </a:p>
            </p:txBody>
          </p:sp>
        </p:grpSp>
        <p:grpSp>
          <p:nvGrpSpPr>
            <p:cNvPr id="223" name="Google Shape;223;p12"/>
            <p:cNvGrpSpPr/>
            <p:nvPr/>
          </p:nvGrpSpPr>
          <p:grpSpPr>
            <a:xfrm rot="-3264937">
              <a:off x="5164702" y="3757381"/>
              <a:ext cx="1971675" cy="1137968"/>
              <a:chOff x="4141" y="394"/>
              <a:chExt cx="1242" cy="717"/>
            </a:xfrm>
          </p:grpSpPr>
          <p:cxnSp>
            <p:nvCxnSpPr>
              <p:cNvPr id="224" name="Google Shape;224;p12"/>
              <p:cNvCxnSpPr/>
              <p:nvPr/>
            </p:nvCxnSpPr>
            <p:spPr>
              <a:xfrm rot="10800000">
                <a:off x="4141" y="394"/>
                <a:ext cx="1242" cy="570"/>
              </a:xfrm>
              <a:prstGeom prst="straightConnector1">
                <a:avLst/>
              </a:prstGeom>
              <a:noFill/>
              <a:ln cap="flat" cmpd="sng" w="28575">
                <a:solidFill>
                  <a:srgbClr val="CC0000"/>
                </a:solidFill>
                <a:prstDash val="solid"/>
                <a:round/>
                <a:headEnd len="sm" w="sm" type="none"/>
                <a:tailEnd len="med" w="med" type="triangle"/>
              </a:ln>
            </p:spPr>
          </p:cxnSp>
          <p:sp>
            <p:nvSpPr>
              <p:cNvPr id="225" name="Google Shape;225;p12"/>
              <p:cNvSpPr txBox="1"/>
              <p:nvPr/>
            </p:nvSpPr>
            <p:spPr>
              <a:xfrm rot="1411598">
                <a:off x="4304" y="706"/>
                <a:ext cx="1011" cy="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600"/>
                  <a:buFont typeface="Noto Sans Symbols"/>
                  <a:buNone/>
                </a:pPr>
                <a:r>
                  <a:rPr b="0" i="0" lang="en-US" sz="1600" u="none" cap="none" strike="noStrike">
                    <a:solidFill>
                      <a:srgbClr val="CC0000"/>
                    </a:solidFill>
                    <a:latin typeface="Arial"/>
                    <a:ea typeface="Arial"/>
                    <a:cs typeface="Arial"/>
                    <a:sym typeface="Arial"/>
                  </a:rPr>
                  <a:t>HTTP response</a:t>
                </a:r>
                <a:endParaRPr b="0" i="0" sz="2400" u="none" cap="none" strike="noStrike">
                  <a:solidFill>
                    <a:srgbClr val="CC0000"/>
                  </a:solidFill>
                  <a:latin typeface="Arial"/>
                  <a:ea typeface="Arial"/>
                  <a:cs typeface="Arial"/>
                  <a:sym typeface="Arial"/>
                </a:endParaRPr>
              </a:p>
            </p:txBody>
          </p:sp>
        </p:grpSp>
        <p:pic>
          <p:nvPicPr>
            <p:cNvPr descr="iphone_stylized_small" id="226" name="Google Shape;226;p12"/>
            <p:cNvPicPr preferRelativeResize="0"/>
            <p:nvPr/>
          </p:nvPicPr>
          <p:blipFill rotWithShape="1">
            <a:blip r:embed="rId3">
              <a:alphaModFix/>
            </a:blip>
            <a:srcRect b="0" l="0" r="0" t="0"/>
            <a:stretch/>
          </p:blipFill>
          <p:spPr>
            <a:xfrm>
              <a:off x="4298256" y="4111566"/>
              <a:ext cx="382588" cy="917575"/>
            </a:xfrm>
            <a:prstGeom prst="rect">
              <a:avLst/>
            </a:prstGeom>
            <a:noFill/>
            <a:ln>
              <a:noFill/>
            </a:ln>
          </p:spPr>
        </p:pic>
        <p:grpSp>
          <p:nvGrpSpPr>
            <p:cNvPr id="227" name="Google Shape;227;p12"/>
            <p:cNvGrpSpPr/>
            <p:nvPr/>
          </p:nvGrpSpPr>
          <p:grpSpPr>
            <a:xfrm>
              <a:off x="4226285" y="1667147"/>
              <a:ext cx="1066800" cy="1079500"/>
              <a:chOff x="-44" y="1473"/>
              <a:chExt cx="981" cy="1105"/>
            </a:xfrm>
          </p:grpSpPr>
          <p:pic>
            <p:nvPicPr>
              <p:cNvPr descr="desktop_computer_stylized_medium" id="228" name="Google Shape;228;p1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29" name="Google Shape;229;p1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30" name="Google Shape;230;p12"/>
            <p:cNvGrpSpPr/>
            <p:nvPr/>
          </p:nvGrpSpPr>
          <p:grpSpPr>
            <a:xfrm>
              <a:off x="7439287" y="2507087"/>
              <a:ext cx="695325" cy="1282700"/>
              <a:chOff x="4140" y="429"/>
              <a:chExt cx="1425" cy="2396"/>
            </a:xfrm>
          </p:grpSpPr>
          <p:sp>
            <p:nvSpPr>
              <p:cNvPr id="231" name="Google Shape;231;p1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2" name="Google Shape;232;p12"/>
              <p:cNvSpPr/>
              <p:nvPr/>
            </p:nvSpPr>
            <p:spPr>
              <a:xfrm>
                <a:off x="4205" y="429"/>
                <a:ext cx="1048"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233" name="Google Shape;233;p1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1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p12"/>
              <p:cNvSpPr/>
              <p:nvPr/>
            </p:nvSpPr>
            <p:spPr>
              <a:xfrm>
                <a:off x="4212" y="693"/>
                <a:ext cx="595"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grpSp>
            <p:nvGrpSpPr>
              <p:cNvPr id="236" name="Google Shape;236;p12"/>
              <p:cNvGrpSpPr/>
              <p:nvPr/>
            </p:nvGrpSpPr>
            <p:grpSpPr>
              <a:xfrm>
                <a:off x="4748" y="669"/>
                <a:ext cx="583" cy="140"/>
                <a:chOff x="613" y="2569"/>
                <a:chExt cx="727" cy="134"/>
              </a:xfrm>
            </p:grpSpPr>
            <p:sp>
              <p:nvSpPr>
                <p:cNvPr id="237" name="Google Shape;237;p12"/>
                <p:cNvSpPr/>
                <p:nvPr/>
              </p:nvSpPr>
              <p:spPr>
                <a:xfrm>
                  <a:off x="613" y="2569"/>
                  <a:ext cx="727"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238" name="Google Shape;238;p12"/>
                <p:cNvSpPr/>
                <p:nvPr/>
              </p:nvSpPr>
              <p:spPr>
                <a:xfrm>
                  <a:off x="629" y="2586"/>
                  <a:ext cx="694" cy="9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grpSp>
          <p:sp>
            <p:nvSpPr>
              <p:cNvPr id="239" name="Google Shape;239;p12"/>
              <p:cNvSpPr/>
              <p:nvPr/>
            </p:nvSpPr>
            <p:spPr>
              <a:xfrm>
                <a:off x="4225" y="1019"/>
                <a:ext cx="595"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grpSp>
            <p:nvGrpSpPr>
              <p:cNvPr id="240" name="Google Shape;240;p12"/>
              <p:cNvGrpSpPr/>
              <p:nvPr/>
            </p:nvGrpSpPr>
            <p:grpSpPr>
              <a:xfrm>
                <a:off x="4749" y="995"/>
                <a:ext cx="579" cy="133"/>
                <a:chOff x="616" y="2569"/>
                <a:chExt cx="723" cy="138"/>
              </a:xfrm>
            </p:grpSpPr>
            <p:sp>
              <p:nvSpPr>
                <p:cNvPr id="241" name="Google Shape;241;p12"/>
                <p:cNvSpPr/>
                <p:nvPr/>
              </p:nvSpPr>
              <p:spPr>
                <a:xfrm>
                  <a:off x="616" y="2569"/>
                  <a:ext cx="723" cy="138"/>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242" name="Google Shape;242;p12"/>
                <p:cNvSpPr/>
                <p:nvPr/>
              </p:nvSpPr>
              <p:spPr>
                <a:xfrm>
                  <a:off x="632" y="2588"/>
                  <a:ext cx="690" cy="102"/>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grpSp>
          <p:sp>
            <p:nvSpPr>
              <p:cNvPr id="243" name="Google Shape;243;p12"/>
              <p:cNvSpPr/>
              <p:nvPr/>
            </p:nvSpPr>
            <p:spPr>
              <a:xfrm>
                <a:off x="4218" y="1357"/>
                <a:ext cx="595"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244" name="Google Shape;244;p12"/>
              <p:cNvSpPr/>
              <p:nvPr/>
            </p:nvSpPr>
            <p:spPr>
              <a:xfrm>
                <a:off x="4228" y="1654"/>
                <a:ext cx="595"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grpSp>
            <p:nvGrpSpPr>
              <p:cNvPr id="245" name="Google Shape;245;p12"/>
              <p:cNvGrpSpPr/>
              <p:nvPr/>
            </p:nvGrpSpPr>
            <p:grpSpPr>
              <a:xfrm>
                <a:off x="4735" y="1627"/>
                <a:ext cx="582" cy="151"/>
                <a:chOff x="614" y="2568"/>
                <a:chExt cx="725" cy="139"/>
              </a:xfrm>
            </p:grpSpPr>
            <p:sp>
              <p:nvSpPr>
                <p:cNvPr id="246" name="Google Shape;246;p12"/>
                <p:cNvSpPr/>
                <p:nvPr/>
              </p:nvSpPr>
              <p:spPr>
                <a:xfrm>
                  <a:off x="614" y="2568"/>
                  <a:ext cx="725"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247" name="Google Shape;247;p12"/>
                <p:cNvSpPr/>
                <p:nvPr/>
              </p:nvSpPr>
              <p:spPr>
                <a:xfrm>
                  <a:off x="631" y="2584"/>
                  <a:ext cx="693"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grpSp>
          <p:sp>
            <p:nvSpPr>
              <p:cNvPr id="248" name="Google Shape;248;p1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49" name="Google Shape;249;p12"/>
              <p:cNvGrpSpPr/>
              <p:nvPr/>
            </p:nvGrpSpPr>
            <p:grpSpPr>
              <a:xfrm>
                <a:off x="4739" y="1327"/>
                <a:ext cx="582" cy="139"/>
                <a:chOff x="614" y="2568"/>
                <a:chExt cx="725" cy="139"/>
              </a:xfrm>
            </p:grpSpPr>
            <p:sp>
              <p:nvSpPr>
                <p:cNvPr id="250" name="Google Shape;250;p12"/>
                <p:cNvSpPr/>
                <p:nvPr/>
              </p:nvSpPr>
              <p:spPr>
                <a:xfrm>
                  <a:off x="614" y="2568"/>
                  <a:ext cx="725"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251" name="Google Shape;251;p12"/>
                <p:cNvSpPr/>
                <p:nvPr/>
              </p:nvSpPr>
              <p:spPr>
                <a:xfrm>
                  <a:off x="630" y="2583"/>
                  <a:ext cx="693"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grpSp>
          <p:sp>
            <p:nvSpPr>
              <p:cNvPr id="252" name="Google Shape;252;p12"/>
              <p:cNvSpPr/>
              <p:nvPr/>
            </p:nvSpPr>
            <p:spPr>
              <a:xfrm>
                <a:off x="5249" y="432"/>
                <a:ext cx="68" cy="2286"/>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253" name="Google Shape;253;p1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4" name="Google Shape;254;p1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5" name="Google Shape;255;p12"/>
              <p:cNvSpPr/>
              <p:nvPr/>
            </p:nvSpPr>
            <p:spPr>
              <a:xfrm>
                <a:off x="5516" y="2611"/>
                <a:ext cx="49"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256" name="Google Shape;256;p1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7" name="Google Shape;257;p12"/>
              <p:cNvSpPr/>
              <p:nvPr/>
            </p:nvSpPr>
            <p:spPr>
              <a:xfrm>
                <a:off x="4140" y="2677"/>
                <a:ext cx="1201" cy="148"/>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258" name="Google Shape;258;p12"/>
              <p:cNvSpPr/>
              <p:nvPr/>
            </p:nvSpPr>
            <p:spPr>
              <a:xfrm>
                <a:off x="4205" y="2712"/>
                <a:ext cx="1070" cy="80"/>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259" name="Google Shape;259;p12"/>
              <p:cNvSpPr/>
              <p:nvPr/>
            </p:nvSpPr>
            <p:spPr>
              <a:xfrm>
                <a:off x="4309" y="2383"/>
                <a:ext cx="156"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260" name="Google Shape;260;p12"/>
              <p:cNvSpPr/>
              <p:nvPr/>
            </p:nvSpPr>
            <p:spPr>
              <a:xfrm>
                <a:off x="4485" y="2383"/>
                <a:ext cx="163"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FF0000"/>
                  </a:solidFill>
                  <a:latin typeface="Arial"/>
                  <a:ea typeface="Arial"/>
                  <a:cs typeface="Arial"/>
                  <a:sym typeface="Arial"/>
                </a:endParaRPr>
              </a:p>
            </p:txBody>
          </p:sp>
          <p:sp>
            <p:nvSpPr>
              <p:cNvPr id="261" name="Google Shape;261;p12"/>
              <p:cNvSpPr/>
              <p:nvPr/>
            </p:nvSpPr>
            <p:spPr>
              <a:xfrm>
                <a:off x="4661" y="2380"/>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sp>
            <p:nvSpPr>
              <p:cNvPr id="262" name="Google Shape;262;p12"/>
              <p:cNvSpPr/>
              <p:nvPr/>
            </p:nvSpPr>
            <p:spPr>
              <a:xfrm>
                <a:off x="5061" y="1835"/>
                <a:ext cx="88" cy="762"/>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700"/>
                  <a:buFont typeface="Arial"/>
                  <a:buNone/>
                </a:pPr>
                <a:r>
                  <a:t/>
                </a:r>
                <a:endParaRPr b="0" i="0" sz="2000" u="none" cap="none" strike="noStrike">
                  <a:solidFill>
                    <a:schemeClr val="dk1"/>
                  </a:solidFill>
                  <a:latin typeface="Arial"/>
                  <a:ea typeface="Arial"/>
                  <a:cs typeface="Arial"/>
                  <a:sym typeface="Arial"/>
                </a:endParaRPr>
              </a:p>
            </p:txBody>
          </p:sp>
        </p:grpSp>
      </p:grpSp>
      <p:cxnSp>
        <p:nvCxnSpPr>
          <p:cNvPr id="263" name="Google Shape;263;p12"/>
          <p:cNvCxnSpPr/>
          <p:nvPr/>
        </p:nvCxnSpPr>
        <p:spPr>
          <a:xfrm>
            <a:off x="6999" y="1074449"/>
            <a:ext cx="7862239" cy="0"/>
          </a:xfrm>
          <a:prstGeom prst="straightConnector1">
            <a:avLst/>
          </a:prstGeom>
          <a:noFill/>
          <a:ln cap="flat" cmpd="sng" w="38100">
            <a:solidFill>
              <a:srgbClr val="DFA267"/>
            </a:solidFill>
            <a:prstDash val="solid"/>
            <a:miter lim="800000"/>
            <a:headEnd len="sm" w="sm" type="none"/>
            <a:tailEnd len="sm" w="sm" type="none"/>
          </a:ln>
        </p:spPr>
      </p:cxnSp>
      <p:sp>
        <p:nvSpPr>
          <p:cNvPr id="264" name="Google Shape;264;p12"/>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HTTP Overview</a:t>
            </a:r>
            <a:endParaRPr b="1" i="0" sz="2400" u="none" cap="none" strike="noStrike">
              <a:solidFill>
                <a:srgbClr val="C55A11"/>
              </a:solidFill>
              <a:latin typeface="Calibri"/>
              <a:ea typeface="Calibri"/>
              <a:cs typeface="Calibri"/>
              <a:sym typeface="Calibri"/>
            </a:endParaRPr>
          </a:p>
        </p:txBody>
      </p:sp>
      <p:sp>
        <p:nvSpPr>
          <p:cNvPr id="265" name="Google Shape;265;p12"/>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3"/>
          <p:cNvSpPr/>
          <p:nvPr/>
        </p:nvSpPr>
        <p:spPr>
          <a:xfrm>
            <a:off x="9191626" y="3238501"/>
            <a:ext cx="828675" cy="2952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040"/>
              <a:buFont typeface="Arial"/>
              <a:buNone/>
            </a:pPr>
            <a:r>
              <a:t/>
            </a:r>
            <a:endParaRPr b="0" i="0" sz="2400" u="none" cap="none" strike="noStrike">
              <a:solidFill>
                <a:schemeClr val="dk1"/>
              </a:solidFill>
              <a:latin typeface="Comic Sans MS"/>
              <a:ea typeface="Comic Sans MS"/>
              <a:cs typeface="Comic Sans MS"/>
              <a:sym typeface="Comic Sans MS"/>
            </a:endParaRPr>
          </a:p>
        </p:txBody>
      </p:sp>
      <p:sp>
        <p:nvSpPr>
          <p:cNvPr id="272" name="Google Shape;272;p13"/>
          <p:cNvSpPr txBox="1"/>
          <p:nvPr>
            <p:ph idx="1" type="body"/>
          </p:nvPr>
        </p:nvSpPr>
        <p:spPr>
          <a:xfrm>
            <a:off x="491925" y="1440449"/>
            <a:ext cx="3947700" cy="4886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400"/>
              <a:buFont typeface="Noto Sans Symbols"/>
              <a:buNone/>
            </a:pPr>
            <a:r>
              <a:rPr b="1" i="1" lang="en-US" sz="2400">
                <a:solidFill>
                  <a:srgbClr val="2F5496"/>
                </a:solidFill>
              </a:rPr>
              <a:t>uses TCP:</a:t>
            </a:r>
            <a:endParaRPr/>
          </a:p>
          <a:p>
            <a:pPr indent="-228600" lvl="0" marL="228600" rtl="0" algn="l">
              <a:lnSpc>
                <a:spcPct val="90000"/>
              </a:lnSpc>
              <a:spcBef>
                <a:spcPts val="1000"/>
              </a:spcBef>
              <a:spcAft>
                <a:spcPts val="0"/>
              </a:spcAft>
              <a:buClr>
                <a:schemeClr val="dk1"/>
              </a:buClr>
              <a:buSzPts val="2400"/>
              <a:buChar char="•"/>
            </a:pPr>
            <a:r>
              <a:rPr lang="en-US" sz="2400"/>
              <a:t>client initiates TCP connection (creates socket) to server,  port 80</a:t>
            </a:r>
            <a:endParaRPr/>
          </a:p>
          <a:p>
            <a:pPr indent="-228600" lvl="0" marL="228600" rtl="0" algn="l">
              <a:lnSpc>
                <a:spcPct val="90000"/>
              </a:lnSpc>
              <a:spcBef>
                <a:spcPts val="1000"/>
              </a:spcBef>
              <a:spcAft>
                <a:spcPts val="0"/>
              </a:spcAft>
              <a:buClr>
                <a:schemeClr val="dk1"/>
              </a:buClr>
              <a:buSzPts val="2400"/>
              <a:buChar char="•"/>
            </a:pPr>
            <a:r>
              <a:rPr lang="en-US" sz="2400"/>
              <a:t>server accepts TCP connection from client</a:t>
            </a:r>
            <a:endParaRPr/>
          </a:p>
          <a:p>
            <a:pPr indent="-228600" lvl="0" marL="228600" rtl="0" algn="l">
              <a:lnSpc>
                <a:spcPct val="90000"/>
              </a:lnSpc>
              <a:spcBef>
                <a:spcPts val="1000"/>
              </a:spcBef>
              <a:spcAft>
                <a:spcPts val="0"/>
              </a:spcAft>
              <a:buClr>
                <a:schemeClr val="dk1"/>
              </a:buClr>
              <a:buSzPts val="2400"/>
              <a:buChar char="•"/>
            </a:pPr>
            <a:r>
              <a:rPr lang="en-US" sz="2400"/>
              <a:t>HTTP messages (application-layer protocol messages) exchanged between browser (HTTP client) and Web server (HTTP server)</a:t>
            </a:r>
            <a:endParaRPr/>
          </a:p>
          <a:p>
            <a:pPr indent="-228600" lvl="0" marL="228600" rtl="0" algn="l">
              <a:lnSpc>
                <a:spcPct val="90000"/>
              </a:lnSpc>
              <a:spcBef>
                <a:spcPts val="1000"/>
              </a:spcBef>
              <a:spcAft>
                <a:spcPts val="0"/>
              </a:spcAft>
              <a:buClr>
                <a:schemeClr val="dk1"/>
              </a:buClr>
              <a:buSzPts val="2400"/>
              <a:buChar char="•"/>
            </a:pPr>
            <a:r>
              <a:rPr lang="en-US" sz="2400"/>
              <a:t>TCP connection closed</a:t>
            </a:r>
            <a:endParaRPr/>
          </a:p>
        </p:txBody>
      </p:sp>
      <p:sp>
        <p:nvSpPr>
          <p:cNvPr id="273" name="Google Shape;273;p13"/>
          <p:cNvSpPr txBox="1"/>
          <p:nvPr>
            <p:ph idx="2" type="body"/>
          </p:nvPr>
        </p:nvSpPr>
        <p:spPr>
          <a:xfrm>
            <a:off x="4842175" y="1458594"/>
            <a:ext cx="3200400" cy="1447800"/>
          </a:xfrm>
          <a:prstGeom prst="rect">
            <a:avLst/>
          </a:prstGeom>
          <a:noFill/>
          <a:ln>
            <a:noFill/>
          </a:ln>
        </p:spPr>
        <p:txBody>
          <a:bodyPr anchorCtr="0" anchor="t" bIns="45700" lIns="91425" spcFirstLastPara="1" rIns="91425" wrap="square" tIns="45700">
            <a:normAutofit/>
          </a:bodyPr>
          <a:lstStyle/>
          <a:p>
            <a:pPr indent="-228600" lvl="0" marL="228600" rtl="0" algn="l">
              <a:lnSpc>
                <a:spcPct val="75000"/>
              </a:lnSpc>
              <a:spcBef>
                <a:spcPts val="0"/>
              </a:spcBef>
              <a:spcAft>
                <a:spcPts val="0"/>
              </a:spcAft>
              <a:buClr>
                <a:srgbClr val="2F5496"/>
              </a:buClr>
              <a:buSzPts val="2400"/>
              <a:buFont typeface="Noto Sans Symbols"/>
              <a:buNone/>
            </a:pPr>
            <a:r>
              <a:rPr b="1" i="1" lang="en-US" sz="2400">
                <a:solidFill>
                  <a:srgbClr val="2F5496"/>
                </a:solidFill>
              </a:rPr>
              <a:t>HTTP is “stateless”</a:t>
            </a:r>
            <a:endParaRPr b="1" i="1" sz="2400">
              <a:solidFill>
                <a:srgbClr val="2F5496"/>
              </a:solidFill>
            </a:endParaRPr>
          </a:p>
          <a:p>
            <a:pPr indent="-228600" lvl="0" marL="228600" rtl="0" algn="l">
              <a:lnSpc>
                <a:spcPct val="75000"/>
              </a:lnSpc>
              <a:spcBef>
                <a:spcPts val="1000"/>
              </a:spcBef>
              <a:spcAft>
                <a:spcPts val="0"/>
              </a:spcAft>
              <a:buClr>
                <a:schemeClr val="dk1"/>
              </a:buClr>
              <a:buSzPts val="2400"/>
              <a:buChar char="•"/>
            </a:pPr>
            <a:r>
              <a:rPr lang="en-US" sz="2400"/>
              <a:t>server maintains no information about past client requests</a:t>
            </a:r>
            <a:endParaRPr/>
          </a:p>
        </p:txBody>
      </p:sp>
      <p:cxnSp>
        <p:nvCxnSpPr>
          <p:cNvPr id="274" name="Google Shape;274;p13"/>
          <p:cNvCxnSpPr/>
          <p:nvPr/>
        </p:nvCxnSpPr>
        <p:spPr>
          <a:xfrm>
            <a:off x="0" y="1173301"/>
            <a:ext cx="7874493" cy="0"/>
          </a:xfrm>
          <a:prstGeom prst="straightConnector1">
            <a:avLst/>
          </a:prstGeom>
          <a:noFill/>
          <a:ln cap="flat" cmpd="sng" w="38100">
            <a:solidFill>
              <a:srgbClr val="DFA267"/>
            </a:solidFill>
            <a:prstDash val="solid"/>
            <a:miter lim="800000"/>
            <a:headEnd len="sm" w="sm" type="none"/>
            <a:tailEnd len="sm" w="sm" type="none"/>
          </a:ln>
        </p:spPr>
      </p:cxnSp>
      <p:sp>
        <p:nvSpPr>
          <p:cNvPr id="275" name="Google Shape;275;p13"/>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HTTP Overview…(cntd.)</a:t>
            </a:r>
            <a:endParaRPr b="1" i="0" sz="2400" u="none" cap="none" strike="noStrike">
              <a:solidFill>
                <a:srgbClr val="C55A11"/>
              </a:solidFill>
              <a:latin typeface="Calibri"/>
              <a:ea typeface="Calibri"/>
              <a:cs typeface="Calibri"/>
              <a:sym typeface="Calibri"/>
            </a:endParaRPr>
          </a:p>
        </p:txBody>
      </p:sp>
      <p:sp>
        <p:nvSpPr>
          <p:cNvPr id="276" name="Google Shape;276;p13"/>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pic>
        <p:nvPicPr>
          <p:cNvPr id="277" name="Google Shape;277;p13"/>
          <p:cNvPicPr preferRelativeResize="0"/>
          <p:nvPr/>
        </p:nvPicPr>
        <p:blipFill rotWithShape="1">
          <a:blip r:embed="rId3">
            <a:alphaModFix/>
          </a:blip>
          <a:srcRect b="0" l="0" r="0" t="0"/>
          <a:stretch/>
        </p:blipFill>
        <p:spPr>
          <a:xfrm>
            <a:off x="4558145" y="3089551"/>
            <a:ext cx="3947751" cy="2590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 type="body"/>
          </p:nvPr>
        </p:nvSpPr>
        <p:spPr>
          <a:xfrm>
            <a:off x="415650" y="1649123"/>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C0000"/>
              </a:buClr>
              <a:buSzPts val="2400"/>
              <a:buFont typeface="Noto Sans Symbols"/>
              <a:buNone/>
            </a:pPr>
            <a:r>
              <a:rPr i="1" lang="en-US" sz="2400">
                <a:solidFill>
                  <a:srgbClr val="CC0000"/>
                </a:solidFill>
              </a:rPr>
              <a:t>non-persistent HTTP</a:t>
            </a:r>
            <a:endParaRPr/>
          </a:p>
          <a:p>
            <a:pPr indent="-381000" lvl="0" marL="457200" rtl="0" algn="l">
              <a:lnSpc>
                <a:spcPct val="90000"/>
              </a:lnSpc>
              <a:spcBef>
                <a:spcPts val="1000"/>
              </a:spcBef>
              <a:spcAft>
                <a:spcPts val="0"/>
              </a:spcAft>
              <a:buSzPts val="2400"/>
              <a:buChar char="•"/>
            </a:pPr>
            <a:r>
              <a:rPr lang="en-US" sz="2400"/>
              <a:t>at most one object sent over TCP connection</a:t>
            </a:r>
            <a:endParaRPr/>
          </a:p>
          <a:p>
            <a:pPr indent="-342900" lvl="0" marL="457200" rtl="0" algn="l">
              <a:lnSpc>
                <a:spcPct val="90000"/>
              </a:lnSpc>
              <a:spcBef>
                <a:spcPts val="0"/>
              </a:spcBef>
              <a:spcAft>
                <a:spcPts val="0"/>
              </a:spcAft>
              <a:buSzPts val="1800"/>
              <a:buChar char="•"/>
            </a:pPr>
            <a:r>
              <a:rPr lang="en-US"/>
              <a:t> </a:t>
            </a:r>
            <a:r>
              <a:rPr lang="en-US" sz="2400"/>
              <a:t>connection is then closed</a:t>
            </a:r>
            <a:endParaRPr sz="2400"/>
          </a:p>
          <a:p>
            <a:pPr indent="-381000" lvl="0" marL="457200" rtl="0" algn="l">
              <a:lnSpc>
                <a:spcPct val="90000"/>
              </a:lnSpc>
              <a:spcBef>
                <a:spcPts val="0"/>
              </a:spcBef>
              <a:spcAft>
                <a:spcPts val="0"/>
              </a:spcAft>
              <a:buSzPts val="2400"/>
              <a:buChar char="•"/>
            </a:pPr>
            <a:r>
              <a:rPr lang="en-US" sz="2400"/>
              <a:t>downloading multiple objects required multiple connections</a:t>
            </a:r>
            <a:endParaRPr/>
          </a:p>
          <a:p>
            <a:pPr indent="-228600" lvl="0" marL="228600" rtl="0" algn="l">
              <a:lnSpc>
                <a:spcPct val="90000"/>
              </a:lnSpc>
              <a:spcBef>
                <a:spcPts val="1000"/>
              </a:spcBef>
              <a:spcAft>
                <a:spcPts val="0"/>
              </a:spcAft>
              <a:buClr>
                <a:schemeClr val="dk1"/>
              </a:buClr>
              <a:buSzPts val="2400"/>
              <a:buFont typeface="Noto Sans Symbols"/>
              <a:buNone/>
            </a:pPr>
            <a:r>
              <a:t/>
            </a:r>
            <a:endParaRPr sz="2400"/>
          </a:p>
        </p:txBody>
      </p:sp>
      <p:sp>
        <p:nvSpPr>
          <p:cNvPr id="284" name="Google Shape;284;p14"/>
          <p:cNvSpPr txBox="1"/>
          <p:nvPr>
            <p:ph idx="2" type="body"/>
          </p:nvPr>
        </p:nvSpPr>
        <p:spPr>
          <a:xfrm>
            <a:off x="6012900" y="1550988"/>
            <a:ext cx="3810000" cy="24350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C0000"/>
              </a:buClr>
              <a:buSzPts val="2400"/>
              <a:buFont typeface="Noto Sans Symbols"/>
              <a:buNone/>
            </a:pPr>
            <a:r>
              <a:rPr i="1" lang="en-US" sz="2400">
                <a:solidFill>
                  <a:srgbClr val="CC0000"/>
                </a:solidFill>
              </a:rPr>
              <a:t>persistent HTTP</a:t>
            </a:r>
            <a:endParaRPr/>
          </a:p>
          <a:p>
            <a:pPr indent="-228600" lvl="0" marL="228600" rtl="0" algn="l">
              <a:lnSpc>
                <a:spcPct val="90000"/>
              </a:lnSpc>
              <a:spcBef>
                <a:spcPts val="1000"/>
              </a:spcBef>
              <a:spcAft>
                <a:spcPts val="0"/>
              </a:spcAft>
              <a:buClr>
                <a:schemeClr val="dk1"/>
              </a:buClr>
              <a:buSzPts val="2400"/>
              <a:buChar char="•"/>
            </a:pPr>
            <a:r>
              <a:rPr lang="en-US" sz="2400"/>
              <a:t>multiple objects can be sent over single TCP connection between client, server</a:t>
            </a:r>
            <a:endParaRPr/>
          </a:p>
          <a:p>
            <a:pPr indent="-228600" lvl="0" marL="228600" rtl="0" algn="l">
              <a:lnSpc>
                <a:spcPct val="90000"/>
              </a:lnSpc>
              <a:spcBef>
                <a:spcPts val="1000"/>
              </a:spcBef>
              <a:spcAft>
                <a:spcPts val="0"/>
              </a:spcAft>
              <a:buClr>
                <a:schemeClr val="dk1"/>
              </a:buClr>
              <a:buSzPts val="2000"/>
              <a:buFont typeface="Noto Sans Symbols"/>
              <a:buNone/>
            </a:pPr>
            <a:r>
              <a:t/>
            </a:r>
            <a:endParaRPr sz="2000"/>
          </a:p>
        </p:txBody>
      </p:sp>
      <p:cxnSp>
        <p:nvCxnSpPr>
          <p:cNvPr id="285" name="Google Shape;285;p14"/>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286" name="Google Shape;286;p14"/>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HTTP Connections</a:t>
            </a:r>
            <a:endParaRPr b="1" i="0" sz="2400" u="none" cap="none" strike="noStrike">
              <a:solidFill>
                <a:srgbClr val="C55A11"/>
              </a:solidFill>
              <a:latin typeface="Calibri"/>
              <a:ea typeface="Calibri"/>
              <a:cs typeface="Calibri"/>
              <a:sym typeface="Calibri"/>
            </a:endParaRPr>
          </a:p>
        </p:txBody>
      </p:sp>
      <p:sp>
        <p:nvSpPr>
          <p:cNvPr id="287" name="Google Shape;287;p14"/>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pic>
        <p:nvPicPr>
          <p:cNvPr id="288" name="Google Shape;288;p14"/>
          <p:cNvPicPr preferRelativeResize="0"/>
          <p:nvPr/>
        </p:nvPicPr>
        <p:blipFill rotWithShape="1">
          <a:blip r:embed="rId3">
            <a:alphaModFix/>
          </a:blip>
          <a:srcRect b="0" l="2580" r="-2579" t="0"/>
          <a:stretch/>
        </p:blipFill>
        <p:spPr>
          <a:xfrm>
            <a:off x="3629178" y="4046947"/>
            <a:ext cx="3965628" cy="254054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idx="1" type="body"/>
          </p:nvPr>
        </p:nvSpPr>
        <p:spPr>
          <a:xfrm>
            <a:off x="154999" y="1507050"/>
            <a:ext cx="7114636" cy="48660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HTTP request is a </a:t>
            </a:r>
            <a:r>
              <a:rPr i="1" lang="en-US" sz="2400"/>
              <a:t>request line</a:t>
            </a:r>
            <a:r>
              <a:rPr lang="en-US" sz="2400"/>
              <a:t>, followed by zero or more </a:t>
            </a:r>
            <a:r>
              <a:rPr i="1" lang="en-US" sz="2400"/>
              <a:t>request headers</a:t>
            </a:r>
            <a:endParaRPr/>
          </a:p>
          <a:p>
            <a:pPr indent="-228600" lvl="0" marL="228600" rtl="0" algn="l">
              <a:lnSpc>
                <a:spcPct val="90000"/>
              </a:lnSpc>
              <a:spcBef>
                <a:spcPts val="1000"/>
              </a:spcBef>
              <a:spcAft>
                <a:spcPts val="0"/>
              </a:spcAft>
              <a:buClr>
                <a:schemeClr val="dk1"/>
              </a:buClr>
              <a:buSzPts val="2400"/>
              <a:buChar char="•"/>
            </a:pPr>
            <a:r>
              <a:rPr lang="en-US" sz="2400"/>
              <a:t>Request line: &lt;method&gt; &lt;uri&gt; &lt;version&gt;</a:t>
            </a:r>
            <a:endParaRPr/>
          </a:p>
          <a:p>
            <a:pPr indent="-228600" lvl="1" marL="685800" rtl="0" algn="l">
              <a:lnSpc>
                <a:spcPct val="90000"/>
              </a:lnSpc>
              <a:spcBef>
                <a:spcPts val="500"/>
              </a:spcBef>
              <a:spcAft>
                <a:spcPts val="0"/>
              </a:spcAft>
              <a:buClr>
                <a:schemeClr val="dk1"/>
              </a:buClr>
              <a:buSzPts val="2400"/>
              <a:buChar char="•"/>
            </a:pPr>
            <a:r>
              <a:rPr lang="en-US"/>
              <a:t>&lt;version&gt; is HTTP version of request </a:t>
            </a:r>
            <a:endParaRPr/>
          </a:p>
          <a:p>
            <a:pPr indent="-228600" lvl="1" marL="685800" rtl="0" algn="l">
              <a:lnSpc>
                <a:spcPct val="90000"/>
              </a:lnSpc>
              <a:spcBef>
                <a:spcPts val="500"/>
              </a:spcBef>
              <a:spcAft>
                <a:spcPts val="0"/>
              </a:spcAft>
              <a:buClr>
                <a:schemeClr val="dk1"/>
              </a:buClr>
              <a:buSzPts val="2400"/>
              <a:buNone/>
            </a:pPr>
            <a:r>
              <a:rPr lang="en-US"/>
              <a:t>	(HTTP/1.0 or HTTP/1.1)</a:t>
            </a:r>
            <a:endParaRPr/>
          </a:p>
          <a:p>
            <a:pPr indent="-228600" lvl="1" marL="685800" rtl="0" algn="l">
              <a:lnSpc>
                <a:spcPct val="90000"/>
              </a:lnSpc>
              <a:spcBef>
                <a:spcPts val="500"/>
              </a:spcBef>
              <a:spcAft>
                <a:spcPts val="0"/>
              </a:spcAft>
              <a:buClr>
                <a:schemeClr val="dk1"/>
              </a:buClr>
              <a:buSzPts val="2400"/>
              <a:buChar char="•"/>
            </a:pPr>
            <a:r>
              <a:rPr lang="en-US"/>
              <a:t>&lt;uri&gt; is typically URL for proxies, URL suffix for servers.</a:t>
            </a:r>
            <a:endParaRPr/>
          </a:p>
          <a:p>
            <a:pPr indent="-228600" lvl="1" marL="685800" rtl="0" algn="l">
              <a:lnSpc>
                <a:spcPct val="90000"/>
              </a:lnSpc>
              <a:spcBef>
                <a:spcPts val="500"/>
              </a:spcBef>
              <a:spcAft>
                <a:spcPts val="0"/>
              </a:spcAft>
              <a:buClr>
                <a:schemeClr val="dk1"/>
              </a:buClr>
              <a:buSzPts val="2400"/>
              <a:buChar char="•"/>
            </a:pPr>
            <a:r>
              <a:rPr lang="en-US"/>
              <a:t>&lt;method&gt; is either GET, POST, OPTIONS, HEAD, PUT, DELETE, or TRACE.</a:t>
            </a:r>
            <a:endParaRPr/>
          </a:p>
          <a:p>
            <a:pPr indent="-228600" lvl="0" marL="228600" rtl="0" algn="l">
              <a:lnSpc>
                <a:spcPct val="90000"/>
              </a:lnSpc>
              <a:spcBef>
                <a:spcPts val="1000"/>
              </a:spcBef>
              <a:spcAft>
                <a:spcPts val="0"/>
              </a:spcAft>
              <a:buClr>
                <a:schemeClr val="dk1"/>
              </a:buClr>
              <a:buSzPts val="2400"/>
              <a:buChar char="•"/>
            </a:pPr>
            <a:r>
              <a:rPr lang="en-US" sz="2400"/>
              <a:t>Request Header</a:t>
            </a:r>
            <a:endParaRPr/>
          </a:p>
          <a:p>
            <a:pPr indent="-228600" lvl="0" marL="228600" rtl="0" algn="l">
              <a:lnSpc>
                <a:spcPct val="90000"/>
              </a:lnSpc>
              <a:spcBef>
                <a:spcPts val="1000"/>
              </a:spcBef>
              <a:spcAft>
                <a:spcPts val="0"/>
              </a:spcAft>
              <a:buClr>
                <a:schemeClr val="dk1"/>
              </a:buClr>
              <a:buSzPts val="2400"/>
              <a:buChar char="•"/>
            </a:pPr>
            <a:r>
              <a:rPr lang="en-US" sz="2400"/>
              <a:t>Blank line (CRLF)</a:t>
            </a:r>
            <a:endParaRPr/>
          </a:p>
          <a:p>
            <a:pPr indent="-228600" lvl="0" marL="228600" rtl="0" algn="l">
              <a:lnSpc>
                <a:spcPct val="90000"/>
              </a:lnSpc>
              <a:spcBef>
                <a:spcPts val="1000"/>
              </a:spcBef>
              <a:spcAft>
                <a:spcPts val="0"/>
              </a:spcAft>
              <a:buClr>
                <a:schemeClr val="dk1"/>
              </a:buClr>
              <a:buSzPts val="2400"/>
              <a:buChar char="•"/>
            </a:pPr>
            <a:r>
              <a:rPr lang="en-US" sz="2400"/>
              <a:t>Message Body </a:t>
            </a:r>
            <a:endParaRPr/>
          </a:p>
        </p:txBody>
      </p:sp>
      <p:cxnSp>
        <p:nvCxnSpPr>
          <p:cNvPr id="294" name="Google Shape;294;p15"/>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295" name="Google Shape;295;p15"/>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HTTP Requests</a:t>
            </a:r>
            <a:endParaRPr b="1" i="0" sz="2400" u="none" cap="none" strike="noStrike">
              <a:solidFill>
                <a:srgbClr val="C55A11"/>
              </a:solidFill>
              <a:latin typeface="Calibri"/>
              <a:ea typeface="Calibri"/>
              <a:cs typeface="Calibri"/>
              <a:sym typeface="Calibri"/>
            </a:endParaRPr>
          </a:p>
        </p:txBody>
      </p:sp>
      <p:sp>
        <p:nvSpPr>
          <p:cNvPr id="296" name="Google Shape;296;p15"/>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sp>
        <p:nvSpPr>
          <p:cNvPr id="297" name="Google Shape;297;p15"/>
          <p:cNvSpPr/>
          <p:nvPr/>
        </p:nvSpPr>
        <p:spPr>
          <a:xfrm>
            <a:off x="6938166" y="1507046"/>
            <a:ext cx="5092500" cy="2585400"/>
          </a:xfrm>
          <a:prstGeom prst="rect">
            <a:avLst/>
          </a:prstGeom>
          <a:solidFill>
            <a:srgbClr val="CC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800000"/>
              </a:buClr>
              <a:buSzPts val="1800"/>
              <a:buFont typeface="Calibri"/>
              <a:buNone/>
            </a:pPr>
            <a:r>
              <a:rPr b="0" i="0" lang="en-US" sz="1800" u="none" cap="none" strike="noStrike">
                <a:solidFill>
                  <a:srgbClr val="800000"/>
                </a:solidFill>
                <a:latin typeface="Calibri"/>
                <a:ea typeface="Calibri"/>
                <a:cs typeface="Calibri"/>
                <a:sym typeface="Calibri"/>
              </a:rPr>
              <a:t>GET /test.html HTTP/1.1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0000"/>
              </a:buClr>
              <a:buSzPts val="1800"/>
              <a:buFont typeface="Calibri"/>
              <a:buNone/>
            </a:pPr>
            <a:r>
              <a:rPr b="0" i="0" lang="en-US" sz="1800" u="none" cap="none" strike="noStrike">
                <a:solidFill>
                  <a:srgbClr val="800000"/>
                </a:solidFill>
                <a:latin typeface="Calibri"/>
                <a:ea typeface="Calibri"/>
                <a:cs typeface="Calibri"/>
                <a:sym typeface="Calibri"/>
              </a:rPr>
              <a:t>Accept: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0000"/>
              </a:buClr>
              <a:buSzPts val="1800"/>
              <a:buFont typeface="Calibri"/>
              <a:buNone/>
            </a:pPr>
            <a:r>
              <a:rPr b="0" i="0" lang="en-US" sz="1800" u="none" cap="none" strike="noStrike">
                <a:solidFill>
                  <a:srgbClr val="800000"/>
                </a:solidFill>
                <a:latin typeface="Calibri"/>
                <a:ea typeface="Calibri"/>
                <a:cs typeface="Calibri"/>
                <a:sym typeface="Calibri"/>
              </a:rPr>
              <a:t>Accept-Language: en-us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0000"/>
              </a:buClr>
              <a:buSzPts val="1800"/>
              <a:buFont typeface="Calibri"/>
              <a:buNone/>
            </a:pPr>
            <a:r>
              <a:rPr b="0" i="0" lang="en-US" sz="1800" u="none" cap="none" strike="noStrike">
                <a:solidFill>
                  <a:srgbClr val="800000"/>
                </a:solidFill>
                <a:latin typeface="Calibri"/>
                <a:ea typeface="Calibri"/>
                <a:cs typeface="Calibri"/>
                <a:sym typeface="Calibri"/>
              </a:rPr>
              <a:t>Accept-Encoding: gzip, deflate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0000"/>
              </a:buClr>
              <a:buSzPts val="1800"/>
              <a:buFont typeface="Calibri"/>
              <a:buNone/>
            </a:pPr>
            <a:r>
              <a:rPr b="0" i="0" lang="en-US" sz="1800" u="none" cap="none" strike="noStrike">
                <a:solidFill>
                  <a:srgbClr val="800000"/>
                </a:solidFill>
                <a:latin typeface="Calibri"/>
                <a:ea typeface="Calibri"/>
                <a:cs typeface="Calibri"/>
                <a:sym typeface="Calibri"/>
              </a:rPr>
              <a:t>User-Agent: Mozilla/4.0 (compatible; MSIE 4.01; Windows 98)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0000"/>
              </a:buClr>
              <a:buSzPts val="1800"/>
              <a:buFont typeface="Calibri"/>
              <a:buNone/>
            </a:pPr>
            <a:r>
              <a:rPr b="0" i="0" lang="en-US" sz="1800" u="none" cap="none" strike="noStrike">
                <a:solidFill>
                  <a:srgbClr val="800000"/>
                </a:solidFill>
                <a:latin typeface="Calibri"/>
                <a:ea typeface="Calibri"/>
                <a:cs typeface="Calibri"/>
                <a:sym typeface="Calibri"/>
              </a:rPr>
              <a:t>Host: euro.ecom.cmu.edu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0000"/>
              </a:buClr>
              <a:buSzPts val="1800"/>
              <a:buFont typeface="Calibri"/>
              <a:buNone/>
            </a:pPr>
            <a:r>
              <a:rPr b="0" i="0" lang="en-US" sz="1800" u="none" cap="none" strike="noStrike">
                <a:solidFill>
                  <a:srgbClr val="800000"/>
                </a:solidFill>
                <a:latin typeface="Calibri"/>
                <a:ea typeface="Calibri"/>
                <a:cs typeface="Calibri"/>
                <a:sym typeface="Calibri"/>
              </a:rPr>
              <a:t>Connection: Keep-Alive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0000"/>
              </a:buClr>
              <a:buSzPts val="1800"/>
              <a:buFont typeface="Calibri"/>
              <a:buNone/>
            </a:pPr>
            <a:r>
              <a:rPr b="0" i="0" lang="en-US" sz="1800" u="none" cap="none" strike="noStrike">
                <a:solidFill>
                  <a:srgbClr val="800000"/>
                </a:solidFill>
                <a:latin typeface="Calibri"/>
                <a:ea typeface="Calibri"/>
                <a:cs typeface="Calibri"/>
                <a:sym typeface="Calibri"/>
              </a:rPr>
              <a:t>CRLF (\r\n)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6"/>
          <p:cNvSpPr txBox="1"/>
          <p:nvPr>
            <p:ph idx="1" type="body"/>
          </p:nvPr>
        </p:nvSpPr>
        <p:spPr>
          <a:xfrm>
            <a:off x="263237" y="1403538"/>
            <a:ext cx="8395853" cy="359795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5000"/>
              </a:lnSpc>
              <a:spcBef>
                <a:spcPts val="0"/>
              </a:spcBef>
              <a:spcAft>
                <a:spcPts val="0"/>
              </a:spcAft>
              <a:buClr>
                <a:schemeClr val="dk1"/>
              </a:buClr>
              <a:buSzPts val="2400"/>
              <a:buChar char="•"/>
            </a:pPr>
            <a:r>
              <a:rPr lang="en-US" sz="2400"/>
              <a:t>HTTP methods:</a:t>
            </a:r>
            <a:endParaRPr/>
          </a:p>
          <a:p>
            <a:pPr indent="-228600" lvl="1" marL="685800" rtl="0" algn="l">
              <a:lnSpc>
                <a:spcPct val="125000"/>
              </a:lnSpc>
              <a:spcBef>
                <a:spcPts val="500"/>
              </a:spcBef>
              <a:spcAft>
                <a:spcPts val="0"/>
              </a:spcAft>
              <a:buClr>
                <a:schemeClr val="dk1"/>
              </a:buClr>
              <a:buSzPts val="2400"/>
              <a:buChar char="•"/>
            </a:pPr>
            <a:r>
              <a:rPr lang="en-US"/>
              <a:t>GET: Retrieve static or dynamic content</a:t>
            </a:r>
            <a:endParaRPr/>
          </a:p>
          <a:p>
            <a:pPr indent="-228600" lvl="1" marL="685800" rtl="0" algn="l">
              <a:lnSpc>
                <a:spcPct val="125000"/>
              </a:lnSpc>
              <a:spcBef>
                <a:spcPts val="500"/>
              </a:spcBef>
              <a:spcAft>
                <a:spcPts val="0"/>
              </a:spcAft>
              <a:buClr>
                <a:schemeClr val="dk1"/>
              </a:buClr>
              <a:buSzPts val="2400"/>
              <a:buChar char="•"/>
            </a:pPr>
            <a:r>
              <a:rPr lang="en-US"/>
              <a:t>POST: Send content to server through request body</a:t>
            </a:r>
            <a:endParaRPr/>
          </a:p>
          <a:p>
            <a:pPr indent="-228600" lvl="1" marL="685800" rtl="0" algn="l">
              <a:lnSpc>
                <a:spcPct val="125000"/>
              </a:lnSpc>
              <a:spcBef>
                <a:spcPts val="500"/>
              </a:spcBef>
              <a:spcAft>
                <a:spcPts val="0"/>
              </a:spcAft>
              <a:buClr>
                <a:schemeClr val="dk1"/>
              </a:buClr>
              <a:buSzPts val="2400"/>
              <a:buChar char="•"/>
            </a:pPr>
            <a:r>
              <a:rPr lang="en-US"/>
              <a:t>OPTIONS: Get server or file attributes</a:t>
            </a:r>
            <a:endParaRPr/>
          </a:p>
          <a:p>
            <a:pPr indent="-228600" lvl="1" marL="685800" rtl="0" algn="l">
              <a:lnSpc>
                <a:spcPct val="125000"/>
              </a:lnSpc>
              <a:spcBef>
                <a:spcPts val="500"/>
              </a:spcBef>
              <a:spcAft>
                <a:spcPts val="0"/>
              </a:spcAft>
              <a:buClr>
                <a:schemeClr val="dk1"/>
              </a:buClr>
              <a:buSzPts val="2400"/>
              <a:buChar char="•"/>
            </a:pPr>
            <a:r>
              <a:rPr lang="en-US"/>
              <a:t>HEAD: Fetches only header field without any response body</a:t>
            </a:r>
            <a:endParaRPr/>
          </a:p>
          <a:p>
            <a:pPr indent="-228600" lvl="1" marL="685800" rtl="0" algn="l">
              <a:lnSpc>
                <a:spcPct val="125000"/>
              </a:lnSpc>
              <a:spcBef>
                <a:spcPts val="500"/>
              </a:spcBef>
              <a:spcAft>
                <a:spcPts val="0"/>
              </a:spcAft>
              <a:buClr>
                <a:schemeClr val="dk1"/>
              </a:buClr>
              <a:buSzPts val="2400"/>
              <a:buChar char="•"/>
            </a:pPr>
            <a:r>
              <a:rPr lang="en-US"/>
              <a:t>PUT: Write a file to the server</a:t>
            </a:r>
            <a:endParaRPr/>
          </a:p>
          <a:p>
            <a:pPr indent="-228600" lvl="1" marL="685800" rtl="0" algn="l">
              <a:lnSpc>
                <a:spcPct val="125000"/>
              </a:lnSpc>
              <a:spcBef>
                <a:spcPts val="500"/>
              </a:spcBef>
              <a:spcAft>
                <a:spcPts val="0"/>
              </a:spcAft>
              <a:buClr>
                <a:schemeClr val="dk1"/>
              </a:buClr>
              <a:buSzPts val="2400"/>
              <a:buChar char="•"/>
            </a:pPr>
            <a:r>
              <a:rPr lang="en-US"/>
              <a:t>DELETE: Delete a file on the server</a:t>
            </a:r>
            <a:endParaRPr/>
          </a:p>
        </p:txBody>
      </p:sp>
      <p:cxnSp>
        <p:nvCxnSpPr>
          <p:cNvPr id="303" name="Google Shape;303;p16"/>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04" name="Google Shape;304;p16"/>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HTTP Request Methods</a:t>
            </a:r>
            <a:endParaRPr b="1" i="0" sz="2400" u="none" cap="none" strike="noStrike">
              <a:solidFill>
                <a:srgbClr val="C55A11"/>
              </a:solidFill>
              <a:latin typeface="Calibri"/>
              <a:ea typeface="Calibri"/>
              <a:cs typeface="Calibri"/>
              <a:sym typeface="Calibri"/>
            </a:endParaRPr>
          </a:p>
        </p:txBody>
      </p:sp>
      <p:sp>
        <p:nvSpPr>
          <p:cNvPr id="305" name="Google Shape;305;p16"/>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7"/>
          <p:cNvSpPr txBox="1"/>
          <p:nvPr>
            <p:ph idx="1" type="body"/>
          </p:nvPr>
        </p:nvSpPr>
        <p:spPr>
          <a:xfrm>
            <a:off x="185941" y="1444406"/>
            <a:ext cx="6381114" cy="5265738"/>
          </a:xfrm>
          <a:prstGeom prst="rect">
            <a:avLst/>
          </a:prstGeom>
          <a:noFill/>
          <a:ln>
            <a:noFill/>
          </a:ln>
        </p:spPr>
        <p:txBody>
          <a:bodyPr anchorCtr="0" anchor="t" bIns="45700" lIns="91425" spcFirstLastPara="1" rIns="91425" wrap="square" tIns="45700">
            <a:noAutofit/>
          </a:bodyPr>
          <a:lstStyle/>
          <a:p>
            <a:pPr indent="-209550" lvl="0" marL="228600" rtl="0" algn="l">
              <a:lnSpc>
                <a:spcPct val="75000"/>
              </a:lnSpc>
              <a:spcBef>
                <a:spcPts val="0"/>
              </a:spcBef>
              <a:spcAft>
                <a:spcPts val="0"/>
              </a:spcAft>
              <a:buClr>
                <a:schemeClr val="dk1"/>
              </a:buClr>
              <a:buSzPts val="2100"/>
              <a:buChar char="•"/>
            </a:pPr>
            <a:r>
              <a:rPr lang="en-US" sz="2100"/>
              <a:t>HTTP response is a response line followed by zero </a:t>
            </a:r>
            <a:endParaRPr sz="2100"/>
          </a:p>
          <a:p>
            <a:pPr indent="0" lvl="0" marL="0" rtl="0" algn="l">
              <a:lnSpc>
                <a:spcPct val="75000"/>
              </a:lnSpc>
              <a:spcBef>
                <a:spcPts val="0"/>
              </a:spcBef>
              <a:spcAft>
                <a:spcPts val="0"/>
              </a:spcAft>
              <a:buNone/>
            </a:pPr>
            <a:r>
              <a:rPr lang="en-US" sz="2100"/>
              <a:t>    or more response headers.</a:t>
            </a:r>
            <a:endParaRPr sz="2100"/>
          </a:p>
          <a:p>
            <a:pPr indent="-209550" lvl="0" marL="228600" rtl="0" algn="l">
              <a:lnSpc>
                <a:spcPct val="75000"/>
              </a:lnSpc>
              <a:spcBef>
                <a:spcPts val="1000"/>
              </a:spcBef>
              <a:spcAft>
                <a:spcPts val="0"/>
              </a:spcAft>
              <a:buClr>
                <a:schemeClr val="dk1"/>
              </a:buClr>
              <a:buSzPts val="2100"/>
              <a:buChar char="•"/>
            </a:pPr>
            <a:r>
              <a:rPr lang="en-US" sz="2100"/>
              <a:t>Response line: </a:t>
            </a:r>
            <a:endParaRPr sz="2100"/>
          </a:p>
          <a:p>
            <a:pPr indent="0" lvl="0" marL="0" rtl="0" algn="l">
              <a:lnSpc>
                <a:spcPct val="75000"/>
              </a:lnSpc>
              <a:spcBef>
                <a:spcPts val="1000"/>
              </a:spcBef>
              <a:spcAft>
                <a:spcPts val="0"/>
              </a:spcAft>
              <a:buNone/>
            </a:pPr>
            <a:r>
              <a:rPr lang="en-US" sz="2100"/>
              <a:t>   </a:t>
            </a:r>
            <a:r>
              <a:rPr lang="en-US" sz="2100"/>
              <a:t>&lt;version&gt; &lt;status code&gt; &lt;status msg&gt;</a:t>
            </a:r>
            <a:endParaRPr sz="2100"/>
          </a:p>
          <a:p>
            <a:pPr indent="0" lvl="0" marL="0" rtl="0" algn="l">
              <a:lnSpc>
                <a:spcPct val="75000"/>
              </a:lnSpc>
              <a:spcBef>
                <a:spcPts val="1000"/>
              </a:spcBef>
              <a:spcAft>
                <a:spcPts val="0"/>
              </a:spcAft>
              <a:buNone/>
            </a:pPr>
            <a:r>
              <a:t/>
            </a:r>
            <a:endParaRPr sz="2100"/>
          </a:p>
          <a:p>
            <a:pPr indent="0" lvl="0" marL="0" rtl="0" algn="l">
              <a:lnSpc>
                <a:spcPct val="75000"/>
              </a:lnSpc>
              <a:spcBef>
                <a:spcPts val="1000"/>
              </a:spcBef>
              <a:spcAft>
                <a:spcPts val="0"/>
              </a:spcAft>
              <a:buNone/>
            </a:pPr>
            <a:r>
              <a:rPr lang="en-US" sz="2100"/>
              <a:t>   &lt;version&gt; is HTTP version of the response.</a:t>
            </a:r>
            <a:endParaRPr sz="2100"/>
          </a:p>
          <a:p>
            <a:pPr indent="0" lvl="0" marL="0" rtl="0" algn="l">
              <a:lnSpc>
                <a:spcPct val="80000"/>
              </a:lnSpc>
              <a:spcBef>
                <a:spcPts val="500"/>
              </a:spcBef>
              <a:spcAft>
                <a:spcPts val="0"/>
              </a:spcAft>
              <a:buNone/>
            </a:pPr>
            <a:r>
              <a:rPr lang="en-US" sz="2100"/>
              <a:t>   &lt;status code&gt; is numeric status.</a:t>
            </a:r>
            <a:endParaRPr sz="2100"/>
          </a:p>
          <a:p>
            <a:pPr indent="0" lvl="0" marL="0" rtl="0" algn="l">
              <a:lnSpc>
                <a:spcPct val="80000"/>
              </a:lnSpc>
              <a:spcBef>
                <a:spcPts val="500"/>
              </a:spcBef>
              <a:spcAft>
                <a:spcPts val="0"/>
              </a:spcAft>
              <a:buNone/>
            </a:pPr>
            <a:r>
              <a:rPr lang="en-US" sz="2100"/>
              <a:t>   &lt;status msg&gt; is a short description of the </a:t>
            </a:r>
            <a:endParaRPr sz="2100"/>
          </a:p>
          <a:p>
            <a:pPr indent="0" lvl="0" marL="0" rtl="0" algn="l">
              <a:lnSpc>
                <a:spcPct val="80000"/>
              </a:lnSpc>
              <a:spcBef>
                <a:spcPts val="500"/>
              </a:spcBef>
              <a:spcAft>
                <a:spcPts val="0"/>
              </a:spcAft>
              <a:buNone/>
            </a:pPr>
            <a:r>
              <a:rPr lang="en-US" sz="2100"/>
              <a:t>   status code</a:t>
            </a:r>
            <a:endParaRPr sz="2100"/>
          </a:p>
          <a:p>
            <a:pPr indent="0" lvl="0" marL="457200" rtl="0" algn="l">
              <a:lnSpc>
                <a:spcPct val="80000"/>
              </a:lnSpc>
              <a:spcBef>
                <a:spcPts val="500"/>
              </a:spcBef>
              <a:spcAft>
                <a:spcPts val="0"/>
              </a:spcAft>
              <a:buNone/>
            </a:pPr>
            <a:r>
              <a:t/>
            </a:r>
            <a:endParaRPr sz="2100"/>
          </a:p>
          <a:p>
            <a:pPr indent="-209550" lvl="0" marL="228600" rtl="0" algn="l">
              <a:lnSpc>
                <a:spcPct val="75000"/>
              </a:lnSpc>
              <a:spcBef>
                <a:spcPts val="1000"/>
              </a:spcBef>
              <a:spcAft>
                <a:spcPts val="0"/>
              </a:spcAft>
              <a:buClr>
                <a:schemeClr val="dk1"/>
              </a:buClr>
              <a:buSzPts val="2100"/>
              <a:buChar char="•"/>
            </a:pPr>
            <a:r>
              <a:rPr lang="en-US" sz="2100"/>
              <a:t>Response headers: </a:t>
            </a:r>
            <a:endParaRPr sz="2100"/>
          </a:p>
          <a:p>
            <a:pPr indent="-228600" lvl="0" marL="228600" rtl="0" algn="l">
              <a:lnSpc>
                <a:spcPct val="75000"/>
              </a:lnSpc>
              <a:spcBef>
                <a:spcPts val="1000"/>
              </a:spcBef>
              <a:spcAft>
                <a:spcPts val="0"/>
              </a:spcAft>
              <a:buClr>
                <a:schemeClr val="dk1"/>
              </a:buClr>
              <a:buSzPts val="2400"/>
              <a:buNone/>
            </a:pPr>
            <a:r>
              <a:rPr lang="en-US" sz="2100"/>
              <a:t>	&lt;header name&gt;: &lt;header data&gt;</a:t>
            </a:r>
            <a:endParaRPr sz="2100"/>
          </a:p>
          <a:p>
            <a:pPr indent="-228600" lvl="0" marL="228600" rtl="0" algn="l">
              <a:lnSpc>
                <a:spcPct val="75000"/>
              </a:lnSpc>
              <a:spcBef>
                <a:spcPts val="1000"/>
              </a:spcBef>
              <a:spcAft>
                <a:spcPts val="0"/>
              </a:spcAft>
              <a:buClr>
                <a:schemeClr val="dk1"/>
              </a:buClr>
              <a:buSzPts val="2400"/>
              <a:buNone/>
            </a:pPr>
            <a:r>
              <a:rPr lang="en-US" sz="2100"/>
              <a:t>   </a:t>
            </a:r>
            <a:r>
              <a:rPr lang="en-US" sz="2100"/>
              <a:t>Provides additional information about response</a:t>
            </a:r>
            <a:endParaRPr sz="2100"/>
          </a:p>
          <a:p>
            <a:pPr indent="0" lvl="0" marL="0" rtl="0" algn="l">
              <a:lnSpc>
                <a:spcPct val="80000"/>
              </a:lnSpc>
              <a:spcBef>
                <a:spcPts val="500"/>
              </a:spcBef>
              <a:spcAft>
                <a:spcPts val="0"/>
              </a:spcAft>
              <a:buNone/>
            </a:pPr>
            <a:r>
              <a:rPr lang="en-US" sz="2100"/>
              <a:t>   Content-Type: MIME type of content in response body.</a:t>
            </a:r>
            <a:endParaRPr sz="2100"/>
          </a:p>
          <a:p>
            <a:pPr indent="0" lvl="0" marL="0" rtl="0" algn="l">
              <a:lnSpc>
                <a:spcPct val="80000"/>
              </a:lnSpc>
              <a:spcBef>
                <a:spcPts val="500"/>
              </a:spcBef>
              <a:spcAft>
                <a:spcPts val="0"/>
              </a:spcAft>
              <a:buNone/>
            </a:pPr>
            <a:r>
              <a:rPr lang="en-US" sz="2100"/>
              <a:t>   Content-Length: Length of content in response body.</a:t>
            </a:r>
            <a:endParaRPr sz="2100"/>
          </a:p>
          <a:p>
            <a:pPr indent="-50800" lvl="0" marL="228600" rtl="0" algn="l">
              <a:lnSpc>
                <a:spcPct val="75000"/>
              </a:lnSpc>
              <a:spcBef>
                <a:spcPts val="1000"/>
              </a:spcBef>
              <a:spcAft>
                <a:spcPts val="0"/>
              </a:spcAft>
              <a:buClr>
                <a:schemeClr val="dk1"/>
              </a:buClr>
              <a:buSzPts val="2800"/>
              <a:buNone/>
            </a:pPr>
            <a:r>
              <a:t/>
            </a:r>
            <a:endParaRPr/>
          </a:p>
        </p:txBody>
      </p:sp>
      <p:cxnSp>
        <p:nvCxnSpPr>
          <p:cNvPr id="311" name="Google Shape;311;p17"/>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12" name="Google Shape;312;p17"/>
          <p:cNvSpPr/>
          <p:nvPr/>
        </p:nvSpPr>
        <p:spPr>
          <a:xfrm>
            <a:off x="413424"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HTTP Response</a:t>
            </a:r>
            <a:endParaRPr b="1" i="0" sz="2400" u="none" cap="none" strike="noStrike">
              <a:solidFill>
                <a:srgbClr val="C55A11"/>
              </a:solidFill>
              <a:latin typeface="Calibri"/>
              <a:ea typeface="Calibri"/>
              <a:cs typeface="Calibri"/>
              <a:sym typeface="Calibri"/>
            </a:endParaRPr>
          </a:p>
        </p:txBody>
      </p:sp>
      <p:sp>
        <p:nvSpPr>
          <p:cNvPr id="313" name="Google Shape;313;p17"/>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sp>
        <p:nvSpPr>
          <p:cNvPr id="314" name="Google Shape;314;p17"/>
          <p:cNvSpPr/>
          <p:nvPr/>
        </p:nvSpPr>
        <p:spPr>
          <a:xfrm>
            <a:off x="6567061" y="1351826"/>
            <a:ext cx="4508700" cy="3539400"/>
          </a:xfrm>
          <a:prstGeom prst="rect">
            <a:avLst/>
          </a:prstGeom>
          <a:solidFill>
            <a:srgbClr val="CC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HTTP/1.1 200 OK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Date: Thu, 22 Jul 1999 04:02:15 GMT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Server: Apache/1.3.3 Ben-SSL/1.28 (Unix)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Last-Modified: Thu, 22 Jul 1999 03:33:21 GMT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ETag: "48bb2-4f-37969101"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Accept-Ranges: bytes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Content-Length: 79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Keep-Alive: timeout=15, max=100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Connection: Keep-Alive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Content-Type: text/html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CRLF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&lt;head&gt;&lt;title&gt;Test page&lt;/title&gt;&lt;/head&gt;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&lt;h1&gt;Test page&lt;/h1&gt;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1400"/>
              <a:buFont typeface="Calibri"/>
              <a:buNone/>
            </a:pPr>
            <a:r>
              <a:rPr b="0" i="0" lang="en-US" sz="1400" u="none" cap="none" strike="noStrike">
                <a:solidFill>
                  <a:srgbClr val="000066"/>
                </a:solidFill>
                <a:latin typeface="Calibri"/>
                <a:ea typeface="Calibri"/>
                <a:cs typeface="Calibri"/>
                <a:sym typeface="Calibri"/>
              </a:rPr>
              <a:t>&lt;/html&gt;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highlight>
                  <a:srgbClr val="FFFFFF"/>
                </a:highlight>
                <a:latin typeface="Verdana"/>
                <a:ea typeface="Verdana"/>
                <a:cs typeface="Verdana"/>
                <a:sym typeface="Verdana"/>
              </a:rPr>
              <a:t>WWW stands for </a:t>
            </a:r>
            <a:r>
              <a:rPr b="1" lang="en-US" sz="2400">
                <a:highlight>
                  <a:srgbClr val="FFFFFF"/>
                </a:highlight>
                <a:latin typeface="Verdana"/>
                <a:ea typeface="Verdana"/>
                <a:cs typeface="Verdana"/>
                <a:sym typeface="Verdana"/>
              </a:rPr>
              <a:t>W</a:t>
            </a:r>
            <a:r>
              <a:rPr lang="en-US" sz="2400">
                <a:highlight>
                  <a:srgbClr val="FFFFFF"/>
                </a:highlight>
                <a:latin typeface="Verdana"/>
                <a:ea typeface="Verdana"/>
                <a:cs typeface="Verdana"/>
                <a:sym typeface="Verdana"/>
              </a:rPr>
              <a:t>orld </a:t>
            </a:r>
            <a:r>
              <a:rPr b="1" lang="en-US" sz="2400">
                <a:highlight>
                  <a:srgbClr val="FFFFFF"/>
                </a:highlight>
                <a:latin typeface="Verdana"/>
                <a:ea typeface="Verdana"/>
                <a:cs typeface="Verdana"/>
                <a:sym typeface="Verdana"/>
              </a:rPr>
              <a:t>W</a:t>
            </a:r>
            <a:r>
              <a:rPr lang="en-US" sz="2400">
                <a:highlight>
                  <a:srgbClr val="FFFFFF"/>
                </a:highlight>
                <a:latin typeface="Verdana"/>
                <a:ea typeface="Verdana"/>
                <a:cs typeface="Verdana"/>
                <a:sym typeface="Verdana"/>
              </a:rPr>
              <a:t>ide </a:t>
            </a:r>
            <a:r>
              <a:rPr b="1" lang="en-US" sz="2400">
                <a:highlight>
                  <a:srgbClr val="FFFFFF"/>
                </a:highlight>
                <a:latin typeface="Verdana"/>
                <a:ea typeface="Verdana"/>
                <a:cs typeface="Verdana"/>
                <a:sym typeface="Verdana"/>
              </a:rPr>
              <a:t>W</a:t>
            </a:r>
            <a:r>
              <a:rPr lang="en-US" sz="2400">
                <a:highlight>
                  <a:srgbClr val="FFFFFF"/>
                </a:highlight>
                <a:latin typeface="Verdana"/>
                <a:ea typeface="Verdana"/>
                <a:cs typeface="Verdana"/>
                <a:sym typeface="Verdana"/>
              </a:rPr>
              <a:t>eb. A technical definition of the World Wide Web is − All the resources and users on the Internet that are using the Hypertext Transfer Protocol (HTTP).</a:t>
            </a:r>
            <a:endParaRPr sz="2400">
              <a:highlight>
                <a:srgbClr val="FFFFFF"/>
              </a:highlight>
              <a:latin typeface="Verdana"/>
              <a:ea typeface="Verdana"/>
              <a:cs typeface="Verdana"/>
              <a:sym typeface="Verdana"/>
            </a:endParaRPr>
          </a:p>
          <a:p>
            <a:pPr indent="0" lvl="0" marL="457200" rtl="0" algn="l">
              <a:lnSpc>
                <a:spcPct val="90000"/>
              </a:lnSpc>
              <a:spcBef>
                <a:spcPts val="0"/>
              </a:spcBef>
              <a:spcAft>
                <a:spcPts val="0"/>
              </a:spcAft>
              <a:buSzPts val="1800"/>
              <a:buNone/>
            </a:pPr>
            <a:r>
              <a:t/>
            </a:r>
            <a:endParaRPr sz="2400">
              <a:highlight>
                <a:srgbClr val="FFFFFF"/>
              </a:highlight>
              <a:latin typeface="Verdana"/>
              <a:ea typeface="Verdana"/>
              <a:cs typeface="Verdana"/>
              <a:sym typeface="Verdana"/>
            </a:endParaRPr>
          </a:p>
          <a:p>
            <a:pPr indent="-228600" lvl="0" marL="228600" rtl="0" algn="l">
              <a:lnSpc>
                <a:spcPct val="90000"/>
              </a:lnSpc>
              <a:spcBef>
                <a:spcPts val="0"/>
              </a:spcBef>
              <a:spcAft>
                <a:spcPts val="0"/>
              </a:spcAft>
              <a:buSzPts val="2400"/>
              <a:buFont typeface="Verdana"/>
              <a:buChar char="•"/>
            </a:pPr>
            <a:r>
              <a:rPr lang="en-US" sz="2400">
                <a:highlight>
                  <a:srgbClr val="FFFFFF"/>
                </a:highlight>
                <a:latin typeface="Verdana"/>
                <a:ea typeface="Verdana"/>
                <a:cs typeface="Verdana"/>
                <a:sym typeface="Verdana"/>
              </a:rPr>
              <a:t>In simple terms, </a:t>
            </a:r>
            <a:r>
              <a:rPr lang="en-US" sz="2400">
                <a:highlight>
                  <a:srgbClr val="FFFFFF"/>
                </a:highlight>
                <a:latin typeface="Verdana"/>
                <a:ea typeface="Verdana"/>
                <a:cs typeface="Verdana"/>
                <a:sym typeface="Verdana"/>
              </a:rPr>
              <a:t>The World Wide Web is an information system where documents and other web resources are identified by URLs, interconnected by hyperlinks and accessible via the internet.</a:t>
            </a:r>
            <a:endParaRPr sz="2400">
              <a:highlight>
                <a:srgbClr val="FFFFFF"/>
              </a:highlight>
              <a:latin typeface="Verdana"/>
              <a:ea typeface="Verdana"/>
              <a:cs typeface="Verdana"/>
              <a:sym typeface="Verdana"/>
            </a:endParaRPr>
          </a:p>
        </p:txBody>
      </p:sp>
      <p:sp>
        <p:nvSpPr>
          <p:cNvPr id="92" name="Google Shape;92;p2"/>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WWW</a:t>
            </a:r>
            <a:endParaRPr b="1" i="0" sz="2400" u="none" cap="none" strike="noStrike">
              <a:solidFill>
                <a:srgbClr val="C55A11"/>
              </a:solidFill>
              <a:latin typeface="Calibri"/>
              <a:ea typeface="Calibri"/>
              <a:cs typeface="Calibri"/>
              <a:sym typeface="Calibri"/>
            </a:endParaRPr>
          </a:p>
        </p:txBody>
      </p:sp>
      <p:cxnSp>
        <p:nvCxnSpPr>
          <p:cNvPr id="93" name="Google Shape;93;p2"/>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94" name="Google Shape;94;p2"/>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8"/>
          <p:cNvSpPr txBox="1"/>
          <p:nvPr>
            <p:ph idx="1" type="body"/>
          </p:nvPr>
        </p:nvSpPr>
        <p:spPr>
          <a:xfrm>
            <a:off x="-1" y="1562470"/>
            <a:ext cx="8637973" cy="4614493"/>
          </a:xfrm>
          <a:prstGeom prst="rect">
            <a:avLst/>
          </a:prstGeom>
          <a:noFill/>
          <a:ln>
            <a:noFill/>
          </a:ln>
        </p:spPr>
        <p:txBody>
          <a:bodyPr anchorCtr="0" anchor="t" bIns="45700" lIns="91425" spcFirstLastPara="1" rIns="91425" wrap="square" tIns="45700">
            <a:normAutofit/>
          </a:bodyPr>
          <a:lstStyle/>
          <a:p>
            <a:pPr indent="-228600" lvl="1" marL="685800" rtl="0" algn="l">
              <a:lnSpc>
                <a:spcPct val="80000"/>
              </a:lnSpc>
              <a:spcBef>
                <a:spcPts val="0"/>
              </a:spcBef>
              <a:spcAft>
                <a:spcPts val="0"/>
              </a:spcAft>
              <a:buClr>
                <a:schemeClr val="dk1"/>
              </a:buClr>
              <a:buSzPts val="2400"/>
              <a:buChar char="•"/>
            </a:pPr>
            <a:r>
              <a:rPr lang="en-US"/>
              <a:t>Three-digit number; first digit specifies the general status</a:t>
            </a:r>
            <a:endParaRPr/>
          </a:p>
          <a:p>
            <a:pPr indent="-228600" lvl="2" marL="1143000" rtl="0" algn="l">
              <a:lnSpc>
                <a:spcPct val="115000"/>
              </a:lnSpc>
              <a:spcBef>
                <a:spcPts val="500"/>
              </a:spcBef>
              <a:spcAft>
                <a:spcPts val="0"/>
              </a:spcAft>
              <a:buClr>
                <a:schemeClr val="dk1"/>
              </a:buClr>
              <a:buSzPts val="2400"/>
              <a:buChar char="•"/>
            </a:pPr>
            <a:r>
              <a:rPr lang="en-US" sz="2400"/>
              <a:t>1 =&gt; Informational</a:t>
            </a:r>
            <a:endParaRPr/>
          </a:p>
          <a:p>
            <a:pPr indent="-228600" lvl="2" marL="1143000" rtl="0" algn="l">
              <a:lnSpc>
                <a:spcPct val="115000"/>
              </a:lnSpc>
              <a:spcBef>
                <a:spcPts val="500"/>
              </a:spcBef>
              <a:spcAft>
                <a:spcPts val="0"/>
              </a:spcAft>
              <a:buClr>
                <a:schemeClr val="dk1"/>
              </a:buClr>
              <a:buSzPts val="2400"/>
              <a:buChar char="•"/>
            </a:pPr>
            <a:r>
              <a:rPr lang="en-US" sz="2400"/>
              <a:t>2 =&gt; Success</a:t>
            </a:r>
            <a:endParaRPr/>
          </a:p>
          <a:p>
            <a:pPr indent="-228600" lvl="2" marL="1143000" rtl="0" algn="l">
              <a:lnSpc>
                <a:spcPct val="115000"/>
              </a:lnSpc>
              <a:spcBef>
                <a:spcPts val="500"/>
              </a:spcBef>
              <a:spcAft>
                <a:spcPts val="0"/>
              </a:spcAft>
              <a:buClr>
                <a:schemeClr val="dk1"/>
              </a:buClr>
              <a:buSzPts val="2400"/>
              <a:buChar char="•"/>
            </a:pPr>
            <a:r>
              <a:rPr lang="en-US" sz="2400"/>
              <a:t>3 =&gt; Redirection</a:t>
            </a:r>
            <a:endParaRPr/>
          </a:p>
          <a:p>
            <a:pPr indent="-228600" lvl="2" marL="1143000" rtl="0" algn="l">
              <a:lnSpc>
                <a:spcPct val="115000"/>
              </a:lnSpc>
              <a:spcBef>
                <a:spcPts val="500"/>
              </a:spcBef>
              <a:spcAft>
                <a:spcPts val="0"/>
              </a:spcAft>
              <a:buClr>
                <a:schemeClr val="dk1"/>
              </a:buClr>
              <a:buSzPts val="2400"/>
              <a:buChar char="•"/>
            </a:pPr>
            <a:r>
              <a:rPr lang="en-US" sz="2400"/>
              <a:t>4 =&gt; Client error</a:t>
            </a:r>
            <a:endParaRPr/>
          </a:p>
          <a:p>
            <a:pPr indent="-228600" lvl="2" marL="1143000" rtl="0" algn="l">
              <a:lnSpc>
                <a:spcPct val="115000"/>
              </a:lnSpc>
              <a:spcBef>
                <a:spcPts val="500"/>
              </a:spcBef>
              <a:spcAft>
                <a:spcPts val="0"/>
              </a:spcAft>
              <a:buClr>
                <a:schemeClr val="dk1"/>
              </a:buClr>
              <a:buSzPts val="2400"/>
              <a:buChar char="•"/>
            </a:pPr>
            <a:r>
              <a:rPr lang="en-US" sz="2400"/>
              <a:t>5 =&gt; Server error</a:t>
            </a:r>
            <a:endParaRPr/>
          </a:p>
          <a:p>
            <a:pPr indent="-228600" lvl="1" marL="685800" rtl="0" algn="l">
              <a:lnSpc>
                <a:spcPct val="80000"/>
              </a:lnSpc>
              <a:spcBef>
                <a:spcPts val="500"/>
              </a:spcBef>
              <a:spcAft>
                <a:spcPts val="0"/>
              </a:spcAft>
              <a:buClr>
                <a:schemeClr val="dk1"/>
              </a:buClr>
              <a:buSzPts val="2400"/>
              <a:buChar char="•"/>
            </a:pPr>
            <a:r>
              <a:rPr lang="en-US"/>
              <a:t>&lt;status msg&gt; is corresponding English text.</a:t>
            </a:r>
            <a:endParaRPr/>
          </a:p>
          <a:p>
            <a:pPr indent="-228600" lvl="2" marL="1143000" rtl="0" algn="l">
              <a:lnSpc>
                <a:spcPct val="115000"/>
              </a:lnSpc>
              <a:spcBef>
                <a:spcPts val="500"/>
              </a:spcBef>
              <a:spcAft>
                <a:spcPts val="0"/>
              </a:spcAft>
              <a:buClr>
                <a:schemeClr val="dk1"/>
              </a:buClr>
              <a:buSzPts val="2400"/>
              <a:buChar char="•"/>
            </a:pPr>
            <a:r>
              <a:rPr lang="en-US" sz="2400"/>
              <a:t>200 	OK	          =&gt; Request was handled without error</a:t>
            </a:r>
            <a:endParaRPr/>
          </a:p>
          <a:p>
            <a:pPr indent="-228600" lvl="2" marL="1143000" rtl="0" algn="l">
              <a:lnSpc>
                <a:spcPct val="115000"/>
              </a:lnSpc>
              <a:spcBef>
                <a:spcPts val="500"/>
              </a:spcBef>
              <a:spcAft>
                <a:spcPts val="0"/>
              </a:spcAft>
              <a:buClr>
                <a:schemeClr val="dk1"/>
              </a:buClr>
              <a:buSzPts val="2400"/>
              <a:buChar char="•"/>
            </a:pPr>
            <a:r>
              <a:rPr lang="en-US" sz="2400"/>
              <a:t>403	Forbidden     =&gt; Client lacks permission to access file</a:t>
            </a:r>
            <a:endParaRPr/>
          </a:p>
          <a:p>
            <a:pPr indent="-228600" lvl="2" marL="1143000" rtl="0" algn="l">
              <a:lnSpc>
                <a:spcPct val="115000"/>
              </a:lnSpc>
              <a:spcBef>
                <a:spcPts val="500"/>
              </a:spcBef>
              <a:spcAft>
                <a:spcPts val="0"/>
              </a:spcAft>
              <a:buClr>
                <a:schemeClr val="dk1"/>
              </a:buClr>
              <a:buSzPts val="2400"/>
              <a:buChar char="•"/>
            </a:pPr>
            <a:r>
              <a:rPr lang="en-US" sz="2400"/>
              <a:t>404	Not found     =&gt; Server couldn’t find the file.</a:t>
            </a:r>
            <a:endParaRPr sz="2400"/>
          </a:p>
        </p:txBody>
      </p:sp>
      <p:cxnSp>
        <p:nvCxnSpPr>
          <p:cNvPr id="320" name="Google Shape;320;p18"/>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21" name="Google Shape;321;p18"/>
          <p:cNvSpPr/>
          <p:nvPr/>
        </p:nvSpPr>
        <p:spPr>
          <a:xfrm>
            <a:off x="413424"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HTTP Response : Status Codes</a:t>
            </a:r>
            <a:endParaRPr b="1" i="0" sz="2400" u="none" cap="none" strike="noStrike">
              <a:solidFill>
                <a:srgbClr val="C55A11"/>
              </a:solidFill>
              <a:latin typeface="Calibri"/>
              <a:ea typeface="Calibri"/>
              <a:cs typeface="Calibri"/>
              <a:sym typeface="Calibri"/>
            </a:endParaRPr>
          </a:p>
        </p:txBody>
      </p:sp>
      <p:sp>
        <p:nvSpPr>
          <p:cNvPr id="322" name="Google Shape;322;p18"/>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cxnSp>
        <p:nvCxnSpPr>
          <p:cNvPr id="327" name="Google Shape;327;p19"/>
          <p:cNvCxnSpPr/>
          <p:nvPr/>
        </p:nvCxnSpPr>
        <p:spPr>
          <a:xfrm>
            <a:off x="0" y="12327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28" name="Google Shape;328;p19"/>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Web Protocols and HTTP</a:t>
            </a:r>
            <a:endParaRPr b="1" i="0" sz="2400" u="none" cap="none" strike="noStrike">
              <a:solidFill>
                <a:srgbClr val="2F5496"/>
              </a:solidFill>
              <a:latin typeface="Calibri"/>
              <a:ea typeface="Calibri"/>
              <a:cs typeface="Calibri"/>
              <a:sym typeface="Calibri"/>
            </a:endParaRPr>
          </a:p>
        </p:txBody>
      </p:sp>
      <p:sp>
        <p:nvSpPr>
          <p:cNvPr id="329" name="Google Shape;329;p19"/>
          <p:cNvSpPr txBox="1"/>
          <p:nvPr>
            <p:ph idx="1" type="body"/>
          </p:nvPr>
        </p:nvSpPr>
        <p:spPr>
          <a:xfrm>
            <a:off x="644230" y="1548525"/>
            <a:ext cx="10515600" cy="4351338"/>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0"/>
              </a:spcBef>
              <a:spcAft>
                <a:spcPts val="0"/>
              </a:spcAft>
              <a:buSzPts val="2600"/>
              <a:buChar char="•"/>
            </a:pPr>
            <a:r>
              <a:rPr lang="en-US" sz="2600"/>
              <a:t>An encrypted version of the HTTP protocol</a:t>
            </a:r>
            <a:endParaRPr sz="2600"/>
          </a:p>
          <a:p>
            <a:pPr indent="-393700" lvl="0" marL="457200" rtl="0" algn="l">
              <a:lnSpc>
                <a:spcPct val="90000"/>
              </a:lnSpc>
              <a:spcBef>
                <a:spcPts val="0"/>
              </a:spcBef>
              <a:spcAft>
                <a:spcPts val="0"/>
              </a:spcAft>
              <a:buSzPts val="2600"/>
              <a:buChar char="•"/>
            </a:pPr>
            <a:r>
              <a:rPr lang="en-US" sz="2600"/>
              <a:t>It uses TLS(Transport Layer Security) to encrypt all communication between a client and server</a:t>
            </a:r>
            <a:endParaRPr sz="2600"/>
          </a:p>
          <a:p>
            <a:pPr indent="-393700" lvl="0" marL="457200" rtl="0" algn="l">
              <a:lnSpc>
                <a:spcPct val="90000"/>
              </a:lnSpc>
              <a:spcBef>
                <a:spcPts val="0"/>
              </a:spcBef>
              <a:spcAft>
                <a:spcPts val="0"/>
              </a:spcAft>
              <a:buSzPts val="2600"/>
              <a:buChar char="•"/>
            </a:pPr>
            <a:r>
              <a:rPr lang="en-US" sz="2600"/>
              <a:t>This secure connection allows clients to safely exchange sensitive data with a server, such as when performing banking activities or online shopping</a:t>
            </a:r>
            <a:endParaRPr sz="2600"/>
          </a:p>
          <a:p>
            <a:pPr indent="-393700" lvl="0" marL="457200" rtl="0" algn="l">
              <a:lnSpc>
                <a:spcPct val="90000"/>
              </a:lnSpc>
              <a:spcBef>
                <a:spcPts val="0"/>
              </a:spcBef>
              <a:spcAft>
                <a:spcPts val="0"/>
              </a:spcAft>
              <a:buSzPts val="2600"/>
              <a:buChar char="•"/>
            </a:pPr>
            <a:r>
              <a:rPr lang="en-US" sz="2600"/>
              <a:t>It protects against man-in-the-middle attacks, a popular example being </a:t>
            </a:r>
            <a:r>
              <a:rPr b="1" lang="en-US" sz="2600"/>
              <a:t>eavesdropping</a:t>
            </a:r>
            <a:r>
              <a:rPr lang="en-US" sz="2600"/>
              <a:t>, i</a:t>
            </a:r>
            <a:r>
              <a:rPr lang="en-US" sz="2600">
                <a:highlight>
                  <a:srgbClr val="FFFFFF"/>
                </a:highlight>
              </a:rPr>
              <a:t>n which the attacker makes independent connections with the victims and relays messages between them to make them believe they are talking directly to each other over a private connection, when in fact the entire conversation is controlled by the attacker.</a:t>
            </a:r>
            <a:endParaRPr sz="2600"/>
          </a:p>
        </p:txBody>
      </p:sp>
      <p:sp>
        <p:nvSpPr>
          <p:cNvPr id="330" name="Google Shape;330;p19"/>
          <p:cNvSpPr/>
          <p:nvPr/>
        </p:nvSpPr>
        <p:spPr>
          <a:xfrm>
            <a:off x="399569"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HTTP Secure (HTTPS)</a:t>
            </a:r>
            <a:endParaRPr b="1" i="0" sz="2400" u="none" cap="none" strike="noStrike">
              <a:solidFill>
                <a:srgbClr val="C55A1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g378730f80ff_0_12"/>
          <p:cNvPicPr preferRelativeResize="0"/>
          <p:nvPr/>
        </p:nvPicPr>
        <p:blipFill rotWithShape="1">
          <a:blip r:embed="rId3">
            <a:alphaModFix/>
          </a:blip>
          <a:srcRect b="0" l="0" r="0" t="0"/>
          <a:stretch/>
        </p:blipFill>
        <p:spPr>
          <a:xfrm>
            <a:off x="3254463" y="2147225"/>
            <a:ext cx="5683074" cy="3517925"/>
          </a:xfrm>
          <a:prstGeom prst="rect">
            <a:avLst/>
          </a:prstGeom>
          <a:noFill/>
          <a:ln>
            <a:noFill/>
          </a:ln>
        </p:spPr>
      </p:pic>
      <p:sp>
        <p:nvSpPr>
          <p:cNvPr id="337" name="Google Shape;337;g378730f80ff_0_12"/>
          <p:cNvSpPr txBox="1"/>
          <p:nvPr/>
        </p:nvSpPr>
        <p:spPr>
          <a:xfrm>
            <a:off x="372900" y="388250"/>
            <a:ext cx="5274300" cy="4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en-US" sz="2400">
                <a:solidFill>
                  <a:srgbClr val="2F5496"/>
                </a:solidFill>
                <a:latin typeface="Calibri"/>
                <a:ea typeface="Calibri"/>
                <a:cs typeface="Calibri"/>
                <a:sym typeface="Calibri"/>
              </a:rPr>
              <a:t>Introduction to Web Protocols and HTTP</a:t>
            </a:r>
            <a:endParaRPr b="1" sz="2400">
              <a:solidFill>
                <a:srgbClr val="2F5496"/>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338" name="Google Shape;338;g378730f80ff_0_12"/>
          <p:cNvSpPr txBox="1"/>
          <p:nvPr/>
        </p:nvSpPr>
        <p:spPr>
          <a:xfrm>
            <a:off x="372900" y="758550"/>
            <a:ext cx="5006100" cy="4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en-US" sz="2400">
                <a:solidFill>
                  <a:srgbClr val="C55A11"/>
                </a:solidFill>
                <a:latin typeface="Calibri"/>
                <a:ea typeface="Calibri"/>
                <a:cs typeface="Calibri"/>
                <a:sym typeface="Calibri"/>
              </a:rPr>
              <a:t>HTTPS (cntd.)</a:t>
            </a:r>
            <a:endParaRPr b="1" sz="2400">
              <a:solidFill>
                <a:srgbClr val="C55A1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cxnSp>
        <p:nvCxnSpPr>
          <p:cNvPr id="339" name="Google Shape;339;g378730f80ff_0_12"/>
          <p:cNvCxnSpPr/>
          <p:nvPr/>
        </p:nvCxnSpPr>
        <p:spPr>
          <a:xfrm>
            <a:off x="372900" y="1360403"/>
            <a:ext cx="7924800" cy="0"/>
          </a:xfrm>
          <a:prstGeom prst="straightConnector1">
            <a:avLst/>
          </a:prstGeom>
          <a:noFill/>
          <a:ln cap="flat" cmpd="sng" w="38100">
            <a:solidFill>
              <a:srgbClr val="DFA267"/>
            </a:solidFill>
            <a:prstDash val="solid"/>
            <a:miter lim="800000"/>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37642dd3fab_0_0"/>
          <p:cNvSpPr txBox="1"/>
          <p:nvPr/>
        </p:nvSpPr>
        <p:spPr>
          <a:xfrm>
            <a:off x="372900" y="388250"/>
            <a:ext cx="5274300" cy="4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en-US" sz="2400">
                <a:solidFill>
                  <a:srgbClr val="2F5496"/>
                </a:solidFill>
                <a:latin typeface="Calibri"/>
                <a:ea typeface="Calibri"/>
                <a:cs typeface="Calibri"/>
                <a:sym typeface="Calibri"/>
              </a:rPr>
              <a:t>Introduction to Web Protocols and HTTP</a:t>
            </a:r>
            <a:endParaRPr b="1" sz="2400">
              <a:solidFill>
                <a:srgbClr val="2F5496"/>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346" name="Google Shape;346;g37642dd3fab_0_0"/>
          <p:cNvSpPr txBox="1"/>
          <p:nvPr/>
        </p:nvSpPr>
        <p:spPr>
          <a:xfrm>
            <a:off x="372900" y="758550"/>
            <a:ext cx="5006100" cy="4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C55A11"/>
                </a:solidFill>
                <a:latin typeface="Calibri"/>
                <a:ea typeface="Calibri"/>
                <a:cs typeface="Calibri"/>
                <a:sym typeface="Calibri"/>
              </a:rPr>
              <a:t>MCQ</a:t>
            </a:r>
            <a:endParaRPr sz="2800">
              <a:solidFill>
                <a:schemeClr val="dk1"/>
              </a:solidFill>
              <a:latin typeface="Calibri"/>
              <a:ea typeface="Calibri"/>
              <a:cs typeface="Calibri"/>
              <a:sym typeface="Calibri"/>
            </a:endParaRPr>
          </a:p>
        </p:txBody>
      </p:sp>
      <p:cxnSp>
        <p:nvCxnSpPr>
          <p:cNvPr id="347" name="Google Shape;347;g37642dd3fab_0_0"/>
          <p:cNvCxnSpPr/>
          <p:nvPr/>
        </p:nvCxnSpPr>
        <p:spPr>
          <a:xfrm>
            <a:off x="372900" y="13604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48" name="Google Shape;348;g37642dd3fab_0_0"/>
          <p:cNvSpPr txBox="1"/>
          <p:nvPr/>
        </p:nvSpPr>
        <p:spPr>
          <a:xfrm>
            <a:off x="476200" y="1841700"/>
            <a:ext cx="11575200" cy="48051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200"/>
              </a:spcBef>
              <a:spcAft>
                <a:spcPts val="0"/>
              </a:spcAft>
              <a:buClr>
                <a:srgbClr val="1F1F1F"/>
              </a:buClr>
              <a:buSzPts val="2400"/>
              <a:buFont typeface="Roboto"/>
              <a:buAutoNum type="arabicPeriod"/>
            </a:pPr>
            <a:r>
              <a:rPr lang="en-US" sz="2400">
                <a:solidFill>
                  <a:srgbClr val="1F1F1F"/>
                </a:solidFill>
                <a:highlight>
                  <a:srgbClr val="FFFFFF"/>
                </a:highlight>
                <a:latin typeface="Calibri"/>
                <a:ea typeface="Calibri"/>
                <a:cs typeface="Calibri"/>
                <a:sym typeface="Calibri"/>
              </a:rPr>
              <a:t>What is the primary difference between the Internet and the World Wide Web?</a:t>
            </a:r>
            <a:br>
              <a:rPr lang="en-US" sz="2400">
                <a:solidFill>
                  <a:srgbClr val="1F1F1F"/>
                </a:solidFill>
                <a:highlight>
                  <a:srgbClr val="FFFFFF"/>
                </a:highlight>
                <a:latin typeface="Calibri"/>
                <a:ea typeface="Calibri"/>
                <a:cs typeface="Calibri"/>
                <a:sym typeface="Calibri"/>
              </a:rPr>
            </a:br>
            <a:br>
              <a:rPr lang="en-US" sz="2400">
                <a:solidFill>
                  <a:srgbClr val="1F1F1F"/>
                </a:solidFill>
                <a:highlight>
                  <a:srgbClr val="FFFFFF"/>
                </a:highlight>
                <a:latin typeface="Calibri"/>
                <a:ea typeface="Calibri"/>
                <a:cs typeface="Calibri"/>
                <a:sym typeface="Calibri"/>
              </a:rPr>
            </a:br>
            <a:r>
              <a:rPr lang="en-US" sz="2400">
                <a:solidFill>
                  <a:srgbClr val="1F1F1F"/>
                </a:solidFill>
                <a:highlight>
                  <a:srgbClr val="FFFFFF"/>
                </a:highlight>
                <a:latin typeface="Calibri"/>
                <a:ea typeface="Calibri"/>
                <a:cs typeface="Calibri"/>
                <a:sym typeface="Calibri"/>
              </a:rPr>
              <a:t>a) The Internet is a global network of interconnected computers, while the WWW is a subset of the Internet used for accessing hypertext documents.</a:t>
            </a:r>
            <a:br>
              <a:rPr lang="en-US" sz="2400">
                <a:solidFill>
                  <a:srgbClr val="1F1F1F"/>
                </a:solidFill>
                <a:highlight>
                  <a:srgbClr val="FFFFFF"/>
                </a:highlight>
                <a:latin typeface="Calibri"/>
                <a:ea typeface="Calibri"/>
                <a:cs typeface="Calibri"/>
                <a:sym typeface="Calibri"/>
              </a:rPr>
            </a:br>
            <a:r>
              <a:rPr lang="en-US" sz="2400">
                <a:solidFill>
                  <a:srgbClr val="1F1F1F"/>
                </a:solidFill>
                <a:highlight>
                  <a:srgbClr val="FFFFFF"/>
                </a:highlight>
                <a:latin typeface="Calibri"/>
                <a:ea typeface="Calibri"/>
                <a:cs typeface="Calibri"/>
                <a:sym typeface="Calibri"/>
              </a:rPr>
              <a:t>b)The WWW is a global network of interconnected computers, while the Internet is a subset of the WWW.</a:t>
            </a:r>
            <a:br>
              <a:rPr lang="en-US" sz="2400">
                <a:solidFill>
                  <a:srgbClr val="1F1F1F"/>
                </a:solidFill>
                <a:highlight>
                  <a:srgbClr val="FFFFFF"/>
                </a:highlight>
                <a:latin typeface="Calibri"/>
                <a:ea typeface="Calibri"/>
                <a:cs typeface="Calibri"/>
                <a:sym typeface="Calibri"/>
              </a:rPr>
            </a:br>
            <a:r>
              <a:rPr lang="en-US" sz="2400">
                <a:solidFill>
                  <a:srgbClr val="1F1F1F"/>
                </a:solidFill>
                <a:highlight>
                  <a:srgbClr val="FFFFFF"/>
                </a:highlight>
                <a:latin typeface="Calibri"/>
                <a:ea typeface="Calibri"/>
                <a:cs typeface="Calibri"/>
                <a:sym typeface="Calibri"/>
              </a:rPr>
              <a:t>c)The Internet uses HTTP, while the WWW uses TCP/IP.</a:t>
            </a:r>
            <a:endParaRPr sz="2400">
              <a:solidFill>
                <a:srgbClr val="1F1F1F"/>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rPr lang="en-US" sz="2400">
                <a:solidFill>
                  <a:srgbClr val="1F1F1F"/>
                </a:solidFill>
                <a:highlight>
                  <a:srgbClr val="FFFFFF"/>
                </a:highlight>
                <a:latin typeface="Calibri"/>
                <a:ea typeface="Calibri"/>
                <a:cs typeface="Calibri"/>
                <a:sym typeface="Calibri"/>
              </a:rPr>
              <a:t>d)There is no difference; the terms are interchangeable.</a:t>
            </a:r>
            <a:br>
              <a:rPr lang="en-US" sz="2400">
                <a:solidFill>
                  <a:srgbClr val="1F1F1F"/>
                </a:solidFill>
                <a:highlight>
                  <a:srgbClr val="FFFFFF"/>
                </a:highlight>
                <a:latin typeface="Calibri"/>
                <a:ea typeface="Calibri"/>
                <a:cs typeface="Calibri"/>
                <a:sym typeface="Calibri"/>
              </a:rPr>
            </a:br>
            <a:br>
              <a:rPr lang="en-US" sz="2400">
                <a:solidFill>
                  <a:srgbClr val="1F1F1F"/>
                </a:solidFill>
                <a:highlight>
                  <a:srgbClr val="FFFFFF"/>
                </a:highlight>
                <a:latin typeface="Calibri"/>
                <a:ea typeface="Calibri"/>
                <a:cs typeface="Calibri"/>
                <a:sym typeface="Calibri"/>
              </a:rPr>
            </a:br>
            <a:r>
              <a:rPr b="1" lang="en-US" sz="2400">
                <a:solidFill>
                  <a:srgbClr val="1F1F1F"/>
                </a:solidFill>
                <a:highlight>
                  <a:srgbClr val="FFFFFF"/>
                </a:highlight>
                <a:latin typeface="Calibri"/>
                <a:ea typeface="Calibri"/>
                <a:cs typeface="Calibri"/>
                <a:sym typeface="Calibri"/>
              </a:rPr>
              <a:t>Answer: a)</a:t>
            </a:r>
            <a:endParaRPr b="1" sz="2400">
              <a:solidFill>
                <a:srgbClr val="1F1F1F"/>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37642dd3fab_0_50"/>
          <p:cNvSpPr txBox="1"/>
          <p:nvPr/>
        </p:nvSpPr>
        <p:spPr>
          <a:xfrm>
            <a:off x="372900" y="388250"/>
            <a:ext cx="5274300" cy="4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en-US" sz="2400">
                <a:solidFill>
                  <a:srgbClr val="2F5496"/>
                </a:solidFill>
                <a:latin typeface="Calibri"/>
                <a:ea typeface="Calibri"/>
                <a:cs typeface="Calibri"/>
                <a:sym typeface="Calibri"/>
              </a:rPr>
              <a:t>Introduction to Web Protocols and HTTP</a:t>
            </a:r>
            <a:endParaRPr b="1" sz="2400">
              <a:solidFill>
                <a:srgbClr val="2F5496"/>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355" name="Google Shape;355;g37642dd3fab_0_50"/>
          <p:cNvSpPr txBox="1"/>
          <p:nvPr/>
        </p:nvSpPr>
        <p:spPr>
          <a:xfrm>
            <a:off x="372900" y="758550"/>
            <a:ext cx="5006100" cy="4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C55A11"/>
                </a:solidFill>
                <a:latin typeface="Calibri"/>
                <a:ea typeface="Calibri"/>
                <a:cs typeface="Calibri"/>
                <a:sym typeface="Calibri"/>
              </a:rPr>
              <a:t>MCQ</a:t>
            </a:r>
            <a:endParaRPr sz="2800">
              <a:solidFill>
                <a:schemeClr val="dk1"/>
              </a:solidFill>
              <a:latin typeface="Calibri"/>
              <a:ea typeface="Calibri"/>
              <a:cs typeface="Calibri"/>
              <a:sym typeface="Calibri"/>
            </a:endParaRPr>
          </a:p>
        </p:txBody>
      </p:sp>
      <p:cxnSp>
        <p:nvCxnSpPr>
          <p:cNvPr id="356" name="Google Shape;356;g37642dd3fab_0_50"/>
          <p:cNvCxnSpPr/>
          <p:nvPr/>
        </p:nvCxnSpPr>
        <p:spPr>
          <a:xfrm>
            <a:off x="372900" y="13604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57" name="Google Shape;357;g37642dd3fab_0_50"/>
          <p:cNvSpPr txBox="1"/>
          <p:nvPr/>
        </p:nvSpPr>
        <p:spPr>
          <a:xfrm>
            <a:off x="476200" y="1841700"/>
            <a:ext cx="11575200" cy="480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2400">
                <a:solidFill>
                  <a:srgbClr val="1F1F1F"/>
                </a:solidFill>
                <a:highlight>
                  <a:srgbClr val="FFFFFF"/>
                </a:highlight>
                <a:latin typeface="Calibri"/>
                <a:ea typeface="Calibri"/>
                <a:cs typeface="Calibri"/>
                <a:sym typeface="Calibri"/>
              </a:rPr>
              <a:t>2.	Which of the following best describes a URL?</a:t>
            </a:r>
            <a:br>
              <a:rPr lang="en-US" sz="2400">
                <a:solidFill>
                  <a:srgbClr val="1F1F1F"/>
                </a:solidFill>
                <a:highlight>
                  <a:srgbClr val="FFFFFF"/>
                </a:highlight>
                <a:latin typeface="Calibri"/>
                <a:ea typeface="Calibri"/>
                <a:cs typeface="Calibri"/>
                <a:sym typeface="Calibri"/>
              </a:rPr>
            </a:br>
            <a:br>
              <a:rPr lang="en-US" sz="2400">
                <a:solidFill>
                  <a:srgbClr val="1F1F1F"/>
                </a:solidFill>
                <a:highlight>
                  <a:srgbClr val="FFFFFF"/>
                </a:highlight>
                <a:latin typeface="Calibri"/>
                <a:ea typeface="Calibri"/>
                <a:cs typeface="Calibri"/>
                <a:sym typeface="Calibri"/>
              </a:rPr>
            </a:br>
            <a:r>
              <a:rPr lang="en-US" sz="2400">
                <a:solidFill>
                  <a:srgbClr val="1F1F1F"/>
                </a:solidFill>
                <a:highlight>
                  <a:srgbClr val="FFFFFF"/>
                </a:highlight>
                <a:latin typeface="Calibri"/>
                <a:ea typeface="Calibri"/>
                <a:cs typeface="Calibri"/>
                <a:sym typeface="Calibri"/>
              </a:rPr>
              <a:t>a)A broad term for identifying resources on the internet, including URLs and URNs.</a:t>
            </a:r>
            <a:br>
              <a:rPr lang="en-US" sz="2400">
                <a:solidFill>
                  <a:srgbClr val="1F1F1F"/>
                </a:solidFill>
                <a:highlight>
                  <a:srgbClr val="FFFFFF"/>
                </a:highlight>
                <a:latin typeface="Calibri"/>
                <a:ea typeface="Calibri"/>
                <a:cs typeface="Calibri"/>
                <a:sym typeface="Calibri"/>
              </a:rPr>
            </a:br>
            <a:r>
              <a:rPr lang="en-US" sz="2400">
                <a:solidFill>
                  <a:srgbClr val="1F1F1F"/>
                </a:solidFill>
                <a:highlight>
                  <a:srgbClr val="FFFFFF"/>
                </a:highlight>
                <a:latin typeface="Calibri"/>
                <a:ea typeface="Calibri"/>
                <a:cs typeface="Calibri"/>
                <a:sym typeface="Calibri"/>
              </a:rPr>
              <a:t>b)A specific type of URI that identifies a resource's location and provides a means to retrieve it.</a:t>
            </a:r>
            <a:endParaRPr sz="2400">
              <a:solidFill>
                <a:srgbClr val="1F1F1F"/>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US" sz="2400">
                <a:solidFill>
                  <a:srgbClr val="1F1F1F"/>
                </a:solidFill>
                <a:highlight>
                  <a:srgbClr val="FFFFFF"/>
                </a:highlight>
                <a:latin typeface="Calibri"/>
                <a:ea typeface="Calibri"/>
                <a:cs typeface="Calibri"/>
                <a:sym typeface="Calibri"/>
              </a:rPr>
              <a:t>c)A string of characters that serves as a reference to a resource, but does not provide access information.</a:t>
            </a:r>
            <a:br>
              <a:rPr lang="en-US" sz="2400">
                <a:solidFill>
                  <a:srgbClr val="1F1F1F"/>
                </a:solidFill>
                <a:highlight>
                  <a:srgbClr val="FFFFFF"/>
                </a:highlight>
                <a:latin typeface="Calibri"/>
                <a:ea typeface="Calibri"/>
                <a:cs typeface="Calibri"/>
                <a:sym typeface="Calibri"/>
              </a:rPr>
            </a:br>
            <a:r>
              <a:rPr lang="en-US" sz="2400">
                <a:solidFill>
                  <a:srgbClr val="1F1F1F"/>
                </a:solidFill>
                <a:highlight>
                  <a:srgbClr val="FFFFFF"/>
                </a:highlight>
                <a:latin typeface="Calibri"/>
                <a:ea typeface="Calibri"/>
                <a:cs typeface="Calibri"/>
                <a:sym typeface="Calibri"/>
              </a:rPr>
              <a:t>d) A protocol used for fetching resources such as HTML documents.</a:t>
            </a:r>
            <a:br>
              <a:rPr lang="en-US" sz="2400">
                <a:solidFill>
                  <a:srgbClr val="1F1F1F"/>
                </a:solidFill>
                <a:highlight>
                  <a:srgbClr val="FFFFFF"/>
                </a:highlight>
                <a:latin typeface="Calibri"/>
                <a:ea typeface="Calibri"/>
                <a:cs typeface="Calibri"/>
                <a:sym typeface="Calibri"/>
              </a:rPr>
            </a:br>
            <a:br>
              <a:rPr lang="en-US" sz="2400">
                <a:solidFill>
                  <a:srgbClr val="1F1F1F"/>
                </a:solidFill>
                <a:highlight>
                  <a:srgbClr val="FFFFFF"/>
                </a:highlight>
                <a:latin typeface="Calibri"/>
                <a:ea typeface="Calibri"/>
                <a:cs typeface="Calibri"/>
                <a:sym typeface="Calibri"/>
              </a:rPr>
            </a:br>
            <a:r>
              <a:rPr b="1" lang="en-US" sz="2400">
                <a:solidFill>
                  <a:srgbClr val="1F1F1F"/>
                </a:solidFill>
                <a:highlight>
                  <a:srgbClr val="FFFFFF"/>
                </a:highlight>
                <a:latin typeface="Calibri"/>
                <a:ea typeface="Calibri"/>
                <a:cs typeface="Calibri"/>
                <a:sym typeface="Calibri"/>
              </a:rPr>
              <a:t>Answer: b)</a:t>
            </a:r>
            <a:endParaRPr b="1" sz="2400">
              <a:solidFill>
                <a:srgbClr val="1F1F1F"/>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400">
              <a:solidFill>
                <a:srgbClr val="1F1F1F"/>
              </a:solidFill>
              <a:highlight>
                <a:srgbClr val="FFFFFF"/>
              </a:highlight>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37642dd3fab_0_58"/>
          <p:cNvSpPr txBox="1"/>
          <p:nvPr/>
        </p:nvSpPr>
        <p:spPr>
          <a:xfrm>
            <a:off x="372900" y="388250"/>
            <a:ext cx="5274300" cy="4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en-US" sz="2400">
                <a:solidFill>
                  <a:srgbClr val="2F5496"/>
                </a:solidFill>
                <a:latin typeface="Calibri"/>
                <a:ea typeface="Calibri"/>
                <a:cs typeface="Calibri"/>
                <a:sym typeface="Calibri"/>
              </a:rPr>
              <a:t>Introduction to Web Protocols and HTTP</a:t>
            </a:r>
            <a:endParaRPr b="1" sz="2400">
              <a:solidFill>
                <a:srgbClr val="2F5496"/>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364" name="Google Shape;364;g37642dd3fab_0_58"/>
          <p:cNvSpPr txBox="1"/>
          <p:nvPr/>
        </p:nvSpPr>
        <p:spPr>
          <a:xfrm>
            <a:off x="372900" y="758550"/>
            <a:ext cx="5006100" cy="4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C55A11"/>
                </a:solidFill>
                <a:latin typeface="Calibri"/>
                <a:ea typeface="Calibri"/>
                <a:cs typeface="Calibri"/>
                <a:sym typeface="Calibri"/>
              </a:rPr>
              <a:t>MCQ</a:t>
            </a:r>
            <a:endParaRPr sz="2800">
              <a:solidFill>
                <a:schemeClr val="dk1"/>
              </a:solidFill>
              <a:latin typeface="Calibri"/>
              <a:ea typeface="Calibri"/>
              <a:cs typeface="Calibri"/>
              <a:sym typeface="Calibri"/>
            </a:endParaRPr>
          </a:p>
        </p:txBody>
      </p:sp>
      <p:cxnSp>
        <p:nvCxnSpPr>
          <p:cNvPr id="365" name="Google Shape;365;g37642dd3fab_0_58"/>
          <p:cNvCxnSpPr/>
          <p:nvPr/>
        </p:nvCxnSpPr>
        <p:spPr>
          <a:xfrm>
            <a:off x="372900" y="1360403"/>
            <a:ext cx="7924800" cy="0"/>
          </a:xfrm>
          <a:prstGeom prst="straightConnector1">
            <a:avLst/>
          </a:prstGeom>
          <a:noFill/>
          <a:ln cap="flat" cmpd="sng" w="38100">
            <a:solidFill>
              <a:srgbClr val="DFA267"/>
            </a:solidFill>
            <a:prstDash val="solid"/>
            <a:miter lim="800000"/>
            <a:headEnd len="sm" w="sm" type="none"/>
            <a:tailEnd len="sm" w="sm" type="none"/>
          </a:ln>
        </p:spPr>
      </p:cxnSp>
      <p:sp>
        <p:nvSpPr>
          <p:cNvPr id="366" name="Google Shape;366;g37642dd3fab_0_58"/>
          <p:cNvSpPr txBox="1"/>
          <p:nvPr/>
        </p:nvSpPr>
        <p:spPr>
          <a:xfrm>
            <a:off x="476200" y="1841700"/>
            <a:ext cx="11575200" cy="48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1F1F1F"/>
                </a:solidFill>
                <a:highlight>
                  <a:srgbClr val="FFFFFF"/>
                </a:highlight>
                <a:latin typeface="Calibri"/>
                <a:ea typeface="Calibri"/>
                <a:cs typeface="Calibri"/>
                <a:sym typeface="Calibri"/>
              </a:rPr>
              <a:t>3. What is the main purpose of HTTPS?</a:t>
            </a:r>
            <a:br>
              <a:rPr lang="en-US" sz="2800">
                <a:solidFill>
                  <a:srgbClr val="1F1F1F"/>
                </a:solidFill>
                <a:highlight>
                  <a:srgbClr val="FFFFFF"/>
                </a:highlight>
                <a:latin typeface="Calibri"/>
                <a:ea typeface="Calibri"/>
                <a:cs typeface="Calibri"/>
                <a:sym typeface="Calibri"/>
              </a:rPr>
            </a:br>
            <a:br>
              <a:rPr lang="en-US" sz="2800">
                <a:solidFill>
                  <a:srgbClr val="1F1F1F"/>
                </a:solidFill>
                <a:highlight>
                  <a:srgbClr val="FFFFFF"/>
                </a:highlight>
                <a:latin typeface="Calibri"/>
                <a:ea typeface="Calibri"/>
                <a:cs typeface="Calibri"/>
                <a:sym typeface="Calibri"/>
              </a:rPr>
            </a:br>
            <a:r>
              <a:rPr lang="en-US" sz="2800">
                <a:solidFill>
                  <a:srgbClr val="1F1F1F"/>
                </a:solidFill>
                <a:highlight>
                  <a:srgbClr val="FFFFFF"/>
                </a:highlight>
                <a:latin typeface="Calibri"/>
                <a:ea typeface="Calibri"/>
                <a:cs typeface="Calibri"/>
                <a:sym typeface="Calibri"/>
              </a:rPr>
              <a:t>a) To speed up data transfer between a client and a server.</a:t>
            </a:r>
            <a:br>
              <a:rPr lang="en-US" sz="2800">
                <a:solidFill>
                  <a:srgbClr val="1F1F1F"/>
                </a:solidFill>
                <a:highlight>
                  <a:srgbClr val="FFFFFF"/>
                </a:highlight>
                <a:latin typeface="Calibri"/>
                <a:ea typeface="Calibri"/>
                <a:cs typeface="Calibri"/>
                <a:sym typeface="Calibri"/>
              </a:rPr>
            </a:br>
            <a:r>
              <a:rPr lang="en-US" sz="2800">
                <a:solidFill>
                  <a:srgbClr val="1F1F1F"/>
                </a:solidFill>
                <a:highlight>
                  <a:srgbClr val="FFFFFF"/>
                </a:highlight>
                <a:latin typeface="Calibri"/>
                <a:ea typeface="Calibri"/>
                <a:cs typeface="Calibri"/>
                <a:sym typeface="Calibri"/>
              </a:rPr>
              <a:t>b) To enable non-persistent HTTP connections.</a:t>
            </a:r>
            <a:br>
              <a:rPr lang="en-US" sz="2800">
                <a:solidFill>
                  <a:srgbClr val="1F1F1F"/>
                </a:solidFill>
                <a:highlight>
                  <a:srgbClr val="FFFFFF"/>
                </a:highlight>
                <a:latin typeface="Calibri"/>
                <a:ea typeface="Calibri"/>
                <a:cs typeface="Calibri"/>
                <a:sym typeface="Calibri"/>
              </a:rPr>
            </a:br>
            <a:r>
              <a:rPr lang="en-US" sz="2800">
                <a:solidFill>
                  <a:srgbClr val="1F1F1F"/>
                </a:solidFill>
                <a:highlight>
                  <a:srgbClr val="FFFFFF"/>
                </a:highlight>
                <a:latin typeface="Calibri"/>
                <a:ea typeface="Calibri"/>
                <a:cs typeface="Calibri"/>
                <a:sym typeface="Calibri"/>
              </a:rPr>
              <a:t>c) To encrypt all communication between a client and server using TLS for secure data exchange.</a:t>
            </a:r>
            <a:br>
              <a:rPr lang="en-US" sz="2800">
                <a:solidFill>
                  <a:srgbClr val="1F1F1F"/>
                </a:solidFill>
                <a:highlight>
                  <a:srgbClr val="FFFFFF"/>
                </a:highlight>
                <a:latin typeface="Calibri"/>
                <a:ea typeface="Calibri"/>
                <a:cs typeface="Calibri"/>
                <a:sym typeface="Calibri"/>
              </a:rPr>
            </a:br>
            <a:r>
              <a:rPr lang="en-US" sz="2800">
                <a:solidFill>
                  <a:srgbClr val="1F1F1F"/>
                </a:solidFill>
                <a:highlight>
                  <a:srgbClr val="FFFFFF"/>
                </a:highlight>
                <a:latin typeface="Calibri"/>
                <a:ea typeface="Calibri"/>
                <a:cs typeface="Calibri"/>
                <a:sym typeface="Calibri"/>
              </a:rPr>
              <a:t>d) To define the method used to access a resource.</a:t>
            </a:r>
            <a:br>
              <a:rPr lang="en-US" sz="2800">
                <a:solidFill>
                  <a:srgbClr val="1F1F1F"/>
                </a:solidFill>
                <a:highlight>
                  <a:srgbClr val="FFFFFF"/>
                </a:highlight>
                <a:latin typeface="Calibri"/>
                <a:ea typeface="Calibri"/>
                <a:cs typeface="Calibri"/>
                <a:sym typeface="Calibri"/>
              </a:rPr>
            </a:br>
            <a:br>
              <a:rPr lang="en-US" sz="2800">
                <a:solidFill>
                  <a:srgbClr val="1F1F1F"/>
                </a:solidFill>
                <a:highlight>
                  <a:srgbClr val="FFFFFF"/>
                </a:highlight>
                <a:latin typeface="Calibri"/>
                <a:ea typeface="Calibri"/>
                <a:cs typeface="Calibri"/>
                <a:sym typeface="Calibri"/>
              </a:rPr>
            </a:br>
            <a:r>
              <a:rPr b="1" lang="en-US" sz="2800">
                <a:solidFill>
                  <a:srgbClr val="1F1F1F"/>
                </a:solidFill>
                <a:highlight>
                  <a:srgbClr val="FFFFFF"/>
                </a:highlight>
                <a:latin typeface="Calibri"/>
                <a:ea typeface="Calibri"/>
                <a:cs typeface="Calibri"/>
                <a:sym typeface="Calibri"/>
              </a:rPr>
              <a:t>Answer: c)</a:t>
            </a:r>
            <a:endParaRPr b="1" sz="2800">
              <a:solidFill>
                <a:srgbClr val="1F1F1F"/>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800">
              <a:solidFill>
                <a:srgbClr val="1F1F1F"/>
              </a:solidFill>
              <a:highlight>
                <a:srgbClr val="FFFFFF"/>
              </a:highlight>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cxnSp>
        <p:nvCxnSpPr>
          <p:cNvPr id="371" name="Google Shape;371;p20"/>
          <p:cNvCxnSpPr/>
          <p:nvPr/>
        </p:nvCxnSpPr>
        <p:spPr>
          <a:xfrm flipH="1" rot="10800000">
            <a:off x="5448168" y="2887307"/>
            <a:ext cx="4581449" cy="1"/>
          </a:xfrm>
          <a:prstGeom prst="straightConnector1">
            <a:avLst/>
          </a:prstGeom>
          <a:noFill/>
          <a:ln cap="flat" cmpd="sng" w="38100">
            <a:solidFill>
              <a:srgbClr val="C55A11"/>
            </a:solidFill>
            <a:prstDash val="solid"/>
            <a:miter lim="800000"/>
            <a:headEnd len="sm" w="sm" type="none"/>
            <a:tailEnd len="sm" w="sm" type="none"/>
          </a:ln>
        </p:spPr>
      </p:cxnSp>
      <p:sp>
        <p:nvSpPr>
          <p:cNvPr id="372" name="Google Shape;372;p20"/>
          <p:cNvSpPr/>
          <p:nvPr/>
        </p:nvSpPr>
        <p:spPr>
          <a:xfrm>
            <a:off x="5460537" y="4049738"/>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373" name="Google Shape;373;p20"/>
          <p:cNvSpPr/>
          <p:nvPr/>
        </p:nvSpPr>
        <p:spPr>
          <a:xfrm>
            <a:off x="5460537" y="4573019"/>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374" name="Google Shape;374;p20"/>
          <p:cNvPicPr preferRelativeResize="0"/>
          <p:nvPr/>
        </p:nvPicPr>
        <p:blipFill rotWithShape="1">
          <a:blip r:embed="rId3">
            <a:alphaModFix/>
          </a:blip>
          <a:srcRect b="0" l="0" r="0" t="0"/>
          <a:stretch/>
        </p:blipFill>
        <p:spPr>
          <a:xfrm>
            <a:off x="2423160" y="1606241"/>
            <a:ext cx="2132109" cy="3550188"/>
          </a:xfrm>
          <a:prstGeom prst="rect">
            <a:avLst/>
          </a:prstGeom>
          <a:noFill/>
          <a:ln>
            <a:noFill/>
          </a:ln>
        </p:spPr>
      </p:pic>
      <p:sp>
        <p:nvSpPr>
          <p:cNvPr id="375" name="Google Shape;375;p20"/>
          <p:cNvSpPr/>
          <p:nvPr/>
        </p:nvSpPr>
        <p:spPr>
          <a:xfrm>
            <a:off x="5448168" y="2049518"/>
            <a:ext cx="4603806" cy="6652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
        <p:nvSpPr>
          <p:cNvPr id="376" name="Google Shape;376;p20"/>
          <p:cNvSpPr/>
          <p:nvPr/>
        </p:nvSpPr>
        <p:spPr>
          <a:xfrm>
            <a:off x="5448168" y="3128242"/>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Prof.</a:t>
            </a:r>
            <a:r>
              <a:rPr b="1" lang="en-US" sz="2400">
                <a:solidFill>
                  <a:schemeClr val="dk1"/>
                </a:solidFill>
                <a:latin typeface="Calibri"/>
                <a:ea typeface="Calibri"/>
                <a:cs typeface="Calibri"/>
                <a:sym typeface="Calibri"/>
              </a:rPr>
              <a:t> Pavan A C</a:t>
            </a:r>
            <a:endParaRPr b="1" i="0" sz="2400" u="none" cap="none" strike="noStrike">
              <a:solidFill>
                <a:schemeClr val="dk1"/>
              </a:solidFill>
              <a:latin typeface="Calibri"/>
              <a:ea typeface="Calibri"/>
              <a:cs typeface="Calibri"/>
              <a:sym typeface="Calibri"/>
            </a:endParaRPr>
          </a:p>
        </p:txBody>
      </p:sp>
      <p:sp>
        <p:nvSpPr>
          <p:cNvPr id="377" name="Google Shape;377;p20"/>
          <p:cNvSpPr/>
          <p:nvPr/>
        </p:nvSpPr>
        <p:spPr>
          <a:xfrm>
            <a:off x="5448168" y="3525847"/>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of Computer Science and Engineering</a:t>
            </a:r>
            <a:endParaRPr b="0" i="0" sz="2400" u="none" cap="none" strike="noStrike">
              <a:solidFill>
                <a:schemeClr val="dk1"/>
              </a:solidFill>
              <a:latin typeface="Calibri"/>
              <a:ea typeface="Calibri"/>
              <a:cs typeface="Calibri"/>
              <a:sym typeface="Calibri"/>
            </a:endParaRPr>
          </a:p>
        </p:txBody>
      </p:sp>
      <p:sp>
        <p:nvSpPr>
          <p:cNvPr id="378" name="Google Shape;378;p20"/>
          <p:cNvSpPr/>
          <p:nvPr/>
        </p:nvSpPr>
        <p:spPr>
          <a:xfrm>
            <a:off x="10184524" y="0"/>
            <a:ext cx="2007476" cy="16062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379" name="Google Shape;379;p20"/>
          <p:cNvGrpSpPr/>
          <p:nvPr/>
        </p:nvGrpSpPr>
        <p:grpSpPr>
          <a:xfrm>
            <a:off x="259197" y="349466"/>
            <a:ext cx="11518407" cy="6218388"/>
            <a:chOff x="313844" y="349466"/>
            <a:chExt cx="11518407" cy="6218388"/>
          </a:xfrm>
        </p:grpSpPr>
        <p:sp>
          <p:nvSpPr>
            <p:cNvPr id="380" name="Google Shape;380;p20"/>
            <p:cNvSpPr/>
            <p:nvPr/>
          </p:nvSpPr>
          <p:spPr>
            <a:xfrm>
              <a:off x="11786532" y="360726"/>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1" name="Google Shape;381;p20"/>
            <p:cNvSpPr/>
            <p:nvPr/>
          </p:nvSpPr>
          <p:spPr>
            <a:xfrm rot="5400000">
              <a:off x="11275944" y="-161122"/>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2" name="Google Shape;382;p20"/>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3" name="Google Shape;383;p20"/>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724f336b21_2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400"/>
              <a:buChar char="•"/>
            </a:pPr>
            <a:r>
              <a:rPr lang="en-US" sz="2400"/>
              <a:t>Internet vs. Web</a:t>
            </a:r>
            <a:endParaRPr/>
          </a:p>
          <a:p>
            <a:pPr indent="-228600" lvl="0" marL="228600" rtl="0" algn="l">
              <a:lnSpc>
                <a:spcPct val="90000"/>
              </a:lnSpc>
              <a:spcBef>
                <a:spcPts val="1000"/>
              </a:spcBef>
              <a:spcAft>
                <a:spcPts val="0"/>
              </a:spcAft>
              <a:buClr>
                <a:schemeClr val="dk1"/>
              </a:buClr>
              <a:buSzPts val="2400"/>
              <a:buChar char="•"/>
            </a:pPr>
            <a:r>
              <a:rPr lang="en-US" sz="2400"/>
              <a:t>Web Browsers</a:t>
            </a:r>
            <a:endParaRPr/>
          </a:p>
          <a:p>
            <a:pPr indent="-228600" lvl="0" marL="228600" rtl="0" algn="l">
              <a:lnSpc>
                <a:spcPct val="90000"/>
              </a:lnSpc>
              <a:spcBef>
                <a:spcPts val="1000"/>
              </a:spcBef>
              <a:spcAft>
                <a:spcPts val="0"/>
              </a:spcAft>
              <a:buClr>
                <a:schemeClr val="dk1"/>
              </a:buClr>
              <a:buSzPts val="2400"/>
              <a:buChar char="•"/>
            </a:pPr>
            <a:r>
              <a:rPr lang="en-US" sz="2400"/>
              <a:t>URL</a:t>
            </a:r>
            <a:endParaRPr/>
          </a:p>
          <a:p>
            <a:pPr indent="-228600" lvl="0" marL="228600" rtl="0" algn="l">
              <a:lnSpc>
                <a:spcPct val="90000"/>
              </a:lnSpc>
              <a:spcBef>
                <a:spcPts val="1000"/>
              </a:spcBef>
              <a:spcAft>
                <a:spcPts val="0"/>
              </a:spcAft>
              <a:buClr>
                <a:schemeClr val="dk1"/>
              </a:buClr>
              <a:buSzPts val="2400"/>
              <a:buChar char="•"/>
            </a:pPr>
            <a:r>
              <a:rPr lang="en-US" sz="2400"/>
              <a:t>Web Server</a:t>
            </a:r>
            <a:endParaRPr/>
          </a:p>
          <a:p>
            <a:pPr indent="-228600" lvl="0" marL="228600" rtl="0" algn="l">
              <a:lnSpc>
                <a:spcPct val="90000"/>
              </a:lnSpc>
              <a:spcBef>
                <a:spcPts val="1000"/>
              </a:spcBef>
              <a:spcAft>
                <a:spcPts val="0"/>
              </a:spcAft>
              <a:buClr>
                <a:schemeClr val="dk1"/>
              </a:buClr>
              <a:buSzPts val="2400"/>
              <a:buChar char="•"/>
            </a:pPr>
            <a:r>
              <a:rPr lang="en-US" sz="2400"/>
              <a:t>DNS</a:t>
            </a:r>
            <a:endParaRPr/>
          </a:p>
          <a:p>
            <a:pPr indent="-228600" lvl="0" marL="228600" rtl="0" algn="l">
              <a:lnSpc>
                <a:spcPct val="90000"/>
              </a:lnSpc>
              <a:spcBef>
                <a:spcPts val="1000"/>
              </a:spcBef>
              <a:spcAft>
                <a:spcPts val="0"/>
              </a:spcAft>
              <a:buClr>
                <a:schemeClr val="dk1"/>
              </a:buClr>
              <a:buSzPts val="2400"/>
              <a:buChar char="•"/>
            </a:pPr>
            <a:r>
              <a:rPr lang="en-US" sz="2400"/>
              <a:t>HTTP Protocol</a:t>
            </a:r>
            <a:endParaRPr/>
          </a:p>
          <a:p>
            <a:pPr indent="-228600" lvl="0" marL="228600" rtl="0" algn="l">
              <a:lnSpc>
                <a:spcPct val="90000"/>
              </a:lnSpc>
              <a:spcBef>
                <a:spcPts val="1000"/>
              </a:spcBef>
              <a:spcAft>
                <a:spcPts val="0"/>
              </a:spcAft>
              <a:buClr>
                <a:schemeClr val="dk1"/>
              </a:buClr>
              <a:buSzPts val="2400"/>
              <a:buChar char="•"/>
            </a:pPr>
            <a:r>
              <a:rPr lang="en-US" sz="2400"/>
              <a:t>HTTPS</a:t>
            </a:r>
            <a:endParaRPr sz="2400"/>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00" name="Google Shape;100;g3724f336b21_2_0"/>
          <p:cNvSpPr/>
          <p:nvPr/>
        </p:nvSpPr>
        <p:spPr>
          <a:xfrm>
            <a:off x="371880" y="651898"/>
            <a:ext cx="799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Common Terms</a:t>
            </a:r>
            <a:endParaRPr b="1" i="0" sz="2400" u="none" cap="none" strike="noStrike">
              <a:solidFill>
                <a:srgbClr val="C55A11"/>
              </a:solidFill>
              <a:latin typeface="Calibri"/>
              <a:ea typeface="Calibri"/>
              <a:cs typeface="Calibri"/>
              <a:sym typeface="Calibri"/>
            </a:endParaRPr>
          </a:p>
        </p:txBody>
      </p:sp>
      <p:cxnSp>
        <p:nvCxnSpPr>
          <p:cNvPr id="101" name="Google Shape;101;g3724f336b21_2_0"/>
          <p:cNvCxnSpPr/>
          <p:nvPr/>
        </p:nvCxnSpPr>
        <p:spPr>
          <a:xfrm>
            <a:off x="-8308" y="1316458"/>
            <a:ext cx="8300100" cy="0"/>
          </a:xfrm>
          <a:prstGeom prst="straightConnector1">
            <a:avLst/>
          </a:prstGeom>
          <a:noFill/>
          <a:ln cap="flat" cmpd="sng" w="38100">
            <a:solidFill>
              <a:srgbClr val="C55A11"/>
            </a:solidFill>
            <a:prstDash val="solid"/>
            <a:miter lim="800000"/>
            <a:headEnd len="sm" w="sm" type="none"/>
            <a:tailEnd len="sm" w="sm" type="none"/>
          </a:ln>
        </p:spPr>
      </p:cxnSp>
      <p:sp>
        <p:nvSpPr>
          <p:cNvPr id="102" name="Google Shape;102;g3724f336b21_2_0"/>
          <p:cNvSpPr/>
          <p:nvPr/>
        </p:nvSpPr>
        <p:spPr>
          <a:xfrm>
            <a:off x="393111" y="252240"/>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idx="12" type="sldNum"/>
          </p:nvPr>
        </p:nvSpPr>
        <p:spPr>
          <a:xfrm>
            <a:off x="11081511" y="6464909"/>
            <a:ext cx="206375" cy="177800"/>
          </a:xfrm>
          <a:prstGeom prst="rect">
            <a:avLst/>
          </a:prstGeom>
          <a:noFill/>
          <a:ln>
            <a:noFill/>
          </a:ln>
        </p:spPr>
        <p:txBody>
          <a:bodyPr anchorCtr="0" anchor="t" bIns="0" lIns="0" spcFirstLastPara="1" rIns="0" wrap="square" tIns="0">
            <a:spAutoFit/>
          </a:bodyPr>
          <a:lstStyle/>
          <a:p>
            <a:pPr indent="0" lvl="0" marL="25400"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cxnSp>
        <p:nvCxnSpPr>
          <p:cNvPr id="108" name="Google Shape;108;p3"/>
          <p:cNvCxnSpPr/>
          <p:nvPr/>
        </p:nvCxnSpPr>
        <p:spPr>
          <a:xfrm>
            <a:off x="-8308" y="1209922"/>
            <a:ext cx="8300052" cy="0"/>
          </a:xfrm>
          <a:prstGeom prst="straightConnector1">
            <a:avLst/>
          </a:prstGeom>
          <a:noFill/>
          <a:ln cap="flat" cmpd="sng" w="38100">
            <a:solidFill>
              <a:srgbClr val="DFA267"/>
            </a:solidFill>
            <a:prstDash val="solid"/>
            <a:miter lim="800000"/>
            <a:headEnd len="sm" w="sm" type="none"/>
            <a:tailEnd len="sm" w="sm" type="none"/>
          </a:ln>
        </p:spPr>
      </p:cxnSp>
      <p:pic>
        <p:nvPicPr>
          <p:cNvPr id="109" name="Google Shape;109;p3"/>
          <p:cNvPicPr preferRelativeResize="0"/>
          <p:nvPr/>
        </p:nvPicPr>
        <p:blipFill rotWithShape="1">
          <a:blip r:embed="rId3">
            <a:alphaModFix/>
          </a:blip>
          <a:srcRect b="0" l="0" r="0" t="0"/>
          <a:stretch/>
        </p:blipFill>
        <p:spPr>
          <a:xfrm>
            <a:off x="196072" y="1362039"/>
            <a:ext cx="4723337" cy="3515283"/>
          </a:xfrm>
          <a:prstGeom prst="rect">
            <a:avLst/>
          </a:prstGeom>
          <a:noFill/>
          <a:ln>
            <a:noFill/>
          </a:ln>
        </p:spPr>
      </p:pic>
      <p:pic>
        <p:nvPicPr>
          <p:cNvPr descr="Google Search Website Homepage Displays Stock Footage Video (100 ..." id="110" name="Google Shape;110;p3"/>
          <p:cNvPicPr preferRelativeResize="0"/>
          <p:nvPr/>
        </p:nvPicPr>
        <p:blipFill rotWithShape="1">
          <a:blip r:embed="rId4">
            <a:alphaModFix/>
          </a:blip>
          <a:srcRect b="0" l="0" r="0" t="0"/>
          <a:stretch/>
        </p:blipFill>
        <p:spPr>
          <a:xfrm>
            <a:off x="5581233" y="1398963"/>
            <a:ext cx="5151871" cy="2920480"/>
          </a:xfrm>
          <a:prstGeom prst="rect">
            <a:avLst/>
          </a:prstGeom>
          <a:noFill/>
          <a:ln>
            <a:noFill/>
          </a:ln>
        </p:spPr>
      </p:pic>
      <p:sp>
        <p:nvSpPr>
          <p:cNvPr id="111" name="Google Shape;111;p3"/>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Internet vs. WWW</a:t>
            </a:r>
            <a:endParaRPr b="1" i="0" sz="2400" u="none" cap="none" strike="noStrike">
              <a:solidFill>
                <a:srgbClr val="C55A11"/>
              </a:solidFill>
              <a:latin typeface="Calibri"/>
              <a:ea typeface="Calibri"/>
              <a:cs typeface="Calibri"/>
              <a:sym typeface="Calibri"/>
            </a:endParaRPr>
          </a:p>
        </p:txBody>
      </p:sp>
      <p:sp>
        <p:nvSpPr>
          <p:cNvPr id="112" name="Google Shape;112;p3"/>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
        <p:nvSpPr>
          <p:cNvPr id="113" name="Google Shape;113;p3"/>
          <p:cNvSpPr txBox="1"/>
          <p:nvPr/>
        </p:nvSpPr>
        <p:spPr>
          <a:xfrm>
            <a:off x="393100" y="4877325"/>
            <a:ext cx="11468400" cy="132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Verdana"/>
              <a:buChar char="●"/>
            </a:pPr>
            <a:r>
              <a:rPr lang="en-US" sz="2400">
                <a:solidFill>
                  <a:schemeClr val="dk1"/>
                </a:solidFill>
                <a:latin typeface="Verdana"/>
                <a:ea typeface="Verdana"/>
                <a:cs typeface="Verdana"/>
                <a:sym typeface="Verdana"/>
              </a:rPr>
              <a:t>Internet is a network of interconnected computers and devices whereas WWW is a service that uses the internet infrastructure to transfer data</a:t>
            </a:r>
            <a:endParaRPr sz="2400">
              <a:solidFill>
                <a:schemeClr val="dk1"/>
              </a:solidFill>
              <a:latin typeface="Verdana"/>
              <a:ea typeface="Verdana"/>
              <a:cs typeface="Verdana"/>
              <a:sym typeface="Verdana"/>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idx="12" type="sldNum"/>
          </p:nvPr>
        </p:nvSpPr>
        <p:spPr>
          <a:xfrm>
            <a:off x="11081511" y="6464909"/>
            <a:ext cx="206375" cy="177800"/>
          </a:xfrm>
          <a:prstGeom prst="rect">
            <a:avLst/>
          </a:prstGeom>
          <a:noFill/>
          <a:ln>
            <a:noFill/>
          </a:ln>
        </p:spPr>
        <p:txBody>
          <a:bodyPr anchorCtr="0" anchor="t" bIns="0" lIns="0" spcFirstLastPara="1" rIns="0" wrap="square" tIns="0">
            <a:spAutoFit/>
          </a:bodyPr>
          <a:lstStyle/>
          <a:p>
            <a:pPr indent="0" lvl="0" marL="25400" marR="0" rtl="0" algn="l">
              <a:lnSpc>
                <a:spcPct val="103333"/>
              </a:lnSpc>
              <a:spcBef>
                <a:spcPts val="0"/>
              </a:spcBef>
              <a:spcAft>
                <a:spcPts val="0"/>
              </a:spcAft>
              <a:buSzPts val="1200"/>
              <a:buNone/>
            </a:pPr>
            <a:fld id="{00000000-1234-1234-1234-123412341234}" type="slidenum">
              <a:rPr b="0" i="0" lang="en-US" sz="1200">
                <a:solidFill>
                  <a:srgbClr val="888888"/>
                </a:solidFill>
                <a:latin typeface="Calibri"/>
                <a:ea typeface="Calibri"/>
                <a:cs typeface="Calibri"/>
                <a:sym typeface="Calibri"/>
              </a:rPr>
              <a:t>‹#›</a:t>
            </a:fld>
            <a:endParaRPr b="0" i="0" sz="1200">
              <a:solidFill>
                <a:srgbClr val="888888"/>
              </a:solidFill>
              <a:latin typeface="Calibri"/>
              <a:ea typeface="Calibri"/>
              <a:cs typeface="Calibri"/>
              <a:sym typeface="Calibri"/>
            </a:endParaRPr>
          </a:p>
        </p:txBody>
      </p:sp>
      <p:cxnSp>
        <p:nvCxnSpPr>
          <p:cNvPr id="119" name="Google Shape;119;p4"/>
          <p:cNvCxnSpPr/>
          <p:nvPr/>
        </p:nvCxnSpPr>
        <p:spPr>
          <a:xfrm>
            <a:off x="-8308" y="1209922"/>
            <a:ext cx="8300052" cy="0"/>
          </a:xfrm>
          <a:prstGeom prst="straightConnector1">
            <a:avLst/>
          </a:prstGeom>
          <a:noFill/>
          <a:ln cap="flat" cmpd="sng" w="38100">
            <a:solidFill>
              <a:srgbClr val="DFA267"/>
            </a:solidFill>
            <a:prstDash val="solid"/>
            <a:miter lim="800000"/>
            <a:headEnd len="sm" w="sm" type="none"/>
            <a:tailEnd len="sm" w="sm" type="none"/>
          </a:ln>
        </p:spPr>
      </p:cxnSp>
      <p:sp>
        <p:nvSpPr>
          <p:cNvPr id="120" name="Google Shape;120;p4"/>
          <p:cNvSpPr txBox="1"/>
          <p:nvPr/>
        </p:nvSpPr>
        <p:spPr>
          <a:xfrm>
            <a:off x="204185" y="1486563"/>
            <a:ext cx="40304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 Client/Server Architecture</a:t>
            </a:r>
            <a:endParaRPr b="0" i="0" sz="1400" u="none" cap="none" strike="noStrike">
              <a:solidFill>
                <a:srgbClr val="000000"/>
              </a:solidFill>
              <a:latin typeface="Arial"/>
              <a:ea typeface="Arial"/>
              <a:cs typeface="Arial"/>
              <a:sym typeface="Arial"/>
            </a:endParaRPr>
          </a:p>
        </p:txBody>
      </p:sp>
      <p:pic>
        <p:nvPicPr>
          <p:cNvPr id="121" name="Google Shape;121;p4"/>
          <p:cNvPicPr preferRelativeResize="0"/>
          <p:nvPr/>
        </p:nvPicPr>
        <p:blipFill rotWithShape="1">
          <a:blip r:embed="rId3">
            <a:alphaModFix/>
          </a:blip>
          <a:srcRect b="0" l="0" r="0" t="0"/>
          <a:stretch/>
        </p:blipFill>
        <p:spPr>
          <a:xfrm>
            <a:off x="272459" y="2125359"/>
            <a:ext cx="2639417" cy="2945113"/>
          </a:xfrm>
          <a:prstGeom prst="rect">
            <a:avLst/>
          </a:prstGeom>
          <a:noFill/>
          <a:ln>
            <a:noFill/>
          </a:ln>
        </p:spPr>
      </p:pic>
      <p:sp>
        <p:nvSpPr>
          <p:cNvPr id="122" name="Google Shape;122;p4"/>
          <p:cNvSpPr txBox="1"/>
          <p:nvPr/>
        </p:nvSpPr>
        <p:spPr>
          <a:xfrm>
            <a:off x="4367813" y="1490555"/>
            <a:ext cx="40304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 Request/Response Pattern</a:t>
            </a:r>
            <a:endParaRPr b="0" i="0" sz="1400" u="none" cap="none" strike="noStrike">
              <a:solidFill>
                <a:srgbClr val="000000"/>
              </a:solidFill>
              <a:latin typeface="Arial"/>
              <a:ea typeface="Arial"/>
              <a:cs typeface="Arial"/>
              <a:sym typeface="Arial"/>
            </a:endParaRPr>
          </a:p>
        </p:txBody>
      </p:sp>
      <p:pic>
        <p:nvPicPr>
          <p:cNvPr descr="Issues With Online Services" id="123" name="Google Shape;123;p4"/>
          <p:cNvPicPr preferRelativeResize="0"/>
          <p:nvPr/>
        </p:nvPicPr>
        <p:blipFill rotWithShape="1">
          <a:blip r:embed="rId4">
            <a:alphaModFix/>
          </a:blip>
          <a:srcRect b="0" l="0" r="0" t="0"/>
          <a:stretch/>
        </p:blipFill>
        <p:spPr>
          <a:xfrm>
            <a:off x="4116360" y="1889693"/>
            <a:ext cx="3788468" cy="2114271"/>
          </a:xfrm>
          <a:prstGeom prst="rect">
            <a:avLst/>
          </a:prstGeom>
          <a:noFill/>
          <a:ln>
            <a:noFill/>
          </a:ln>
        </p:spPr>
      </p:pic>
      <p:sp>
        <p:nvSpPr>
          <p:cNvPr id="124" name="Google Shape;124;p4"/>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How does WWW work?</a:t>
            </a:r>
            <a:endParaRPr b="1" i="0" sz="2400" u="none" cap="none" strike="noStrike">
              <a:solidFill>
                <a:srgbClr val="C55A11"/>
              </a:solidFill>
              <a:latin typeface="Calibri"/>
              <a:ea typeface="Calibri"/>
              <a:cs typeface="Calibri"/>
              <a:sym typeface="Calibri"/>
            </a:endParaRPr>
          </a:p>
        </p:txBody>
      </p:sp>
      <p:sp>
        <p:nvSpPr>
          <p:cNvPr id="125" name="Google Shape;125;p4"/>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
        <p:nvSpPr>
          <p:cNvPr id="126" name="Google Shape;126;p4"/>
          <p:cNvSpPr/>
          <p:nvPr/>
        </p:nvSpPr>
        <p:spPr>
          <a:xfrm>
            <a:off x="3297381" y="4142510"/>
            <a:ext cx="4966653" cy="223447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idx="11" type="ftr"/>
          </p:nvPr>
        </p:nvSpPr>
        <p:spPr>
          <a:xfrm>
            <a:off x="543339" y="6356350"/>
            <a:ext cx="7473198" cy="36512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Source:A Brief History of Browsers </a:t>
            </a:r>
            <a:r>
              <a:rPr lang="en-US" u="sng">
                <a:solidFill>
                  <a:schemeClr val="hlink"/>
                </a:solidFill>
                <a:hlinkClick r:id="rId3"/>
              </a:rPr>
              <a:t>https://medium.com/@fulldive/a-brief-history-of-browsers-57669527c0cf</a:t>
            </a:r>
            <a:endParaRPr/>
          </a:p>
        </p:txBody>
      </p:sp>
      <p:pic>
        <p:nvPicPr>
          <p:cNvPr id="132" name="Google Shape;132;p5"/>
          <p:cNvPicPr preferRelativeResize="0"/>
          <p:nvPr/>
        </p:nvPicPr>
        <p:blipFill rotWithShape="1">
          <a:blip r:embed="rId4">
            <a:alphaModFix/>
          </a:blip>
          <a:srcRect b="0" l="0" r="0" t="0"/>
          <a:stretch/>
        </p:blipFill>
        <p:spPr>
          <a:xfrm>
            <a:off x="744637" y="1473370"/>
            <a:ext cx="7377344" cy="4290968"/>
          </a:xfrm>
          <a:prstGeom prst="rect">
            <a:avLst/>
          </a:prstGeom>
          <a:noFill/>
          <a:ln>
            <a:noFill/>
          </a:ln>
        </p:spPr>
      </p:pic>
      <p:cxnSp>
        <p:nvCxnSpPr>
          <p:cNvPr id="133" name="Google Shape;133;p5"/>
          <p:cNvCxnSpPr/>
          <p:nvPr/>
        </p:nvCxnSpPr>
        <p:spPr>
          <a:xfrm>
            <a:off x="71205" y="1336357"/>
            <a:ext cx="8300052" cy="0"/>
          </a:xfrm>
          <a:prstGeom prst="straightConnector1">
            <a:avLst/>
          </a:prstGeom>
          <a:noFill/>
          <a:ln cap="flat" cmpd="sng" w="38100">
            <a:solidFill>
              <a:srgbClr val="DFA267"/>
            </a:solidFill>
            <a:prstDash val="solid"/>
            <a:miter lim="800000"/>
            <a:headEnd len="sm" w="sm" type="none"/>
            <a:tailEnd len="sm" w="sm" type="none"/>
          </a:ln>
        </p:spPr>
      </p:cxnSp>
      <p:pic>
        <p:nvPicPr>
          <p:cNvPr id="134" name="Google Shape;134;p5"/>
          <p:cNvPicPr preferRelativeResize="0"/>
          <p:nvPr/>
        </p:nvPicPr>
        <p:blipFill rotWithShape="1">
          <a:blip r:embed="rId5">
            <a:alphaModFix/>
          </a:blip>
          <a:srcRect b="0" l="0" r="0" t="0"/>
          <a:stretch/>
        </p:blipFill>
        <p:spPr>
          <a:xfrm>
            <a:off x="7550579" y="4320383"/>
            <a:ext cx="736606" cy="665825"/>
          </a:xfrm>
          <a:prstGeom prst="rect">
            <a:avLst/>
          </a:prstGeom>
          <a:noFill/>
          <a:ln>
            <a:noFill/>
          </a:ln>
        </p:spPr>
      </p:pic>
      <p:sp>
        <p:nvSpPr>
          <p:cNvPr id="135" name="Google Shape;135;p5"/>
          <p:cNvSpPr txBox="1"/>
          <p:nvPr/>
        </p:nvSpPr>
        <p:spPr>
          <a:xfrm>
            <a:off x="7456856" y="5045407"/>
            <a:ext cx="976929" cy="5770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1" lang="en-US" sz="1050" u="none" cap="none" strike="noStrike">
                <a:solidFill>
                  <a:schemeClr val="accent1"/>
                </a:solidFill>
                <a:latin typeface="Arial"/>
                <a:ea typeface="Arial"/>
                <a:cs typeface="Arial"/>
                <a:sym typeface="Arial"/>
              </a:rPr>
              <a:t>Microsoft Edge Based on chromium</a:t>
            </a:r>
            <a:endParaRPr b="0" i="0" sz="1400" u="none" cap="none" strike="noStrike">
              <a:solidFill>
                <a:srgbClr val="000000"/>
              </a:solidFill>
              <a:latin typeface="Arial"/>
              <a:ea typeface="Arial"/>
              <a:cs typeface="Arial"/>
              <a:sym typeface="Arial"/>
            </a:endParaRPr>
          </a:p>
        </p:txBody>
      </p:sp>
      <p:cxnSp>
        <p:nvCxnSpPr>
          <p:cNvPr id="136" name="Google Shape;136;p5"/>
          <p:cNvCxnSpPr/>
          <p:nvPr/>
        </p:nvCxnSpPr>
        <p:spPr>
          <a:xfrm>
            <a:off x="7697179" y="3728621"/>
            <a:ext cx="0" cy="435006"/>
          </a:xfrm>
          <a:prstGeom prst="straightConnector1">
            <a:avLst/>
          </a:prstGeom>
          <a:noFill/>
          <a:ln cap="flat" cmpd="sng" w="9525">
            <a:solidFill>
              <a:schemeClr val="accent1"/>
            </a:solidFill>
            <a:prstDash val="solid"/>
            <a:miter lim="800000"/>
            <a:headEnd len="sm" w="sm" type="none"/>
            <a:tailEnd len="sm" w="sm" type="none"/>
          </a:ln>
        </p:spPr>
      </p:cxnSp>
      <p:sp>
        <p:nvSpPr>
          <p:cNvPr id="137" name="Google Shape;137;p5"/>
          <p:cNvSpPr txBox="1"/>
          <p:nvPr/>
        </p:nvSpPr>
        <p:spPr>
          <a:xfrm>
            <a:off x="7856739" y="3737499"/>
            <a:ext cx="736606"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1" lang="en-US" sz="1100" u="none" cap="none" strike="noStrike">
                <a:solidFill>
                  <a:schemeClr val="accent1"/>
                </a:solidFill>
                <a:latin typeface="Calibri"/>
                <a:ea typeface="Calibri"/>
                <a:cs typeface="Calibri"/>
                <a:sym typeface="Calibri"/>
              </a:rPr>
              <a:t>2020</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History of Web Browsers</a:t>
            </a:r>
            <a:endParaRPr b="1" i="0" sz="2400" u="none" cap="none" strike="noStrike">
              <a:solidFill>
                <a:srgbClr val="C55A11"/>
              </a:solidFill>
              <a:latin typeface="Calibri"/>
              <a:ea typeface="Calibri"/>
              <a:cs typeface="Calibri"/>
              <a:sym typeface="Calibri"/>
            </a:endParaRPr>
          </a:p>
        </p:txBody>
      </p:sp>
      <p:sp>
        <p:nvSpPr>
          <p:cNvPr id="139" name="Google Shape;139;p5"/>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idx="11" type="ftr"/>
          </p:nvPr>
        </p:nvSpPr>
        <p:spPr>
          <a:xfrm>
            <a:off x="8721346" y="2084675"/>
            <a:ext cx="2833345" cy="36512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Source: Browser Museum  </a:t>
            </a:r>
            <a:r>
              <a:rPr lang="en-US" u="sng">
                <a:solidFill>
                  <a:schemeClr val="hlink"/>
                </a:solidFill>
                <a:hlinkClick r:id="rId3"/>
              </a:rPr>
              <a:t>http://www.donmouth.co.uk/web_design/browsermuseum/browsermuseum.html</a:t>
            </a:r>
            <a:endParaRPr/>
          </a:p>
        </p:txBody>
      </p:sp>
      <p:pic>
        <p:nvPicPr>
          <p:cNvPr descr="screenshot of Lynx" id="145" name="Google Shape;145;p6"/>
          <p:cNvPicPr preferRelativeResize="0"/>
          <p:nvPr/>
        </p:nvPicPr>
        <p:blipFill rotWithShape="1">
          <a:blip r:embed="rId4">
            <a:alphaModFix/>
          </a:blip>
          <a:srcRect b="0" l="0" r="0" t="0"/>
          <a:stretch/>
        </p:blipFill>
        <p:spPr>
          <a:xfrm>
            <a:off x="346584" y="1427452"/>
            <a:ext cx="3285347" cy="2507239"/>
          </a:xfrm>
          <a:prstGeom prst="rect">
            <a:avLst/>
          </a:prstGeom>
          <a:noFill/>
          <a:ln>
            <a:noFill/>
          </a:ln>
        </p:spPr>
      </p:pic>
      <p:cxnSp>
        <p:nvCxnSpPr>
          <p:cNvPr id="146" name="Google Shape;146;p6"/>
          <p:cNvCxnSpPr/>
          <p:nvPr/>
        </p:nvCxnSpPr>
        <p:spPr>
          <a:xfrm>
            <a:off x="0" y="1237378"/>
            <a:ext cx="8300052" cy="0"/>
          </a:xfrm>
          <a:prstGeom prst="straightConnector1">
            <a:avLst/>
          </a:prstGeom>
          <a:noFill/>
          <a:ln cap="flat" cmpd="sng" w="38100">
            <a:solidFill>
              <a:srgbClr val="DFA267"/>
            </a:solidFill>
            <a:prstDash val="solid"/>
            <a:miter lim="800000"/>
            <a:headEnd len="sm" w="sm" type="none"/>
            <a:tailEnd len="sm" w="sm" type="none"/>
          </a:ln>
        </p:spPr>
      </p:cxnSp>
      <p:sp>
        <p:nvSpPr>
          <p:cNvPr id="147" name="Google Shape;147;p6"/>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Browser Evolution</a:t>
            </a:r>
            <a:endParaRPr b="1" i="0" sz="2400" u="none" cap="none" strike="noStrike">
              <a:solidFill>
                <a:srgbClr val="C55A11"/>
              </a:solidFill>
              <a:latin typeface="Calibri"/>
              <a:ea typeface="Calibri"/>
              <a:cs typeface="Calibri"/>
              <a:sym typeface="Calibri"/>
            </a:endParaRPr>
          </a:p>
        </p:txBody>
      </p:sp>
      <p:sp>
        <p:nvSpPr>
          <p:cNvPr id="148" name="Google Shape;148;p6"/>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
        <p:nvSpPr>
          <p:cNvPr id="149" name="Google Shape;149;p6"/>
          <p:cNvSpPr txBox="1"/>
          <p:nvPr/>
        </p:nvSpPr>
        <p:spPr>
          <a:xfrm>
            <a:off x="595745" y="3948546"/>
            <a:ext cx="277090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Lynx – A text based browser</a:t>
            </a:r>
            <a:endParaRPr b="0" i="0" sz="1600" u="none" cap="none" strike="noStrike">
              <a:solidFill>
                <a:schemeClr val="dk1"/>
              </a:solidFill>
              <a:latin typeface="Calibri"/>
              <a:ea typeface="Calibri"/>
              <a:cs typeface="Calibri"/>
              <a:sym typeface="Calibri"/>
            </a:endParaRPr>
          </a:p>
        </p:txBody>
      </p:sp>
      <p:pic>
        <p:nvPicPr>
          <p:cNvPr descr="screenshot of Mosaic" id="150" name="Google Shape;150;p6"/>
          <p:cNvPicPr preferRelativeResize="0"/>
          <p:nvPr/>
        </p:nvPicPr>
        <p:blipFill rotWithShape="1">
          <a:blip r:embed="rId5">
            <a:alphaModFix/>
          </a:blip>
          <a:srcRect b="0" l="0" r="0" t="0"/>
          <a:stretch/>
        </p:blipFill>
        <p:spPr>
          <a:xfrm>
            <a:off x="3941619" y="1401796"/>
            <a:ext cx="4024746" cy="2478146"/>
          </a:xfrm>
          <a:prstGeom prst="rect">
            <a:avLst/>
          </a:prstGeom>
          <a:noFill/>
          <a:ln>
            <a:noFill/>
          </a:ln>
        </p:spPr>
      </p:pic>
      <p:sp>
        <p:nvSpPr>
          <p:cNvPr id="151" name="Google Shape;151;p6"/>
          <p:cNvSpPr/>
          <p:nvPr/>
        </p:nvSpPr>
        <p:spPr>
          <a:xfrm>
            <a:off x="4215200" y="3881630"/>
            <a:ext cx="315490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Mosaic – the first graphical browser</a:t>
            </a:r>
            <a:endParaRPr b="0" i="0" sz="1600" u="none" cap="none" strike="noStrike">
              <a:solidFill>
                <a:schemeClr val="dk1"/>
              </a:solidFill>
              <a:latin typeface="Calibri"/>
              <a:ea typeface="Calibri"/>
              <a:cs typeface="Calibri"/>
              <a:sym typeface="Calibri"/>
            </a:endParaRPr>
          </a:p>
        </p:txBody>
      </p:sp>
      <p:pic>
        <p:nvPicPr>
          <p:cNvPr descr="New Microsoft Edge Chromium: Fixing the Browser Compatibility Gap" id="152" name="Google Shape;152;p6"/>
          <p:cNvPicPr preferRelativeResize="0"/>
          <p:nvPr/>
        </p:nvPicPr>
        <p:blipFill rotWithShape="1">
          <a:blip r:embed="rId6">
            <a:alphaModFix/>
          </a:blip>
          <a:srcRect b="0" l="0" r="0" t="0"/>
          <a:stretch/>
        </p:blipFill>
        <p:spPr>
          <a:xfrm>
            <a:off x="1800225" y="4245702"/>
            <a:ext cx="4822248" cy="257351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idx="1" type="body"/>
          </p:nvPr>
        </p:nvSpPr>
        <p:spPr>
          <a:xfrm>
            <a:off x="393100" y="1656625"/>
            <a:ext cx="8217000" cy="4815000"/>
          </a:xfrm>
          <a:prstGeom prst="rect">
            <a:avLst/>
          </a:prstGeom>
          <a:noFill/>
          <a:ln>
            <a:noFill/>
          </a:ln>
        </p:spPr>
        <p:txBody>
          <a:bodyPr anchorCtr="0" anchor="t" bIns="45700" lIns="91425" spcFirstLastPara="1" rIns="91425" wrap="square" tIns="45700">
            <a:noAutofit/>
          </a:bodyPr>
          <a:lstStyle/>
          <a:p>
            <a:pPr indent="-382270" lvl="0" marL="457200" rtl="0" algn="l">
              <a:lnSpc>
                <a:spcPct val="120000"/>
              </a:lnSpc>
              <a:spcBef>
                <a:spcPts val="0"/>
              </a:spcBef>
              <a:spcAft>
                <a:spcPts val="0"/>
              </a:spcAft>
              <a:buSzPts val="2420"/>
              <a:buFont typeface="Verdana"/>
              <a:buChar char="•"/>
            </a:pPr>
            <a:r>
              <a:rPr lang="en-US" sz="2420">
                <a:latin typeface="Verdana"/>
                <a:ea typeface="Verdana"/>
                <a:cs typeface="Verdana"/>
                <a:sym typeface="Verdana"/>
              </a:rPr>
              <a:t>URL stands for Uniform Resource Locator</a:t>
            </a:r>
            <a:endParaRPr sz="2420">
              <a:latin typeface="Verdana"/>
              <a:ea typeface="Verdana"/>
              <a:cs typeface="Verdana"/>
              <a:sym typeface="Verdana"/>
            </a:endParaRPr>
          </a:p>
          <a:p>
            <a:pPr indent="-382270" lvl="0" marL="457200" rtl="0" algn="l">
              <a:lnSpc>
                <a:spcPct val="120000"/>
              </a:lnSpc>
              <a:spcBef>
                <a:spcPts val="0"/>
              </a:spcBef>
              <a:spcAft>
                <a:spcPts val="0"/>
              </a:spcAft>
              <a:buSzPts val="2420"/>
              <a:buFont typeface="Verdana"/>
              <a:buChar char="•"/>
            </a:pPr>
            <a:r>
              <a:rPr lang="en-US" sz="2420">
                <a:latin typeface="Verdana"/>
                <a:ea typeface="Verdana"/>
                <a:cs typeface="Verdana"/>
                <a:sym typeface="Verdana"/>
              </a:rPr>
              <a:t>In theory, each valid URL points to a unique resource on the internet, such as web pages, images etc.</a:t>
            </a:r>
            <a:endParaRPr sz="2420">
              <a:latin typeface="Verdana"/>
              <a:ea typeface="Verdana"/>
              <a:cs typeface="Verdana"/>
              <a:sym typeface="Verdana"/>
            </a:endParaRPr>
          </a:p>
          <a:p>
            <a:pPr indent="-382270" lvl="0" marL="457200" rtl="0" algn="l">
              <a:lnSpc>
                <a:spcPct val="120000"/>
              </a:lnSpc>
              <a:spcBef>
                <a:spcPts val="0"/>
              </a:spcBef>
              <a:spcAft>
                <a:spcPts val="0"/>
              </a:spcAft>
              <a:buSzPts val="2420"/>
              <a:buFont typeface="Verdana"/>
              <a:buChar char="•"/>
            </a:pPr>
            <a:r>
              <a:rPr lang="en-US" sz="2420">
                <a:latin typeface="Verdana"/>
                <a:ea typeface="Verdana"/>
                <a:cs typeface="Verdana"/>
                <a:sym typeface="Verdana"/>
              </a:rPr>
              <a:t>It consists of a protocol/scheme, domain name and path to the resource</a:t>
            </a:r>
            <a:endParaRPr sz="2420">
              <a:latin typeface="Verdana"/>
              <a:ea typeface="Verdana"/>
              <a:cs typeface="Verdana"/>
              <a:sym typeface="Verdana"/>
            </a:endParaRPr>
          </a:p>
          <a:p>
            <a:pPr indent="0" lvl="0" marL="457200" rtl="0" algn="l">
              <a:lnSpc>
                <a:spcPct val="120000"/>
              </a:lnSpc>
              <a:spcBef>
                <a:spcPts val="0"/>
              </a:spcBef>
              <a:spcAft>
                <a:spcPts val="0"/>
              </a:spcAft>
              <a:buNone/>
            </a:pPr>
            <a:r>
              <a:t/>
            </a:r>
            <a:endParaRPr sz="2420">
              <a:latin typeface="Verdana"/>
              <a:ea typeface="Verdana"/>
              <a:cs typeface="Verdana"/>
              <a:sym typeface="Verdana"/>
            </a:endParaRPr>
          </a:p>
          <a:p>
            <a:pPr indent="0" lvl="0" marL="457200" rtl="0" algn="l">
              <a:lnSpc>
                <a:spcPct val="120000"/>
              </a:lnSpc>
              <a:spcBef>
                <a:spcPts val="0"/>
              </a:spcBef>
              <a:spcAft>
                <a:spcPts val="0"/>
              </a:spcAft>
              <a:buNone/>
            </a:pPr>
            <a:r>
              <a:rPr lang="en-US" sz="2420">
                <a:latin typeface="Verdana"/>
                <a:ea typeface="Verdana"/>
                <a:cs typeface="Verdana"/>
                <a:sym typeface="Verdana"/>
              </a:rPr>
              <a:t>For example,</a:t>
            </a:r>
            <a:endParaRPr sz="2420">
              <a:latin typeface="Verdana"/>
              <a:ea typeface="Verdana"/>
              <a:cs typeface="Verdana"/>
              <a:sym typeface="Verdana"/>
            </a:endParaRPr>
          </a:p>
          <a:p>
            <a:pPr indent="0" lvl="0" marL="457200" rtl="0" algn="l">
              <a:lnSpc>
                <a:spcPct val="120000"/>
              </a:lnSpc>
              <a:spcBef>
                <a:spcPts val="0"/>
              </a:spcBef>
              <a:spcAft>
                <a:spcPts val="0"/>
              </a:spcAft>
              <a:buNone/>
            </a:pPr>
            <a:r>
              <a:rPr lang="en-US" sz="2420">
                <a:latin typeface="Verdana"/>
                <a:ea typeface="Verdana"/>
                <a:cs typeface="Verdana"/>
                <a:sym typeface="Verdana"/>
              </a:rPr>
              <a:t>In </a:t>
            </a:r>
            <a:r>
              <a:rPr lang="en-US" sz="2400" u="sng">
                <a:solidFill>
                  <a:schemeClr val="hlink"/>
                </a:solidFill>
                <a:latin typeface="Verdana"/>
                <a:ea typeface="Verdana"/>
                <a:cs typeface="Verdana"/>
                <a:sym typeface="Verdana"/>
                <a:hlinkClick r:id="rId3"/>
              </a:rPr>
              <a:t>https://www.example.com/page.html</a:t>
            </a:r>
            <a:r>
              <a:rPr lang="en-US" sz="2420">
                <a:latin typeface="Verdana"/>
                <a:ea typeface="Verdana"/>
                <a:cs typeface="Verdana"/>
                <a:sym typeface="Verdana"/>
              </a:rPr>
              <a:t>,</a:t>
            </a:r>
            <a:endParaRPr sz="2420">
              <a:latin typeface="Verdana"/>
              <a:ea typeface="Verdana"/>
              <a:cs typeface="Verdana"/>
              <a:sym typeface="Verdana"/>
            </a:endParaRPr>
          </a:p>
          <a:p>
            <a:pPr indent="0" lvl="0" marL="0" rtl="0" algn="l">
              <a:lnSpc>
                <a:spcPct val="120000"/>
              </a:lnSpc>
              <a:spcBef>
                <a:spcPts val="480"/>
              </a:spcBef>
              <a:spcAft>
                <a:spcPts val="0"/>
              </a:spcAft>
              <a:buNone/>
            </a:pPr>
            <a:r>
              <a:rPr lang="en-US" sz="2420">
                <a:latin typeface="Verdana"/>
                <a:ea typeface="Verdana"/>
                <a:cs typeface="Verdana"/>
                <a:sym typeface="Verdana"/>
              </a:rPr>
              <a:t> </a:t>
            </a:r>
            <a:endParaRPr sz="2420">
              <a:latin typeface="Verdana"/>
              <a:ea typeface="Verdana"/>
              <a:cs typeface="Verdana"/>
              <a:sym typeface="Verdana"/>
            </a:endParaRPr>
          </a:p>
        </p:txBody>
      </p:sp>
      <p:cxnSp>
        <p:nvCxnSpPr>
          <p:cNvPr id="158" name="Google Shape;158;p7"/>
          <p:cNvCxnSpPr/>
          <p:nvPr/>
        </p:nvCxnSpPr>
        <p:spPr>
          <a:xfrm>
            <a:off x="52881" y="1309444"/>
            <a:ext cx="8300052" cy="0"/>
          </a:xfrm>
          <a:prstGeom prst="straightConnector1">
            <a:avLst/>
          </a:prstGeom>
          <a:noFill/>
          <a:ln cap="flat" cmpd="sng" w="38100">
            <a:solidFill>
              <a:srgbClr val="DFA267"/>
            </a:solidFill>
            <a:prstDash val="solid"/>
            <a:miter lim="800000"/>
            <a:headEnd len="sm" w="sm" type="none"/>
            <a:tailEnd len="sm" w="sm" type="none"/>
          </a:ln>
        </p:spPr>
      </p:cxnSp>
      <p:sp>
        <p:nvSpPr>
          <p:cNvPr id="159" name="Google Shape;159;p7"/>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URLs</a:t>
            </a:r>
            <a:endParaRPr b="1" i="0" sz="2400" u="none" cap="none" strike="noStrike">
              <a:solidFill>
                <a:srgbClr val="C55A11"/>
              </a:solidFill>
              <a:latin typeface="Calibri"/>
              <a:ea typeface="Calibri"/>
              <a:cs typeface="Calibri"/>
              <a:sym typeface="Calibri"/>
            </a:endParaRPr>
          </a:p>
        </p:txBody>
      </p:sp>
      <p:sp>
        <p:nvSpPr>
          <p:cNvPr id="160" name="Google Shape;160;p7"/>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Introduction to WWW, Web Protocols and URLs</a:t>
            </a:r>
            <a:endParaRPr b="1" i="0" sz="2400" u="none" cap="none" strike="noStrike">
              <a:solidFill>
                <a:srgbClr val="2F549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78730f80ff_0_0"/>
          <p:cNvSpPr txBox="1"/>
          <p:nvPr/>
        </p:nvSpPr>
        <p:spPr>
          <a:xfrm>
            <a:off x="436775" y="286075"/>
            <a:ext cx="82116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en-US" sz="2400">
                <a:solidFill>
                  <a:srgbClr val="2F5496"/>
                </a:solidFill>
                <a:latin typeface="Calibri"/>
                <a:ea typeface="Calibri"/>
                <a:cs typeface="Calibri"/>
                <a:sym typeface="Calibri"/>
              </a:rPr>
              <a:t>Introduction to WWW, Web Protocols and URLs</a:t>
            </a:r>
            <a:endParaRPr b="1" sz="2400">
              <a:solidFill>
                <a:srgbClr val="2F5496"/>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67" name="Google Shape;167;g378730f80ff_0_0"/>
          <p:cNvSpPr txBox="1"/>
          <p:nvPr/>
        </p:nvSpPr>
        <p:spPr>
          <a:xfrm>
            <a:off x="436775" y="669350"/>
            <a:ext cx="60279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en-US" sz="2400">
                <a:solidFill>
                  <a:srgbClr val="C55A11"/>
                </a:solidFill>
                <a:latin typeface="Calibri"/>
                <a:ea typeface="Calibri"/>
                <a:cs typeface="Calibri"/>
                <a:sym typeface="Calibri"/>
              </a:rPr>
              <a:t>URLs (cntd.)</a:t>
            </a:r>
            <a:endParaRPr b="1" sz="2400">
              <a:solidFill>
                <a:srgbClr val="C55A1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cxnSp>
        <p:nvCxnSpPr>
          <p:cNvPr id="168" name="Google Shape;168;g378730f80ff_0_0"/>
          <p:cNvCxnSpPr/>
          <p:nvPr/>
        </p:nvCxnSpPr>
        <p:spPr>
          <a:xfrm>
            <a:off x="295531" y="1373294"/>
            <a:ext cx="8300100" cy="0"/>
          </a:xfrm>
          <a:prstGeom prst="straightConnector1">
            <a:avLst/>
          </a:prstGeom>
          <a:noFill/>
          <a:ln cap="flat" cmpd="sng" w="38100">
            <a:solidFill>
              <a:srgbClr val="DFA267"/>
            </a:solidFill>
            <a:prstDash val="solid"/>
            <a:miter lim="800000"/>
            <a:headEnd len="sm" w="sm" type="none"/>
            <a:tailEnd len="sm" w="sm" type="none"/>
          </a:ln>
        </p:spPr>
      </p:cxnSp>
      <p:sp>
        <p:nvSpPr>
          <p:cNvPr id="169" name="Google Shape;169;g378730f80ff_0_0"/>
          <p:cNvSpPr txBox="1"/>
          <p:nvPr/>
        </p:nvSpPr>
        <p:spPr>
          <a:xfrm>
            <a:off x="424000" y="1933525"/>
            <a:ext cx="11519400" cy="3014100"/>
          </a:xfrm>
          <a:prstGeom prst="rect">
            <a:avLst/>
          </a:prstGeom>
          <a:noFill/>
          <a:ln>
            <a:noFill/>
          </a:ln>
        </p:spPr>
        <p:txBody>
          <a:bodyPr anchorCtr="0" anchor="t" bIns="91425" lIns="91425" spcFirstLastPara="1" rIns="91425" wrap="square" tIns="91425">
            <a:noAutofit/>
          </a:bodyPr>
          <a:lstStyle/>
          <a:p>
            <a:pPr indent="-381000" lvl="0" marL="457200" rtl="0" algn="l">
              <a:lnSpc>
                <a:spcPct val="120000"/>
              </a:lnSpc>
              <a:spcBef>
                <a:spcPts val="480"/>
              </a:spcBef>
              <a:spcAft>
                <a:spcPts val="0"/>
              </a:spcAft>
              <a:buClr>
                <a:schemeClr val="dk1"/>
              </a:buClr>
              <a:buSzPts val="2400"/>
              <a:buFont typeface="Verdana"/>
              <a:buChar char="•"/>
            </a:pPr>
            <a:r>
              <a:rPr lang="en-US" sz="2420">
                <a:solidFill>
                  <a:schemeClr val="dk1"/>
                </a:solidFill>
                <a:latin typeface="Verdana"/>
                <a:ea typeface="Verdana"/>
                <a:cs typeface="Verdana"/>
                <a:sym typeface="Verdana"/>
              </a:rPr>
              <a:t>The protocol indicates the method used to access the resource(i.e., http,https)</a:t>
            </a:r>
            <a:endParaRPr sz="2420">
              <a:solidFill>
                <a:schemeClr val="dk1"/>
              </a:solidFill>
              <a:latin typeface="Verdana"/>
              <a:ea typeface="Verdana"/>
              <a:cs typeface="Verdana"/>
              <a:sym typeface="Verdana"/>
            </a:endParaRPr>
          </a:p>
          <a:p>
            <a:pPr indent="-381000" lvl="0" marL="457200" rtl="0" algn="l">
              <a:lnSpc>
                <a:spcPct val="120000"/>
              </a:lnSpc>
              <a:spcBef>
                <a:spcPts val="0"/>
              </a:spcBef>
              <a:spcAft>
                <a:spcPts val="0"/>
              </a:spcAft>
              <a:buClr>
                <a:schemeClr val="dk1"/>
              </a:buClr>
              <a:buSzPts val="2400"/>
              <a:buFont typeface="Verdana"/>
              <a:buChar char="•"/>
            </a:pPr>
            <a:r>
              <a:rPr lang="en-US" sz="2420">
                <a:solidFill>
                  <a:schemeClr val="dk1"/>
                </a:solidFill>
                <a:latin typeface="Verdana"/>
                <a:ea typeface="Verdana"/>
                <a:cs typeface="Verdana"/>
                <a:sym typeface="Verdana"/>
              </a:rPr>
              <a:t>The domain name identifies the specific server hosting the resource(</a:t>
            </a:r>
            <a:r>
              <a:rPr lang="en-US" sz="2420" u="sng">
                <a:solidFill>
                  <a:schemeClr val="hlink"/>
                </a:solidFill>
                <a:latin typeface="Verdana"/>
                <a:ea typeface="Verdana"/>
                <a:cs typeface="Verdana"/>
                <a:sym typeface="Verdana"/>
                <a:hlinkClick r:id="rId3"/>
              </a:rPr>
              <a:t>www.example.com</a:t>
            </a:r>
            <a:r>
              <a:rPr lang="en-US" sz="2420">
                <a:solidFill>
                  <a:schemeClr val="dk1"/>
                </a:solidFill>
                <a:latin typeface="Verdana"/>
                <a:ea typeface="Verdana"/>
                <a:cs typeface="Verdana"/>
                <a:sym typeface="Verdana"/>
              </a:rPr>
              <a:t>)</a:t>
            </a:r>
            <a:endParaRPr sz="2400">
              <a:solidFill>
                <a:schemeClr val="dk1"/>
              </a:solidFill>
              <a:latin typeface="Verdana"/>
              <a:ea typeface="Verdana"/>
              <a:cs typeface="Verdana"/>
              <a:sym typeface="Verdana"/>
            </a:endParaRPr>
          </a:p>
          <a:p>
            <a:pPr indent="-381000" lvl="0" marL="457200" rtl="0" algn="l">
              <a:lnSpc>
                <a:spcPct val="120000"/>
              </a:lnSpc>
              <a:spcBef>
                <a:spcPts val="0"/>
              </a:spcBef>
              <a:spcAft>
                <a:spcPts val="0"/>
              </a:spcAft>
              <a:buClr>
                <a:schemeClr val="dk1"/>
              </a:buClr>
              <a:buSzPts val="2400"/>
              <a:buFont typeface="Verdana"/>
              <a:buChar char="•"/>
            </a:pPr>
            <a:r>
              <a:rPr lang="en-US" sz="2400">
                <a:solidFill>
                  <a:schemeClr val="dk1"/>
                </a:solidFill>
                <a:latin typeface="Verdana"/>
                <a:ea typeface="Verdana"/>
                <a:cs typeface="Verdana"/>
                <a:sym typeface="Verdana"/>
              </a:rPr>
              <a:t>The path specifies the location of the resource on the server(i.e., /page.html)</a:t>
            </a:r>
            <a:endParaRPr sz="2400">
              <a:solidFill>
                <a:schemeClr val="dk1"/>
              </a:solidFill>
              <a:latin typeface="Verdana"/>
              <a:ea typeface="Verdana"/>
              <a:cs typeface="Verdana"/>
              <a:sym typeface="Verdana"/>
            </a:endParaRPr>
          </a:p>
          <a:p>
            <a:pPr indent="0" lvl="0" marL="457200" rtl="0" algn="l">
              <a:lnSpc>
                <a:spcPct val="120000"/>
              </a:lnSpc>
              <a:spcBef>
                <a:spcPts val="480"/>
              </a:spcBef>
              <a:spcAft>
                <a:spcPts val="0"/>
              </a:spcAft>
              <a:buNone/>
            </a:pPr>
            <a:r>
              <a:t/>
            </a:r>
            <a:endParaRPr sz="2400">
              <a:solidFill>
                <a:schemeClr val="dk1"/>
              </a:solidFill>
              <a:latin typeface="Verdana"/>
              <a:ea typeface="Verdana"/>
              <a:cs typeface="Verdana"/>
              <a:sym typeface="Verdana"/>
            </a:endParaRPr>
          </a:p>
          <a:p>
            <a:pPr indent="0" lvl="0" marL="457200" rtl="0" algn="l">
              <a:lnSpc>
                <a:spcPct val="120000"/>
              </a:lnSpc>
              <a:spcBef>
                <a:spcPts val="480"/>
              </a:spcBef>
              <a:spcAft>
                <a:spcPts val="0"/>
              </a:spcAft>
              <a:buNone/>
            </a:pPr>
            <a:r>
              <a:t/>
            </a:r>
            <a:endParaRPr sz="2400">
              <a:solidFill>
                <a:schemeClr val="dk1"/>
              </a:solidFill>
              <a:latin typeface="Verdana"/>
              <a:ea typeface="Verdana"/>
              <a:cs typeface="Verdana"/>
              <a:sym typeface="Verdana"/>
            </a:endParaRPr>
          </a:p>
          <a:p>
            <a:pPr indent="0" lvl="0" marL="0" rtl="0" algn="l">
              <a:spcBef>
                <a:spcPts val="0"/>
              </a:spcBef>
              <a:spcAft>
                <a:spcPts val="0"/>
              </a:spcAft>
              <a:buNone/>
            </a:pPr>
            <a:r>
              <a:t/>
            </a:r>
            <a:endParaRPr sz="2400">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2019-05-30T23:14:36Z</dcterms:created>
  <dc:creator>Prahallad Nith</dc:creator>
</cp:coreProperties>
</file>