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30275213" cy="38404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097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a9yPl0XYWg3bH3qhMY+EqZTOh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FC8FE-C4D5-42C8-B767-647E07CA549A}" v="1" dt="2024-10-27T06:14:46.153"/>
    <p1510:client id="{6114A8F4-00C4-0B8F-8583-3A22D7CCCB9C}" v="46" dt="2024-10-27T07:18:15.112"/>
    <p1510:client id="{687B7867-043E-787B-DC5D-BD828E26FAE5}" v="113" dt="2024-10-28T02:09:30.167"/>
    <p1510:client id="{9D6F7EFB-120C-7747-9061-C09AD19ADEAF}" v="579" dt="2024-10-27T15:29:15.290"/>
    <p1510:client id="{A356D444-C727-EA2E-E7CF-7A1811A6058B}" v="364" dt="2024-10-28T12:04:40.424"/>
    <p1510:client id="{C2115116-B48D-458E-8DE6-3E6A9FD60097}" v="7" dt="2024-10-27T15:44:51.377"/>
    <p1510:client id="{EC465D0F-99F1-687A-406A-458129ECA06E}" v="4" dt="2024-10-27T15:32:2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097"/>
        <p:guide pos="9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78038" y="685800"/>
            <a:ext cx="27019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271083" y="11930064"/>
            <a:ext cx="25733055" cy="8232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541067" y="21763041"/>
            <a:ext cx="21193088" cy="981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2392"/>
              </a:spcBef>
              <a:spcAft>
                <a:spcPts val="0"/>
              </a:spcAft>
              <a:buClr>
                <a:schemeClr val="dk1"/>
              </a:buClr>
              <a:buSzPts val="11961"/>
              <a:buFont typeface="Arial"/>
              <a:buNone/>
              <a:defRPr/>
            </a:lvl1pPr>
            <a:lvl2pPr lvl="1" algn="ctr"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10476"/>
              <a:buFont typeface="Arial"/>
              <a:buNone/>
              <a:defRPr/>
            </a:lvl2pPr>
            <a:lvl3pPr lvl="2" algn="ctr">
              <a:spcBef>
                <a:spcPts val="1831"/>
              </a:spcBef>
              <a:spcAft>
                <a:spcPts val="0"/>
              </a:spcAft>
              <a:buClr>
                <a:schemeClr val="dk1"/>
              </a:buClr>
              <a:buSzPts val="9156"/>
              <a:buFont typeface="Arial"/>
              <a:buNone/>
              <a:defRPr/>
            </a:lvl3pPr>
            <a:lvl4pPr lvl="3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4pPr>
            <a:lvl5pPr lvl="4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5pPr>
            <a:lvl6pPr lvl="5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6pPr>
            <a:lvl7pPr lvl="6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7pPr>
            <a:lvl8pPr lvl="7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8pPr>
            <a:lvl9pPr lvl="8" algn="ctr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64423" y="8009256"/>
            <a:ext cx="25346371" cy="2724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970439" y="14516014"/>
            <a:ext cx="32770763" cy="6812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4706403" y="7756433"/>
            <a:ext cx="32770763" cy="20331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512651" y="8961027"/>
            <a:ext cx="27249914" cy="2534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391535" y="24679279"/>
            <a:ext cx="25734150" cy="762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87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391535" y="16278226"/>
            <a:ext cx="25734150" cy="840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b" anchorCtr="0">
            <a:noAutofit/>
          </a:bodyPr>
          <a:lstStyle>
            <a:lvl1pPr marL="457200" lvl="0" indent="-228600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None/>
              <a:defRPr sz="1485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None/>
              <a:defRPr sz="1319"/>
            </a:lvl2pPr>
            <a:lvl3pPr marL="1371600" lvl="2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/>
            </a:lvl3pPr>
            <a:lvl4pPr marL="1828800" lvl="3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4pPr>
            <a:lvl5pPr marL="2286000" lvl="4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5pPr>
            <a:lvl6pPr marL="2743200" lvl="5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6pPr>
            <a:lvl7pPr marL="3200400" lvl="6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7pPr>
            <a:lvl8pPr marL="3657600" lvl="7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8pPr>
            <a:lvl9pPr marL="4114800" lvl="8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513324" y="8959853"/>
            <a:ext cx="13571722" cy="253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59537" algn="l"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62"/>
              <a:buFont typeface="Arial"/>
              <a:buChar char="•"/>
              <a:defRPr sz="2062"/>
            </a:lvl1pPr>
            <a:lvl2pPr marL="914400" lvl="1" indent="-338582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Char char="–"/>
              <a:defRPr sz="1732"/>
            </a:lvl2pPr>
            <a:lvl3pPr marL="1371600" lvl="2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•"/>
              <a:defRPr sz="1485"/>
            </a:lvl3pPr>
            <a:lvl4pPr marL="1828800" lvl="3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–"/>
              <a:defRPr sz="1319"/>
            </a:lvl4pPr>
            <a:lvl5pPr marL="2286000" lvl="4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5pPr>
            <a:lvl6pPr marL="2743200" lvl="5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6pPr>
            <a:lvl7pPr marL="3200400" lvl="6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7pPr>
            <a:lvl8pPr marL="3657600" lvl="7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8pPr>
            <a:lvl9pPr marL="4114800" lvl="8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5190170" y="8959853"/>
            <a:ext cx="13571722" cy="253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59537" algn="l"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62"/>
              <a:buFont typeface="Arial"/>
              <a:buChar char="•"/>
              <a:defRPr sz="2062"/>
            </a:lvl1pPr>
            <a:lvl2pPr marL="914400" lvl="1" indent="-338582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Char char="–"/>
              <a:defRPr sz="1732"/>
            </a:lvl2pPr>
            <a:lvl3pPr marL="1371600" lvl="2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•"/>
              <a:defRPr sz="1485"/>
            </a:lvl3pPr>
            <a:lvl4pPr marL="1828800" lvl="3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–"/>
              <a:defRPr sz="1319"/>
            </a:lvl4pPr>
            <a:lvl5pPr marL="2286000" lvl="4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5pPr>
            <a:lvl6pPr marL="2743200" lvl="5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6pPr>
            <a:lvl7pPr marL="3200400" lvl="6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7pPr>
            <a:lvl8pPr marL="3657600" lvl="7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8pPr>
            <a:lvl9pPr marL="4114800" lvl="8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»"/>
              <a:defRPr sz="1319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513328" y="1538288"/>
            <a:ext cx="27248567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513326" y="8596315"/>
            <a:ext cx="13376808" cy="358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b" anchorCtr="0">
            <a:noAutofit/>
          </a:bodyPr>
          <a:lstStyle>
            <a:lvl1pPr marL="457200" lvl="0" indent="-228600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None/>
              <a:defRPr sz="1732" b="1"/>
            </a:lvl1pPr>
            <a:lvl2pPr marL="914400" lvl="1" indent="-228600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None/>
              <a:defRPr sz="1485" b="1"/>
            </a:lvl2pPr>
            <a:lvl3pPr marL="1371600" lvl="2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None/>
              <a:defRPr sz="1319" b="1"/>
            </a:lvl3pPr>
            <a:lvl4pPr marL="1828800" lvl="3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4pPr>
            <a:lvl5pPr marL="2286000" lvl="4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5pPr>
            <a:lvl6pPr marL="2743200" lvl="5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6pPr>
            <a:lvl7pPr marL="3200400" lvl="6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7pPr>
            <a:lvl8pPr marL="3657600" lvl="7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8pPr>
            <a:lvl9pPr marL="4114800" lvl="8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1513326" y="12179300"/>
            <a:ext cx="13376808" cy="2212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38582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Char char="•"/>
              <a:defRPr sz="1732"/>
            </a:lvl1pPr>
            <a:lvl2pPr marL="914400" lvl="1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–"/>
              <a:defRPr sz="1485"/>
            </a:lvl2pPr>
            <a:lvl3pPr marL="1371600" lvl="2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•"/>
              <a:defRPr sz="1319"/>
            </a:lvl3pPr>
            <a:lvl4pPr marL="1828800" lvl="3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–"/>
              <a:defRPr sz="1238"/>
            </a:lvl4pPr>
            <a:lvl5pPr marL="2286000" lvl="4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5pPr>
            <a:lvl6pPr marL="2743200" lvl="5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6pPr>
            <a:lvl7pPr marL="3200400" lvl="6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7pPr>
            <a:lvl8pPr marL="3657600" lvl="7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8pPr>
            <a:lvl9pPr marL="4114800" lvl="8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5379610" y="8596315"/>
            <a:ext cx="13382284" cy="358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b" anchorCtr="0">
            <a:noAutofit/>
          </a:bodyPr>
          <a:lstStyle>
            <a:lvl1pPr marL="457200" lvl="0" indent="-228600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None/>
              <a:defRPr sz="1732" b="1"/>
            </a:lvl1pPr>
            <a:lvl2pPr marL="914400" lvl="1" indent="-228600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None/>
              <a:defRPr sz="1485" b="1"/>
            </a:lvl2pPr>
            <a:lvl3pPr marL="1371600" lvl="2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None/>
              <a:defRPr sz="1319" b="1"/>
            </a:lvl3pPr>
            <a:lvl4pPr marL="1828800" lvl="3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4pPr>
            <a:lvl5pPr marL="2286000" lvl="4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5pPr>
            <a:lvl6pPr marL="2743200" lvl="5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6pPr>
            <a:lvl7pPr marL="3200400" lvl="6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7pPr>
            <a:lvl8pPr marL="3657600" lvl="7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8pPr>
            <a:lvl9pPr marL="4114800" lvl="8" indent="-228600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None/>
              <a:defRPr sz="1238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5379610" y="12179300"/>
            <a:ext cx="13382284" cy="22126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38582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Char char="•"/>
              <a:defRPr sz="1732"/>
            </a:lvl1pPr>
            <a:lvl2pPr marL="914400" lvl="1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–"/>
              <a:defRPr sz="1485"/>
            </a:lvl2pPr>
            <a:lvl3pPr marL="1371600" lvl="2" indent="-31235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19"/>
              <a:buFont typeface="Arial"/>
              <a:buChar char="•"/>
              <a:defRPr sz="1319"/>
            </a:lvl3pPr>
            <a:lvl4pPr marL="1828800" lvl="3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–"/>
              <a:defRPr sz="1238"/>
            </a:lvl4pPr>
            <a:lvl5pPr marL="2286000" lvl="4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5pPr>
            <a:lvl6pPr marL="2743200" lvl="5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6pPr>
            <a:lvl7pPr marL="3200400" lvl="6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7pPr>
            <a:lvl8pPr marL="3657600" lvl="7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8pPr>
            <a:lvl9pPr marL="4114800" lvl="8" indent="-307213" algn="l">
              <a:spcBef>
                <a:spcPts val="248"/>
              </a:spcBef>
              <a:spcAft>
                <a:spcPts val="0"/>
              </a:spcAft>
              <a:buClr>
                <a:schemeClr val="dk1"/>
              </a:buClr>
              <a:buSzPts val="1238"/>
              <a:buFont typeface="Arial"/>
              <a:buChar char="»"/>
              <a:defRPr sz="1238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323" y="1528765"/>
            <a:ext cx="9960334" cy="650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8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207" y="1528764"/>
            <a:ext cx="16924686" cy="3277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375285" algn="l">
              <a:spcBef>
                <a:spcPts val="462"/>
              </a:spcBef>
              <a:spcAft>
                <a:spcPts val="0"/>
              </a:spcAft>
              <a:buClr>
                <a:schemeClr val="dk1"/>
              </a:buClr>
              <a:buSzPts val="2310"/>
              <a:buFont typeface="Arial"/>
              <a:buChar char="•"/>
              <a:defRPr sz="2310"/>
            </a:lvl1pPr>
            <a:lvl2pPr marL="914400" lvl="1" indent="-359537" algn="l">
              <a:spcBef>
                <a:spcPts val="412"/>
              </a:spcBef>
              <a:spcAft>
                <a:spcPts val="0"/>
              </a:spcAft>
              <a:buClr>
                <a:schemeClr val="dk1"/>
              </a:buClr>
              <a:buSzPts val="2062"/>
              <a:buFont typeface="Arial"/>
              <a:buChar char="–"/>
              <a:defRPr sz="2062"/>
            </a:lvl2pPr>
            <a:lvl3pPr marL="1371600" lvl="2" indent="-338582" algn="l">
              <a:spcBef>
                <a:spcPts val="346"/>
              </a:spcBef>
              <a:spcAft>
                <a:spcPts val="0"/>
              </a:spcAft>
              <a:buClr>
                <a:schemeClr val="dk1"/>
              </a:buClr>
              <a:buSzPts val="1732"/>
              <a:buFont typeface="Arial"/>
              <a:buChar char="•"/>
              <a:defRPr sz="1732"/>
            </a:lvl3pPr>
            <a:lvl4pPr marL="1828800" lvl="3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–"/>
              <a:defRPr sz="1485"/>
            </a:lvl4pPr>
            <a:lvl5pPr marL="2286000" lvl="4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»"/>
              <a:defRPr sz="1485"/>
            </a:lvl5pPr>
            <a:lvl6pPr marL="2743200" lvl="5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»"/>
              <a:defRPr sz="1485"/>
            </a:lvl6pPr>
            <a:lvl7pPr marL="3200400" lvl="6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»"/>
              <a:defRPr sz="1485"/>
            </a:lvl7pPr>
            <a:lvl8pPr marL="3657600" lvl="7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»"/>
              <a:defRPr sz="1485"/>
            </a:lvl8pPr>
            <a:lvl9pPr marL="4114800" lvl="8" indent="-322897" algn="l">
              <a:spcBef>
                <a:spcPts val="297"/>
              </a:spcBef>
              <a:spcAft>
                <a:spcPts val="0"/>
              </a:spcAft>
              <a:buClr>
                <a:schemeClr val="dk1"/>
              </a:buClr>
              <a:buSzPts val="1485"/>
              <a:buFont typeface="Arial"/>
              <a:buChar char="»"/>
              <a:defRPr sz="1485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323" y="8035925"/>
            <a:ext cx="9960334" cy="262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1pPr>
            <a:lvl2pPr marL="914400" lvl="1" indent="-228600" algn="l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825"/>
            </a:lvl2pPr>
            <a:lvl3pPr marL="1371600" lvl="2" indent="-228600" algn="l"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742"/>
              <a:buFont typeface="Arial"/>
              <a:buNone/>
              <a:defRPr sz="742"/>
            </a:lvl3pPr>
            <a:lvl4pPr marL="1828800" lvl="3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4pPr>
            <a:lvl5pPr marL="2286000" lvl="4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5pPr>
            <a:lvl6pPr marL="2743200" lvl="5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6pPr>
            <a:lvl7pPr marL="3200400" lvl="6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7pPr>
            <a:lvl8pPr marL="3657600" lvl="7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8pPr>
            <a:lvl9pPr marL="4114800" lvl="8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3934" y="26882727"/>
            <a:ext cx="18165347" cy="31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85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3934" y="3432179"/>
            <a:ext cx="18165347" cy="230425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3934" y="30057729"/>
            <a:ext cx="18165347" cy="4506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lvl="0" indent="-22860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 sz="989"/>
            </a:lvl1pPr>
            <a:lvl2pPr marL="914400" lvl="1" indent="-228600" algn="l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Font typeface="Arial"/>
              <a:buNone/>
              <a:defRPr sz="825"/>
            </a:lvl2pPr>
            <a:lvl3pPr marL="1371600" lvl="2" indent="-228600" algn="l">
              <a:spcBef>
                <a:spcPts val="148"/>
              </a:spcBef>
              <a:spcAft>
                <a:spcPts val="0"/>
              </a:spcAft>
              <a:buClr>
                <a:schemeClr val="dk1"/>
              </a:buClr>
              <a:buSzPts val="742"/>
              <a:buFont typeface="Arial"/>
              <a:buNone/>
              <a:defRPr sz="742"/>
            </a:lvl3pPr>
            <a:lvl4pPr marL="1828800" lvl="3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4pPr>
            <a:lvl5pPr marL="2286000" lvl="4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5pPr>
            <a:lvl6pPr marL="2743200" lvl="5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6pPr>
            <a:lvl7pPr marL="3200400" lvl="6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7pPr>
            <a:lvl8pPr marL="3657600" lvl="7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8pPr>
            <a:lvl9pPr marL="4114800" lvl="8" indent="-228600" algn="l">
              <a:spcBef>
                <a:spcPts val="132"/>
              </a:spcBef>
              <a:spcAft>
                <a:spcPts val="0"/>
              </a:spcAft>
              <a:buClr>
                <a:schemeClr val="dk1"/>
              </a:buClr>
              <a:buSzPts val="660"/>
              <a:buFont typeface="Arial"/>
              <a:buNone/>
              <a:defRPr sz="66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52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2651" y="1536708"/>
            <a:ext cx="27249914" cy="640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4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2651" y="8961027"/>
            <a:ext cx="27249914" cy="2534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457200" marR="0" lvl="0" indent="-988123" algn="l" rtl="0">
              <a:spcBef>
                <a:spcPts val="2392"/>
              </a:spcBef>
              <a:spcAft>
                <a:spcPts val="0"/>
              </a:spcAft>
              <a:buClr>
                <a:schemeClr val="dk1"/>
              </a:buClr>
              <a:buSzPts val="11961"/>
              <a:buFont typeface="Arial"/>
              <a:buChar char="•"/>
              <a:defRPr sz="1196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893826" algn="l" rtl="0">
              <a:spcBef>
                <a:spcPts val="2095"/>
              </a:spcBef>
              <a:spcAft>
                <a:spcPts val="0"/>
              </a:spcAft>
              <a:buClr>
                <a:schemeClr val="dk1"/>
              </a:buClr>
              <a:buSzPts val="10476"/>
              <a:buFont typeface="Arial"/>
              <a:buChar char="–"/>
              <a:defRPr sz="1047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810006" algn="l" rtl="0">
              <a:spcBef>
                <a:spcPts val="1831"/>
              </a:spcBef>
              <a:spcAft>
                <a:spcPts val="0"/>
              </a:spcAft>
              <a:buClr>
                <a:schemeClr val="dk1"/>
              </a:buClr>
              <a:buSzPts val="9156"/>
              <a:buFont typeface="Arial"/>
              <a:buChar char="•"/>
              <a:defRPr sz="91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–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»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»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»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»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710501" algn="l" rtl="0">
              <a:spcBef>
                <a:spcPts val="1518"/>
              </a:spcBef>
              <a:spcAft>
                <a:spcPts val="0"/>
              </a:spcAft>
              <a:buClr>
                <a:schemeClr val="dk1"/>
              </a:buClr>
              <a:buSzPts val="7589"/>
              <a:buFont typeface="Arial"/>
              <a:buChar char="»"/>
              <a:defRPr sz="75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2651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111" y="34973919"/>
            <a:ext cx="9586992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6126" y="34973919"/>
            <a:ext cx="7066439" cy="2667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600" tIns="208800" rIns="417600" bIns="2088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52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CE8F4"/>
            </a:gs>
            <a:gs pos="100000">
              <a:srgbClr val="FFFFFF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30057" y="-42677"/>
            <a:ext cx="30267275" cy="4409068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chemeClr val="dk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5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CLUMPING OF NON-SPHERICAL PARTICLES</a:t>
            </a:r>
            <a:endParaRPr sz="6600" b="1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14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Chiraag M Kathiresan, Sanat Kumar Jha, Meena S, Naman Mehta 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14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Supervisor Name: Anshu Anand</a:t>
            </a:r>
            <a:endParaRPr sz="4414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14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 TA Name: Geet Gopal </a:t>
            </a:r>
            <a:r>
              <a:rPr lang="en-US" sz="4414" dirty="0" err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Asati</a:t>
            </a:r>
            <a:endParaRPr sz="4414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347078" y="36330848"/>
            <a:ext cx="29493381" cy="1781737"/>
          </a:xfrm>
          <a:prstGeom prst="rect">
            <a:avLst/>
          </a:prstGeom>
          <a:gradFill>
            <a:gsLst>
              <a:gs pos="0">
                <a:srgbClr val="336699">
                  <a:alpha val="72941"/>
                </a:srgbClr>
              </a:gs>
              <a:gs pos="51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TMI -10</a:t>
            </a:r>
            <a:r>
              <a:rPr lang="en-US" sz="4125" b="1">
                <a:solidFill>
                  <a:schemeClr val="dk1"/>
                </a:solidFill>
              </a:rPr>
              <a:t>2</a:t>
            </a:r>
            <a:r>
              <a:rPr lang="en-US" sz="4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(Tinkering)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2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Group #      &amp; POSTER ID # </a:t>
            </a:r>
            <a:endParaRPr sz="4125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284222" y="4495801"/>
            <a:ext cx="14702793" cy="1039739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712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28875" y="5765307"/>
            <a:ext cx="14618790" cy="109032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148475" tIns="75350" rIns="148475" bIns="7535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Cake formation phenomenon in pharmaceutical, food industries is undesirable and unavoidable.</a:t>
            </a:r>
            <a:endParaRPr lang="en-US" sz="36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Because, clump formation interferes with packaging, transport, flowability, and consumption.</a:t>
            </a:r>
            <a:endParaRPr lang="en-US"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Cohesion between the particles causes this clumping by the formation of liquid bridge.</a:t>
            </a:r>
            <a:endParaRPr lang="en-US" sz="36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Our objective is to study the shape of this liquid bridge.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 we have taken the base case of pendular shaped liquid bridge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6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9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9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942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942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942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942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5425740" y="4495800"/>
            <a:ext cx="14484270" cy="1047596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Details</a:t>
            </a:r>
            <a:endParaRPr sz="3712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648962" y="1252789"/>
            <a:ext cx="184731" cy="5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648962" y="1252789"/>
            <a:ext cx="184731" cy="58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84223" y="16813883"/>
            <a:ext cx="14685769" cy="1039739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712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5334054" y="16834834"/>
            <a:ext cx="14661110" cy="1047596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&amp; Discussion</a:t>
            </a:r>
            <a:endParaRPr sz="3712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2648961" y="1433726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2648961" y="1567294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648961" y="1260872"/>
            <a:ext cx="152392" cy="571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425" tIns="37700" rIns="75425" bIns="37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1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404772" y="18106360"/>
            <a:ext cx="14540232" cy="154855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148475" tIns="75350" rIns="148475" bIns="75350" anchor="t" anchorCtr="0">
            <a:spAutoFit/>
          </a:bodyPr>
          <a:lstStyle/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Image processing</a:t>
            </a:r>
            <a:r>
              <a:rPr lang="en-US" sz="3600">
                <a:latin typeface="Times New Roman"/>
                <a:cs typeface="Times New Roman"/>
              </a:rPr>
              <a:t> (binary conversion, thresholding, and edge detection) is done to extract boundaries from an image using an </a:t>
            </a:r>
            <a:r>
              <a:rPr lang="en-US" sz="3600" err="1">
                <a:latin typeface="Times New Roman"/>
                <a:cs typeface="Times New Roman"/>
              </a:rPr>
              <a:t>imageJ</a:t>
            </a:r>
            <a:r>
              <a:rPr lang="en-US" sz="3600">
                <a:latin typeface="Times New Roman"/>
                <a:cs typeface="Times New Roman"/>
              </a:rPr>
              <a:t> software.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 b="1">
                <a:latin typeface="Times New Roman"/>
                <a:cs typeface="Times New Roman"/>
              </a:rPr>
              <a:t>Boundary detection</a:t>
            </a:r>
            <a:r>
              <a:rPr lang="en-US" sz="3600">
                <a:latin typeface="Times New Roman"/>
                <a:cs typeface="Times New Roman"/>
              </a:rPr>
              <a:t> finds left and right edges of objects within the image.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The boundary data points in coordinate form is stored in </a:t>
            </a:r>
            <a:r>
              <a:rPr lang="en-US" sz="3600" b="1">
                <a:latin typeface="Times New Roman"/>
                <a:cs typeface="Times New Roman"/>
              </a:rPr>
              <a:t>Data Frames</a:t>
            </a:r>
            <a:r>
              <a:rPr lang="en-US" sz="3600">
                <a:latin typeface="Times New Roman"/>
                <a:cs typeface="Times New Roman"/>
              </a:rPr>
              <a:t> and saved to CSV files.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Extract contours and classify boundary points.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Perform Piecewise Linear Curve fitting.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Generate fitted y values for plotting.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Calculate </a:t>
            </a:r>
            <a:r>
              <a:rPr lang="en-US" sz="3600" b="1">
                <a:latin typeface="Times New Roman"/>
                <a:cs typeface="Times New Roman"/>
              </a:rPr>
              <a:t>R</a:t>
            </a:r>
            <a:r>
              <a:rPr lang="en-US" sz="3600" b="1" baseline="30000">
                <a:latin typeface="Times New Roman"/>
                <a:cs typeface="Times New Roman"/>
              </a:rPr>
              <a:t>²</a:t>
            </a:r>
            <a:r>
              <a:rPr lang="en-US" sz="3600" b="1">
                <a:latin typeface="Times New Roman"/>
                <a:cs typeface="Times New Roman"/>
              </a:rPr>
              <a:t> values</a:t>
            </a:r>
            <a:r>
              <a:rPr lang="en-US" sz="3600">
                <a:latin typeface="Times New Roman"/>
                <a:cs typeface="Times New Roman"/>
              </a:rPr>
              <a:t> to determine the accuracy of the fit and visualizes the data along with the fitted curves.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Display the Piecewise Linear Equations.</a:t>
            </a:r>
          </a:p>
          <a:p>
            <a:pPr marL="571500" indent="-571500" fontAlgn="base">
              <a:buFont typeface="Arial" panose="020B0604020202020204" pitchFamily="34" charset="0"/>
              <a:buChar char="•"/>
            </a:pPr>
            <a:r>
              <a:rPr lang="en-US" sz="3600">
                <a:latin typeface="Times New Roman"/>
                <a:cs typeface="Times New Roman"/>
              </a:rPr>
              <a:t>Result are plotted.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309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309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10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64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64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US" sz="26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15357258" y="27404376"/>
            <a:ext cx="14483201" cy="1047596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&amp; Applications</a:t>
            </a:r>
            <a:endParaRPr sz="3712" b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5353661" y="5752271"/>
            <a:ext cx="14575397" cy="109501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148475" tIns="75350" rIns="148475" bIns="7535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/>
                <a:cs typeface="Times New Roman"/>
              </a:rPr>
              <a:t>The pendular shaped liquid bridge is formed between the two particles.</a:t>
            </a:r>
            <a:endParaRPr sz="3600" dirty="0">
              <a:latin typeface="Times New Roman"/>
              <a:cs typeface="Times New Roman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magnified image of this liquid bridge is captured using a 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high-resolution</a:t>
            </a:r>
            <a:r>
              <a:rPr lang="en-US" sz="36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camera.</a:t>
            </a:r>
            <a:endParaRPr sz="36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309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309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309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36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</a:t>
            </a:r>
            <a:r>
              <a:rPr lang="en-US" sz="3600" b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imageJ</a:t>
            </a:r>
            <a:r>
              <a:rPr lang="en-US" sz="3600" b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software, the binary outline of the image is extracted.</a:t>
            </a:r>
            <a:endParaRPr sz="3600" b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5389029" y="18100848"/>
            <a:ext cx="14539106" cy="91269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148475" tIns="75350" rIns="148475" bIns="75350" anchor="t" anchorCtr="0">
            <a:sp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fitting</a:t>
            </a:r>
            <a:r>
              <a:rPr lang="en-US" sz="36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left and right boundaries results in the following graph.</a:t>
            </a:r>
            <a:endParaRPr sz="36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Python software, the equations of the boundaries are found.</a:t>
            </a:r>
            <a:r>
              <a:rPr lang="en-US" sz="26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</a:t>
            </a:r>
            <a:endParaRPr sz="26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26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5361318" y="28450489"/>
            <a:ext cx="14518409" cy="51381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148475" tIns="75350" rIns="148475" bIns="75350" anchor="t" anchorCtr="0">
            <a:spAutoFit/>
          </a:bodyPr>
          <a:lstStyle/>
          <a:p>
            <a:pPr marL="571500" indent="-571500" algn="just"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sym typeface="Times New Roman"/>
              </a:rPr>
              <a:t>Visual and quantitative analysis of the formation of the pendular liquid bridge between two particles were done successfully.</a:t>
            </a:r>
            <a:endParaRPr lang="en-US" sz="3600" dirty="0">
              <a:solidFill>
                <a:schemeClr val="dk1"/>
              </a:solidFill>
              <a:latin typeface="Times New Roman"/>
            </a:endParaRPr>
          </a:p>
          <a:p>
            <a:pPr marL="571500" indent="-571500" algn="just"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</a:rPr>
              <a:t>Equations of both left and right edges of the bridge were extracted with high accuracy.</a:t>
            </a:r>
            <a:endParaRPr lang="en-US" sz="3600" b="0" u="none" dirty="0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571500" indent="-571500" algn="just"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</a:rPr>
              <a:t>Thus, we have </a:t>
            </a: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</a:rPr>
              <a:t>experimentally validated the literature simulation.</a:t>
            </a:r>
          </a:p>
          <a:p>
            <a:pPr marL="571500" indent="-571500" algn="just"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</a:rPr>
              <a:t>By studying the shape of the liquid bridge, we can determine the liquid bridge force.</a:t>
            </a:r>
            <a:endParaRPr lang="en-US" sz="3600" b="0" u="none" dirty="0">
              <a:solidFill>
                <a:schemeClr val="dk1"/>
              </a:solidFill>
              <a:latin typeface="Times New Roman"/>
              <a:ea typeface="Times New Roman"/>
            </a:endParaRPr>
          </a:p>
          <a:p>
            <a:pPr marL="571500" indent="-571500" algn="just">
              <a:buChar char="•"/>
            </a:pP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</a:rPr>
              <a:t>This would be helpful in studying the effects of clumping and in </a:t>
            </a:r>
            <a:r>
              <a:rPr lang="en-US" sz="3600" dirty="0" err="1">
                <a:solidFill>
                  <a:schemeClr val="dk1"/>
                </a:solidFill>
                <a:latin typeface="Times New Roman"/>
                <a:ea typeface="Times New Roman"/>
              </a:rPr>
              <a:t>optmizing</a:t>
            </a:r>
            <a:r>
              <a:rPr lang="en-US" sz="3600" dirty="0">
                <a:solidFill>
                  <a:schemeClr val="dk1"/>
                </a:solidFill>
                <a:latin typeface="Times New Roman"/>
                <a:ea typeface="Times New Roman"/>
              </a:rPr>
              <a:t> the industrial processes.</a:t>
            </a:r>
            <a:endParaRPr lang="en-US" sz="3600" b="0" u="none" dirty="0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  <p:pic>
        <p:nvPicPr>
          <p:cNvPr id="105" name="Google Shape;10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26896" y="75505"/>
            <a:ext cx="4050869" cy="40508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370057-7754-4C24-BEB6-5A76BAE7F527}"/>
              </a:ext>
            </a:extLst>
          </p:cNvPr>
          <p:cNvSpPr txBox="1"/>
          <p:nvPr/>
        </p:nvSpPr>
        <p:spPr>
          <a:xfrm>
            <a:off x="397448" y="34907199"/>
            <a:ext cx="29530687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Anshu Anand, Jennifer S. Curtis, Carl R. </a:t>
            </a:r>
            <a:r>
              <a:rPr lang="en-IN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Wassgren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Bruno C. Hancock, and William R. </a:t>
            </a:r>
            <a:r>
              <a:rPr lang="en-IN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Ketterhagen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. (2015) </a:t>
            </a:r>
            <a:r>
              <a:rPr 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Study of Wet Cohesive Particles Discharging from a Rectangular Hopper.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ACS Publications.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20D23-F8CB-4443-AD16-C6BADAD680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98" r="5371"/>
          <a:stretch/>
        </p:blipFill>
        <p:spPr>
          <a:xfrm>
            <a:off x="15702635" y="19199865"/>
            <a:ext cx="14066724" cy="4027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22778-61A5-4250-944B-598687ED60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29" t="1492" r="5214" b="-1456"/>
          <a:stretch/>
        </p:blipFill>
        <p:spPr>
          <a:xfrm>
            <a:off x="15764117" y="24032264"/>
            <a:ext cx="13502563" cy="3196994"/>
          </a:xfrm>
          <a:prstGeom prst="rect">
            <a:avLst/>
          </a:prstGeom>
        </p:spPr>
      </p:pic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1A64A0A9-55AE-47CD-88F9-9491A2BE86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21" t="42707" r="34149" b="35268"/>
          <a:stretch/>
        </p:blipFill>
        <p:spPr>
          <a:xfrm>
            <a:off x="16386760" y="8264860"/>
            <a:ext cx="6118692" cy="2778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3832E8DD-5A48-42F6-BCC2-1EE701811B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68" t="51503" r="47943" b="45419"/>
          <a:stretch/>
        </p:blipFill>
        <p:spPr>
          <a:xfrm>
            <a:off x="23049211" y="8264860"/>
            <a:ext cx="6154615" cy="2778904"/>
          </a:xfrm>
          <a:prstGeom prst="rect">
            <a:avLst/>
          </a:prstGeom>
        </p:spPr>
      </p:pic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27788ACF-411E-44BE-A166-0C40970AC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9131" y="13193166"/>
            <a:ext cx="493395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608D998-5C26-4F94-A718-C8D706BD7A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543" y="13185117"/>
            <a:ext cx="4933950" cy="1266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3BF7BE-0750-4D5F-B6B2-AF5DB9CA40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82236" y="14989053"/>
            <a:ext cx="4933950" cy="126682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43EE472-9E11-4FCE-97FB-8B031967E089}"/>
              </a:ext>
            </a:extLst>
          </p:cNvPr>
          <p:cNvGrpSpPr/>
          <p:nvPr/>
        </p:nvGrpSpPr>
        <p:grpSpPr>
          <a:xfrm>
            <a:off x="1160459" y="11224325"/>
            <a:ext cx="12933294" cy="4494668"/>
            <a:chOff x="4207302" y="3194379"/>
            <a:chExt cx="4810803" cy="3203996"/>
          </a:xfrm>
        </p:grpSpPr>
        <p:pic>
          <p:nvPicPr>
            <p:cNvPr id="38" name="Picture 37" descr="A pile of blue powder&#10;&#10;Description automatically generated">
              <a:extLst>
                <a:ext uri="{FF2B5EF4-FFF2-40B4-BE49-F238E27FC236}">
                  <a16:creationId xmlns:a16="http://schemas.microsoft.com/office/drawing/2014/main" id="{95521604-546A-4031-B1A0-3C263F394C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86" t="16374" r="1037" b="7018"/>
            <a:stretch/>
          </p:blipFill>
          <p:spPr>
            <a:xfrm>
              <a:off x="4207302" y="3266644"/>
              <a:ext cx="2439302" cy="1597272"/>
            </a:xfrm>
            <a:prstGeom prst="rect">
              <a:avLst/>
            </a:prstGeom>
          </p:spPr>
        </p:pic>
        <p:pic>
          <p:nvPicPr>
            <p:cNvPr id="39" name="Picture 38" descr="A pile of blue rocks&#10;&#10;Description automatically generated">
              <a:extLst>
                <a:ext uri="{FF2B5EF4-FFF2-40B4-BE49-F238E27FC236}">
                  <a16:creationId xmlns:a16="http://schemas.microsoft.com/office/drawing/2014/main" id="{9905E384-EB1C-46C1-B591-C82A1F603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11217" y="4785952"/>
              <a:ext cx="2413245" cy="1612423"/>
            </a:xfrm>
            <a:prstGeom prst="rect">
              <a:avLst/>
            </a:prstGeom>
          </p:spPr>
        </p:pic>
        <p:pic>
          <p:nvPicPr>
            <p:cNvPr id="40" name="Picture 39" descr="A pile of white powder and a yellow pill&#10;&#10;Description automatically generated">
              <a:extLst>
                <a:ext uri="{FF2B5EF4-FFF2-40B4-BE49-F238E27FC236}">
                  <a16:creationId xmlns:a16="http://schemas.microsoft.com/office/drawing/2014/main" id="{56923A42-9423-425A-8EF2-7591C8A73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631462" y="4801589"/>
              <a:ext cx="2386643" cy="1596786"/>
            </a:xfrm>
            <a:prstGeom prst="rect">
              <a:avLst/>
            </a:prstGeom>
          </p:spPr>
        </p:pic>
        <p:pic>
          <p:nvPicPr>
            <p:cNvPr id="41" name="Picture 40" descr="A white powder pouring out of a pile&#10;&#10;Description automatically generated">
              <a:extLst>
                <a:ext uri="{FF2B5EF4-FFF2-40B4-BE49-F238E27FC236}">
                  <a16:creationId xmlns:a16="http://schemas.microsoft.com/office/drawing/2014/main" id="{97261372-A8A3-4366-8BC1-7101C376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0659" y="3194379"/>
              <a:ext cx="2381250" cy="1590675"/>
            </a:xfrm>
            <a:prstGeom prst="rect">
              <a:avLst/>
            </a:prstGeom>
          </p:spPr>
        </p:pic>
      </p:grpSp>
      <p:sp>
        <p:nvSpPr>
          <p:cNvPr id="3" name="Google Shape;101;p1">
            <a:extLst>
              <a:ext uri="{FF2B5EF4-FFF2-40B4-BE49-F238E27FC236}">
                <a16:creationId xmlns:a16="http://schemas.microsoft.com/office/drawing/2014/main" id="{30491E7B-02CC-0B2D-13BE-97CFB3236B57}"/>
              </a:ext>
            </a:extLst>
          </p:cNvPr>
          <p:cNvSpPr/>
          <p:nvPr/>
        </p:nvSpPr>
        <p:spPr>
          <a:xfrm>
            <a:off x="382446" y="33625874"/>
            <a:ext cx="29528749" cy="1295140"/>
          </a:xfrm>
          <a:prstGeom prst="rect">
            <a:avLst/>
          </a:prstGeom>
          <a:gradFill>
            <a:gsLst>
              <a:gs pos="0">
                <a:srgbClr val="336699"/>
              </a:gs>
              <a:gs pos="50000">
                <a:srgbClr val="FFFFFF"/>
              </a:gs>
              <a:gs pos="100000">
                <a:srgbClr val="336699"/>
              </a:gs>
            </a:gsLst>
            <a:lin ang="5400000" scaled="0"/>
          </a:gradFill>
          <a:ln>
            <a:noFill/>
          </a:ln>
        </p:spPr>
        <p:txBody>
          <a:bodyPr spcFirstLastPara="1" wrap="square" lIns="150700" tIns="75350" rIns="150700" bIns="753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12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712" b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9F6FD95217E44B79901340E309AE8" ma:contentTypeVersion="5" ma:contentTypeDescription="Create a new document." ma:contentTypeScope="" ma:versionID="cd9f7f2c0dbee33df5518f1ea0fe98b0">
  <xsd:schema xmlns:xsd="http://www.w3.org/2001/XMLSchema" xmlns:xs="http://www.w3.org/2001/XMLSchema" xmlns:p="http://schemas.microsoft.com/office/2006/metadata/properties" xmlns:ns3="3a36c6fe-876f-462f-8e8c-a80bf18d0270" targetNamespace="http://schemas.microsoft.com/office/2006/metadata/properties" ma:root="true" ma:fieldsID="deadf49163212001aa92246471cece38" ns3:_="">
    <xsd:import namespace="3a36c6fe-876f-462f-8e8c-a80bf18d027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6c6fe-876f-462f-8e8c-a80bf18d027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A33F5F3-405B-4DB8-B8A0-DDFEA5329CA1}">
  <ds:schemaRefs>
    <ds:schemaRef ds:uri="3a36c6fe-876f-462f-8e8c-a80bf18d02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B6DA6F8-CC65-40AA-9213-59F46DDF23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61A967-2945-4EE5-9408-1ABCB648863D}">
  <ds:schemaRefs>
    <ds:schemaRef ds:uri="3a36c6fe-876f-462f-8e8c-a80bf18d02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Graphicsland/MakeSigns.com</dc:creator>
  <cp:revision>41</cp:revision>
  <dcterms:created xsi:type="dcterms:W3CDTF">2004-07-27T18:54:58Z</dcterms:created>
  <dcterms:modified xsi:type="dcterms:W3CDTF">2024-10-28T12:06:31Z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0x010100BF89F6FD95217E44B79901340E309AE8</vt:lpwstr>
  </property>
</Properties>
</file>