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x="18288000" cy="10287000"/>
  <p:notesSz cx="6858000" cy="9144000"/>
  <p:embeddedFontLst>
    <p:embeddedFont>
      <p:font typeface="Times New Roman Bold" charset="1" panose="02030802070405020303"/>
      <p:regular r:id="rId67"/>
    </p:embeddedFont>
    <p:embeddedFont>
      <p:font typeface="Times New Roman" charset="1" panose="02030502070405020303"/>
      <p:regular r:id="rId68"/>
    </p:embeddedFont>
    <p:embeddedFont>
      <p:font typeface="Arial" charset="1" panose="020B0502020202020204"/>
      <p:regular r:id="rId69"/>
    </p:embeddedFont>
    <p:embeddedFont>
      <p:font typeface="Canva Sans Bold" charset="1" panose="020B0803030501040103"/>
      <p:regular r:id="rId70"/>
    </p:embeddedFont>
    <p:embeddedFont>
      <p:font typeface="Canva Sans" charset="1" panose="020B0503030501040103"/>
      <p:regular r:id="rId7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slides/slide57.xml" Type="http://schemas.openxmlformats.org/officeDocument/2006/relationships/slide"/><Relationship Id="rId63" Target="slides/slide58.xml" Type="http://schemas.openxmlformats.org/officeDocument/2006/relationships/slide"/><Relationship Id="rId64" Target="slides/slide59.xml" Type="http://schemas.openxmlformats.org/officeDocument/2006/relationships/slide"/><Relationship Id="rId65" Target="slides/slide60.xml" Type="http://schemas.openxmlformats.org/officeDocument/2006/relationships/slide"/><Relationship Id="rId66" Target="slides/slide61.xml" Type="http://schemas.openxmlformats.org/officeDocument/2006/relationships/slide"/><Relationship Id="rId67" Target="fonts/font67.fntdata" Type="http://schemas.openxmlformats.org/officeDocument/2006/relationships/font"/><Relationship Id="rId68" Target="fonts/font68.fntdata" Type="http://schemas.openxmlformats.org/officeDocument/2006/relationships/font"/><Relationship Id="rId69" Target="fonts/font69.fntdata" Type="http://schemas.openxmlformats.org/officeDocument/2006/relationships/font"/><Relationship Id="rId7" Target="slides/slide2.xml" Type="http://schemas.openxmlformats.org/officeDocument/2006/relationships/slide"/><Relationship Id="rId70" Target="fonts/font70.fntdata" Type="http://schemas.openxmlformats.org/officeDocument/2006/relationships/font"/><Relationship Id="rId71" Target="fonts/font71.fntdata" Type="http://schemas.openxmlformats.org/officeDocument/2006/relationships/font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Relationship Id="rId7" Target="../media/image33.png" Type="http://schemas.openxmlformats.org/officeDocument/2006/relationships/image"/><Relationship Id="rId8" Target="../media/image34.png" Type="http://schemas.openxmlformats.org/officeDocument/2006/relationships/image"/><Relationship Id="rId9" Target="../media/image3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36.png" Type="http://schemas.openxmlformats.org/officeDocument/2006/relationships/image"/><Relationship Id="rId6" Target="../media/image37.png" Type="http://schemas.openxmlformats.org/officeDocument/2006/relationships/image"/><Relationship Id="rId7" Target="../media/image38.png" Type="http://schemas.openxmlformats.org/officeDocument/2006/relationships/image"/><Relationship Id="rId8" Target="../media/image34.png" Type="http://schemas.openxmlformats.org/officeDocument/2006/relationships/image"/><Relationship Id="rId9" Target="../media/image3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39.png" Type="http://schemas.openxmlformats.org/officeDocument/2006/relationships/image"/><Relationship Id="rId8" Target="../media/image4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41.png" Type="http://schemas.openxmlformats.org/officeDocument/2006/relationships/image"/><Relationship Id="rId8" Target="../media/image4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43.png" Type="http://schemas.openxmlformats.org/officeDocument/2006/relationships/image"/><Relationship Id="rId6" Target="../media/image44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svg" Type="http://schemas.openxmlformats.org/officeDocument/2006/relationships/image"/><Relationship Id="rId11" Target="../media/image45.png" Type="http://schemas.openxmlformats.org/officeDocument/2006/relationships/image"/><Relationship Id="rId12" Target="../media/image46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4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48.png" Type="http://schemas.openxmlformats.org/officeDocument/2006/relationships/image"/><Relationship Id="rId6" Target="../media/image49.pn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50.png" Type="http://schemas.openxmlformats.org/officeDocument/2006/relationships/image"/><Relationship Id="rId6" Target="../media/image51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52.png" Type="http://schemas.openxmlformats.org/officeDocument/2006/relationships/image"/><Relationship Id="rId6" Target="../media/image53.png" Type="http://schemas.openxmlformats.org/officeDocument/2006/relationships/image"/><Relationship Id="rId7" Target="../media/image54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55.png" Type="http://schemas.openxmlformats.org/officeDocument/2006/relationships/image"/><Relationship Id="rId6" Target="../media/image56.png" Type="http://schemas.openxmlformats.org/officeDocument/2006/relationships/image"/><Relationship Id="rId7" Target="../media/image57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58.png" Type="http://schemas.openxmlformats.org/officeDocument/2006/relationships/image"/><Relationship Id="rId6" Target="../media/image56.png" Type="http://schemas.openxmlformats.org/officeDocument/2006/relationships/image"/><Relationship Id="rId7" Target="../media/image57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59.png" Type="http://schemas.openxmlformats.org/officeDocument/2006/relationships/image"/><Relationship Id="rId6" Target="../media/image56.png" Type="http://schemas.openxmlformats.org/officeDocument/2006/relationships/image"/><Relationship Id="rId7" Target="../media/image57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60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48.png" Type="http://schemas.openxmlformats.org/officeDocument/2006/relationships/image"/><Relationship Id="rId6" Target="../media/image49.pn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61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39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62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Relationship Id="rId7" Target="../media/image63.png" Type="http://schemas.openxmlformats.org/officeDocument/2006/relationships/image"/><Relationship Id="rId8" Target="../media/image64.sv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65.png" Type="http://schemas.openxmlformats.org/officeDocument/2006/relationships/image"/><Relationship Id="rId6" Target="../media/image66.svg" Type="http://schemas.openxmlformats.org/officeDocument/2006/relationships/image"/><Relationship Id="rId7" Target="../media/image67.png" Type="http://schemas.openxmlformats.org/officeDocument/2006/relationships/image"/><Relationship Id="rId8" Target="../media/image68.sv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69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62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70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7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svg" Type="http://schemas.openxmlformats.org/officeDocument/2006/relationships/image"/><Relationship Id="rId12" Target="../media/image16.png" Type="http://schemas.openxmlformats.org/officeDocument/2006/relationships/image"/><Relationship Id="rId13" Target="../media/image17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72.pn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73.pn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74.png" Type="http://schemas.openxmlformats.org/officeDocument/2006/relationships/image"/></Relationships>
</file>

<file path=ppt/slides/_rels/slide4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5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75.png" Type="http://schemas.openxmlformats.org/officeDocument/2006/relationships/image"/><Relationship Id="rId6" Target="../media/image76.png" Type="http://schemas.openxmlformats.org/officeDocument/2006/relationships/image"/><Relationship Id="rId7" Target="../media/image77.png" Type="http://schemas.openxmlformats.org/officeDocument/2006/relationships/image"/><Relationship Id="rId8" Target="../media/image78.png" Type="http://schemas.openxmlformats.org/officeDocument/2006/relationships/image"/></Relationships>
</file>

<file path=ppt/slides/_rels/slide5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5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79.png" Type="http://schemas.openxmlformats.org/officeDocument/2006/relationships/image"/></Relationships>
</file>

<file path=ppt/slides/_rels/slide5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75.png" Type="http://schemas.openxmlformats.org/officeDocument/2006/relationships/image"/><Relationship Id="rId6" Target="../media/image76.png" Type="http://schemas.openxmlformats.org/officeDocument/2006/relationships/image"/><Relationship Id="rId7" Target="../media/image77.png" Type="http://schemas.openxmlformats.org/officeDocument/2006/relationships/image"/><Relationship Id="rId8" Target="../media/image78.png" Type="http://schemas.openxmlformats.org/officeDocument/2006/relationships/image"/></Relationships>
</file>

<file path=ppt/slides/_rels/slide5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5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80.png" Type="http://schemas.openxmlformats.org/officeDocument/2006/relationships/image"/><Relationship Id="rId6" Target="../media/image65.png" Type="http://schemas.openxmlformats.org/officeDocument/2006/relationships/image"/><Relationship Id="rId7" Target="../media/image66.svg" Type="http://schemas.openxmlformats.org/officeDocument/2006/relationships/image"/></Relationships>
</file>

<file path=ppt/slides/_rels/slide5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5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5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81.png" Type="http://schemas.openxmlformats.org/officeDocument/2006/relationships/image"/><Relationship Id="rId6" Target="../media/image82.png" Type="http://schemas.openxmlformats.org/officeDocument/2006/relationships/image"/></Relationships>
</file>

<file path=ppt/slides/_rels/slide5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6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6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svg" Type="http://schemas.openxmlformats.org/officeDocument/2006/relationships/image"/><Relationship Id="rId11" Target="../media/image29.png" Type="http://schemas.openxmlformats.org/officeDocument/2006/relationships/image"/><Relationship Id="rId12" Target="../media/image30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27.png" Type="http://schemas.openxmlformats.org/officeDocument/2006/relationships/image"/><Relationship Id="rId6" Target="../media/image28.png" Type="http://schemas.openxmlformats.org/officeDocument/2006/relationships/image"/><Relationship Id="rId7" Target="../media/image23.png" Type="http://schemas.openxmlformats.org/officeDocument/2006/relationships/image"/><Relationship Id="rId8" Target="../media/image24.svg" Type="http://schemas.openxmlformats.org/officeDocument/2006/relationships/image"/><Relationship Id="rId9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41426" y="2835437"/>
            <a:ext cx="13364294" cy="256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Parametric uncertainty estimation-based adaptive loss optimization in</a:t>
            </a:r>
          </a:p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DAB </a:t>
            </a:r>
            <a:r>
              <a:rPr lang="en-US" sz="5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dc-dc converter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264640" y="2857"/>
            <a:ext cx="3931920" cy="503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649153" y="6198096"/>
            <a:ext cx="89896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</a:pPr>
            <a:r>
              <a:rPr lang="en-US" sz="4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Sanat Agrawal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June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14, 2024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835541">
            <a:off x="4895449" y="1458266"/>
            <a:ext cx="1719718" cy="1256958"/>
          </a:xfrm>
          <a:custGeom>
            <a:avLst/>
            <a:gdLst/>
            <a:ahLst/>
            <a:cxnLst/>
            <a:rect r="r" b="b" t="t" l="l"/>
            <a:pathLst>
              <a:path h="1256958" w="1719718">
                <a:moveTo>
                  <a:pt x="0" y="0"/>
                </a:moveTo>
                <a:lnTo>
                  <a:pt x="1719718" y="0"/>
                </a:lnTo>
                <a:lnTo>
                  <a:pt x="1719718" y="1256958"/>
                </a:lnTo>
                <a:lnTo>
                  <a:pt x="0" y="12569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51799">
            <a:off x="10899845" y="2925918"/>
            <a:ext cx="1436155" cy="1049699"/>
          </a:xfrm>
          <a:custGeom>
            <a:avLst/>
            <a:gdLst/>
            <a:ahLst/>
            <a:cxnLst/>
            <a:rect r="r" b="b" t="t" l="l"/>
            <a:pathLst>
              <a:path h="1049699" w="1436155">
                <a:moveTo>
                  <a:pt x="0" y="0"/>
                </a:moveTo>
                <a:lnTo>
                  <a:pt x="1436155" y="0"/>
                </a:lnTo>
                <a:lnTo>
                  <a:pt x="1436155" y="1049699"/>
                </a:lnTo>
                <a:lnTo>
                  <a:pt x="0" y="10496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124305" y="2105111"/>
            <a:ext cx="3335573" cy="3335573"/>
          </a:xfrm>
          <a:custGeom>
            <a:avLst/>
            <a:gdLst/>
            <a:ahLst/>
            <a:cxnLst/>
            <a:rect r="r" b="b" t="t" l="l"/>
            <a:pathLst>
              <a:path h="3335573" w="3335573">
                <a:moveTo>
                  <a:pt x="0" y="0"/>
                </a:moveTo>
                <a:lnTo>
                  <a:pt x="3335573" y="0"/>
                </a:lnTo>
                <a:lnTo>
                  <a:pt x="3335573" y="3335573"/>
                </a:lnTo>
                <a:lnTo>
                  <a:pt x="0" y="33355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10883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MATLAB MODEL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96465" y="5716909"/>
            <a:ext cx="9362939" cy="3414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6"/>
              </a:lnSpc>
            </a:pPr>
            <a:r>
              <a:rPr lang="en-US" sz="3219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Collection                                                    No.</a:t>
            </a:r>
          </a:p>
          <a:p>
            <a:pPr algn="ctr">
              <a:lnSpc>
                <a:spcPts val="4506"/>
              </a:lnSpc>
            </a:pPr>
          </a:p>
          <a:p>
            <a:pPr algn="ctr" marL="695005" indent="-347503" lvl="1">
              <a:lnSpc>
                <a:spcPts val="4506"/>
              </a:lnSpc>
              <a:buAutoNum type="arabicPeriod" startAt="1"/>
            </a:pPr>
            <a:r>
              <a:rPr lang="en-US" sz="3219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  ( +-5% in steps of 1%)                                11 </a:t>
            </a:r>
          </a:p>
          <a:p>
            <a:pPr algn="ctr" marL="695005" indent="-347503" lvl="1">
              <a:lnSpc>
                <a:spcPts val="4506"/>
              </a:lnSpc>
              <a:buAutoNum type="arabicPeriod" startAt="1"/>
            </a:pPr>
            <a:r>
              <a:rPr lang="en-US" sz="3219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Phi(0 to 1.5 in steps of 0.07)                      21</a:t>
            </a:r>
          </a:p>
          <a:p>
            <a:pPr algn="ctr">
              <a:lnSpc>
                <a:spcPts val="4506"/>
              </a:lnSpc>
            </a:pPr>
            <a:r>
              <a:rPr lang="en-US" sz="3219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= 21*11= 231 data</a:t>
            </a:r>
          </a:p>
          <a:p>
            <a:pPr algn="ctr">
              <a:lnSpc>
                <a:spcPts val="4506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7525921" y="3424600"/>
            <a:ext cx="253234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ML MODEL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5323" y="433322"/>
            <a:ext cx="5132843" cy="3718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5"/>
              </a:lnSpc>
            </a:pPr>
          </a:p>
          <a:p>
            <a:pPr algn="ctr">
              <a:lnSpc>
                <a:spcPts val="5935"/>
              </a:lnSpc>
            </a:pPr>
          </a:p>
          <a:p>
            <a:pPr algn="ctr" marL="915355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Phi</a:t>
            </a:r>
          </a:p>
          <a:p>
            <a:pPr algn="ctr" marL="915355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current(I1,I2)</a:t>
            </a:r>
          </a:p>
          <a:p>
            <a:pPr algn="ctr" marL="915355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Voltage(V1,V2)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183778" y="1004869"/>
            <a:ext cx="4046750" cy="3034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6"/>
              </a:lnSpc>
            </a:pPr>
          </a:p>
          <a:p>
            <a:pPr algn="ctr">
              <a:lnSpc>
                <a:spcPts val="7136"/>
              </a:lnSpc>
            </a:pPr>
          </a:p>
          <a:p>
            <a:pPr algn="ctr">
              <a:lnSpc>
                <a:spcPts val="10076"/>
              </a:lnSpc>
            </a:pPr>
            <a:r>
              <a:rPr lang="en-US" sz="7197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34000" y="1639797"/>
            <a:ext cx="13716000" cy="8229600"/>
          </a:xfrm>
          <a:custGeom>
            <a:avLst/>
            <a:gdLst/>
            <a:ahLst/>
            <a:cxnLst/>
            <a:rect r="r" b="b" t="t" l="l"/>
            <a:pathLst>
              <a:path h="8229600" w="13716000">
                <a:moveTo>
                  <a:pt x="0" y="0"/>
                </a:moveTo>
                <a:lnTo>
                  <a:pt x="13716000" y="0"/>
                </a:lnTo>
                <a:lnTo>
                  <a:pt x="137160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870253" y="7553326"/>
            <a:ext cx="8226294" cy="841092"/>
          </a:xfrm>
          <a:custGeom>
            <a:avLst/>
            <a:gdLst/>
            <a:ahLst/>
            <a:cxnLst/>
            <a:rect r="r" b="b" t="t" l="l"/>
            <a:pathLst>
              <a:path h="841092" w="8226294">
                <a:moveTo>
                  <a:pt x="0" y="0"/>
                </a:moveTo>
                <a:lnTo>
                  <a:pt x="8226295" y="0"/>
                </a:lnTo>
                <a:lnTo>
                  <a:pt x="8226295" y="841092"/>
                </a:lnTo>
                <a:lnTo>
                  <a:pt x="0" y="8410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806813" y="858444"/>
            <a:ext cx="6481187" cy="3282790"/>
          </a:xfrm>
          <a:custGeom>
            <a:avLst/>
            <a:gdLst/>
            <a:ahLst/>
            <a:cxnLst/>
            <a:rect r="r" b="b" t="t" l="l"/>
            <a:pathLst>
              <a:path h="3282790" w="6481187">
                <a:moveTo>
                  <a:pt x="0" y="0"/>
                </a:moveTo>
                <a:lnTo>
                  <a:pt x="6481187" y="0"/>
                </a:lnTo>
                <a:lnTo>
                  <a:pt x="6481187" y="3282790"/>
                </a:lnTo>
                <a:lnTo>
                  <a:pt x="0" y="32827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5526" r="0" b="-552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9605894">
            <a:off x="10508741" y="1351913"/>
            <a:ext cx="2011245" cy="639942"/>
          </a:xfrm>
          <a:custGeom>
            <a:avLst/>
            <a:gdLst/>
            <a:ahLst/>
            <a:cxnLst/>
            <a:rect r="r" b="b" t="t" l="l"/>
            <a:pathLst>
              <a:path h="639942" w="2011245">
                <a:moveTo>
                  <a:pt x="0" y="0"/>
                </a:moveTo>
                <a:lnTo>
                  <a:pt x="2011245" y="0"/>
                </a:lnTo>
                <a:lnTo>
                  <a:pt x="2011245" y="639941"/>
                </a:lnTo>
                <a:lnTo>
                  <a:pt x="0" y="6399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10883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- 1 (LINEAR REGRESSION)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372443" y="4794494"/>
            <a:ext cx="3996093" cy="1462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4"/>
              </a:lnSpc>
            </a:pPr>
            <a:r>
              <a:rPr lang="en-US" sz="420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Error : </a:t>
            </a:r>
          </a:p>
          <a:p>
            <a:pPr algn="ctr">
              <a:lnSpc>
                <a:spcPts val="5884"/>
              </a:lnSpc>
              <a:spcBef>
                <a:spcPct val="0"/>
              </a:spcBef>
            </a:pPr>
            <a:r>
              <a:rPr lang="en-US" sz="420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1.16%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15688" y="2194974"/>
            <a:ext cx="12523097" cy="7513858"/>
          </a:xfrm>
          <a:custGeom>
            <a:avLst/>
            <a:gdLst/>
            <a:ahLst/>
            <a:cxnLst/>
            <a:rect r="r" b="b" t="t" l="l"/>
            <a:pathLst>
              <a:path h="7513858" w="12523097">
                <a:moveTo>
                  <a:pt x="0" y="0"/>
                </a:moveTo>
                <a:lnTo>
                  <a:pt x="12523097" y="0"/>
                </a:lnTo>
                <a:lnTo>
                  <a:pt x="12523097" y="7513858"/>
                </a:lnTo>
                <a:lnTo>
                  <a:pt x="0" y="75138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7372700"/>
            <a:ext cx="8806291" cy="1181481"/>
          </a:xfrm>
          <a:custGeom>
            <a:avLst/>
            <a:gdLst/>
            <a:ahLst/>
            <a:cxnLst/>
            <a:rect r="r" b="b" t="t" l="l"/>
            <a:pathLst>
              <a:path h="1181481" w="8806291">
                <a:moveTo>
                  <a:pt x="0" y="0"/>
                </a:moveTo>
                <a:lnTo>
                  <a:pt x="8806291" y="0"/>
                </a:lnTo>
                <a:lnTo>
                  <a:pt x="8806291" y="1181481"/>
                </a:lnTo>
                <a:lnTo>
                  <a:pt x="0" y="11814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786" r="0" b="-178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644431" y="1231183"/>
            <a:ext cx="7452116" cy="1220107"/>
          </a:xfrm>
          <a:custGeom>
            <a:avLst/>
            <a:gdLst/>
            <a:ahLst/>
            <a:cxnLst/>
            <a:rect r="r" b="b" t="t" l="l"/>
            <a:pathLst>
              <a:path h="1220107" w="7452116">
                <a:moveTo>
                  <a:pt x="0" y="0"/>
                </a:moveTo>
                <a:lnTo>
                  <a:pt x="7452117" y="0"/>
                </a:lnTo>
                <a:lnTo>
                  <a:pt x="7452117" y="1220107"/>
                </a:lnTo>
                <a:lnTo>
                  <a:pt x="0" y="12201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1625" t="-274758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10883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- 2 (POLYNOMIAL REGRESSION)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9605894">
            <a:off x="8584324" y="1875003"/>
            <a:ext cx="2011245" cy="639942"/>
          </a:xfrm>
          <a:custGeom>
            <a:avLst/>
            <a:gdLst/>
            <a:ahLst/>
            <a:cxnLst/>
            <a:rect r="r" b="b" t="t" l="l"/>
            <a:pathLst>
              <a:path h="639942" w="2011245">
                <a:moveTo>
                  <a:pt x="0" y="0"/>
                </a:moveTo>
                <a:lnTo>
                  <a:pt x="2011245" y="0"/>
                </a:lnTo>
                <a:lnTo>
                  <a:pt x="2011245" y="639942"/>
                </a:lnTo>
                <a:lnTo>
                  <a:pt x="0" y="6399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672085" y="3130609"/>
            <a:ext cx="5396808" cy="62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9"/>
              </a:lnSpc>
            </a:pPr>
            <a:r>
              <a:rPr lang="en-US" sz="3692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Degree 5 Polynomial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372443" y="4794494"/>
            <a:ext cx="3996093" cy="1462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4"/>
              </a:lnSpc>
            </a:pPr>
            <a:r>
              <a:rPr lang="en-US" sz="420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Error : </a:t>
            </a:r>
          </a:p>
          <a:p>
            <a:pPr algn="ctr">
              <a:lnSpc>
                <a:spcPts val="5884"/>
              </a:lnSpc>
              <a:spcBef>
                <a:spcPct val="0"/>
              </a:spcBef>
            </a:pPr>
            <a:r>
              <a:rPr lang="en-US" sz="420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0.69%</a:t>
            </a:r>
          </a:p>
        </p:txBody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424466">
            <a:off x="5104597" y="5771629"/>
            <a:ext cx="2011245" cy="639942"/>
          </a:xfrm>
          <a:custGeom>
            <a:avLst/>
            <a:gdLst/>
            <a:ahLst/>
            <a:cxnLst/>
            <a:rect r="r" b="b" t="t" l="l"/>
            <a:pathLst>
              <a:path h="639942" w="2011245">
                <a:moveTo>
                  <a:pt x="0" y="0"/>
                </a:moveTo>
                <a:lnTo>
                  <a:pt x="2011244" y="0"/>
                </a:lnTo>
                <a:lnTo>
                  <a:pt x="2011244" y="639942"/>
                </a:lnTo>
                <a:lnTo>
                  <a:pt x="0" y="6399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1531397"/>
            <a:ext cx="6130861" cy="3862443"/>
          </a:xfrm>
          <a:custGeom>
            <a:avLst/>
            <a:gdLst/>
            <a:ahLst/>
            <a:cxnLst/>
            <a:rect r="r" b="b" t="t" l="l"/>
            <a:pathLst>
              <a:path h="3862443" w="6130861">
                <a:moveTo>
                  <a:pt x="0" y="0"/>
                </a:moveTo>
                <a:lnTo>
                  <a:pt x="6130861" y="0"/>
                </a:lnTo>
                <a:lnTo>
                  <a:pt x="6130861" y="3862442"/>
                </a:lnTo>
                <a:lnTo>
                  <a:pt x="0" y="38624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354566" y="858444"/>
            <a:ext cx="10606626" cy="8464008"/>
          </a:xfrm>
          <a:custGeom>
            <a:avLst/>
            <a:gdLst/>
            <a:ahLst/>
            <a:cxnLst/>
            <a:rect r="r" b="b" t="t" l="l"/>
            <a:pathLst>
              <a:path h="8464008" w="10606626">
                <a:moveTo>
                  <a:pt x="0" y="0"/>
                </a:moveTo>
                <a:lnTo>
                  <a:pt x="10606626" y="0"/>
                </a:lnTo>
                <a:lnTo>
                  <a:pt x="10606626" y="8464008"/>
                </a:lnTo>
                <a:lnTo>
                  <a:pt x="0" y="846400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10883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- 3 (Neural Network)</a:t>
            </a:r>
          </a:p>
        </p:txBody>
      </p:sp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9605894">
            <a:off x="8584324" y="1875003"/>
            <a:ext cx="2011245" cy="639942"/>
          </a:xfrm>
          <a:custGeom>
            <a:avLst/>
            <a:gdLst/>
            <a:ahLst/>
            <a:cxnLst/>
            <a:rect r="r" b="b" t="t" l="l"/>
            <a:pathLst>
              <a:path h="639942" w="2011245">
                <a:moveTo>
                  <a:pt x="0" y="0"/>
                </a:moveTo>
                <a:lnTo>
                  <a:pt x="2011245" y="0"/>
                </a:lnTo>
                <a:lnTo>
                  <a:pt x="2011245" y="639942"/>
                </a:lnTo>
                <a:lnTo>
                  <a:pt x="0" y="6399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500283" y="592121"/>
            <a:ext cx="14688311" cy="8812987"/>
          </a:xfrm>
          <a:custGeom>
            <a:avLst/>
            <a:gdLst/>
            <a:ahLst/>
            <a:cxnLst/>
            <a:rect r="r" b="b" t="t" l="l"/>
            <a:pathLst>
              <a:path h="8812987" w="14688311">
                <a:moveTo>
                  <a:pt x="0" y="0"/>
                </a:moveTo>
                <a:lnTo>
                  <a:pt x="14688311" y="0"/>
                </a:lnTo>
                <a:lnTo>
                  <a:pt x="14688311" y="8812986"/>
                </a:lnTo>
                <a:lnTo>
                  <a:pt x="0" y="88129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082997" y="6684347"/>
            <a:ext cx="7808931" cy="976116"/>
          </a:xfrm>
          <a:custGeom>
            <a:avLst/>
            <a:gdLst/>
            <a:ahLst/>
            <a:cxnLst/>
            <a:rect r="r" b="b" t="t" l="l"/>
            <a:pathLst>
              <a:path h="976116" w="7808931">
                <a:moveTo>
                  <a:pt x="0" y="0"/>
                </a:moveTo>
                <a:lnTo>
                  <a:pt x="7808931" y="0"/>
                </a:lnTo>
                <a:lnTo>
                  <a:pt x="7808931" y="976116"/>
                </a:lnTo>
                <a:lnTo>
                  <a:pt x="0" y="97611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10883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- 3 (Neural Network)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295594" y="3535918"/>
            <a:ext cx="3996093" cy="1462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4"/>
              </a:lnSpc>
            </a:pPr>
            <a:r>
              <a:rPr lang="en-US" sz="420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Error : </a:t>
            </a:r>
          </a:p>
          <a:p>
            <a:pPr algn="ctr">
              <a:lnSpc>
                <a:spcPts val="5884"/>
              </a:lnSpc>
              <a:spcBef>
                <a:spcPct val="0"/>
              </a:spcBef>
            </a:pPr>
            <a:r>
              <a:rPr lang="en-US" sz="420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2.48%</a:t>
            </a:r>
          </a:p>
        </p:txBody>
      </p:sp>
    </p:spTree>
  </p:cSld>
  <p:clrMapOvr>
    <a:masterClrMapping/>
  </p:clrMapOvr>
  <p:transition spd="fast">
    <p:fad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631844" y="1743815"/>
          <a:ext cx="15824001" cy="6693266"/>
        </p:xfrm>
        <a:graphic>
          <a:graphicData uri="http://schemas.openxmlformats.org/drawingml/2006/table">
            <a:tbl>
              <a:tblPr/>
              <a:tblGrid>
                <a:gridCol w="8339001"/>
                <a:gridCol w="6770794"/>
                <a:gridCol w="714206"/>
              </a:tblGrid>
              <a:tr h="22466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739"/>
                        </a:lnSpc>
                        <a:defRPr/>
                      </a:pPr>
                      <a:r>
                        <a:rPr lang="en-US" sz="4099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1.16%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3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39"/>
                        </a:lnSpc>
                        <a:defRPr/>
                      </a:pPr>
                      <a:r>
                        <a:rPr lang="en-US" sz="3599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0.69%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53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39"/>
                        </a:lnSpc>
                        <a:defRPr/>
                      </a:pPr>
                      <a:r>
                        <a:rPr lang="en-US" sz="3599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2.48%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9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10883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OF MODELS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106422" y="2445521"/>
            <a:ext cx="7052750" cy="637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0"/>
              </a:lnSpc>
            </a:pPr>
            <a:r>
              <a:rPr lang="en-US" sz="37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1.Linear Regression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9351" y="4505507"/>
            <a:ext cx="6246977" cy="637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0"/>
              </a:lnSpc>
            </a:pPr>
            <a:r>
              <a:rPr lang="en-US" sz="37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2.Polynomial Regression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15686" y="6457421"/>
            <a:ext cx="7070858" cy="637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0"/>
              </a:lnSpc>
            </a:pPr>
            <a:r>
              <a:rPr lang="en-US" sz="37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Simple Neural Network</a:t>
            </a:r>
          </a:p>
        </p:txBody>
      </p:sp>
    </p:spTree>
  </p:cSld>
  <p:clrMapOvr>
    <a:masterClrMapping/>
  </p:clrMapOvr>
  <p:transition spd="fast">
    <p:fad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532637">
            <a:off x="11848783" y="7669982"/>
            <a:ext cx="1531660" cy="916211"/>
          </a:xfrm>
          <a:custGeom>
            <a:avLst/>
            <a:gdLst/>
            <a:ahLst/>
            <a:cxnLst/>
            <a:rect r="r" b="b" t="t" l="l"/>
            <a:pathLst>
              <a:path h="916211" w="1531660">
                <a:moveTo>
                  <a:pt x="0" y="0"/>
                </a:moveTo>
                <a:lnTo>
                  <a:pt x="1531660" y="0"/>
                </a:lnTo>
                <a:lnTo>
                  <a:pt x="1531660" y="916211"/>
                </a:lnTo>
                <a:lnTo>
                  <a:pt x="0" y="9162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10883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 FACED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7626" y="1821806"/>
            <a:ext cx="14105500" cy="631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11172" indent="-405586" lvl="1">
              <a:lnSpc>
                <a:spcPts val="5260"/>
              </a:lnSpc>
              <a:buAutoNum type="arabicPeriod" startAt="1"/>
            </a:pPr>
            <a:r>
              <a:rPr lang="en-US" sz="3757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Very Slow  DATA Collection i.e  (230 points in ~ 4hr)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7626" y="2796799"/>
            <a:ext cx="14105500" cy="631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0"/>
              </a:lnSpc>
            </a:pPr>
            <a:r>
              <a:rPr lang="en-US" sz="3757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       Simple Models gives good results due to lack of data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381253" y="4652327"/>
            <a:ext cx="372513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31844" y="6527281"/>
            <a:ext cx="16857009" cy="1304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11173" indent="-405587" lvl="1">
              <a:lnSpc>
                <a:spcPts val="5260"/>
              </a:lnSpc>
              <a:buAutoNum type="arabicPeriod" startAt="1"/>
            </a:pPr>
            <a:r>
              <a:rPr lang="en-US" sz="37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Using other software for DATA collection (PLECS with parallel   computing 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689983" y="8446787"/>
            <a:ext cx="440656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6000 points in ~ 3 hr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-883867" y="8003523"/>
            <a:ext cx="14105500" cy="637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0"/>
              </a:lnSpc>
            </a:pPr>
            <a:r>
              <a:rPr lang="en-US" sz="37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       USE of Other Models  with Bigger DATA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-395629" y="3771792"/>
            <a:ext cx="14105500" cy="631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0"/>
              </a:lnSpc>
            </a:pPr>
            <a:r>
              <a:rPr lang="en-US" sz="3757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        Less data leads to Poor training of Model</a:t>
            </a:r>
          </a:p>
        </p:txBody>
      </p:sp>
    </p:spTree>
  </p:cSld>
  <p:clrMapOvr>
    <a:masterClrMapping/>
  </p:clrMapOvr>
  <p:transition spd="fast">
    <p:fade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3366220">
            <a:off x="9428220" y="1464443"/>
            <a:ext cx="1719718" cy="1256958"/>
          </a:xfrm>
          <a:custGeom>
            <a:avLst/>
            <a:gdLst/>
            <a:ahLst/>
            <a:cxnLst/>
            <a:rect r="r" b="b" t="t" l="l"/>
            <a:pathLst>
              <a:path h="1256958" w="1719718">
                <a:moveTo>
                  <a:pt x="0" y="0"/>
                </a:moveTo>
                <a:lnTo>
                  <a:pt x="1719718" y="0"/>
                </a:lnTo>
                <a:lnTo>
                  <a:pt x="1719718" y="1256958"/>
                </a:lnTo>
                <a:lnTo>
                  <a:pt x="0" y="12569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7661787">
            <a:off x="7356954" y="8152491"/>
            <a:ext cx="1449454" cy="1059419"/>
          </a:xfrm>
          <a:custGeom>
            <a:avLst/>
            <a:gdLst/>
            <a:ahLst/>
            <a:cxnLst/>
            <a:rect r="r" b="b" t="t" l="l"/>
            <a:pathLst>
              <a:path h="1059419" w="1449454">
                <a:moveTo>
                  <a:pt x="0" y="0"/>
                </a:moveTo>
                <a:lnTo>
                  <a:pt x="1449455" y="0"/>
                </a:lnTo>
                <a:lnTo>
                  <a:pt x="1449455" y="1059419"/>
                </a:lnTo>
                <a:lnTo>
                  <a:pt x="0" y="10594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941271" y="5378779"/>
            <a:ext cx="3335573" cy="3335573"/>
          </a:xfrm>
          <a:custGeom>
            <a:avLst/>
            <a:gdLst/>
            <a:ahLst/>
            <a:cxnLst/>
            <a:rect r="r" b="b" t="t" l="l"/>
            <a:pathLst>
              <a:path h="3335573" w="3335573">
                <a:moveTo>
                  <a:pt x="0" y="0"/>
                </a:moveTo>
                <a:lnTo>
                  <a:pt x="3335574" y="0"/>
                </a:lnTo>
                <a:lnTo>
                  <a:pt x="3335574" y="3335573"/>
                </a:lnTo>
                <a:lnTo>
                  <a:pt x="0" y="33355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841927">
            <a:off x="2471954" y="5567832"/>
            <a:ext cx="1321625" cy="1459626"/>
          </a:xfrm>
          <a:custGeom>
            <a:avLst/>
            <a:gdLst/>
            <a:ahLst/>
            <a:cxnLst/>
            <a:rect r="r" b="b" t="t" l="l"/>
            <a:pathLst>
              <a:path h="1459626" w="1321625">
                <a:moveTo>
                  <a:pt x="0" y="0"/>
                </a:moveTo>
                <a:lnTo>
                  <a:pt x="1321624" y="0"/>
                </a:lnTo>
                <a:lnTo>
                  <a:pt x="1321624" y="1459626"/>
                </a:lnTo>
                <a:lnTo>
                  <a:pt x="0" y="14596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286875" y="3059781"/>
            <a:ext cx="8784820" cy="6302153"/>
          </a:xfrm>
          <a:custGeom>
            <a:avLst/>
            <a:gdLst/>
            <a:ahLst/>
            <a:cxnLst/>
            <a:rect r="r" b="b" t="t" l="l"/>
            <a:pathLst>
              <a:path h="6302153" w="8784820">
                <a:moveTo>
                  <a:pt x="0" y="0"/>
                </a:moveTo>
                <a:lnTo>
                  <a:pt x="8784820" y="0"/>
                </a:lnTo>
                <a:lnTo>
                  <a:pt x="8784820" y="6302153"/>
                </a:lnTo>
                <a:lnTo>
                  <a:pt x="0" y="630215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7988" y="1015620"/>
            <a:ext cx="8896012" cy="2362810"/>
          </a:xfrm>
          <a:custGeom>
            <a:avLst/>
            <a:gdLst/>
            <a:ahLst/>
            <a:cxnLst/>
            <a:rect r="r" b="b" t="t" l="l"/>
            <a:pathLst>
              <a:path h="2362810" w="8896012">
                <a:moveTo>
                  <a:pt x="0" y="0"/>
                </a:moveTo>
                <a:lnTo>
                  <a:pt x="8896012" y="0"/>
                </a:lnTo>
                <a:lnTo>
                  <a:pt x="8896012" y="2362810"/>
                </a:lnTo>
                <a:lnTo>
                  <a:pt x="0" y="236281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827626" y="4235563"/>
            <a:ext cx="5719148" cy="505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1"/>
              </a:lnSpc>
            </a:pPr>
            <a:r>
              <a:rPr lang="en-US" sz="2986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DAB model in PLECS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10883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PLECS MODEL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572539" y="1309310"/>
            <a:ext cx="5719148" cy="120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1"/>
              </a:lnSpc>
            </a:pPr>
            <a:r>
              <a:rPr lang="en-US" sz="3486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Collection</a:t>
            </a:r>
          </a:p>
          <a:p>
            <a:pPr algn="ctr">
              <a:lnSpc>
                <a:spcPts val="4881"/>
              </a:lnSpc>
            </a:pPr>
            <a:r>
              <a:rPr lang="en-US" sz="3486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via Parallelization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342888" y="6926050"/>
            <a:ext cx="253234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ML MODEL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96465" y="7161276"/>
            <a:ext cx="339751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Estimated L value</a:t>
            </a:r>
          </a:p>
        </p:txBody>
      </p:sp>
    </p:spTree>
  </p:cSld>
  <p:clrMapOvr>
    <a:masterClrMapping/>
  </p:clrMapOvr>
  <p:transition spd="fast">
    <p:fade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835541">
            <a:off x="4895449" y="1458266"/>
            <a:ext cx="1719718" cy="1256958"/>
          </a:xfrm>
          <a:custGeom>
            <a:avLst/>
            <a:gdLst/>
            <a:ahLst/>
            <a:cxnLst/>
            <a:rect r="r" b="b" t="t" l="l"/>
            <a:pathLst>
              <a:path h="1256958" w="1719718">
                <a:moveTo>
                  <a:pt x="0" y="0"/>
                </a:moveTo>
                <a:lnTo>
                  <a:pt x="1719718" y="0"/>
                </a:lnTo>
                <a:lnTo>
                  <a:pt x="1719718" y="1256958"/>
                </a:lnTo>
                <a:lnTo>
                  <a:pt x="0" y="12569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51799">
            <a:off x="10899845" y="2925918"/>
            <a:ext cx="1436155" cy="1049699"/>
          </a:xfrm>
          <a:custGeom>
            <a:avLst/>
            <a:gdLst/>
            <a:ahLst/>
            <a:cxnLst/>
            <a:rect r="r" b="b" t="t" l="l"/>
            <a:pathLst>
              <a:path h="1049699" w="1436155">
                <a:moveTo>
                  <a:pt x="0" y="0"/>
                </a:moveTo>
                <a:lnTo>
                  <a:pt x="1436155" y="0"/>
                </a:lnTo>
                <a:lnTo>
                  <a:pt x="1436155" y="1049699"/>
                </a:lnTo>
                <a:lnTo>
                  <a:pt x="0" y="10496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124305" y="2105111"/>
            <a:ext cx="3335573" cy="3335573"/>
          </a:xfrm>
          <a:custGeom>
            <a:avLst/>
            <a:gdLst/>
            <a:ahLst/>
            <a:cxnLst/>
            <a:rect r="r" b="b" t="t" l="l"/>
            <a:pathLst>
              <a:path h="3335573" w="3335573">
                <a:moveTo>
                  <a:pt x="0" y="0"/>
                </a:moveTo>
                <a:lnTo>
                  <a:pt x="3335573" y="0"/>
                </a:lnTo>
                <a:lnTo>
                  <a:pt x="3335573" y="3335573"/>
                </a:lnTo>
                <a:lnTo>
                  <a:pt x="0" y="33355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10883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PLECS MODEL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96465" y="5716909"/>
            <a:ext cx="11723053" cy="3414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6"/>
              </a:lnSpc>
            </a:pPr>
            <a:r>
              <a:rPr lang="en-US" sz="3219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Collection                                                    No.</a:t>
            </a:r>
          </a:p>
          <a:p>
            <a:pPr algn="ctr">
              <a:lnSpc>
                <a:spcPts val="4506"/>
              </a:lnSpc>
            </a:pPr>
          </a:p>
          <a:p>
            <a:pPr algn="ctr" marL="695005" indent="-347503" lvl="1">
              <a:lnSpc>
                <a:spcPts val="4506"/>
              </a:lnSpc>
              <a:buAutoNum type="arabicPeriod" startAt="1"/>
            </a:pPr>
            <a:r>
              <a:rPr lang="en-US" sz="3219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  ( +-20% in steps of 0.2%)                                201 </a:t>
            </a:r>
          </a:p>
          <a:p>
            <a:pPr algn="ctr" marL="695005" indent="-347503" lvl="1">
              <a:lnSpc>
                <a:spcPts val="4506"/>
              </a:lnSpc>
              <a:buAutoNum type="arabicPeriod" startAt="1"/>
            </a:pPr>
            <a:r>
              <a:rPr lang="en-US" sz="3219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Phi(0 to 1.5 in steps of 0.05)                                31</a:t>
            </a:r>
          </a:p>
          <a:p>
            <a:pPr algn="ctr">
              <a:lnSpc>
                <a:spcPts val="4506"/>
              </a:lnSpc>
            </a:pPr>
            <a:r>
              <a:rPr lang="en-US" sz="3219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= 201*31=  6231 data</a:t>
            </a:r>
          </a:p>
          <a:p>
            <a:pPr algn="ctr">
              <a:lnSpc>
                <a:spcPts val="4506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7525921" y="3424600"/>
            <a:ext cx="253234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ML MODEL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5323" y="433322"/>
            <a:ext cx="5132843" cy="3718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5"/>
              </a:lnSpc>
            </a:pPr>
          </a:p>
          <a:p>
            <a:pPr algn="ctr">
              <a:lnSpc>
                <a:spcPts val="5935"/>
              </a:lnSpc>
            </a:pPr>
          </a:p>
          <a:p>
            <a:pPr algn="ctr" marL="915355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Phi</a:t>
            </a:r>
          </a:p>
          <a:p>
            <a:pPr algn="ctr" marL="915355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current(I1,I2)</a:t>
            </a:r>
          </a:p>
          <a:p>
            <a:pPr algn="ctr" marL="915355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Voltage(V1,V2)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183778" y="1004869"/>
            <a:ext cx="4046750" cy="3034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6"/>
              </a:lnSpc>
            </a:pPr>
          </a:p>
          <a:p>
            <a:pPr algn="ctr">
              <a:lnSpc>
                <a:spcPts val="7136"/>
              </a:lnSpc>
            </a:pPr>
          </a:p>
          <a:p>
            <a:pPr algn="ctr">
              <a:lnSpc>
                <a:spcPts val="10076"/>
              </a:lnSpc>
            </a:pPr>
            <a:r>
              <a:rPr lang="en-US" sz="7197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</a:t>
            </a:r>
          </a:p>
        </p:txBody>
      </p:sp>
    </p:spTree>
  </p:cSld>
  <p:clrMapOvr>
    <a:masterClrMapping/>
  </p:clrMapOvr>
  <p:transition spd="fast">
    <p:fade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661197">
            <a:off x="8041123" y="5210290"/>
            <a:ext cx="1321625" cy="1459626"/>
          </a:xfrm>
          <a:custGeom>
            <a:avLst/>
            <a:gdLst/>
            <a:ahLst/>
            <a:cxnLst/>
            <a:rect r="r" b="b" t="t" l="l"/>
            <a:pathLst>
              <a:path h="1459626" w="1321625">
                <a:moveTo>
                  <a:pt x="0" y="0"/>
                </a:moveTo>
                <a:lnTo>
                  <a:pt x="1321625" y="0"/>
                </a:lnTo>
                <a:lnTo>
                  <a:pt x="1321625" y="1459626"/>
                </a:lnTo>
                <a:lnTo>
                  <a:pt x="0" y="1459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96465" y="1322547"/>
            <a:ext cx="11779071" cy="7525517"/>
          </a:xfrm>
          <a:custGeom>
            <a:avLst/>
            <a:gdLst/>
            <a:ahLst/>
            <a:cxnLst/>
            <a:rect r="r" b="b" t="t" l="l"/>
            <a:pathLst>
              <a:path h="7525517" w="11779071">
                <a:moveTo>
                  <a:pt x="0" y="0"/>
                </a:moveTo>
                <a:lnTo>
                  <a:pt x="11779070" y="0"/>
                </a:lnTo>
                <a:lnTo>
                  <a:pt x="11779070" y="7525517"/>
                </a:lnTo>
                <a:lnTo>
                  <a:pt x="0" y="75255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93066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1740553"/>
            <a:ext cx="8823550" cy="4920890"/>
          </a:xfrm>
          <a:custGeom>
            <a:avLst/>
            <a:gdLst/>
            <a:ahLst/>
            <a:cxnLst/>
            <a:rect r="r" b="b" t="t" l="l"/>
            <a:pathLst>
              <a:path h="4920890" w="8823550">
                <a:moveTo>
                  <a:pt x="0" y="0"/>
                </a:moveTo>
                <a:lnTo>
                  <a:pt x="8823550" y="0"/>
                </a:lnTo>
                <a:lnTo>
                  <a:pt x="8823550" y="4920889"/>
                </a:lnTo>
                <a:lnTo>
                  <a:pt x="0" y="49208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359" t="0" r="-7905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32252" y="-91734"/>
            <a:ext cx="12598971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of the DAB Converter Topology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16480" y="943777"/>
            <a:ext cx="7439805" cy="374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Applications:</a:t>
            </a:r>
          </a:p>
          <a:p>
            <a:pPr algn="l">
              <a:lnSpc>
                <a:spcPts val="3240"/>
              </a:lnSpc>
            </a:pP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battery systems, renewable energy, solid-state transformers, and low- to medium-voltage grid applications.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as distributed renewable energy systems (PV or wind, residential loads, battery storage), EV charging (dc or ac grid, HV battery, LV battery/vehicle load), space power supply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19997" y="4942011"/>
            <a:ext cx="7439805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Project Target: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Estimation of various Parameters of DAB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 the Power loss by using the estimated parameter and predicting optimal point of operation</a:t>
            </a:r>
          </a:p>
        </p:txBody>
      </p:sp>
    </p:spTree>
  </p:cSld>
  <p:clrMapOvr>
    <a:masterClrMapping/>
  </p:clrMapOvr>
  <p:transition spd="fast">
    <p:fade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576258" y="3340342"/>
            <a:ext cx="8822408" cy="5914201"/>
          </a:xfrm>
          <a:custGeom>
            <a:avLst/>
            <a:gdLst/>
            <a:ahLst/>
            <a:cxnLst/>
            <a:rect r="r" b="b" t="t" l="l"/>
            <a:pathLst>
              <a:path h="5914201" w="8822408">
                <a:moveTo>
                  <a:pt x="0" y="0"/>
                </a:moveTo>
                <a:lnTo>
                  <a:pt x="8822409" y="0"/>
                </a:lnTo>
                <a:lnTo>
                  <a:pt x="8822409" y="5914201"/>
                </a:lnTo>
                <a:lnTo>
                  <a:pt x="0" y="59142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901" t="0" r="-1735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1843" y="1260668"/>
            <a:ext cx="8512157" cy="4788088"/>
          </a:xfrm>
          <a:custGeom>
            <a:avLst/>
            <a:gdLst/>
            <a:ahLst/>
            <a:cxnLst/>
            <a:rect r="r" b="b" t="t" l="l"/>
            <a:pathLst>
              <a:path h="4788088" w="8512157">
                <a:moveTo>
                  <a:pt x="0" y="0"/>
                </a:moveTo>
                <a:lnTo>
                  <a:pt x="8512157" y="0"/>
                </a:lnTo>
                <a:lnTo>
                  <a:pt x="8512157" y="4788088"/>
                </a:lnTo>
                <a:lnTo>
                  <a:pt x="0" y="47880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661197">
            <a:off x="8041123" y="5210290"/>
            <a:ext cx="1321625" cy="1459626"/>
          </a:xfrm>
          <a:custGeom>
            <a:avLst/>
            <a:gdLst/>
            <a:ahLst/>
            <a:cxnLst/>
            <a:rect r="r" b="b" t="t" l="l"/>
            <a:pathLst>
              <a:path h="1459626" w="1321625">
                <a:moveTo>
                  <a:pt x="0" y="0"/>
                </a:moveTo>
                <a:lnTo>
                  <a:pt x="1321625" y="0"/>
                </a:lnTo>
                <a:lnTo>
                  <a:pt x="1321625" y="1459626"/>
                </a:lnTo>
                <a:lnTo>
                  <a:pt x="0" y="14596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93066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-1 (RANDOM FOREST 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957041" y="1728976"/>
            <a:ext cx="5185748" cy="66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1"/>
              </a:lnSpc>
            </a:pPr>
            <a:r>
              <a:rPr lang="en-US" sz="388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RANDOM FOREST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6224999"/>
            <a:ext cx="5185748" cy="66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1"/>
              </a:lnSpc>
            </a:pPr>
            <a:r>
              <a:rPr lang="en-US" sz="388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TREE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2120" y="7093416"/>
            <a:ext cx="551232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 Prone To overfitting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31843" y="7807791"/>
            <a:ext cx="551232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Poor Generalization</a:t>
            </a:r>
          </a:p>
        </p:txBody>
      </p:sp>
    </p:spTree>
  </p:cSld>
  <p:clrMapOvr>
    <a:masterClrMapping/>
  </p:clrMapOvr>
  <p:transition spd="fast">
    <p:fade/>
  </p:transition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4263" y="1338445"/>
            <a:ext cx="14968525" cy="7919855"/>
          </a:xfrm>
          <a:custGeom>
            <a:avLst/>
            <a:gdLst/>
            <a:ahLst/>
            <a:cxnLst/>
            <a:rect r="r" b="b" t="t" l="l"/>
            <a:pathLst>
              <a:path h="7919855" w="14968525">
                <a:moveTo>
                  <a:pt x="0" y="0"/>
                </a:moveTo>
                <a:lnTo>
                  <a:pt x="14968525" y="0"/>
                </a:lnTo>
                <a:lnTo>
                  <a:pt x="14968525" y="7919855"/>
                </a:lnTo>
                <a:lnTo>
                  <a:pt x="0" y="79198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986" t="-8621" r="-11185" b="-3798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322336" y="7153900"/>
            <a:ext cx="8470364" cy="1038035"/>
          </a:xfrm>
          <a:custGeom>
            <a:avLst/>
            <a:gdLst/>
            <a:ahLst/>
            <a:cxnLst/>
            <a:rect r="r" b="b" t="t" l="l"/>
            <a:pathLst>
              <a:path h="1038035" w="8470364">
                <a:moveTo>
                  <a:pt x="0" y="0"/>
                </a:moveTo>
                <a:lnTo>
                  <a:pt x="8470364" y="0"/>
                </a:lnTo>
                <a:lnTo>
                  <a:pt x="8470364" y="1038035"/>
                </a:lnTo>
                <a:lnTo>
                  <a:pt x="0" y="10380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93066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-1 (RANDOM FOREST 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01758" y="6288395"/>
            <a:ext cx="6041030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0.33%</a:t>
            </a:r>
          </a:p>
        </p:txBody>
      </p:sp>
    </p:spTree>
  </p:cSld>
  <p:clrMapOvr>
    <a:masterClrMapping/>
  </p:clrMapOvr>
  <p:transition spd="fast">
    <p:fade/>
  </p:transition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545861" y="1424439"/>
            <a:ext cx="13681788" cy="8209073"/>
          </a:xfrm>
          <a:custGeom>
            <a:avLst/>
            <a:gdLst/>
            <a:ahLst/>
            <a:cxnLst/>
            <a:rect r="r" b="b" t="t" l="l"/>
            <a:pathLst>
              <a:path h="8209073" w="13681788">
                <a:moveTo>
                  <a:pt x="0" y="0"/>
                </a:moveTo>
                <a:lnTo>
                  <a:pt x="13681788" y="0"/>
                </a:lnTo>
                <a:lnTo>
                  <a:pt x="13681788" y="8209073"/>
                </a:lnTo>
                <a:lnTo>
                  <a:pt x="0" y="82090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93066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-1 (RANDOM FOREST 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6465" y="5355709"/>
            <a:ext cx="5599593" cy="2106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3"/>
              </a:lnSpc>
            </a:pPr>
            <a:r>
              <a:rPr lang="en-US" sz="4023">
                <a:solidFill>
                  <a:srgbClr val="00B05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L(Analytic) </a:t>
            </a:r>
            <a:r>
              <a:rPr lang="en-US" sz="402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should be </a:t>
            </a:r>
          </a:p>
          <a:p>
            <a:pPr algn="ctr">
              <a:lnSpc>
                <a:spcPts val="5633"/>
              </a:lnSpc>
            </a:pPr>
            <a:r>
              <a:rPr lang="en-US" sz="402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greater than</a:t>
            </a:r>
          </a:p>
          <a:p>
            <a:pPr algn="ctr">
              <a:lnSpc>
                <a:spcPts val="5633"/>
              </a:lnSpc>
            </a:pPr>
            <a:r>
              <a:rPr lang="en-US" sz="40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4023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L(Actual &amp; Prediction)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2902" y="3693741"/>
            <a:ext cx="380032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Lossless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96465" y="1850361"/>
            <a:ext cx="6332886" cy="1690980"/>
            <a:chOff x="0" y="0"/>
            <a:chExt cx="8443848" cy="225464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443848" cy="2254640"/>
            </a:xfrm>
            <a:custGeom>
              <a:avLst/>
              <a:gdLst/>
              <a:ahLst/>
              <a:cxnLst/>
              <a:rect r="r" b="b" t="t" l="l"/>
              <a:pathLst>
                <a:path h="2254640" w="8443848">
                  <a:moveTo>
                    <a:pt x="0" y="0"/>
                  </a:moveTo>
                  <a:lnTo>
                    <a:pt x="8443848" y="0"/>
                  </a:lnTo>
                  <a:lnTo>
                    <a:pt x="8443848" y="2254640"/>
                  </a:lnTo>
                  <a:lnTo>
                    <a:pt x="0" y="22546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658861" y="7908311"/>
            <a:ext cx="4887000" cy="902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7"/>
              </a:lnSpc>
            </a:pPr>
            <a:r>
              <a:rPr lang="en-US" sz="5348">
                <a:solidFill>
                  <a:srgbClr val="3333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Average: 3%</a:t>
            </a:r>
          </a:p>
        </p:txBody>
      </p:sp>
    </p:spTree>
  </p:cSld>
  <p:clrMapOvr>
    <a:masterClrMapping/>
  </p:clrMapOvr>
  <p:transition spd="fast">
    <p:fade/>
  </p:transition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40769" y="761604"/>
            <a:ext cx="16173958" cy="9183852"/>
          </a:xfrm>
          <a:custGeom>
            <a:avLst/>
            <a:gdLst/>
            <a:ahLst/>
            <a:cxnLst/>
            <a:rect r="r" b="b" t="t" l="l"/>
            <a:pathLst>
              <a:path h="9183852" w="16173958">
                <a:moveTo>
                  <a:pt x="0" y="0"/>
                </a:moveTo>
                <a:lnTo>
                  <a:pt x="16173957" y="0"/>
                </a:lnTo>
                <a:lnTo>
                  <a:pt x="16173957" y="9183851"/>
                </a:lnTo>
                <a:lnTo>
                  <a:pt x="0" y="91838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65" t="-8130" r="-1165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426992" y="7458282"/>
            <a:ext cx="3042162" cy="907117"/>
          </a:xfrm>
          <a:custGeom>
            <a:avLst/>
            <a:gdLst/>
            <a:ahLst/>
            <a:cxnLst/>
            <a:rect r="r" b="b" t="t" l="l"/>
            <a:pathLst>
              <a:path h="907117" w="3042162">
                <a:moveTo>
                  <a:pt x="0" y="0"/>
                </a:moveTo>
                <a:lnTo>
                  <a:pt x="3042161" y="0"/>
                </a:lnTo>
                <a:lnTo>
                  <a:pt x="3042161" y="907117"/>
                </a:lnTo>
                <a:lnTo>
                  <a:pt x="0" y="9071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93066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-1 (RANDOM FOREST 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378340" y="1979022"/>
            <a:ext cx="3528897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 vs POWER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439575" y="7588308"/>
            <a:ext cx="554788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Phi Variation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378340" y="3911843"/>
            <a:ext cx="3528897" cy="2601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Power increases with increase in Phi for a fixed 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27961" y="7420668"/>
            <a:ext cx="581824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333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0.1 to 1.5</a:t>
            </a:r>
          </a:p>
        </p:txBody>
      </p:sp>
    </p:spTree>
  </p:cSld>
  <p:clrMapOvr>
    <a:masterClrMapping/>
  </p:clrMapOvr>
  <p:transition spd="fast">
    <p:fade/>
  </p:transition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823738" y="556679"/>
            <a:ext cx="15521197" cy="9312718"/>
          </a:xfrm>
          <a:custGeom>
            <a:avLst/>
            <a:gdLst/>
            <a:ahLst/>
            <a:cxnLst/>
            <a:rect r="r" b="b" t="t" l="l"/>
            <a:pathLst>
              <a:path h="9312718" w="15521197">
                <a:moveTo>
                  <a:pt x="0" y="0"/>
                </a:moveTo>
                <a:lnTo>
                  <a:pt x="15521197" y="0"/>
                </a:lnTo>
                <a:lnTo>
                  <a:pt x="15521197" y="9312718"/>
                </a:lnTo>
                <a:lnTo>
                  <a:pt x="0" y="93127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93066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-1 (RANDOM FOREST 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78340" y="1979022"/>
            <a:ext cx="3528897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 vs POWER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5254330" y="7458282"/>
            <a:ext cx="3042162" cy="907117"/>
          </a:xfrm>
          <a:custGeom>
            <a:avLst/>
            <a:gdLst/>
            <a:ahLst/>
            <a:cxnLst/>
            <a:rect r="r" b="b" t="t" l="l"/>
            <a:pathLst>
              <a:path h="907117" w="3042162">
                <a:moveTo>
                  <a:pt x="0" y="0"/>
                </a:moveTo>
                <a:lnTo>
                  <a:pt x="3042161" y="0"/>
                </a:lnTo>
                <a:lnTo>
                  <a:pt x="3042161" y="907117"/>
                </a:lnTo>
                <a:lnTo>
                  <a:pt x="0" y="9071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285172" y="7588308"/>
            <a:ext cx="554788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Phi Variation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378340" y="3911843"/>
            <a:ext cx="3528897" cy="2601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Power increases with increase in Phi for a fixed 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31844" y="7478304"/>
            <a:ext cx="581824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333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0.1 to 1.5</a:t>
            </a:r>
          </a:p>
        </p:txBody>
      </p:sp>
    </p:spTree>
  </p:cSld>
  <p:clrMapOvr>
    <a:masterClrMapping/>
  </p:clrMapOvr>
  <p:transition spd="fast">
    <p:fade/>
  </p:transition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50933" y="393969"/>
            <a:ext cx="15964509" cy="9578706"/>
          </a:xfrm>
          <a:custGeom>
            <a:avLst/>
            <a:gdLst/>
            <a:ahLst/>
            <a:cxnLst/>
            <a:rect r="r" b="b" t="t" l="l"/>
            <a:pathLst>
              <a:path h="9578706" w="15964509">
                <a:moveTo>
                  <a:pt x="0" y="0"/>
                </a:moveTo>
                <a:lnTo>
                  <a:pt x="15964509" y="0"/>
                </a:lnTo>
                <a:lnTo>
                  <a:pt x="15964509" y="9578706"/>
                </a:lnTo>
                <a:lnTo>
                  <a:pt x="0" y="95787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101838" y="3524959"/>
            <a:ext cx="3042162" cy="907117"/>
          </a:xfrm>
          <a:custGeom>
            <a:avLst/>
            <a:gdLst/>
            <a:ahLst/>
            <a:cxnLst/>
            <a:rect r="r" b="b" t="t" l="l"/>
            <a:pathLst>
              <a:path h="907117" w="3042162">
                <a:moveTo>
                  <a:pt x="0" y="0"/>
                </a:moveTo>
                <a:lnTo>
                  <a:pt x="3042162" y="0"/>
                </a:lnTo>
                <a:lnTo>
                  <a:pt x="3042162" y="907117"/>
                </a:lnTo>
                <a:lnTo>
                  <a:pt x="0" y="9071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93066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-1 (RANDOM FOREST 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378340" y="1979022"/>
            <a:ext cx="3528897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 vs POWER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09126" y="3201426"/>
            <a:ext cx="554788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Phi Variation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378340" y="3911843"/>
            <a:ext cx="3528897" cy="2601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Power increases with increase in Phi for a fixed 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938764" y="4256405"/>
            <a:ext cx="581824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3333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0.1 to 1.5</a:t>
            </a:r>
          </a:p>
        </p:txBody>
      </p:sp>
    </p:spTree>
  </p:cSld>
  <p:clrMapOvr>
    <a:masterClrMapping/>
  </p:clrMapOvr>
  <p:transition spd="fast">
    <p:fade/>
  </p:transition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5898" y="134920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 PLANS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2128837"/>
            <a:ext cx="18096548" cy="5659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0"/>
              </a:lnSpc>
            </a:pPr>
            <a:r>
              <a:rPr lang="en-US" sz="5300">
                <a:solidFill>
                  <a:srgbClr val="00B05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=&gt;</a:t>
            </a:r>
            <a:r>
              <a:rPr lang="en-US" sz="5300">
                <a:solidFill>
                  <a:srgbClr val="00B05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Collect data with more parameters(deltas)</a:t>
            </a:r>
          </a:p>
          <a:p>
            <a:pPr algn="ctr">
              <a:lnSpc>
                <a:spcPts val="7420"/>
              </a:lnSpc>
            </a:pPr>
            <a:r>
              <a:rPr lang="en-US" sz="5300">
                <a:solidFill>
                  <a:srgbClr val="00B05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using simulation and mathematical models</a:t>
            </a:r>
          </a:p>
          <a:p>
            <a:pPr algn="ctr">
              <a:lnSpc>
                <a:spcPts val="7420"/>
              </a:lnSpc>
            </a:pPr>
            <a:r>
              <a:rPr lang="en-US" sz="5300">
                <a:solidFill>
                  <a:srgbClr val="00B05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=&gt;</a:t>
            </a:r>
            <a:r>
              <a:rPr lang="en-US" sz="5300">
                <a:solidFill>
                  <a:srgbClr val="00B05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Using Physics constraints as loss in MODEL</a:t>
            </a:r>
          </a:p>
          <a:p>
            <a:pPr algn="ctr">
              <a:lnSpc>
                <a:spcPts val="7420"/>
              </a:lnSpc>
            </a:pPr>
            <a:r>
              <a:rPr lang="en-US" sz="5300">
                <a:solidFill>
                  <a:srgbClr val="00B05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=&gt; Find a model which require Less data </a:t>
            </a:r>
          </a:p>
          <a:p>
            <a:pPr algn="ctr">
              <a:lnSpc>
                <a:spcPts val="7420"/>
              </a:lnSpc>
            </a:pPr>
            <a:r>
              <a:rPr lang="en-US" sz="5300">
                <a:solidFill>
                  <a:srgbClr val="00B05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and gives satisfactory results</a:t>
            </a:r>
          </a:p>
          <a:p>
            <a:pPr algn="ctr">
              <a:lnSpc>
                <a:spcPts val="8120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10883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PLECS MODEL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1843" y="1710073"/>
            <a:ext cx="16420286" cy="6375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2"/>
              </a:lnSpc>
            </a:pPr>
            <a:r>
              <a:rPr lang="en-US" sz="4508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Collection                                                    No.</a:t>
            </a:r>
          </a:p>
          <a:p>
            <a:pPr algn="ctr">
              <a:lnSpc>
                <a:spcPts val="6312"/>
              </a:lnSpc>
            </a:pPr>
          </a:p>
          <a:p>
            <a:pPr algn="ctr" marL="973483" indent="-486741" lvl="1">
              <a:lnSpc>
                <a:spcPts val="6312"/>
              </a:lnSpc>
              <a:buAutoNum type="arabicPeriod" startAt="1"/>
            </a:pPr>
            <a:r>
              <a:rPr lang="en-US" sz="4508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  ( +-20% in steps of 0.8%)                                51 </a:t>
            </a:r>
          </a:p>
          <a:p>
            <a:pPr algn="ctr" marL="973483" indent="-486741" lvl="1">
              <a:lnSpc>
                <a:spcPts val="6312"/>
              </a:lnSpc>
              <a:buAutoNum type="arabicPeriod" startAt="1"/>
            </a:pPr>
            <a:r>
              <a:rPr lang="en-US" sz="4508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Phi(0 to 1.5 in steps of 0.1)                                16</a:t>
            </a:r>
          </a:p>
          <a:p>
            <a:pPr algn="ctr" marL="973483" indent="-486741" lvl="1">
              <a:lnSpc>
                <a:spcPts val="6312"/>
              </a:lnSpc>
              <a:buAutoNum type="arabicPeriod" startAt="1"/>
            </a:pPr>
            <a:r>
              <a:rPr lang="en-US" sz="4508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del1 (0 to 1.4 in steps of 0.2)                              8 </a:t>
            </a:r>
          </a:p>
          <a:p>
            <a:pPr algn="ctr" marL="973483" indent="-486741" lvl="1">
              <a:lnSpc>
                <a:spcPts val="6312"/>
              </a:lnSpc>
              <a:buAutoNum type="arabicPeriod" startAt="1"/>
            </a:pPr>
            <a:r>
              <a:rPr lang="en-US" sz="4508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del2 (0 to 1.4 in steps of 0.2)                             8</a:t>
            </a:r>
          </a:p>
          <a:p>
            <a:pPr algn="ctr">
              <a:lnSpc>
                <a:spcPts val="6312"/>
              </a:lnSpc>
            </a:pPr>
            <a:r>
              <a:rPr lang="en-US" sz="4508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= 51*16*8*8=  27000 data</a:t>
            </a:r>
          </a:p>
          <a:p>
            <a:pPr algn="ctr">
              <a:lnSpc>
                <a:spcPts val="6312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835541">
            <a:off x="13932925" y="1868721"/>
            <a:ext cx="1719718" cy="1256958"/>
          </a:xfrm>
          <a:custGeom>
            <a:avLst/>
            <a:gdLst/>
            <a:ahLst/>
            <a:cxnLst/>
            <a:rect r="r" b="b" t="t" l="l"/>
            <a:pathLst>
              <a:path h="1256958" w="1719718">
                <a:moveTo>
                  <a:pt x="0" y="0"/>
                </a:moveTo>
                <a:lnTo>
                  <a:pt x="1719718" y="0"/>
                </a:lnTo>
                <a:lnTo>
                  <a:pt x="1719718" y="1256957"/>
                </a:lnTo>
                <a:lnTo>
                  <a:pt x="0" y="12569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96465" y="1070005"/>
            <a:ext cx="13117678" cy="8188295"/>
          </a:xfrm>
          <a:custGeom>
            <a:avLst/>
            <a:gdLst/>
            <a:ahLst/>
            <a:cxnLst/>
            <a:rect r="r" b="b" t="t" l="l"/>
            <a:pathLst>
              <a:path h="8188295" w="13117678">
                <a:moveTo>
                  <a:pt x="0" y="0"/>
                </a:moveTo>
                <a:lnTo>
                  <a:pt x="13117678" y="0"/>
                </a:lnTo>
                <a:lnTo>
                  <a:pt x="13117678" y="8188295"/>
                </a:lnTo>
                <a:lnTo>
                  <a:pt x="0" y="81882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122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10883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DERIVED FEATURE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14556" y="2555985"/>
            <a:ext cx="4281992" cy="1851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6"/>
              </a:lnSpc>
            </a:pPr>
          </a:p>
          <a:p>
            <a:pPr algn="ctr">
              <a:lnSpc>
                <a:spcPts val="3996"/>
              </a:lnSpc>
            </a:pPr>
          </a:p>
          <a:p>
            <a:pPr algn="ctr">
              <a:lnSpc>
                <a:spcPts val="7106"/>
              </a:lnSpc>
            </a:pPr>
            <a:r>
              <a:rPr lang="en-US" sz="5076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L_Analytical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2835541">
            <a:off x="14237783" y="5418354"/>
            <a:ext cx="1719718" cy="1256958"/>
          </a:xfrm>
          <a:custGeom>
            <a:avLst/>
            <a:gdLst/>
            <a:ahLst/>
            <a:cxnLst/>
            <a:rect r="r" b="b" t="t" l="l"/>
            <a:pathLst>
              <a:path h="1256958" w="1719718">
                <a:moveTo>
                  <a:pt x="0" y="0"/>
                </a:moveTo>
                <a:lnTo>
                  <a:pt x="1719718" y="0"/>
                </a:lnTo>
                <a:lnTo>
                  <a:pt x="1719718" y="1256958"/>
                </a:lnTo>
                <a:lnTo>
                  <a:pt x="0" y="12569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4211235" y="5644677"/>
            <a:ext cx="4281992" cy="1851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6"/>
              </a:lnSpc>
            </a:pPr>
          </a:p>
          <a:p>
            <a:pPr algn="ctr">
              <a:lnSpc>
                <a:spcPts val="3996"/>
              </a:lnSpc>
            </a:pPr>
          </a:p>
          <a:p>
            <a:pPr algn="ctr">
              <a:lnSpc>
                <a:spcPts val="7106"/>
              </a:lnSpc>
            </a:pPr>
            <a:r>
              <a:rPr lang="en-US" sz="5076">
                <a:solidFill>
                  <a:srgbClr val="00B05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loss</a:t>
            </a:r>
          </a:p>
        </p:txBody>
      </p:sp>
    </p:spTree>
  </p:cSld>
  <p:clrMapOvr>
    <a:masterClrMapping/>
  </p:clrMapOvr>
  <p:transition spd="fast">
    <p:fade/>
  </p:transition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835541">
            <a:off x="5731149" y="2923243"/>
            <a:ext cx="1719718" cy="1256958"/>
          </a:xfrm>
          <a:custGeom>
            <a:avLst/>
            <a:gdLst/>
            <a:ahLst/>
            <a:cxnLst/>
            <a:rect r="r" b="b" t="t" l="l"/>
            <a:pathLst>
              <a:path h="1256958" w="1719718">
                <a:moveTo>
                  <a:pt x="0" y="0"/>
                </a:moveTo>
                <a:lnTo>
                  <a:pt x="1719718" y="0"/>
                </a:lnTo>
                <a:lnTo>
                  <a:pt x="1719718" y="1256958"/>
                </a:lnTo>
                <a:lnTo>
                  <a:pt x="0" y="12569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51799">
            <a:off x="11545978" y="3321084"/>
            <a:ext cx="1436155" cy="1049699"/>
          </a:xfrm>
          <a:custGeom>
            <a:avLst/>
            <a:gdLst/>
            <a:ahLst/>
            <a:cxnLst/>
            <a:rect r="r" b="b" t="t" l="l"/>
            <a:pathLst>
              <a:path h="1049699" w="1436155">
                <a:moveTo>
                  <a:pt x="0" y="0"/>
                </a:moveTo>
                <a:lnTo>
                  <a:pt x="1436155" y="0"/>
                </a:lnTo>
                <a:lnTo>
                  <a:pt x="1436155" y="1049698"/>
                </a:lnTo>
                <a:lnTo>
                  <a:pt x="0" y="10496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848205" y="2574621"/>
            <a:ext cx="3335573" cy="3335573"/>
          </a:xfrm>
          <a:custGeom>
            <a:avLst/>
            <a:gdLst/>
            <a:ahLst/>
            <a:cxnLst/>
            <a:rect r="r" b="b" t="t" l="l"/>
            <a:pathLst>
              <a:path h="3335573" w="3335573">
                <a:moveTo>
                  <a:pt x="0" y="0"/>
                </a:moveTo>
                <a:lnTo>
                  <a:pt x="3335573" y="0"/>
                </a:lnTo>
                <a:lnTo>
                  <a:pt x="3335573" y="3335573"/>
                </a:lnTo>
                <a:lnTo>
                  <a:pt x="0" y="33355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10883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 MODEL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49821" y="3979846"/>
            <a:ext cx="253234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ML MODEL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95323" y="433322"/>
            <a:ext cx="5132843" cy="5218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5"/>
              </a:lnSpc>
            </a:pPr>
          </a:p>
          <a:p>
            <a:pPr algn="ctr">
              <a:lnSpc>
                <a:spcPts val="5935"/>
              </a:lnSpc>
            </a:pPr>
          </a:p>
          <a:p>
            <a:pPr algn="ctr" marL="915355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Phi,del1,del2</a:t>
            </a:r>
          </a:p>
          <a:p>
            <a:pPr algn="ctr" marL="915355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current(I1,I2)</a:t>
            </a:r>
          </a:p>
          <a:p>
            <a:pPr algn="ctr" marL="915355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Voltage(V1,V2)</a:t>
            </a:r>
          </a:p>
          <a:p>
            <a:pPr algn="ctr" marL="915355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L_Analytical</a:t>
            </a:r>
          </a:p>
          <a:p>
            <a:pPr algn="ctr" marL="915355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loss(P1-P2)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964087" y="1981970"/>
            <a:ext cx="4046750" cy="3034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6"/>
              </a:lnSpc>
            </a:pPr>
          </a:p>
          <a:p>
            <a:pPr algn="ctr">
              <a:lnSpc>
                <a:spcPts val="7136"/>
              </a:lnSpc>
            </a:pPr>
          </a:p>
          <a:p>
            <a:pPr algn="ctr">
              <a:lnSpc>
                <a:spcPts val="10076"/>
              </a:lnSpc>
            </a:pPr>
            <a:r>
              <a:rPr lang="en-US" sz="7197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391686" y="3009489"/>
            <a:ext cx="976878" cy="416814"/>
            <a:chOff x="0" y="0"/>
            <a:chExt cx="1302504" cy="5557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00" y="12700"/>
              <a:ext cx="1277112" cy="530352"/>
            </a:xfrm>
            <a:custGeom>
              <a:avLst/>
              <a:gdLst/>
              <a:ahLst/>
              <a:cxnLst/>
              <a:rect r="r" b="b" t="t" l="l"/>
              <a:pathLst>
                <a:path h="530352" w="1277112">
                  <a:moveTo>
                    <a:pt x="0" y="132588"/>
                  </a:moveTo>
                  <a:lnTo>
                    <a:pt x="1004697" y="132588"/>
                  </a:lnTo>
                  <a:lnTo>
                    <a:pt x="1004697" y="0"/>
                  </a:lnTo>
                  <a:lnTo>
                    <a:pt x="1277112" y="265176"/>
                  </a:lnTo>
                  <a:lnTo>
                    <a:pt x="1004697" y="530352"/>
                  </a:lnTo>
                  <a:lnTo>
                    <a:pt x="1004697" y="397764"/>
                  </a:lnTo>
                  <a:lnTo>
                    <a:pt x="0" y="397764"/>
                  </a:lnTo>
                  <a:close/>
                </a:path>
              </a:pathLst>
            </a:custGeom>
            <a:solidFill>
              <a:srgbClr val="4472C4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-1016"/>
              <a:ext cx="1302512" cy="557784"/>
            </a:xfrm>
            <a:custGeom>
              <a:avLst/>
              <a:gdLst/>
              <a:ahLst/>
              <a:cxnLst/>
              <a:rect r="r" b="b" t="t" l="l"/>
              <a:pathLst>
                <a:path h="557784" w="1302512">
                  <a:moveTo>
                    <a:pt x="12700" y="133604"/>
                  </a:moveTo>
                  <a:lnTo>
                    <a:pt x="1017397" y="133604"/>
                  </a:lnTo>
                  <a:lnTo>
                    <a:pt x="1017397" y="146304"/>
                  </a:lnTo>
                  <a:lnTo>
                    <a:pt x="1004697" y="146304"/>
                  </a:lnTo>
                  <a:lnTo>
                    <a:pt x="1004697" y="13716"/>
                  </a:lnTo>
                  <a:cubicBezTo>
                    <a:pt x="1004697" y="8636"/>
                    <a:pt x="1007745" y="4064"/>
                    <a:pt x="1012444" y="2032"/>
                  </a:cubicBezTo>
                  <a:cubicBezTo>
                    <a:pt x="1017143" y="0"/>
                    <a:pt x="1022604" y="1016"/>
                    <a:pt x="1026287" y="4572"/>
                  </a:cubicBezTo>
                  <a:lnTo>
                    <a:pt x="1298702" y="269748"/>
                  </a:lnTo>
                  <a:cubicBezTo>
                    <a:pt x="1301115" y="272161"/>
                    <a:pt x="1302512" y="275463"/>
                    <a:pt x="1302512" y="278892"/>
                  </a:cubicBezTo>
                  <a:cubicBezTo>
                    <a:pt x="1302512" y="282321"/>
                    <a:pt x="1301115" y="285623"/>
                    <a:pt x="1298702" y="288036"/>
                  </a:cubicBezTo>
                  <a:lnTo>
                    <a:pt x="1026160" y="553212"/>
                  </a:lnTo>
                  <a:cubicBezTo>
                    <a:pt x="1022477" y="556768"/>
                    <a:pt x="1017016" y="557784"/>
                    <a:pt x="1012317" y="555752"/>
                  </a:cubicBezTo>
                  <a:cubicBezTo>
                    <a:pt x="1007618" y="553720"/>
                    <a:pt x="1004570" y="549148"/>
                    <a:pt x="1004570" y="544068"/>
                  </a:cubicBezTo>
                  <a:lnTo>
                    <a:pt x="1004570" y="411480"/>
                  </a:lnTo>
                  <a:lnTo>
                    <a:pt x="1017270" y="411480"/>
                  </a:lnTo>
                  <a:lnTo>
                    <a:pt x="1017270" y="424180"/>
                  </a:lnTo>
                  <a:lnTo>
                    <a:pt x="12700" y="424180"/>
                  </a:lnTo>
                  <a:cubicBezTo>
                    <a:pt x="5715" y="424180"/>
                    <a:pt x="0" y="418465"/>
                    <a:pt x="0" y="411480"/>
                  </a:cubicBezTo>
                  <a:lnTo>
                    <a:pt x="0" y="146304"/>
                  </a:lnTo>
                  <a:cubicBezTo>
                    <a:pt x="0" y="139319"/>
                    <a:pt x="5715" y="133604"/>
                    <a:pt x="12700" y="133604"/>
                  </a:cubicBezTo>
                  <a:moveTo>
                    <a:pt x="12700" y="159004"/>
                  </a:moveTo>
                  <a:lnTo>
                    <a:pt x="12700" y="146304"/>
                  </a:lnTo>
                  <a:lnTo>
                    <a:pt x="25400" y="146304"/>
                  </a:lnTo>
                  <a:lnTo>
                    <a:pt x="25400" y="411480"/>
                  </a:lnTo>
                  <a:lnTo>
                    <a:pt x="12700" y="411480"/>
                  </a:lnTo>
                  <a:lnTo>
                    <a:pt x="12700" y="398780"/>
                  </a:lnTo>
                  <a:lnTo>
                    <a:pt x="1017397" y="398780"/>
                  </a:lnTo>
                  <a:cubicBezTo>
                    <a:pt x="1024382" y="398780"/>
                    <a:pt x="1030097" y="404495"/>
                    <a:pt x="1030097" y="411480"/>
                  </a:cubicBezTo>
                  <a:lnTo>
                    <a:pt x="1030097" y="544068"/>
                  </a:lnTo>
                  <a:lnTo>
                    <a:pt x="1017397" y="544068"/>
                  </a:lnTo>
                  <a:lnTo>
                    <a:pt x="1008507" y="534924"/>
                  </a:lnTo>
                  <a:lnTo>
                    <a:pt x="1280922" y="269748"/>
                  </a:lnTo>
                  <a:lnTo>
                    <a:pt x="1289812" y="278892"/>
                  </a:lnTo>
                  <a:lnTo>
                    <a:pt x="1280922" y="288036"/>
                  </a:lnTo>
                  <a:lnTo>
                    <a:pt x="1008507" y="22860"/>
                  </a:lnTo>
                  <a:lnTo>
                    <a:pt x="1017397" y="13716"/>
                  </a:lnTo>
                  <a:lnTo>
                    <a:pt x="1030097" y="13716"/>
                  </a:lnTo>
                  <a:lnTo>
                    <a:pt x="1030097" y="146304"/>
                  </a:lnTo>
                  <a:cubicBezTo>
                    <a:pt x="1030097" y="153289"/>
                    <a:pt x="1024382" y="159004"/>
                    <a:pt x="1017397" y="159004"/>
                  </a:cubicBezTo>
                  <a:lnTo>
                    <a:pt x="12700" y="159004"/>
                  </a:lnTo>
                  <a:close/>
                </a:path>
              </a:pathLst>
            </a:custGeom>
            <a:solidFill>
              <a:srgbClr val="2F528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0" y="1354927"/>
            <a:ext cx="7690719" cy="4142753"/>
          </a:xfrm>
          <a:custGeom>
            <a:avLst/>
            <a:gdLst/>
            <a:ahLst/>
            <a:cxnLst/>
            <a:rect r="r" b="b" t="t" l="l"/>
            <a:pathLst>
              <a:path h="4142753" w="7690719">
                <a:moveTo>
                  <a:pt x="0" y="0"/>
                </a:moveTo>
                <a:lnTo>
                  <a:pt x="7690719" y="0"/>
                </a:lnTo>
                <a:lnTo>
                  <a:pt x="7690719" y="4142752"/>
                </a:lnTo>
                <a:lnTo>
                  <a:pt x="0" y="41427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983" t="0" r="-484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720437" y="5522778"/>
            <a:ext cx="5795407" cy="3610557"/>
          </a:xfrm>
          <a:custGeom>
            <a:avLst/>
            <a:gdLst/>
            <a:ahLst/>
            <a:cxnLst/>
            <a:rect r="r" b="b" t="t" l="l"/>
            <a:pathLst>
              <a:path h="3610557" w="5795407">
                <a:moveTo>
                  <a:pt x="0" y="0"/>
                </a:moveTo>
                <a:lnTo>
                  <a:pt x="5795407" y="0"/>
                </a:lnTo>
                <a:lnTo>
                  <a:pt x="5795407" y="3610556"/>
                </a:lnTo>
                <a:lnTo>
                  <a:pt x="0" y="36105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702" r="0" b="-570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867717" y="1076993"/>
            <a:ext cx="5771857" cy="3182597"/>
          </a:xfrm>
          <a:custGeom>
            <a:avLst/>
            <a:gdLst/>
            <a:ahLst/>
            <a:cxnLst/>
            <a:rect r="r" b="b" t="t" l="l"/>
            <a:pathLst>
              <a:path h="3182597" w="5771857">
                <a:moveTo>
                  <a:pt x="0" y="0"/>
                </a:moveTo>
                <a:lnTo>
                  <a:pt x="5771857" y="0"/>
                </a:lnTo>
                <a:lnTo>
                  <a:pt x="5771857" y="3182597"/>
                </a:lnTo>
                <a:lnTo>
                  <a:pt x="0" y="31825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916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677059" y="2427387"/>
            <a:ext cx="1882164" cy="790509"/>
          </a:xfrm>
          <a:custGeom>
            <a:avLst/>
            <a:gdLst/>
            <a:ahLst/>
            <a:cxnLst/>
            <a:rect r="r" b="b" t="t" l="l"/>
            <a:pathLst>
              <a:path h="790509" w="1882164">
                <a:moveTo>
                  <a:pt x="0" y="0"/>
                </a:moveTo>
                <a:lnTo>
                  <a:pt x="1882164" y="0"/>
                </a:lnTo>
                <a:lnTo>
                  <a:pt x="1882164" y="790509"/>
                </a:lnTo>
                <a:lnTo>
                  <a:pt x="0" y="7905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132252" y="-91734"/>
            <a:ext cx="12598971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of the DAB Converter Topology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54973" y="4497715"/>
            <a:ext cx="6197345" cy="480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2"/>
              </a:lnSpc>
            </a:pPr>
            <a:r>
              <a:rPr lang="en-US" sz="284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Equivalent Lossless model</a:t>
            </a:r>
            <a:r>
              <a:rPr lang="en-US" sz="284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</p:spTree>
  </p:cSld>
  <p:clrMapOvr>
    <a:masterClrMapping/>
  </p:clrMapOvr>
  <p:transition spd="fast">
    <p:fade/>
  </p:transition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576258" y="3340342"/>
            <a:ext cx="8822408" cy="5914201"/>
          </a:xfrm>
          <a:custGeom>
            <a:avLst/>
            <a:gdLst/>
            <a:ahLst/>
            <a:cxnLst/>
            <a:rect r="r" b="b" t="t" l="l"/>
            <a:pathLst>
              <a:path h="5914201" w="8822408">
                <a:moveTo>
                  <a:pt x="0" y="0"/>
                </a:moveTo>
                <a:lnTo>
                  <a:pt x="8822409" y="0"/>
                </a:lnTo>
                <a:lnTo>
                  <a:pt x="8822409" y="5914201"/>
                </a:lnTo>
                <a:lnTo>
                  <a:pt x="0" y="59142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901" t="0" r="-1735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1843" y="1260668"/>
            <a:ext cx="8512157" cy="4788088"/>
          </a:xfrm>
          <a:custGeom>
            <a:avLst/>
            <a:gdLst/>
            <a:ahLst/>
            <a:cxnLst/>
            <a:rect r="r" b="b" t="t" l="l"/>
            <a:pathLst>
              <a:path h="4788088" w="8512157">
                <a:moveTo>
                  <a:pt x="0" y="0"/>
                </a:moveTo>
                <a:lnTo>
                  <a:pt x="8512157" y="0"/>
                </a:lnTo>
                <a:lnTo>
                  <a:pt x="8512157" y="4788088"/>
                </a:lnTo>
                <a:lnTo>
                  <a:pt x="0" y="47880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661197">
            <a:off x="8041123" y="5210290"/>
            <a:ext cx="1321625" cy="1459626"/>
          </a:xfrm>
          <a:custGeom>
            <a:avLst/>
            <a:gdLst/>
            <a:ahLst/>
            <a:cxnLst/>
            <a:rect r="r" b="b" t="t" l="l"/>
            <a:pathLst>
              <a:path h="1459626" w="1321625">
                <a:moveTo>
                  <a:pt x="0" y="0"/>
                </a:moveTo>
                <a:lnTo>
                  <a:pt x="1321625" y="0"/>
                </a:lnTo>
                <a:lnTo>
                  <a:pt x="1321625" y="1459626"/>
                </a:lnTo>
                <a:lnTo>
                  <a:pt x="0" y="14596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93066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-1 (RANDOM FOREST 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957041" y="1728976"/>
            <a:ext cx="5185748" cy="66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1"/>
              </a:lnSpc>
            </a:pPr>
            <a:r>
              <a:rPr lang="en-US" sz="388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RANDOM FOREST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6224999"/>
            <a:ext cx="5185748" cy="66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1"/>
              </a:lnSpc>
            </a:pPr>
            <a:r>
              <a:rPr lang="en-US" sz="388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TREE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2120" y="7093416"/>
            <a:ext cx="551232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 Prone To overfitting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31843" y="7807791"/>
            <a:ext cx="551232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Poor Generalization</a:t>
            </a:r>
          </a:p>
        </p:txBody>
      </p:sp>
    </p:spTree>
  </p:cSld>
  <p:clrMapOvr>
    <a:masterClrMapping/>
  </p:clrMapOvr>
  <p:transition spd="fast">
    <p:fade/>
  </p:transition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028879" y="134544"/>
            <a:ext cx="16562067" cy="9937240"/>
          </a:xfrm>
          <a:custGeom>
            <a:avLst/>
            <a:gdLst/>
            <a:ahLst/>
            <a:cxnLst/>
            <a:rect r="r" b="b" t="t" l="l"/>
            <a:pathLst>
              <a:path h="9937240" w="16562067">
                <a:moveTo>
                  <a:pt x="0" y="0"/>
                </a:moveTo>
                <a:lnTo>
                  <a:pt x="16562068" y="0"/>
                </a:lnTo>
                <a:lnTo>
                  <a:pt x="16562068" y="9937240"/>
                </a:lnTo>
                <a:lnTo>
                  <a:pt x="0" y="99372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93066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-1 (RANDOM FOREST 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144742" y="4333716"/>
            <a:ext cx="3996093" cy="1462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4"/>
              </a:lnSpc>
            </a:pPr>
            <a:r>
              <a:rPr lang="en-US" sz="420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Error : </a:t>
            </a:r>
          </a:p>
          <a:p>
            <a:pPr algn="ctr">
              <a:lnSpc>
                <a:spcPts val="5884"/>
              </a:lnSpc>
              <a:spcBef>
                <a:spcPct val="0"/>
              </a:spcBef>
            </a:pPr>
            <a:r>
              <a:rPr lang="en-US" sz="420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0.6</a:t>
            </a:r>
            <a:r>
              <a:rPr lang="en-US" sz="420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%</a:t>
            </a:r>
          </a:p>
        </p:txBody>
      </p:sp>
    </p:spTree>
  </p:cSld>
  <p:clrMapOvr>
    <a:masterClrMapping/>
  </p:clrMapOvr>
  <p:transition spd="fast">
    <p:fade/>
  </p:transition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424466">
            <a:off x="5104597" y="5771629"/>
            <a:ext cx="2011245" cy="639942"/>
          </a:xfrm>
          <a:custGeom>
            <a:avLst/>
            <a:gdLst/>
            <a:ahLst/>
            <a:cxnLst/>
            <a:rect r="r" b="b" t="t" l="l"/>
            <a:pathLst>
              <a:path h="639942" w="2011245">
                <a:moveTo>
                  <a:pt x="0" y="0"/>
                </a:moveTo>
                <a:lnTo>
                  <a:pt x="2011244" y="0"/>
                </a:lnTo>
                <a:lnTo>
                  <a:pt x="2011244" y="639942"/>
                </a:lnTo>
                <a:lnTo>
                  <a:pt x="0" y="6399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1531397"/>
            <a:ext cx="6130861" cy="3862443"/>
          </a:xfrm>
          <a:custGeom>
            <a:avLst/>
            <a:gdLst/>
            <a:ahLst/>
            <a:cxnLst/>
            <a:rect r="r" b="b" t="t" l="l"/>
            <a:pathLst>
              <a:path h="3862443" w="6130861">
                <a:moveTo>
                  <a:pt x="0" y="0"/>
                </a:moveTo>
                <a:lnTo>
                  <a:pt x="6130861" y="0"/>
                </a:lnTo>
                <a:lnTo>
                  <a:pt x="6130861" y="3862442"/>
                </a:lnTo>
                <a:lnTo>
                  <a:pt x="0" y="38624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10883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- 2 (Neural Network)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97437" y="2406413"/>
            <a:ext cx="7119955" cy="438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12"/>
              </a:lnSpc>
            </a:pPr>
            <a:r>
              <a:rPr lang="en-US" sz="8366">
                <a:solidFill>
                  <a:srgbClr val="3333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 Layers</a:t>
            </a:r>
          </a:p>
          <a:p>
            <a:pPr algn="ctr">
              <a:lnSpc>
                <a:spcPts val="11712"/>
              </a:lnSpc>
            </a:pPr>
            <a:r>
              <a:rPr lang="en-US" sz="8366">
                <a:solidFill>
                  <a:srgbClr val="3333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16 nodes</a:t>
            </a:r>
          </a:p>
          <a:p>
            <a:pPr algn="ctr">
              <a:lnSpc>
                <a:spcPts val="11712"/>
              </a:lnSpc>
            </a:pPr>
            <a:r>
              <a:rPr lang="en-US" sz="8366">
                <a:solidFill>
                  <a:srgbClr val="3333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sigmoid</a:t>
            </a:r>
          </a:p>
        </p:txBody>
      </p:sp>
    </p:spTree>
  </p:cSld>
  <p:clrMapOvr>
    <a:masterClrMapping/>
  </p:clrMapOvr>
  <p:transition spd="fast">
    <p:fade/>
  </p:transition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949396"/>
            <a:ext cx="13848174" cy="8308904"/>
          </a:xfrm>
          <a:custGeom>
            <a:avLst/>
            <a:gdLst/>
            <a:ahLst/>
            <a:cxnLst/>
            <a:rect r="r" b="b" t="t" l="l"/>
            <a:pathLst>
              <a:path h="8308904" w="13848174">
                <a:moveTo>
                  <a:pt x="0" y="0"/>
                </a:moveTo>
                <a:lnTo>
                  <a:pt x="13848174" y="0"/>
                </a:lnTo>
                <a:lnTo>
                  <a:pt x="13848174" y="8308904"/>
                </a:lnTo>
                <a:lnTo>
                  <a:pt x="0" y="83089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10883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- 2 (Neural Network)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95594" y="3535918"/>
            <a:ext cx="3996093" cy="1462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4"/>
              </a:lnSpc>
            </a:pPr>
            <a:r>
              <a:rPr lang="en-US" sz="420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Error : </a:t>
            </a:r>
          </a:p>
          <a:p>
            <a:pPr algn="ctr">
              <a:lnSpc>
                <a:spcPts val="5884"/>
              </a:lnSpc>
              <a:spcBef>
                <a:spcPct val="0"/>
              </a:spcBef>
            </a:pPr>
            <a:r>
              <a:rPr lang="en-US" sz="420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0.7</a:t>
            </a:r>
            <a:r>
              <a:rPr lang="en-US" sz="420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%</a:t>
            </a:r>
          </a:p>
        </p:txBody>
      </p:sp>
    </p:spTree>
  </p:cSld>
  <p:clrMapOvr>
    <a:masterClrMapping/>
  </p:clrMapOvr>
  <p:transition spd="fast">
    <p:fade/>
  </p:transition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34384" y="1527031"/>
            <a:ext cx="3335573" cy="3335573"/>
          </a:xfrm>
          <a:custGeom>
            <a:avLst/>
            <a:gdLst/>
            <a:ahLst/>
            <a:cxnLst/>
            <a:rect r="r" b="b" t="t" l="l"/>
            <a:pathLst>
              <a:path h="3335573" w="3335573">
                <a:moveTo>
                  <a:pt x="0" y="0"/>
                </a:moveTo>
                <a:lnTo>
                  <a:pt x="3335573" y="0"/>
                </a:lnTo>
                <a:lnTo>
                  <a:pt x="3335573" y="3335573"/>
                </a:lnTo>
                <a:lnTo>
                  <a:pt x="0" y="33355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360968" y="5608968"/>
            <a:ext cx="3335573" cy="3335573"/>
          </a:xfrm>
          <a:custGeom>
            <a:avLst/>
            <a:gdLst/>
            <a:ahLst/>
            <a:cxnLst/>
            <a:rect r="r" b="b" t="t" l="l"/>
            <a:pathLst>
              <a:path h="3335573" w="3335573">
                <a:moveTo>
                  <a:pt x="0" y="0"/>
                </a:moveTo>
                <a:lnTo>
                  <a:pt x="3335573" y="0"/>
                </a:lnTo>
                <a:lnTo>
                  <a:pt x="3335573" y="3335573"/>
                </a:lnTo>
                <a:lnTo>
                  <a:pt x="0" y="33355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 flipH="true">
            <a:off x="13005702" y="7308432"/>
            <a:ext cx="997214" cy="0"/>
          </a:xfrm>
          <a:prstGeom prst="line">
            <a:avLst/>
          </a:prstGeom>
          <a:ln cap="flat" w="38100">
            <a:solidFill>
              <a:srgbClr val="4472C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0" id="10"/>
          <p:cNvSpPr/>
          <p:nvPr/>
        </p:nvSpPr>
        <p:spPr>
          <a:xfrm flipH="false" flipV="false" rot="5400000">
            <a:off x="13925630" y="4505843"/>
            <a:ext cx="1718123" cy="488127"/>
          </a:xfrm>
          <a:custGeom>
            <a:avLst/>
            <a:gdLst/>
            <a:ahLst/>
            <a:cxnLst/>
            <a:rect r="r" b="b" t="t" l="l"/>
            <a:pathLst>
              <a:path h="488127" w="1718123">
                <a:moveTo>
                  <a:pt x="0" y="0"/>
                </a:moveTo>
                <a:lnTo>
                  <a:pt x="1718122" y="0"/>
                </a:lnTo>
                <a:lnTo>
                  <a:pt x="1718122" y="488127"/>
                </a:lnTo>
                <a:lnTo>
                  <a:pt x="0" y="4881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10883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architecture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320075" y="2796492"/>
            <a:ext cx="253234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ML MODEL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5323" y="433322"/>
            <a:ext cx="5132843" cy="5218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5"/>
              </a:lnSpc>
            </a:pPr>
          </a:p>
          <a:p>
            <a:pPr algn="ctr">
              <a:lnSpc>
                <a:spcPts val="5935"/>
              </a:lnSpc>
            </a:pPr>
          </a:p>
          <a:p>
            <a:pPr algn="ctr" marL="915355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Phi</a:t>
            </a:r>
          </a:p>
          <a:p>
            <a:pPr algn="ctr" marL="915355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current(I1,I2)</a:t>
            </a:r>
          </a:p>
          <a:p>
            <a:pPr algn="ctr" marL="915355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Voltage(V1,V2)</a:t>
            </a:r>
          </a:p>
          <a:p>
            <a:pPr algn="ctr" marL="915355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L_Analytical</a:t>
            </a:r>
          </a:p>
          <a:p>
            <a:pPr algn="ctr" marL="915355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loss(P1-P2)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03220" y="753669"/>
            <a:ext cx="4046750" cy="3034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6"/>
              </a:lnSpc>
            </a:pPr>
          </a:p>
          <a:p>
            <a:pPr algn="ctr">
              <a:lnSpc>
                <a:spcPts val="7136"/>
              </a:lnSpc>
            </a:pPr>
          </a:p>
          <a:p>
            <a:pPr algn="ctr">
              <a:lnSpc>
                <a:spcPts val="10076"/>
              </a:lnSpc>
            </a:pPr>
            <a:r>
              <a:rPr lang="en-US" sz="7197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159598" y="6928457"/>
            <a:ext cx="1738312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Physics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667981" y="6818500"/>
            <a:ext cx="2499657" cy="830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8"/>
              </a:lnSpc>
              <a:spcBef>
                <a:spcPct val="0"/>
              </a:spcBef>
            </a:pPr>
            <a:r>
              <a:rPr lang="en-US" sz="4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P_Emp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188166" y="7756305"/>
            <a:ext cx="6758972" cy="78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9"/>
              </a:lnSpc>
              <a:spcBef>
                <a:spcPct val="0"/>
              </a:spcBef>
            </a:pPr>
            <a:r>
              <a:rPr lang="en-US" sz="4642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(P_out - P_empherical)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4232018">
            <a:off x="4148493" y="6656274"/>
            <a:ext cx="1745490" cy="495903"/>
          </a:xfrm>
          <a:custGeom>
            <a:avLst/>
            <a:gdLst/>
            <a:ahLst/>
            <a:cxnLst/>
            <a:rect r="r" b="b" t="t" l="l"/>
            <a:pathLst>
              <a:path h="495903" w="1745490">
                <a:moveTo>
                  <a:pt x="0" y="0"/>
                </a:moveTo>
                <a:lnTo>
                  <a:pt x="1745490" y="0"/>
                </a:lnTo>
                <a:lnTo>
                  <a:pt x="1745490" y="495903"/>
                </a:lnTo>
                <a:lnTo>
                  <a:pt x="0" y="4959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8602600">
            <a:off x="9743616" y="7398637"/>
            <a:ext cx="1124510" cy="319479"/>
          </a:xfrm>
          <a:custGeom>
            <a:avLst/>
            <a:gdLst/>
            <a:ahLst/>
            <a:cxnLst/>
            <a:rect r="r" b="b" t="t" l="l"/>
            <a:pathLst>
              <a:path h="319479" w="1124510">
                <a:moveTo>
                  <a:pt x="0" y="0"/>
                </a:moveTo>
                <a:lnTo>
                  <a:pt x="1124510" y="0"/>
                </a:lnTo>
                <a:lnTo>
                  <a:pt x="1124510" y="319480"/>
                </a:lnTo>
                <a:lnTo>
                  <a:pt x="0" y="3194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783739" y="2900726"/>
            <a:ext cx="1718123" cy="488127"/>
          </a:xfrm>
          <a:custGeom>
            <a:avLst/>
            <a:gdLst/>
            <a:ahLst/>
            <a:cxnLst/>
            <a:rect r="r" b="b" t="t" l="l"/>
            <a:pathLst>
              <a:path h="488127" w="1718123">
                <a:moveTo>
                  <a:pt x="0" y="0"/>
                </a:moveTo>
                <a:lnTo>
                  <a:pt x="1718122" y="0"/>
                </a:lnTo>
                <a:lnTo>
                  <a:pt x="1718122" y="488128"/>
                </a:lnTo>
                <a:lnTo>
                  <a:pt x="0" y="4881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6014251" y="3080732"/>
            <a:ext cx="1718123" cy="488127"/>
          </a:xfrm>
          <a:custGeom>
            <a:avLst/>
            <a:gdLst/>
            <a:ahLst/>
            <a:cxnLst/>
            <a:rect r="r" b="b" t="t" l="l"/>
            <a:pathLst>
              <a:path h="488127" w="1718123">
                <a:moveTo>
                  <a:pt x="0" y="0"/>
                </a:moveTo>
                <a:lnTo>
                  <a:pt x="1718123" y="0"/>
                </a:lnTo>
                <a:lnTo>
                  <a:pt x="1718123" y="488127"/>
                </a:lnTo>
                <a:lnTo>
                  <a:pt x="0" y="4881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4" id="24"/>
          <p:cNvSpPr/>
          <p:nvPr/>
        </p:nvSpPr>
        <p:spPr>
          <a:xfrm flipV="true">
            <a:off x="7724792" y="5551281"/>
            <a:ext cx="1190566" cy="1997342"/>
          </a:xfrm>
          <a:prstGeom prst="line">
            <a:avLst/>
          </a:prstGeom>
          <a:ln cap="flat" w="38100">
            <a:solidFill>
              <a:srgbClr val="4472C4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  <p:transition spd="fast">
    <p:fade/>
  </p:transition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10883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architecture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2361054"/>
            <a:ext cx="16764000" cy="1150961"/>
            <a:chOff x="0" y="0"/>
            <a:chExt cx="22352000" cy="15346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352000" cy="1534615"/>
            </a:xfrm>
            <a:custGeom>
              <a:avLst/>
              <a:gdLst/>
              <a:ahLst/>
              <a:cxnLst/>
              <a:rect r="r" b="b" t="t" l="l"/>
              <a:pathLst>
                <a:path h="1534615" w="22352000">
                  <a:moveTo>
                    <a:pt x="0" y="0"/>
                  </a:moveTo>
                  <a:lnTo>
                    <a:pt x="22352000" y="0"/>
                  </a:lnTo>
                  <a:lnTo>
                    <a:pt x="22352000" y="1534615"/>
                  </a:lnTo>
                  <a:lnTo>
                    <a:pt x="0" y="15346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28700" y="5718353"/>
            <a:ext cx="2303804" cy="767935"/>
            <a:chOff x="0" y="0"/>
            <a:chExt cx="3071738" cy="102391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071738" cy="1023913"/>
            </a:xfrm>
            <a:custGeom>
              <a:avLst/>
              <a:gdLst/>
              <a:ahLst/>
              <a:cxnLst/>
              <a:rect r="r" b="b" t="t" l="l"/>
              <a:pathLst>
                <a:path h="1023913" w="3071738">
                  <a:moveTo>
                    <a:pt x="0" y="0"/>
                  </a:moveTo>
                  <a:lnTo>
                    <a:pt x="3071738" y="0"/>
                  </a:lnTo>
                  <a:lnTo>
                    <a:pt x="3071738" y="1023913"/>
                  </a:lnTo>
                  <a:lnTo>
                    <a:pt x="0" y="1023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3432768" y="5640177"/>
            <a:ext cx="2866876" cy="846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13"/>
              </a:lnSpc>
            </a:pPr>
            <a:r>
              <a:rPr lang="en-US" sz="493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, For Now</a:t>
            </a:r>
          </a:p>
        </p:txBody>
      </p:sp>
    </p:spTree>
  </p:cSld>
  <p:clrMapOvr>
    <a:masterClrMapping/>
  </p:clrMapOvr>
  <p:transition spd="fast">
    <p:fade/>
  </p:transition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84801" y="920392"/>
            <a:ext cx="14529543" cy="8717726"/>
          </a:xfrm>
          <a:custGeom>
            <a:avLst/>
            <a:gdLst/>
            <a:ahLst/>
            <a:cxnLst/>
            <a:rect r="r" b="b" t="t" l="l"/>
            <a:pathLst>
              <a:path h="8717726" w="14529543">
                <a:moveTo>
                  <a:pt x="0" y="0"/>
                </a:moveTo>
                <a:lnTo>
                  <a:pt x="14529543" y="0"/>
                </a:lnTo>
                <a:lnTo>
                  <a:pt x="14529543" y="8717726"/>
                </a:lnTo>
                <a:lnTo>
                  <a:pt x="0" y="87177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93066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-1 (RANDOM FOREST +PI 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95594" y="4321000"/>
            <a:ext cx="3996093" cy="1462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4"/>
              </a:lnSpc>
            </a:pPr>
            <a:r>
              <a:rPr lang="en-US" sz="420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Error : </a:t>
            </a:r>
          </a:p>
          <a:p>
            <a:pPr algn="ctr">
              <a:lnSpc>
                <a:spcPts val="5884"/>
              </a:lnSpc>
              <a:spcBef>
                <a:spcPct val="0"/>
              </a:spcBef>
            </a:pPr>
            <a:r>
              <a:rPr lang="en-US" sz="420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0.2</a:t>
            </a:r>
            <a:r>
              <a:rPr lang="en-US" sz="420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%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987462" y="6003776"/>
            <a:ext cx="2476500" cy="805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7"/>
              </a:lnSpc>
              <a:spcBef>
                <a:spcPct val="0"/>
              </a:spcBef>
            </a:pPr>
            <a:r>
              <a:rPr lang="en-US" sz="4662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phi only </a:t>
            </a:r>
          </a:p>
        </p:txBody>
      </p:sp>
    </p:spTree>
  </p:cSld>
  <p:clrMapOvr>
    <a:masterClrMapping/>
  </p:clrMapOvr>
  <p:transition spd="fast">
    <p:fade/>
  </p:transition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76242" y="642691"/>
            <a:ext cx="15110235" cy="9066141"/>
          </a:xfrm>
          <a:custGeom>
            <a:avLst/>
            <a:gdLst/>
            <a:ahLst/>
            <a:cxnLst/>
            <a:rect r="r" b="b" t="t" l="l"/>
            <a:pathLst>
              <a:path h="9066141" w="15110235">
                <a:moveTo>
                  <a:pt x="0" y="0"/>
                </a:moveTo>
                <a:lnTo>
                  <a:pt x="15110235" y="0"/>
                </a:lnTo>
                <a:lnTo>
                  <a:pt x="15110235" y="9066141"/>
                </a:lnTo>
                <a:lnTo>
                  <a:pt x="0" y="90661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93066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-1 (RANDOM FOREST +PI 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144742" y="4333716"/>
            <a:ext cx="3996093" cy="1462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4"/>
              </a:lnSpc>
            </a:pPr>
            <a:r>
              <a:rPr lang="en-US" sz="420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Error : </a:t>
            </a:r>
          </a:p>
          <a:p>
            <a:pPr algn="ctr">
              <a:lnSpc>
                <a:spcPts val="5884"/>
              </a:lnSpc>
              <a:spcBef>
                <a:spcPct val="0"/>
              </a:spcBef>
            </a:pPr>
            <a:r>
              <a:rPr lang="en-US" sz="420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0.6</a:t>
            </a:r>
            <a:r>
              <a:rPr lang="en-US" sz="420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%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082499" y="5926816"/>
            <a:ext cx="2430780" cy="805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7"/>
              </a:lnSpc>
              <a:spcBef>
                <a:spcPct val="0"/>
              </a:spcBef>
            </a:pPr>
            <a:r>
              <a:rPr lang="en-US" sz="4662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phi +del </a:t>
            </a:r>
          </a:p>
        </p:txBody>
      </p:sp>
    </p:spTree>
  </p:cSld>
  <p:clrMapOvr>
    <a:masterClrMapping/>
  </p:clrMapOvr>
  <p:transition spd="fast">
    <p:fade/>
  </p:transition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46190" y="134544"/>
            <a:ext cx="16010815" cy="9606489"/>
          </a:xfrm>
          <a:custGeom>
            <a:avLst/>
            <a:gdLst/>
            <a:ahLst/>
            <a:cxnLst/>
            <a:rect r="r" b="b" t="t" l="l"/>
            <a:pathLst>
              <a:path h="9606489" w="16010815">
                <a:moveTo>
                  <a:pt x="0" y="0"/>
                </a:moveTo>
                <a:lnTo>
                  <a:pt x="16010815" y="0"/>
                </a:lnTo>
                <a:lnTo>
                  <a:pt x="16010815" y="9606489"/>
                </a:lnTo>
                <a:lnTo>
                  <a:pt x="0" y="96064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93066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-2 ( PINN 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63734" y="3020622"/>
            <a:ext cx="4432814" cy="1633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7"/>
              </a:lnSpc>
            </a:pPr>
            <a:r>
              <a:rPr lang="en-US" sz="46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Error : </a:t>
            </a:r>
          </a:p>
          <a:p>
            <a:pPr algn="ctr">
              <a:lnSpc>
                <a:spcPts val="6527"/>
              </a:lnSpc>
              <a:spcBef>
                <a:spcPct val="0"/>
              </a:spcBef>
            </a:pPr>
            <a:r>
              <a:rPr lang="en-US" sz="46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0.22</a:t>
            </a:r>
            <a:r>
              <a:rPr lang="en-US" sz="46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%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250778" y="5789595"/>
            <a:ext cx="2476500" cy="805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7"/>
              </a:lnSpc>
              <a:spcBef>
                <a:spcPct val="0"/>
              </a:spcBef>
            </a:pPr>
            <a:r>
              <a:rPr lang="en-US" sz="4662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phi only </a:t>
            </a:r>
          </a:p>
        </p:txBody>
      </p:sp>
    </p:spTree>
  </p:cSld>
  <p:clrMapOvr>
    <a:masterClrMapping/>
  </p:clrMapOvr>
  <p:transition spd="fast">
    <p:fade/>
  </p:transition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0302" y="1208004"/>
            <a:ext cx="13417161" cy="8050296"/>
          </a:xfrm>
          <a:custGeom>
            <a:avLst/>
            <a:gdLst/>
            <a:ahLst/>
            <a:cxnLst/>
            <a:rect r="r" b="b" t="t" l="l"/>
            <a:pathLst>
              <a:path h="8050296" w="13417161">
                <a:moveTo>
                  <a:pt x="0" y="0"/>
                </a:moveTo>
                <a:lnTo>
                  <a:pt x="13417160" y="0"/>
                </a:lnTo>
                <a:lnTo>
                  <a:pt x="13417160" y="8050296"/>
                </a:lnTo>
                <a:lnTo>
                  <a:pt x="0" y="80502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93066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-2 ( PINN 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359886" y="3199993"/>
            <a:ext cx="4432814" cy="1633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7"/>
              </a:lnSpc>
            </a:pPr>
            <a:r>
              <a:rPr lang="en-US" sz="46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Error : </a:t>
            </a:r>
          </a:p>
          <a:p>
            <a:pPr algn="ctr">
              <a:lnSpc>
                <a:spcPts val="6527"/>
              </a:lnSpc>
              <a:spcBef>
                <a:spcPct val="0"/>
              </a:spcBef>
            </a:pPr>
            <a:r>
              <a:rPr lang="en-US" sz="46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0.5</a:t>
            </a:r>
            <a:r>
              <a:rPr lang="en-US" sz="46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%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360903" y="5413748"/>
            <a:ext cx="2430780" cy="805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7"/>
              </a:lnSpc>
              <a:spcBef>
                <a:spcPct val="0"/>
              </a:spcBef>
            </a:pPr>
            <a:r>
              <a:rPr lang="en-US" sz="4662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phi +del 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rot="8594865">
            <a:off x="13717441" y="4980980"/>
            <a:ext cx="1657527" cy="0"/>
          </a:xfrm>
          <a:prstGeom prst="line">
            <a:avLst/>
          </a:prstGeom>
          <a:ln cap="rnd" w="9525">
            <a:solidFill>
              <a:srgbClr val="00B05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3809317">
            <a:off x="16228008" y="4968478"/>
            <a:ext cx="1136279" cy="0"/>
          </a:xfrm>
          <a:prstGeom prst="line">
            <a:avLst/>
          </a:prstGeom>
          <a:ln cap="rnd" w="9525">
            <a:solidFill>
              <a:srgbClr val="00B05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71123" y="-53410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DAB Modeling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011695"/>
            <a:ext cx="399311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Frequency Domain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251830" y="2011695"/>
            <a:ext cx="278237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 Domain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022352" y="5487197"/>
            <a:ext cx="571964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Power out in SPS control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619705" y="1017920"/>
            <a:ext cx="11905655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 Power Derivation using Lossless Models 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648509" y="2915936"/>
            <a:ext cx="6677908" cy="2316825"/>
            <a:chOff x="0" y="0"/>
            <a:chExt cx="8903877" cy="30891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903877" cy="3089100"/>
            </a:xfrm>
            <a:custGeom>
              <a:avLst/>
              <a:gdLst/>
              <a:ahLst/>
              <a:cxnLst/>
              <a:rect r="r" b="b" t="t" l="l"/>
              <a:pathLst>
                <a:path h="3089100" w="8903877">
                  <a:moveTo>
                    <a:pt x="0" y="0"/>
                  </a:moveTo>
                  <a:lnTo>
                    <a:pt x="8903877" y="0"/>
                  </a:lnTo>
                  <a:lnTo>
                    <a:pt x="8903877" y="3089100"/>
                  </a:lnTo>
                  <a:lnTo>
                    <a:pt x="0" y="3089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457233" y="2976012"/>
            <a:ext cx="8115300" cy="1469941"/>
            <a:chOff x="0" y="0"/>
            <a:chExt cx="10820400" cy="195992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820400" cy="1959922"/>
            </a:xfrm>
            <a:custGeom>
              <a:avLst/>
              <a:gdLst/>
              <a:ahLst/>
              <a:cxnLst/>
              <a:rect r="r" b="b" t="t" l="l"/>
              <a:pathLst>
                <a:path h="1959922" w="10820400">
                  <a:moveTo>
                    <a:pt x="0" y="0"/>
                  </a:moveTo>
                  <a:lnTo>
                    <a:pt x="10820400" y="0"/>
                  </a:lnTo>
                  <a:lnTo>
                    <a:pt x="10820400" y="1959922"/>
                  </a:lnTo>
                  <a:lnTo>
                    <a:pt x="0" y="19599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96464" y="4707739"/>
            <a:ext cx="8115300" cy="1252522"/>
            <a:chOff x="0" y="0"/>
            <a:chExt cx="10820400" cy="167003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820400" cy="1670030"/>
            </a:xfrm>
            <a:custGeom>
              <a:avLst/>
              <a:gdLst/>
              <a:ahLst/>
              <a:cxnLst/>
              <a:rect r="r" b="b" t="t" l="l"/>
              <a:pathLst>
                <a:path h="1670030" w="10820400">
                  <a:moveTo>
                    <a:pt x="0" y="0"/>
                  </a:moveTo>
                  <a:lnTo>
                    <a:pt x="10820400" y="0"/>
                  </a:lnTo>
                  <a:lnTo>
                    <a:pt x="10820400" y="1670030"/>
                  </a:lnTo>
                  <a:lnTo>
                    <a:pt x="0" y="1670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78020" y="6296804"/>
            <a:ext cx="16563976" cy="1234582"/>
            <a:chOff x="0" y="0"/>
            <a:chExt cx="22085301" cy="164610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2085301" cy="1646109"/>
            </a:xfrm>
            <a:custGeom>
              <a:avLst/>
              <a:gdLst/>
              <a:ahLst/>
              <a:cxnLst/>
              <a:rect r="r" b="b" t="t" l="l"/>
              <a:pathLst>
                <a:path h="1646109" w="22085301">
                  <a:moveTo>
                    <a:pt x="0" y="0"/>
                  </a:moveTo>
                  <a:lnTo>
                    <a:pt x="22085301" y="0"/>
                  </a:lnTo>
                  <a:lnTo>
                    <a:pt x="22085301" y="1646109"/>
                  </a:lnTo>
                  <a:lnTo>
                    <a:pt x="0" y="16461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296464" y="7760602"/>
            <a:ext cx="9764554" cy="1201791"/>
            <a:chOff x="0" y="0"/>
            <a:chExt cx="13019405" cy="160238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3019405" cy="1602388"/>
            </a:xfrm>
            <a:custGeom>
              <a:avLst/>
              <a:gdLst/>
              <a:ahLst/>
              <a:cxnLst/>
              <a:rect r="r" b="b" t="t" l="l"/>
              <a:pathLst>
                <a:path h="1602388" w="13019405">
                  <a:moveTo>
                    <a:pt x="0" y="0"/>
                  </a:moveTo>
                  <a:lnTo>
                    <a:pt x="13019405" y="0"/>
                  </a:lnTo>
                  <a:lnTo>
                    <a:pt x="13019405" y="1602388"/>
                  </a:lnTo>
                  <a:lnTo>
                    <a:pt x="0" y="16023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66950" y="1028700"/>
            <a:ext cx="14466887" cy="8680132"/>
          </a:xfrm>
          <a:custGeom>
            <a:avLst/>
            <a:gdLst/>
            <a:ahLst/>
            <a:cxnLst/>
            <a:rect r="r" b="b" t="t" l="l"/>
            <a:pathLst>
              <a:path h="8680132" w="14466887">
                <a:moveTo>
                  <a:pt x="0" y="0"/>
                </a:moveTo>
                <a:lnTo>
                  <a:pt x="14466888" y="0"/>
                </a:lnTo>
                <a:lnTo>
                  <a:pt x="14466888" y="8680132"/>
                </a:lnTo>
                <a:lnTo>
                  <a:pt x="0" y="86801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93066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-2 ( NN 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359811" y="3510229"/>
            <a:ext cx="4432964" cy="1633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7"/>
              </a:lnSpc>
            </a:pPr>
            <a:r>
              <a:rPr lang="en-US" sz="46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Error : </a:t>
            </a:r>
          </a:p>
          <a:p>
            <a:pPr algn="ctr">
              <a:lnSpc>
                <a:spcPts val="6527"/>
              </a:lnSpc>
              <a:spcBef>
                <a:spcPct val="0"/>
              </a:spcBef>
            </a:pPr>
            <a:r>
              <a:rPr lang="en-US" sz="46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0.72</a:t>
            </a:r>
            <a:r>
              <a:rPr lang="en-US" sz="46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%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529310" y="5672697"/>
            <a:ext cx="3959543" cy="805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7"/>
              </a:lnSpc>
              <a:spcBef>
                <a:spcPct val="0"/>
              </a:spcBef>
            </a:pPr>
            <a:r>
              <a:rPr lang="en-US" sz="4662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 values of L</a:t>
            </a:r>
          </a:p>
        </p:txBody>
      </p:sp>
    </p:spTree>
  </p:cSld>
  <p:clrMapOvr>
    <a:masterClrMapping/>
  </p:clrMapOvr>
  <p:transition spd="fast">
    <p:fade/>
  </p:transition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872515" y="445453"/>
            <a:ext cx="15660155" cy="9396093"/>
          </a:xfrm>
          <a:custGeom>
            <a:avLst/>
            <a:gdLst/>
            <a:ahLst/>
            <a:cxnLst/>
            <a:rect r="r" b="b" t="t" l="l"/>
            <a:pathLst>
              <a:path h="9396093" w="15660155">
                <a:moveTo>
                  <a:pt x="0" y="0"/>
                </a:moveTo>
                <a:lnTo>
                  <a:pt x="15660156" y="0"/>
                </a:lnTo>
                <a:lnTo>
                  <a:pt x="15660156" y="9396094"/>
                </a:lnTo>
                <a:lnTo>
                  <a:pt x="0" y="93960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93066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-2 ( PINN 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359811" y="3510229"/>
            <a:ext cx="4432964" cy="1633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7"/>
              </a:lnSpc>
            </a:pPr>
            <a:r>
              <a:rPr lang="en-US" sz="46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Error : </a:t>
            </a:r>
          </a:p>
          <a:p>
            <a:pPr algn="ctr">
              <a:lnSpc>
                <a:spcPts val="6527"/>
              </a:lnSpc>
              <a:spcBef>
                <a:spcPct val="0"/>
              </a:spcBef>
            </a:pPr>
            <a:r>
              <a:rPr lang="en-US" sz="46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0.71</a:t>
            </a:r>
            <a:r>
              <a:rPr lang="en-US" sz="46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%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529310" y="5672697"/>
            <a:ext cx="3959543" cy="805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7"/>
              </a:lnSpc>
              <a:spcBef>
                <a:spcPct val="0"/>
              </a:spcBef>
            </a:pPr>
            <a:r>
              <a:rPr lang="en-US" sz="4662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 values of L</a:t>
            </a:r>
          </a:p>
        </p:txBody>
      </p:sp>
    </p:spTree>
  </p:cSld>
  <p:clrMapOvr>
    <a:masterClrMapping/>
  </p:clrMapOvr>
  <p:transition spd="fast">
    <p:fade/>
  </p:transition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10883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OF MODELS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769602" y="3632451"/>
            <a:ext cx="7052750" cy="1304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0"/>
              </a:lnSpc>
            </a:pPr>
            <a:r>
              <a:rPr lang="en-US" sz="37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NN</a:t>
            </a:r>
          </a:p>
          <a:p>
            <a:pPr algn="ctr">
              <a:lnSpc>
                <a:spcPts val="5260"/>
              </a:lnSpc>
            </a:pPr>
            <a:r>
              <a:rPr lang="en-US" sz="37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(5,16,sig)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769602" y="1895682"/>
            <a:ext cx="7052750" cy="637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0"/>
              </a:lnSpc>
            </a:pPr>
            <a:r>
              <a:rPr lang="en-US" sz="37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RF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769602" y="2765858"/>
            <a:ext cx="7052750" cy="637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0"/>
              </a:lnSpc>
            </a:pPr>
            <a:r>
              <a:rPr lang="en-US" sz="37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RF+Physics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5975580" y="5076825"/>
            <a:ext cx="17464704" cy="12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PINN</a:t>
            </a:r>
          </a:p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(3,16,sig)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545861" y="1903937"/>
            <a:ext cx="6590988" cy="62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0"/>
              </a:lnSpc>
            </a:pPr>
            <a:r>
              <a:rPr lang="en-US" sz="36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0.6%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169325" y="2478947"/>
            <a:ext cx="6774164" cy="1968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2"/>
              </a:lnSpc>
            </a:pPr>
            <a:r>
              <a:rPr lang="en-US" sz="375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Physics uses 1/2 of data</a:t>
            </a:r>
          </a:p>
          <a:p>
            <a:pPr algn="ctr">
              <a:lnSpc>
                <a:spcPts val="5262"/>
              </a:lnSpc>
            </a:pPr>
          </a:p>
          <a:p>
            <a:pPr algn="ctr">
              <a:lnSpc>
                <a:spcPts val="5262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5545861" y="2963343"/>
            <a:ext cx="6590988" cy="62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0"/>
              </a:lnSpc>
            </a:pPr>
            <a:r>
              <a:rPr lang="en-US" sz="36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0.6%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572753" y="4013451"/>
            <a:ext cx="6590988" cy="62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0"/>
              </a:lnSpc>
            </a:pPr>
            <a:r>
              <a:rPr lang="en-US" sz="36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0.7%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420353" y="5280094"/>
            <a:ext cx="6590988" cy="62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0"/>
              </a:lnSpc>
            </a:pPr>
            <a:r>
              <a:rPr lang="en-US" sz="36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0.5%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-5823180" y="6553109"/>
            <a:ext cx="17464704" cy="12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NN(10 L)</a:t>
            </a:r>
          </a:p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(5,32,sig)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420353" y="6885940"/>
            <a:ext cx="6590988" cy="62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0"/>
              </a:lnSpc>
            </a:pPr>
            <a:r>
              <a:rPr lang="en-US" sz="36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0.72%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545861" y="962025"/>
            <a:ext cx="6774164" cy="1304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2"/>
              </a:lnSpc>
            </a:pPr>
            <a:r>
              <a:rPr lang="en-US" sz="3758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error</a:t>
            </a:r>
          </a:p>
          <a:p>
            <a:pPr algn="ctr">
              <a:lnSpc>
                <a:spcPts val="5262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-328978" y="8062276"/>
            <a:ext cx="6476300" cy="12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PINN(10 L)</a:t>
            </a:r>
          </a:p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(3,32,sig)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420353" y="8183154"/>
            <a:ext cx="6590988" cy="62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0"/>
              </a:lnSpc>
            </a:pPr>
            <a:r>
              <a:rPr lang="en-US" sz="36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0.71%</a:t>
            </a:r>
          </a:p>
        </p:txBody>
      </p:sp>
    </p:spTree>
  </p:cSld>
  <p:clrMapOvr>
    <a:masterClrMapping/>
  </p:clrMapOvr>
  <p:transition spd="fast">
    <p:fade/>
  </p:transition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10883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 FACED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7626" y="1821806"/>
            <a:ext cx="15813093" cy="1439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09372" indent="-454686" lvl="1">
              <a:lnSpc>
                <a:spcPts val="5896"/>
              </a:lnSpc>
              <a:buAutoNum type="arabicPeriod" startAt="1"/>
            </a:pPr>
            <a:r>
              <a:rPr lang="en-US" sz="4212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Very Slow Training of Model  ( 3~ 4hr)</a:t>
            </a:r>
          </a:p>
          <a:p>
            <a:pPr algn="ctr" marL="909372" indent="-454686" lvl="1">
              <a:lnSpc>
                <a:spcPts val="5896"/>
              </a:lnSpc>
              <a:buAutoNum type="arabicPeriod" startAt="1"/>
            </a:pPr>
            <a:r>
              <a:rPr lang="en-US" sz="4212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Ideal Model cant be tuned(nodes,layers,Lambda)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34744" y="3973148"/>
            <a:ext cx="372513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1844" y="5436678"/>
            <a:ext cx="16857009" cy="1971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11173" indent="-405587" lvl="1">
              <a:lnSpc>
                <a:spcPts val="5260"/>
              </a:lnSpc>
              <a:buAutoNum type="arabicPeriod" startAt="1"/>
            </a:pPr>
            <a:r>
              <a:rPr lang="en-US" sz="37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Using better systems to train data(Cloud ,Lab PC)</a:t>
            </a:r>
          </a:p>
          <a:p>
            <a:pPr algn="ctr" marL="811173" indent="-405587" lvl="1">
              <a:lnSpc>
                <a:spcPts val="5260"/>
              </a:lnSpc>
              <a:buAutoNum type="arabicPeriod" startAt="1"/>
            </a:pPr>
            <a:r>
              <a:rPr lang="en-US" sz="37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Re-Code from scratch to make it faster </a:t>
            </a:r>
          </a:p>
          <a:p>
            <a:pPr algn="ctr">
              <a:lnSpc>
                <a:spcPts val="5260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5898" y="134920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 PLANS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704580" y="2077530"/>
            <a:ext cx="18801128" cy="4156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45"/>
              </a:lnSpc>
            </a:pPr>
            <a:r>
              <a:rPr lang="en-US" sz="5818">
                <a:solidFill>
                  <a:srgbClr val="00B05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=&gt;     Find a better Tuned Model</a:t>
            </a:r>
          </a:p>
          <a:p>
            <a:pPr algn="ctr">
              <a:lnSpc>
                <a:spcPts val="8145"/>
              </a:lnSpc>
            </a:pPr>
            <a:r>
              <a:rPr lang="en-US" sz="5818">
                <a:solidFill>
                  <a:srgbClr val="00B05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=&gt;    Implement new parameters</a:t>
            </a:r>
          </a:p>
          <a:p>
            <a:pPr algn="ctr">
              <a:lnSpc>
                <a:spcPts val="8145"/>
              </a:lnSpc>
            </a:pPr>
            <a:r>
              <a:rPr lang="en-US" sz="5818">
                <a:solidFill>
                  <a:srgbClr val="00B05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=&gt; validate with Hardware data</a:t>
            </a:r>
          </a:p>
          <a:p>
            <a:pPr algn="ctr">
              <a:lnSpc>
                <a:spcPts val="8872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835541">
            <a:off x="5837174" y="3418043"/>
            <a:ext cx="1719718" cy="1256958"/>
          </a:xfrm>
          <a:custGeom>
            <a:avLst/>
            <a:gdLst/>
            <a:ahLst/>
            <a:cxnLst/>
            <a:rect r="r" b="b" t="t" l="l"/>
            <a:pathLst>
              <a:path h="1256958" w="1719718">
                <a:moveTo>
                  <a:pt x="0" y="0"/>
                </a:moveTo>
                <a:lnTo>
                  <a:pt x="1719718" y="0"/>
                </a:lnTo>
                <a:lnTo>
                  <a:pt x="1719718" y="1256957"/>
                </a:lnTo>
                <a:lnTo>
                  <a:pt x="0" y="12569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51799">
            <a:off x="11545978" y="3321084"/>
            <a:ext cx="1436155" cy="1049699"/>
          </a:xfrm>
          <a:custGeom>
            <a:avLst/>
            <a:gdLst/>
            <a:ahLst/>
            <a:cxnLst/>
            <a:rect r="r" b="b" t="t" l="l"/>
            <a:pathLst>
              <a:path h="1049699" w="1436155">
                <a:moveTo>
                  <a:pt x="0" y="0"/>
                </a:moveTo>
                <a:lnTo>
                  <a:pt x="1436155" y="0"/>
                </a:lnTo>
                <a:lnTo>
                  <a:pt x="1436155" y="1049698"/>
                </a:lnTo>
                <a:lnTo>
                  <a:pt x="0" y="10496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848205" y="2574621"/>
            <a:ext cx="3335573" cy="3335573"/>
          </a:xfrm>
          <a:custGeom>
            <a:avLst/>
            <a:gdLst/>
            <a:ahLst/>
            <a:cxnLst/>
            <a:rect r="r" b="b" t="t" l="l"/>
            <a:pathLst>
              <a:path h="3335573" w="3335573">
                <a:moveTo>
                  <a:pt x="0" y="0"/>
                </a:moveTo>
                <a:lnTo>
                  <a:pt x="3335573" y="0"/>
                </a:lnTo>
                <a:lnTo>
                  <a:pt x="3335573" y="3335573"/>
                </a:lnTo>
                <a:lnTo>
                  <a:pt x="0" y="33355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10883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 MODEL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49821" y="3979846"/>
            <a:ext cx="253234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ML MODEL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13018" y="1539510"/>
            <a:ext cx="5132843" cy="5218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5"/>
              </a:lnSpc>
            </a:pPr>
          </a:p>
          <a:p>
            <a:pPr algn="ctr">
              <a:lnSpc>
                <a:spcPts val="5935"/>
              </a:lnSpc>
            </a:pPr>
          </a:p>
          <a:p>
            <a:pPr algn="ctr" marL="915355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Phi,del1,del2</a:t>
            </a:r>
          </a:p>
          <a:p>
            <a:pPr algn="ctr" marL="915355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current(I1,I2)</a:t>
            </a:r>
          </a:p>
          <a:p>
            <a:pPr algn="ctr" marL="915355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Voltage(V1,V2)</a:t>
            </a:r>
          </a:p>
          <a:p>
            <a:pPr algn="ctr" marL="915355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L_Analytical</a:t>
            </a:r>
          </a:p>
          <a:p>
            <a:pPr algn="ctr" marL="915355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loss(P1-P2)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096038" y="1549035"/>
            <a:ext cx="4046750" cy="4928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6"/>
              </a:lnSpc>
            </a:pPr>
          </a:p>
          <a:p>
            <a:pPr algn="ctr">
              <a:lnSpc>
                <a:spcPts val="4616"/>
              </a:lnSpc>
            </a:pPr>
          </a:p>
          <a:p>
            <a:pPr algn="ctr">
              <a:lnSpc>
                <a:spcPts val="7556"/>
              </a:lnSpc>
            </a:pPr>
            <a:r>
              <a:rPr lang="en-US" sz="5397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L1</a:t>
            </a:r>
          </a:p>
          <a:p>
            <a:pPr algn="ctr">
              <a:lnSpc>
                <a:spcPts val="7556"/>
              </a:lnSpc>
            </a:pPr>
            <a:r>
              <a:rPr lang="en-US" sz="5397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L2</a:t>
            </a:r>
          </a:p>
          <a:p>
            <a:pPr algn="ctr">
              <a:lnSpc>
                <a:spcPts val="7556"/>
              </a:lnSpc>
            </a:pPr>
            <a:r>
              <a:rPr lang="en-US" sz="5397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Ron1</a:t>
            </a:r>
          </a:p>
          <a:p>
            <a:pPr algn="ctr">
              <a:lnSpc>
                <a:spcPts val="7556"/>
              </a:lnSpc>
            </a:pPr>
            <a:r>
              <a:rPr lang="en-US" sz="5397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Ron2</a:t>
            </a:r>
          </a:p>
        </p:txBody>
      </p:sp>
    </p:spTree>
  </p:cSld>
  <p:clrMapOvr>
    <a:masterClrMapping/>
  </p:clrMapOvr>
  <p:transition spd="fast">
    <p:fade/>
  </p:transition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10883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5798" y="773096"/>
            <a:ext cx="5132843" cy="8218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5"/>
              </a:lnSpc>
            </a:pPr>
          </a:p>
          <a:p>
            <a:pPr algn="ctr">
              <a:lnSpc>
                <a:spcPts val="5935"/>
              </a:lnSpc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Parameters</a:t>
            </a:r>
          </a:p>
          <a:p>
            <a:pPr algn="ctr" marL="915355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Phi</a:t>
            </a:r>
          </a:p>
          <a:p>
            <a:pPr algn="ctr" marL="915355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del1</a:t>
            </a:r>
          </a:p>
          <a:p>
            <a:pPr algn="ctr" marL="915355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del2</a:t>
            </a:r>
          </a:p>
          <a:p>
            <a:pPr algn="ctr" marL="915355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L1</a:t>
            </a:r>
          </a:p>
          <a:p>
            <a:pPr algn="ctr" marL="915355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L2</a:t>
            </a:r>
          </a:p>
          <a:p>
            <a:pPr algn="ctr" marL="915355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Ron1</a:t>
            </a:r>
          </a:p>
          <a:p>
            <a:pPr algn="ctr" marL="915355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Ron2</a:t>
            </a:r>
          </a:p>
          <a:p>
            <a:pPr algn="ctr">
              <a:lnSpc>
                <a:spcPts val="5935"/>
              </a:lnSpc>
            </a:pPr>
          </a:p>
          <a:p>
            <a:pPr algn="ctr">
              <a:lnSpc>
                <a:spcPts val="5935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6512600" y="2049553"/>
            <a:ext cx="11358324" cy="2225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5"/>
              </a:lnSpc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 points per parameter =&gt;10e7 points</a:t>
            </a:r>
          </a:p>
          <a:p>
            <a:pPr algn="ctr">
              <a:lnSpc>
                <a:spcPts val="5935"/>
              </a:lnSpc>
            </a:pPr>
          </a:p>
          <a:p>
            <a:pPr algn="ctr">
              <a:lnSpc>
                <a:spcPts val="5935"/>
              </a:lnSpc>
              <a:spcBef>
                <a:spcPct val="0"/>
              </a:spcBef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Not possible to collect data from Hardware</a:t>
            </a:r>
          </a:p>
        </p:txBody>
      </p:sp>
    </p:spTree>
  </p:cSld>
  <p:clrMapOvr>
    <a:masterClrMapping/>
  </p:clrMapOvr>
  <p:transition spd="fast">
    <p:fade/>
  </p:transition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10883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34758" y="4399487"/>
            <a:ext cx="12957135" cy="4483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5"/>
              </a:lnSpc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Steps:</a:t>
            </a:r>
          </a:p>
          <a:p>
            <a:pPr algn="ctr" marL="915354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Make a math model </a:t>
            </a:r>
          </a:p>
          <a:p>
            <a:pPr algn="ctr" marL="915354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Collect few Data from hardware</a:t>
            </a:r>
          </a:p>
          <a:p>
            <a:pPr algn="ctr" marL="915354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Tune the model accordingly</a:t>
            </a:r>
          </a:p>
          <a:p>
            <a:pPr algn="ctr" marL="915354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Test on hardware data Again</a:t>
            </a:r>
          </a:p>
          <a:p>
            <a:pPr algn="ctr">
              <a:lnSpc>
                <a:spcPts val="5935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562621"/>
            <a:ext cx="18288000" cy="1473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5"/>
              </a:lnSpc>
              <a:spcBef>
                <a:spcPct val="0"/>
              </a:spcBef>
            </a:pPr>
            <a:r>
              <a:rPr lang="en-US" sz="4239">
                <a:solidFill>
                  <a:srgbClr val="00B05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Make a Math Model that simulates the hardware and generate data from it. </a:t>
            </a:r>
          </a:p>
        </p:txBody>
      </p:sp>
    </p:spTree>
  </p:cSld>
  <p:clrMapOvr>
    <a:masterClrMapping/>
  </p:clrMapOvr>
  <p:transition spd="fast">
    <p:fade/>
  </p:transition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934858" y="4048559"/>
            <a:ext cx="12189685" cy="3855171"/>
          </a:xfrm>
          <a:custGeom>
            <a:avLst/>
            <a:gdLst/>
            <a:ahLst/>
            <a:cxnLst/>
            <a:rect r="r" b="b" t="t" l="l"/>
            <a:pathLst>
              <a:path h="3855171" w="12189685">
                <a:moveTo>
                  <a:pt x="0" y="0"/>
                </a:moveTo>
                <a:lnTo>
                  <a:pt x="12189684" y="0"/>
                </a:lnTo>
                <a:lnTo>
                  <a:pt x="12189684" y="3855172"/>
                </a:lnTo>
                <a:lnTo>
                  <a:pt x="0" y="38551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600950" y="3523490"/>
            <a:ext cx="3086100" cy="3163060"/>
            <a:chOff x="0" y="0"/>
            <a:chExt cx="812800" cy="83306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33069"/>
            </a:xfrm>
            <a:custGeom>
              <a:avLst/>
              <a:gdLst/>
              <a:ahLst/>
              <a:cxnLst/>
              <a:rect r="r" b="b" t="t" l="l"/>
              <a:pathLst>
                <a:path h="83306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33069"/>
                  </a:lnTo>
                  <a:lnTo>
                    <a:pt x="0" y="8330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80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85898" y="134920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0535" y="2583882"/>
            <a:ext cx="3448645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Hardware Data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987462" y="2302259"/>
            <a:ext cx="2080022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12 points</a:t>
            </a:r>
          </a:p>
        </p:txBody>
      </p:sp>
    </p:spTree>
  </p:cSld>
  <p:clrMapOvr>
    <a:masterClrMapping/>
  </p:clrMapOvr>
  <p:transition spd="fast">
    <p:fade/>
  </p:transition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10883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GENERATION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2025" y="773095"/>
            <a:ext cx="8266986" cy="8998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5"/>
              </a:lnSpc>
            </a:pPr>
          </a:p>
          <a:p>
            <a:pPr algn="ctr">
              <a:lnSpc>
                <a:spcPts val="5935"/>
              </a:lnSpc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Parameters                                  No.</a:t>
            </a:r>
          </a:p>
          <a:p>
            <a:pPr algn="ctr">
              <a:lnSpc>
                <a:spcPts val="5935"/>
              </a:lnSpc>
            </a:pPr>
          </a:p>
          <a:p>
            <a:pPr algn="ctr" marL="915354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Phi                                          9</a:t>
            </a:r>
          </a:p>
          <a:p>
            <a:pPr algn="ctr" marL="915354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del1                                         8</a:t>
            </a:r>
          </a:p>
          <a:p>
            <a:pPr algn="ctr" marL="915354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del2                                         8</a:t>
            </a:r>
          </a:p>
          <a:p>
            <a:pPr algn="ctr" marL="915354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L1                                             6</a:t>
            </a:r>
          </a:p>
          <a:p>
            <a:pPr algn="ctr" marL="915354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L2                                            6</a:t>
            </a:r>
          </a:p>
          <a:p>
            <a:pPr algn="ctr" marL="915354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Ron1                                      6</a:t>
            </a:r>
          </a:p>
          <a:p>
            <a:pPr algn="ctr" marL="915354" indent="-457677" lvl="1">
              <a:lnSpc>
                <a:spcPts val="5935"/>
              </a:lnSpc>
              <a:buAutoNum type="arabicPeriod" startAt="1"/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Ron2                                      6</a:t>
            </a:r>
          </a:p>
          <a:p>
            <a:pPr algn="ctr">
              <a:lnSpc>
                <a:spcPts val="5935"/>
              </a:lnSpc>
            </a:pPr>
          </a:p>
          <a:p>
            <a:pPr algn="ctr">
              <a:lnSpc>
                <a:spcPts val="5935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1305935" y="3734919"/>
            <a:ext cx="5746195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720000 data points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1844" y="1139150"/>
            <a:ext cx="11255276" cy="5601704"/>
          </a:xfrm>
          <a:custGeom>
            <a:avLst/>
            <a:gdLst/>
            <a:ahLst/>
            <a:cxnLst/>
            <a:rect r="r" b="b" t="t" l="l"/>
            <a:pathLst>
              <a:path h="5601704" w="11255276">
                <a:moveTo>
                  <a:pt x="0" y="0"/>
                </a:moveTo>
                <a:lnTo>
                  <a:pt x="11255276" y="0"/>
                </a:lnTo>
                <a:lnTo>
                  <a:pt x="11255276" y="5601704"/>
                </a:lnTo>
                <a:lnTo>
                  <a:pt x="0" y="56017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7299" y="-9438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Problems in current scenario 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868481"/>
            <a:ext cx="697639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3199">
                <a:solidFill>
                  <a:srgbClr val="83696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Solving Various Power Loss equations to get a optimal Operating point 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682357" y="1907998"/>
            <a:ext cx="5110343" cy="2940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24823" indent="-362411" lvl="1">
              <a:lnSpc>
                <a:spcPts val="4700"/>
              </a:lnSpc>
              <a:buAutoNum type="arabicPeriod" startAt="1"/>
            </a:pPr>
            <a:r>
              <a:rPr lang="en-US" sz="3357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Assumption that the converters</a:t>
            </a:r>
          </a:p>
          <a:p>
            <a:pPr algn="ctr">
              <a:lnSpc>
                <a:spcPts val="4700"/>
              </a:lnSpc>
            </a:pPr>
            <a:r>
              <a:rPr lang="en-US" sz="3357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L,C s are constant</a:t>
            </a:r>
          </a:p>
          <a:p>
            <a:pPr algn="ctr">
              <a:lnSpc>
                <a:spcPts val="4700"/>
              </a:lnSpc>
            </a:pPr>
            <a:r>
              <a:rPr lang="en-US" sz="3357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and does not change with time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47437" y="5359549"/>
            <a:ext cx="4945263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 All Losses cant be modelled accurately</a:t>
            </a:r>
          </a:p>
        </p:txBody>
      </p:sp>
    </p:spTree>
  </p:cSld>
  <p:clrMapOvr>
    <a:masterClrMapping/>
  </p:clrMapOvr>
  <p:transition spd="fast">
    <p:fade/>
  </p:transition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38173" y="4799095"/>
            <a:ext cx="6031142" cy="4523357"/>
          </a:xfrm>
          <a:custGeom>
            <a:avLst/>
            <a:gdLst/>
            <a:ahLst/>
            <a:cxnLst/>
            <a:rect r="r" b="b" t="t" l="l"/>
            <a:pathLst>
              <a:path h="4523357" w="6031142">
                <a:moveTo>
                  <a:pt x="0" y="0"/>
                </a:moveTo>
                <a:lnTo>
                  <a:pt x="6031142" y="0"/>
                </a:lnTo>
                <a:lnTo>
                  <a:pt x="6031142" y="4523357"/>
                </a:lnTo>
                <a:lnTo>
                  <a:pt x="0" y="45233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79598" y="748492"/>
            <a:ext cx="5669789" cy="4252342"/>
          </a:xfrm>
          <a:custGeom>
            <a:avLst/>
            <a:gdLst/>
            <a:ahLst/>
            <a:cxnLst/>
            <a:rect r="r" b="b" t="t" l="l"/>
            <a:pathLst>
              <a:path h="4252342" w="5669789">
                <a:moveTo>
                  <a:pt x="0" y="0"/>
                </a:moveTo>
                <a:lnTo>
                  <a:pt x="5669789" y="0"/>
                </a:lnTo>
                <a:lnTo>
                  <a:pt x="5669789" y="4252342"/>
                </a:lnTo>
                <a:lnTo>
                  <a:pt x="0" y="42523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669315" y="4855618"/>
            <a:ext cx="6008835" cy="4506627"/>
          </a:xfrm>
          <a:custGeom>
            <a:avLst/>
            <a:gdLst/>
            <a:ahLst/>
            <a:cxnLst/>
            <a:rect r="r" b="b" t="t" l="l"/>
            <a:pathLst>
              <a:path h="4506627" w="6008835">
                <a:moveTo>
                  <a:pt x="0" y="0"/>
                </a:moveTo>
                <a:lnTo>
                  <a:pt x="6008836" y="0"/>
                </a:lnTo>
                <a:lnTo>
                  <a:pt x="6008836" y="4506627"/>
                </a:lnTo>
                <a:lnTo>
                  <a:pt x="0" y="450662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31843" y="858444"/>
            <a:ext cx="6173916" cy="4285056"/>
          </a:xfrm>
          <a:custGeom>
            <a:avLst/>
            <a:gdLst/>
            <a:ahLst/>
            <a:cxnLst/>
            <a:rect r="r" b="b" t="t" l="l"/>
            <a:pathLst>
              <a:path h="4285056" w="6173916">
                <a:moveTo>
                  <a:pt x="0" y="0"/>
                </a:moveTo>
                <a:lnTo>
                  <a:pt x="6173917" y="0"/>
                </a:lnTo>
                <a:lnTo>
                  <a:pt x="6173917" y="4285056"/>
                </a:lnTo>
                <a:lnTo>
                  <a:pt x="0" y="42850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5818" r="0" b="-2241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93066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-1( NN 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619316" y="933450"/>
            <a:ext cx="4432814" cy="4946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7"/>
              </a:lnSpc>
            </a:pPr>
            <a:r>
              <a:rPr lang="en-US" sz="46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Error : </a:t>
            </a:r>
          </a:p>
          <a:p>
            <a:pPr algn="ctr">
              <a:lnSpc>
                <a:spcPts val="6527"/>
              </a:lnSpc>
            </a:pPr>
            <a:r>
              <a:rPr lang="en-US" sz="46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25%</a:t>
            </a:r>
          </a:p>
          <a:p>
            <a:pPr algn="ctr">
              <a:lnSpc>
                <a:spcPts val="6527"/>
              </a:lnSpc>
            </a:pPr>
            <a:r>
              <a:rPr lang="en-US" sz="46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26%</a:t>
            </a:r>
          </a:p>
          <a:p>
            <a:pPr algn="ctr">
              <a:lnSpc>
                <a:spcPts val="6527"/>
              </a:lnSpc>
            </a:pPr>
            <a:r>
              <a:rPr lang="en-US" sz="46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22%</a:t>
            </a:r>
          </a:p>
          <a:p>
            <a:pPr algn="ctr">
              <a:lnSpc>
                <a:spcPts val="6527"/>
              </a:lnSpc>
            </a:pPr>
            <a:r>
              <a:rPr lang="en-US" sz="46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41%</a:t>
            </a:r>
          </a:p>
          <a:p>
            <a:pPr algn="ctr">
              <a:lnSpc>
                <a:spcPts val="6527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2540962" y="6711496"/>
            <a:ext cx="5251738" cy="805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7"/>
              </a:lnSpc>
              <a:spcBef>
                <a:spcPct val="0"/>
              </a:spcBef>
            </a:pPr>
            <a:r>
              <a:rPr lang="en-US" sz="46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 Layers 16 Nodes</a:t>
            </a:r>
          </a:p>
        </p:txBody>
      </p:sp>
    </p:spTree>
  </p:cSld>
  <p:clrMapOvr>
    <a:masterClrMapping/>
  </p:clrMapOvr>
  <p:transition spd="fast">
    <p:fade/>
  </p:transition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5898" y="134920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9599" y="2048499"/>
            <a:ext cx="5390079" cy="316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B05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Old feature</a:t>
            </a:r>
          </a:p>
          <a:p>
            <a:pPr algn="ctr" marL="1295400" indent="-647700" lvl="1">
              <a:lnSpc>
                <a:spcPts val="8400"/>
              </a:lnSpc>
              <a:buAutoNum type="arabicPeriod" startAt="1"/>
            </a:pPr>
            <a:r>
              <a:rPr lang="en-US" sz="6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Lanalytical</a:t>
            </a:r>
          </a:p>
          <a:p>
            <a:pPr algn="ctr" marL="1295400" indent="-647700" lvl="1">
              <a:lnSpc>
                <a:spcPts val="8400"/>
              </a:lnSpc>
              <a:buAutoNum type="arabicPeriod" startAt="1"/>
            </a:pPr>
            <a:r>
              <a:rPr lang="en-US" sz="6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Power loss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315918" y="2048499"/>
            <a:ext cx="5080992" cy="422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B05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New Features</a:t>
            </a:r>
          </a:p>
          <a:p>
            <a:pPr algn="ctr" marL="1295400" indent="-647700" lvl="1">
              <a:lnSpc>
                <a:spcPts val="8400"/>
              </a:lnSpc>
              <a:buAutoNum type="arabicPeriod" startAt="1"/>
            </a:pPr>
            <a:r>
              <a:rPr lang="en-US" sz="6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cos(del1)</a:t>
            </a:r>
          </a:p>
          <a:p>
            <a:pPr algn="ctr" marL="1295400" indent="-647700" lvl="1">
              <a:lnSpc>
                <a:spcPts val="8400"/>
              </a:lnSpc>
              <a:buAutoNum type="arabicPeriod" startAt="1"/>
            </a:pPr>
            <a:r>
              <a:rPr lang="en-US" sz="6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cos(del2)</a:t>
            </a:r>
          </a:p>
          <a:p>
            <a:pPr algn="ctr" marL="1295400" indent="-647700" lvl="1">
              <a:lnSpc>
                <a:spcPts val="8400"/>
              </a:lnSpc>
              <a:buAutoNum type="arabicPeriod" startAt="1"/>
            </a:pPr>
            <a:r>
              <a:rPr lang="en-US" sz="6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sin(phi)</a:t>
            </a:r>
          </a:p>
        </p:txBody>
      </p:sp>
    </p:spTree>
  </p:cSld>
  <p:clrMapOvr>
    <a:masterClrMapping/>
  </p:clrMapOvr>
  <p:transition spd="fast">
    <p:fade/>
  </p:transition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5898" y="134920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293615" y="1468580"/>
            <a:ext cx="11678951" cy="7007371"/>
          </a:xfrm>
          <a:custGeom>
            <a:avLst/>
            <a:gdLst/>
            <a:ahLst/>
            <a:cxnLst/>
            <a:rect r="r" b="b" t="t" l="l"/>
            <a:pathLst>
              <a:path h="7007371" w="11678951">
                <a:moveTo>
                  <a:pt x="0" y="0"/>
                </a:moveTo>
                <a:lnTo>
                  <a:pt x="11678951" y="0"/>
                </a:lnTo>
                <a:lnTo>
                  <a:pt x="11678951" y="7007370"/>
                </a:lnTo>
                <a:lnTo>
                  <a:pt x="0" y="70073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041374" y="2744063"/>
            <a:ext cx="8246626" cy="302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Using Lossless Power equations</a:t>
            </a:r>
          </a:p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at different modes </a:t>
            </a:r>
          </a:p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of operation </a:t>
            </a:r>
          </a:p>
        </p:txBody>
      </p:sp>
    </p:spTree>
  </p:cSld>
  <p:clrMapOvr>
    <a:masterClrMapping/>
  </p:clrMapOvr>
  <p:transition spd="fast">
    <p:fade/>
  </p:transition>
</p:sld>
</file>

<file path=ppt/slides/slide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38173" y="4799095"/>
            <a:ext cx="6031142" cy="4523357"/>
          </a:xfrm>
          <a:custGeom>
            <a:avLst/>
            <a:gdLst/>
            <a:ahLst/>
            <a:cxnLst/>
            <a:rect r="r" b="b" t="t" l="l"/>
            <a:pathLst>
              <a:path h="4523357" w="6031142">
                <a:moveTo>
                  <a:pt x="0" y="0"/>
                </a:moveTo>
                <a:lnTo>
                  <a:pt x="6031142" y="0"/>
                </a:lnTo>
                <a:lnTo>
                  <a:pt x="6031142" y="4523357"/>
                </a:lnTo>
                <a:lnTo>
                  <a:pt x="0" y="45233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79598" y="748492"/>
            <a:ext cx="5669789" cy="4252342"/>
          </a:xfrm>
          <a:custGeom>
            <a:avLst/>
            <a:gdLst/>
            <a:ahLst/>
            <a:cxnLst/>
            <a:rect r="r" b="b" t="t" l="l"/>
            <a:pathLst>
              <a:path h="4252342" w="5669789">
                <a:moveTo>
                  <a:pt x="0" y="0"/>
                </a:moveTo>
                <a:lnTo>
                  <a:pt x="5669789" y="0"/>
                </a:lnTo>
                <a:lnTo>
                  <a:pt x="5669789" y="4252342"/>
                </a:lnTo>
                <a:lnTo>
                  <a:pt x="0" y="42523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669315" y="4855618"/>
            <a:ext cx="6008835" cy="4506627"/>
          </a:xfrm>
          <a:custGeom>
            <a:avLst/>
            <a:gdLst/>
            <a:ahLst/>
            <a:cxnLst/>
            <a:rect r="r" b="b" t="t" l="l"/>
            <a:pathLst>
              <a:path h="4506627" w="6008835">
                <a:moveTo>
                  <a:pt x="0" y="0"/>
                </a:moveTo>
                <a:lnTo>
                  <a:pt x="6008836" y="0"/>
                </a:lnTo>
                <a:lnTo>
                  <a:pt x="6008836" y="4506627"/>
                </a:lnTo>
                <a:lnTo>
                  <a:pt x="0" y="450662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31843" y="858444"/>
            <a:ext cx="6173916" cy="4285056"/>
          </a:xfrm>
          <a:custGeom>
            <a:avLst/>
            <a:gdLst/>
            <a:ahLst/>
            <a:cxnLst/>
            <a:rect r="r" b="b" t="t" l="l"/>
            <a:pathLst>
              <a:path h="4285056" w="6173916">
                <a:moveTo>
                  <a:pt x="0" y="0"/>
                </a:moveTo>
                <a:lnTo>
                  <a:pt x="6173917" y="0"/>
                </a:lnTo>
                <a:lnTo>
                  <a:pt x="6173917" y="4285056"/>
                </a:lnTo>
                <a:lnTo>
                  <a:pt x="0" y="42850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5818" r="0" b="-2241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93066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-1( NN 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081692" y="1087370"/>
            <a:ext cx="4407160" cy="4946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7"/>
              </a:lnSpc>
            </a:pPr>
            <a:r>
              <a:rPr lang="en-US" sz="46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Error : </a:t>
            </a:r>
          </a:p>
          <a:p>
            <a:pPr algn="ctr">
              <a:lnSpc>
                <a:spcPts val="6527"/>
              </a:lnSpc>
            </a:pPr>
            <a:r>
              <a:rPr lang="en-US" sz="46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20%</a:t>
            </a:r>
          </a:p>
          <a:p>
            <a:pPr algn="ctr">
              <a:lnSpc>
                <a:spcPts val="6527"/>
              </a:lnSpc>
            </a:pPr>
            <a:r>
              <a:rPr lang="en-US" sz="46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19%</a:t>
            </a:r>
          </a:p>
          <a:p>
            <a:pPr algn="ctr">
              <a:lnSpc>
                <a:spcPts val="6527"/>
              </a:lnSpc>
            </a:pPr>
            <a:r>
              <a:rPr lang="en-US" sz="46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19%</a:t>
            </a:r>
          </a:p>
          <a:p>
            <a:pPr algn="ctr">
              <a:lnSpc>
                <a:spcPts val="6527"/>
              </a:lnSpc>
            </a:pPr>
            <a:r>
              <a:rPr lang="en-US" sz="46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38%</a:t>
            </a:r>
          </a:p>
          <a:p>
            <a:pPr algn="ctr">
              <a:lnSpc>
                <a:spcPts val="6527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2549064" y="6711496"/>
            <a:ext cx="5235534" cy="805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7"/>
              </a:lnSpc>
              <a:spcBef>
                <a:spcPct val="0"/>
              </a:spcBef>
            </a:pPr>
            <a:r>
              <a:rPr lang="en-US" sz="46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 Layers 32 Nodes</a:t>
            </a:r>
          </a:p>
        </p:txBody>
      </p:sp>
    </p:spTree>
  </p:cSld>
  <p:clrMapOvr>
    <a:masterClrMapping/>
  </p:clrMapOvr>
  <p:transition spd="fast">
    <p:fade/>
  </p:transition>
</p:sld>
</file>

<file path=ppt/slides/slide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5898" y="134920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POSSIBLE REASONS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6465" y="2265631"/>
            <a:ext cx="13088149" cy="3134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2"/>
              </a:lnSpc>
            </a:pPr>
            <a:r>
              <a:rPr lang="en-US" sz="447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1. Data closer to actual value ; NN cannot fit it</a:t>
            </a:r>
          </a:p>
          <a:p>
            <a:pPr algn="ctr">
              <a:lnSpc>
                <a:spcPts val="6262"/>
              </a:lnSpc>
            </a:pPr>
          </a:p>
          <a:p>
            <a:pPr algn="ctr">
              <a:lnSpc>
                <a:spcPts val="6262"/>
              </a:lnSpc>
            </a:pPr>
            <a:r>
              <a:rPr lang="en-US" sz="447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ctr">
              <a:lnSpc>
                <a:spcPts val="6262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-769321" y="3451493"/>
            <a:ext cx="13088149" cy="762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2"/>
              </a:lnSpc>
            </a:pPr>
            <a:r>
              <a:rPr lang="en-US" sz="447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More number of outputs (complex)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4635317"/>
            <a:ext cx="15718792" cy="762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2"/>
              </a:lnSpc>
            </a:pPr>
            <a:r>
              <a:rPr lang="en-US" sz="447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Large Data for single output  i.e Less variation in 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2628271" y="5819140"/>
            <a:ext cx="13088149" cy="762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2"/>
              </a:lnSpc>
            </a:pPr>
            <a:r>
              <a:rPr lang="en-US" sz="447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stuck at Local Minima</a:t>
            </a:r>
          </a:p>
        </p:txBody>
      </p:sp>
    </p:spTree>
  </p:cSld>
  <p:clrMapOvr>
    <a:masterClrMapping/>
  </p:clrMapOvr>
  <p:transition spd="fast">
    <p:fade/>
  </p:transition>
</p:sld>
</file>

<file path=ppt/slides/slide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34192" y="2218968"/>
            <a:ext cx="11984360" cy="3670372"/>
          </a:xfrm>
          <a:custGeom>
            <a:avLst/>
            <a:gdLst/>
            <a:ahLst/>
            <a:cxnLst/>
            <a:rect r="r" b="b" t="t" l="l"/>
            <a:pathLst>
              <a:path h="3670372" w="11984360">
                <a:moveTo>
                  <a:pt x="0" y="0"/>
                </a:moveTo>
                <a:lnTo>
                  <a:pt x="11984360" y="0"/>
                </a:lnTo>
                <a:lnTo>
                  <a:pt x="11984360" y="3670371"/>
                </a:lnTo>
                <a:lnTo>
                  <a:pt x="0" y="36703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222" r="-1707" b="-15664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85898" y="134920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218134" y="7180452"/>
            <a:ext cx="12393350" cy="850887"/>
            <a:chOff x="0" y="0"/>
            <a:chExt cx="16524467" cy="113451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524467" cy="1134516"/>
            </a:xfrm>
            <a:custGeom>
              <a:avLst/>
              <a:gdLst/>
              <a:ahLst/>
              <a:cxnLst/>
              <a:rect r="r" b="b" t="t" l="l"/>
              <a:pathLst>
                <a:path h="1134516" w="16524467">
                  <a:moveTo>
                    <a:pt x="0" y="0"/>
                  </a:moveTo>
                  <a:lnTo>
                    <a:pt x="16524467" y="0"/>
                  </a:lnTo>
                  <a:lnTo>
                    <a:pt x="16524467" y="1134516"/>
                  </a:lnTo>
                  <a:lnTo>
                    <a:pt x="0" y="1134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5898" y="134920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1843" y="1775836"/>
            <a:ext cx="7814429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Implementation Problem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3255610"/>
            <a:ext cx="16513279" cy="1677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14732" indent="-507366" lvl="1">
              <a:lnSpc>
                <a:spcPts val="6580"/>
              </a:lnSpc>
              <a:buAutoNum type="arabicPeriod" startAt="1"/>
            </a:pPr>
            <a:r>
              <a:rPr lang="en-US" sz="4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Default Libraries uses tensors to calculate y_pred</a:t>
            </a:r>
          </a:p>
          <a:p>
            <a:pPr algn="ctr">
              <a:lnSpc>
                <a:spcPts val="700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884496" y="4203065"/>
            <a:ext cx="1048678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Converted the power func to operate over tensors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1128750" y="4916805"/>
            <a:ext cx="16513279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Converted func cant be integrated with NN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36181" y="5711825"/>
            <a:ext cx="1033510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System crashes due to complexity of code/errors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72341" y="6406515"/>
            <a:ext cx="2627114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B05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0" y="7441574"/>
            <a:ext cx="16513279" cy="1623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14732" indent="-507366" lvl="1">
              <a:lnSpc>
                <a:spcPts val="6580"/>
              </a:lnSpc>
              <a:buAutoNum type="arabicPeriod" startAt="1"/>
            </a:pPr>
            <a:r>
              <a:rPr lang="en-US" sz="4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code from scratch without libraries</a:t>
            </a:r>
          </a:p>
          <a:p>
            <a:pPr algn="ctr" marL="1014732" indent="-507366" lvl="1">
              <a:lnSpc>
                <a:spcPts val="6580"/>
              </a:lnSpc>
              <a:buAutoNum type="arabicPeriod" startAt="1"/>
            </a:pPr>
            <a:r>
              <a:rPr lang="en-US" sz="4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read tensor documents to integrate</a:t>
            </a:r>
          </a:p>
        </p:txBody>
      </p:sp>
    </p:spTree>
  </p:cSld>
  <p:clrMapOvr>
    <a:masterClrMapping/>
  </p:clrMapOvr>
  <p:transition spd="fast">
    <p:fade/>
  </p:transition>
</p:sld>
</file>

<file path=ppt/slides/slide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10883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POSSIBLE SOLUTION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741712"/>
            <a:ext cx="10426065" cy="720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5"/>
              </a:lnSpc>
              <a:spcBef>
                <a:spcPct val="0"/>
              </a:spcBef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Train Different NN for different outputs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1820835" y="3348523"/>
            <a:ext cx="8680026" cy="1473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5"/>
              </a:lnSpc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1.  L1 and L2 </a:t>
            </a:r>
          </a:p>
          <a:p>
            <a:pPr algn="ctr">
              <a:lnSpc>
                <a:spcPts val="5935"/>
              </a:lnSpc>
              <a:spcBef>
                <a:spcPct val="0"/>
              </a:spcBef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(2 Layer 32 Nodes)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459878" y="2621441"/>
            <a:ext cx="4407160" cy="4120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7"/>
              </a:lnSpc>
            </a:pPr>
            <a:r>
              <a:rPr lang="en-US" sz="4662">
                <a:solidFill>
                  <a:srgbClr val="00B05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Error : </a:t>
            </a:r>
          </a:p>
          <a:p>
            <a:pPr algn="ctr">
              <a:lnSpc>
                <a:spcPts val="6527"/>
              </a:lnSpc>
            </a:pPr>
            <a:r>
              <a:rPr lang="en-US" sz="4662">
                <a:solidFill>
                  <a:srgbClr val="00B05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4%</a:t>
            </a:r>
          </a:p>
          <a:p>
            <a:pPr algn="ctr">
              <a:lnSpc>
                <a:spcPts val="6527"/>
              </a:lnSpc>
            </a:pPr>
            <a:r>
              <a:rPr lang="en-US" sz="4662">
                <a:solidFill>
                  <a:srgbClr val="00B05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4%</a:t>
            </a:r>
          </a:p>
          <a:p>
            <a:pPr algn="ctr">
              <a:lnSpc>
                <a:spcPts val="6527"/>
              </a:lnSpc>
            </a:pPr>
          </a:p>
          <a:p>
            <a:pPr algn="ctr">
              <a:lnSpc>
                <a:spcPts val="6527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-1102539" y="5480805"/>
            <a:ext cx="8680026" cy="1473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5"/>
              </a:lnSpc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2.  Ron1 and Ron2 </a:t>
            </a:r>
          </a:p>
          <a:p>
            <a:pPr algn="ctr">
              <a:lnSpc>
                <a:spcPts val="5935"/>
              </a:lnSpc>
              <a:spcBef>
                <a:spcPct val="0"/>
              </a:spcBef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(3 Layer 64 Nodes)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459878" y="4633912"/>
            <a:ext cx="4407160" cy="4120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7"/>
              </a:lnSpc>
            </a:pPr>
            <a:r>
              <a:rPr lang="en-US" sz="4662">
                <a:solidFill>
                  <a:srgbClr val="00B05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ctr">
              <a:lnSpc>
                <a:spcPts val="6527"/>
              </a:lnSpc>
            </a:pPr>
            <a:r>
              <a:rPr lang="en-US" sz="4662">
                <a:solidFill>
                  <a:srgbClr val="00B05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19%</a:t>
            </a:r>
          </a:p>
          <a:p>
            <a:pPr algn="ctr">
              <a:lnSpc>
                <a:spcPts val="6527"/>
              </a:lnSpc>
            </a:pPr>
            <a:r>
              <a:rPr lang="en-US" sz="4662">
                <a:solidFill>
                  <a:srgbClr val="00B05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37%</a:t>
            </a:r>
          </a:p>
          <a:p>
            <a:pPr algn="ctr">
              <a:lnSpc>
                <a:spcPts val="6527"/>
              </a:lnSpc>
            </a:pPr>
          </a:p>
          <a:p>
            <a:pPr algn="ctr">
              <a:lnSpc>
                <a:spcPts val="6527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890169" y="2541519"/>
            <a:ext cx="8553918" cy="6415438"/>
          </a:xfrm>
          <a:custGeom>
            <a:avLst/>
            <a:gdLst/>
            <a:ahLst/>
            <a:cxnLst/>
            <a:rect r="r" b="b" t="t" l="l"/>
            <a:pathLst>
              <a:path h="6415438" w="8553918">
                <a:moveTo>
                  <a:pt x="0" y="0"/>
                </a:moveTo>
                <a:lnTo>
                  <a:pt x="8553917" y="0"/>
                </a:lnTo>
                <a:lnTo>
                  <a:pt x="8553917" y="6415438"/>
                </a:lnTo>
                <a:lnTo>
                  <a:pt x="0" y="64154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1844" y="2427506"/>
            <a:ext cx="8698949" cy="6524211"/>
          </a:xfrm>
          <a:custGeom>
            <a:avLst/>
            <a:gdLst/>
            <a:ahLst/>
            <a:cxnLst/>
            <a:rect r="r" b="b" t="t" l="l"/>
            <a:pathLst>
              <a:path h="6524211" w="8698949">
                <a:moveTo>
                  <a:pt x="0" y="0"/>
                </a:moveTo>
                <a:lnTo>
                  <a:pt x="8698948" y="0"/>
                </a:lnTo>
                <a:lnTo>
                  <a:pt x="8698948" y="6524211"/>
                </a:lnTo>
                <a:lnTo>
                  <a:pt x="0" y="65242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10883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POSSIBLE SOLUTION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3974" y="1706519"/>
            <a:ext cx="8680026" cy="720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5"/>
              </a:lnSpc>
              <a:spcBef>
                <a:spcPct val="0"/>
              </a:spcBef>
            </a:pPr>
            <a:r>
              <a:rPr lang="en-US" sz="4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L1 and L2   (2 Layer 32 Nodes)</a:t>
            </a:r>
          </a:p>
        </p:txBody>
      </p:sp>
    </p:spTree>
  </p:cSld>
  <p:clrMapOvr>
    <a:masterClrMapping/>
  </p:clrMapOvr>
  <p:transition spd="fast">
    <p:fade/>
  </p:transition>
</p:sld>
</file>

<file path=ppt/slides/slide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10883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3489" y="2247802"/>
            <a:ext cx="6318885" cy="805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7"/>
              </a:lnSpc>
              <a:spcBef>
                <a:spcPct val="0"/>
              </a:spcBef>
            </a:pPr>
            <a:r>
              <a:rPr lang="en-US" sz="4662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NN 4 Layers 16 Nodes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190685" y="2106851"/>
            <a:ext cx="4496514" cy="1835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7"/>
              </a:lnSpc>
            </a:pPr>
            <a:r>
              <a:rPr lang="en-US" sz="3476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Error : </a:t>
            </a:r>
          </a:p>
          <a:p>
            <a:pPr algn="ctr">
              <a:lnSpc>
                <a:spcPts val="5147"/>
              </a:lnSpc>
            </a:pPr>
            <a:r>
              <a:rPr lang="en-US" sz="3676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25%, 26%, 22%, 41%</a:t>
            </a:r>
          </a:p>
          <a:p>
            <a:pPr algn="ctr">
              <a:lnSpc>
                <a:spcPts val="4867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623817" y="4070164"/>
            <a:ext cx="6302176" cy="1633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7"/>
              </a:lnSpc>
            </a:pPr>
            <a:r>
              <a:rPr lang="en-US" sz="4662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NN 4 Layers 32 Nodes</a:t>
            </a:r>
          </a:p>
          <a:p>
            <a:pPr algn="ctr">
              <a:lnSpc>
                <a:spcPts val="6527"/>
              </a:lnSpc>
              <a:spcBef>
                <a:spcPct val="0"/>
              </a:spcBef>
            </a:pPr>
            <a:r>
              <a:rPr lang="en-US" sz="4662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(more features)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802176" y="3948907"/>
            <a:ext cx="5330683" cy="1916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7"/>
              </a:lnSpc>
            </a:pPr>
            <a:r>
              <a:rPr lang="en-US" sz="3662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Error : </a:t>
            </a:r>
          </a:p>
          <a:p>
            <a:pPr algn="ctr">
              <a:lnSpc>
                <a:spcPts val="5127"/>
              </a:lnSpc>
            </a:pPr>
            <a:r>
              <a:rPr lang="en-US" sz="3662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20%, 19%, 19%, 38%</a:t>
            </a:r>
          </a:p>
          <a:p>
            <a:pPr algn="ctr">
              <a:lnSpc>
                <a:spcPts val="5127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-153920" y="6380160"/>
            <a:ext cx="8680026" cy="747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5"/>
              </a:lnSpc>
              <a:spcBef>
                <a:spcPct val="0"/>
              </a:spcBef>
            </a:pPr>
            <a:r>
              <a:rPr lang="en-US" sz="4339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L1 and L2  (2 Layer 32 Nodes)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92651" y="5798974"/>
            <a:ext cx="5330683" cy="1916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7"/>
              </a:lnSpc>
            </a:pPr>
            <a:r>
              <a:rPr lang="en-US" sz="3662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Error : </a:t>
            </a:r>
          </a:p>
          <a:p>
            <a:pPr algn="ctr">
              <a:lnSpc>
                <a:spcPts val="5127"/>
              </a:lnSpc>
            </a:pPr>
            <a:r>
              <a:rPr lang="en-US" sz="3662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4%, 4%</a:t>
            </a:r>
          </a:p>
          <a:p>
            <a:pPr algn="ctr">
              <a:lnSpc>
                <a:spcPts val="5127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0" y="7803906"/>
            <a:ext cx="9888873" cy="151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5"/>
              </a:lnSpc>
            </a:pPr>
            <a:r>
              <a:rPr lang="en-US" sz="4339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Ron1 and Ron2 </a:t>
            </a:r>
            <a:r>
              <a:rPr lang="en-US" sz="4339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(3 Layer 64 Nodes)</a:t>
            </a:r>
          </a:p>
          <a:p>
            <a:pPr algn="ctr">
              <a:lnSpc>
                <a:spcPts val="6075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1004481" y="7614333"/>
            <a:ext cx="5330683" cy="1916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7"/>
              </a:lnSpc>
            </a:pPr>
            <a:r>
              <a:rPr lang="en-US" sz="3662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Error : </a:t>
            </a:r>
          </a:p>
          <a:p>
            <a:pPr algn="ctr">
              <a:lnSpc>
                <a:spcPts val="5127"/>
              </a:lnSpc>
            </a:pPr>
            <a:r>
              <a:rPr lang="en-US" sz="3662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19%, 37%</a:t>
            </a:r>
          </a:p>
          <a:p>
            <a:pPr algn="ctr">
              <a:lnSpc>
                <a:spcPts val="5127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95324" y="1482178"/>
            <a:ext cx="9790124" cy="5533853"/>
          </a:xfrm>
          <a:custGeom>
            <a:avLst/>
            <a:gdLst/>
            <a:ahLst/>
            <a:cxnLst/>
            <a:rect r="r" b="b" t="t" l="l"/>
            <a:pathLst>
              <a:path h="5533853" w="9790124">
                <a:moveTo>
                  <a:pt x="0" y="0"/>
                </a:moveTo>
                <a:lnTo>
                  <a:pt x="9790124" y="0"/>
                </a:lnTo>
                <a:lnTo>
                  <a:pt x="9790124" y="5533854"/>
                </a:lnTo>
                <a:lnTo>
                  <a:pt x="0" y="55338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94" t="0" r="-28907" b="-305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034579">
            <a:off x="11617170" y="7081273"/>
            <a:ext cx="2136223" cy="1903180"/>
          </a:xfrm>
          <a:custGeom>
            <a:avLst/>
            <a:gdLst/>
            <a:ahLst/>
            <a:cxnLst/>
            <a:rect r="r" b="b" t="t" l="l"/>
            <a:pathLst>
              <a:path h="1903180" w="2136223">
                <a:moveTo>
                  <a:pt x="0" y="0"/>
                </a:moveTo>
                <a:lnTo>
                  <a:pt x="2136223" y="0"/>
                </a:lnTo>
                <a:lnTo>
                  <a:pt x="2136223" y="1903180"/>
                </a:lnTo>
                <a:lnTo>
                  <a:pt x="0" y="19031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10883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Possible Solution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5324" y="7578007"/>
            <a:ext cx="10923866" cy="587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6"/>
              </a:lnSpc>
            </a:pPr>
            <a:r>
              <a:rPr lang="en-US" sz="348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Using Machine Learning for parametric estimation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03105" y="5000442"/>
            <a:ext cx="5185748" cy="1359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1"/>
              </a:lnSpc>
            </a:pPr>
            <a:r>
              <a:rPr lang="en-US" sz="388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ML based adaptive loss optimization</a:t>
            </a:r>
          </a:p>
        </p:txBody>
      </p:sp>
    </p:spTree>
  </p:cSld>
  <p:clrMapOvr>
    <a:masterClrMapping/>
  </p:clrMapOvr>
  <p:transition spd="fast">
    <p:fade/>
  </p:transition>
</p:sld>
</file>

<file path=ppt/slides/slide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10883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4770" y="1677944"/>
            <a:ext cx="15093380" cy="1767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88070" indent="-544035" lvl="1">
              <a:lnSpc>
                <a:spcPts val="7055"/>
              </a:lnSpc>
              <a:buAutoNum type="arabicPeriod" startAt="1"/>
            </a:pPr>
            <a:r>
              <a:rPr lang="en-US" sz="5039">
                <a:solidFill>
                  <a:srgbClr val="00B05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Implement PINN </a:t>
            </a:r>
          </a:p>
          <a:p>
            <a:pPr algn="ctr" marL="1088070" indent="-544035" lvl="1">
              <a:lnSpc>
                <a:spcPts val="7055"/>
              </a:lnSpc>
              <a:buAutoNum type="arabicPeriod" startAt="1"/>
            </a:pPr>
            <a:r>
              <a:rPr lang="en-US" sz="5039">
                <a:solidFill>
                  <a:srgbClr val="00B05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Try Genetic Algorithm for best weights</a:t>
            </a:r>
          </a:p>
          <a:p>
            <a:pPr algn="ctr" marL="1088070" indent="-544035" lvl="1">
              <a:lnSpc>
                <a:spcPts val="7055"/>
              </a:lnSpc>
              <a:spcBef>
                <a:spcPct val="0"/>
              </a:spcBef>
              <a:buAutoNum type="arabicPeriod" startAt="1"/>
            </a:pPr>
            <a:r>
              <a:rPr lang="en-US" sz="5039">
                <a:solidFill>
                  <a:srgbClr val="00B05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 it on Hardware</a:t>
            </a:r>
          </a:p>
        </p:txBody>
      </p:sp>
    </p:spTree>
  </p:cSld>
  <p:clrMapOvr>
    <a:masterClrMapping/>
  </p:clrMapOvr>
  <p:transition spd="fast">
    <p:fade/>
  </p:transition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835541">
            <a:off x="4895449" y="1458266"/>
            <a:ext cx="1719718" cy="1256958"/>
          </a:xfrm>
          <a:custGeom>
            <a:avLst/>
            <a:gdLst/>
            <a:ahLst/>
            <a:cxnLst/>
            <a:rect r="r" b="b" t="t" l="l"/>
            <a:pathLst>
              <a:path h="1256958" w="1719718">
                <a:moveTo>
                  <a:pt x="0" y="0"/>
                </a:moveTo>
                <a:lnTo>
                  <a:pt x="1719718" y="0"/>
                </a:lnTo>
                <a:lnTo>
                  <a:pt x="1719718" y="1256958"/>
                </a:lnTo>
                <a:lnTo>
                  <a:pt x="0" y="12569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51799">
            <a:off x="10605954" y="1514484"/>
            <a:ext cx="1436155" cy="1049699"/>
          </a:xfrm>
          <a:custGeom>
            <a:avLst/>
            <a:gdLst/>
            <a:ahLst/>
            <a:cxnLst/>
            <a:rect r="r" b="b" t="t" l="l"/>
            <a:pathLst>
              <a:path h="1049699" w="1436155">
                <a:moveTo>
                  <a:pt x="0" y="0"/>
                </a:moveTo>
                <a:lnTo>
                  <a:pt x="1436156" y="0"/>
                </a:lnTo>
                <a:lnTo>
                  <a:pt x="1436156" y="1049699"/>
                </a:lnTo>
                <a:lnTo>
                  <a:pt x="0" y="10496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154264" y="1350064"/>
            <a:ext cx="3335573" cy="3335573"/>
          </a:xfrm>
          <a:custGeom>
            <a:avLst/>
            <a:gdLst/>
            <a:ahLst/>
            <a:cxnLst/>
            <a:rect r="r" b="b" t="t" l="l"/>
            <a:pathLst>
              <a:path h="3335573" w="3335573">
                <a:moveTo>
                  <a:pt x="0" y="0"/>
                </a:moveTo>
                <a:lnTo>
                  <a:pt x="3335573" y="0"/>
                </a:lnTo>
                <a:lnTo>
                  <a:pt x="3335573" y="3335573"/>
                </a:lnTo>
                <a:lnTo>
                  <a:pt x="0" y="33355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10883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572539" y="1757351"/>
            <a:ext cx="5719148" cy="3683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1"/>
              </a:lnSpc>
            </a:pPr>
            <a:r>
              <a:rPr lang="en-US" sz="3486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Outputs</a:t>
            </a:r>
          </a:p>
          <a:p>
            <a:pPr algn="ctr">
              <a:lnSpc>
                <a:spcPts val="4881"/>
              </a:lnSpc>
            </a:pPr>
          </a:p>
          <a:p>
            <a:pPr algn="ctr" marL="752820" indent="-376410" lvl="1">
              <a:lnSpc>
                <a:spcPts val="4881"/>
              </a:lnSpc>
              <a:buAutoNum type="arabicPeriod" startAt="1"/>
            </a:pPr>
            <a:r>
              <a:rPr lang="en-US" sz="3486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</a:t>
            </a:r>
          </a:p>
          <a:p>
            <a:pPr algn="ctr" marL="752820" indent="-376410" lvl="1">
              <a:lnSpc>
                <a:spcPts val="4881"/>
              </a:lnSpc>
              <a:buAutoNum type="arabicPeriod" startAt="1"/>
            </a:pPr>
            <a:r>
              <a:rPr lang="en-US" sz="3486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Rds</a:t>
            </a:r>
          </a:p>
          <a:p>
            <a:pPr algn="ctr" marL="752820" indent="-376410" lvl="1">
              <a:lnSpc>
                <a:spcPts val="4881"/>
              </a:lnSpc>
              <a:buAutoNum type="arabicPeriod" startAt="1"/>
            </a:pPr>
            <a:r>
              <a:rPr lang="en-US" sz="3486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</a:t>
            </a:r>
          </a:p>
          <a:p>
            <a:pPr algn="ctr">
              <a:lnSpc>
                <a:spcPts val="4881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7525921" y="3424600"/>
            <a:ext cx="253234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ML MODEL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1379247"/>
            <a:ext cx="4417240" cy="3201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4"/>
              </a:lnSpc>
            </a:pPr>
            <a:r>
              <a:rPr lang="en-US" sz="364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Inputs</a:t>
            </a:r>
          </a:p>
          <a:p>
            <a:pPr algn="ctr">
              <a:lnSpc>
                <a:spcPts val="5104"/>
              </a:lnSpc>
            </a:pPr>
          </a:p>
          <a:p>
            <a:pPr algn="ctr" marL="787160" indent="-393580" lvl="1">
              <a:lnSpc>
                <a:spcPts val="5104"/>
              </a:lnSpc>
              <a:buAutoNum type="arabicPeriod" startAt="1"/>
            </a:pPr>
            <a:r>
              <a:rPr lang="en-US" sz="364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Phi</a:t>
            </a:r>
          </a:p>
          <a:p>
            <a:pPr algn="ctr" marL="787160" indent="-393580" lvl="1">
              <a:lnSpc>
                <a:spcPts val="5104"/>
              </a:lnSpc>
              <a:buAutoNum type="arabicPeriod" startAt="1"/>
            </a:pPr>
            <a:r>
              <a:rPr lang="en-US" sz="364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current(I1,I2)</a:t>
            </a:r>
          </a:p>
          <a:p>
            <a:pPr algn="ctr" marL="787160" indent="-393580" lvl="1">
              <a:lnSpc>
                <a:spcPts val="5104"/>
              </a:lnSpc>
              <a:buAutoNum type="arabicPeriod" startAt="1"/>
            </a:pPr>
            <a:r>
              <a:rPr lang="en-US" sz="364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Voltage(V1,V2)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50776" y="5802634"/>
            <a:ext cx="14986448" cy="3222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4"/>
              </a:lnSpc>
            </a:pPr>
            <a:r>
              <a:rPr lang="en-US" sz="3645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Ways of Data Collection:-</a:t>
            </a:r>
          </a:p>
          <a:p>
            <a:pPr algn="ctr">
              <a:lnSpc>
                <a:spcPts val="5104"/>
              </a:lnSpc>
            </a:pPr>
          </a:p>
          <a:p>
            <a:pPr algn="ctr" marL="787160" indent="-393580" lvl="1">
              <a:lnSpc>
                <a:spcPts val="5104"/>
              </a:lnSpc>
              <a:buAutoNum type="arabicPeriod" startAt="1"/>
            </a:pPr>
            <a:r>
              <a:rPr lang="en-US" sz="3645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Hardware Setup</a:t>
            </a:r>
          </a:p>
          <a:p>
            <a:pPr algn="ctr" marL="787160" indent="-393580" lvl="1">
              <a:lnSpc>
                <a:spcPts val="5104"/>
              </a:lnSpc>
              <a:buAutoNum type="arabicPeriod" startAt="1"/>
            </a:pPr>
            <a:r>
              <a:rPr lang="en-US" sz="3645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Simulation Model</a:t>
            </a:r>
          </a:p>
          <a:p>
            <a:pPr algn="ctr" marL="787160" indent="-393580" lvl="1">
              <a:lnSpc>
                <a:spcPts val="5104"/>
              </a:lnSpc>
              <a:buAutoNum type="arabicPeriod" startAt="1"/>
            </a:pPr>
            <a:r>
              <a:rPr lang="en-US" sz="3645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Mathematical solution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296464" y="1566197"/>
          <a:ext cx="17464704" cy="7359562"/>
        </p:xfrm>
        <a:graphic>
          <a:graphicData uri="http://schemas.openxmlformats.org/drawingml/2006/table">
            <a:tbl>
              <a:tblPr/>
              <a:tblGrid>
                <a:gridCol w="6053601"/>
                <a:gridCol w="5710047"/>
                <a:gridCol w="5701056"/>
              </a:tblGrid>
              <a:tr h="142027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7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462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51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94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10883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OF SETUPS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5501800"/>
            <a:ext cx="7052750" cy="637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0"/>
              </a:lnSpc>
            </a:pPr>
            <a:r>
              <a:rPr lang="en-US" sz="37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Simulation Model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1892189"/>
            <a:ext cx="7052750" cy="637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0"/>
              </a:lnSpc>
            </a:pPr>
            <a:r>
              <a:rPr lang="en-US" sz="37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3568407"/>
            <a:ext cx="7052750" cy="637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0"/>
              </a:lnSpc>
            </a:pPr>
            <a:r>
              <a:rPr lang="en-US" sz="37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Hardware Setup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924419" y="1892189"/>
            <a:ext cx="7052750" cy="637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0"/>
              </a:lnSpc>
            </a:pPr>
            <a:r>
              <a:rPr lang="en-US" sz="37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568170" y="1892189"/>
            <a:ext cx="7052750" cy="637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0"/>
              </a:lnSpc>
            </a:pPr>
            <a:r>
              <a:rPr lang="en-US" sz="37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-5205977" y="7540658"/>
            <a:ext cx="17464704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Mathematical solution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24419" y="3057550"/>
            <a:ext cx="6590988" cy="1916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0"/>
              </a:lnSpc>
            </a:pPr>
            <a:r>
              <a:rPr lang="en-US" sz="36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Accurate values of V,I,L</a:t>
            </a:r>
          </a:p>
          <a:p>
            <a:pPr algn="ctr">
              <a:lnSpc>
                <a:spcPts val="5120"/>
              </a:lnSpc>
            </a:pPr>
          </a:p>
          <a:p>
            <a:pPr algn="ctr">
              <a:lnSpc>
                <a:spcPts val="5120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5924419" y="5076825"/>
            <a:ext cx="6590988" cy="2564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0"/>
              </a:lnSpc>
            </a:pPr>
            <a:r>
              <a:rPr lang="en-US" sz="36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Some what </a:t>
            </a:r>
          </a:p>
          <a:p>
            <a:pPr algn="ctr">
              <a:lnSpc>
                <a:spcPts val="5120"/>
              </a:lnSpc>
            </a:pPr>
            <a:r>
              <a:rPr lang="en-US" sz="36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Accurate values </a:t>
            </a:r>
          </a:p>
          <a:p>
            <a:pPr algn="ctr">
              <a:lnSpc>
                <a:spcPts val="5120"/>
              </a:lnSpc>
            </a:pPr>
          </a:p>
          <a:p>
            <a:pPr algn="ctr">
              <a:lnSpc>
                <a:spcPts val="512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6129646" y="3057550"/>
            <a:ext cx="17464704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changing L -&gt; Huge time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129646" y="5105309"/>
            <a:ext cx="17464704" cy="12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Varying all parameter </a:t>
            </a:r>
          </a:p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will take days of time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462688" y="7368871"/>
            <a:ext cx="16798620" cy="1231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2"/>
              </a:lnSpc>
            </a:pPr>
            <a:r>
              <a:rPr lang="en-US" sz="3558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Less Accurate as Losses </a:t>
            </a:r>
          </a:p>
          <a:p>
            <a:pPr algn="ctr">
              <a:lnSpc>
                <a:spcPts val="4982"/>
              </a:lnSpc>
              <a:spcBef>
                <a:spcPct val="0"/>
              </a:spcBef>
            </a:pPr>
            <a:r>
              <a:rPr lang="en-US" sz="3558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are not Modelled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848506" y="7144250"/>
            <a:ext cx="6590988" cy="2564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0"/>
              </a:lnSpc>
            </a:pPr>
            <a:r>
              <a:rPr lang="en-US" sz="36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Faster Data </a:t>
            </a:r>
          </a:p>
          <a:p>
            <a:pPr algn="ctr">
              <a:lnSpc>
                <a:spcPts val="5120"/>
              </a:lnSpc>
            </a:pPr>
            <a:r>
              <a:rPr lang="en-US" sz="36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Collection</a:t>
            </a:r>
          </a:p>
          <a:p>
            <a:pPr algn="ctr">
              <a:lnSpc>
                <a:spcPts val="5120"/>
              </a:lnSpc>
            </a:pPr>
          </a:p>
          <a:p>
            <a:pPr algn="ctr">
              <a:lnSpc>
                <a:spcPts val="5120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008">
            <a:off x="695296" y="9373840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008">
            <a:off x="695295" y="9374151"/>
            <a:ext cx="16356863" cy="0"/>
          </a:xfrm>
          <a:prstGeom prst="line">
            <a:avLst/>
          </a:prstGeom>
          <a:ln cap="rnd" w="19050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 descr="A close up of a logo  Description automatically generated"/>
          <p:cNvSpPr/>
          <p:nvPr/>
        </p:nvSpPr>
        <p:spPr>
          <a:xfrm flipH="false" flipV="false" rot="0">
            <a:off x="13987462" y="9322452"/>
            <a:ext cx="3304224" cy="1093890"/>
          </a:xfrm>
          <a:custGeom>
            <a:avLst/>
            <a:gdLst/>
            <a:ahLst/>
            <a:cxnLst/>
            <a:rect r="r" b="b" t="t" l="l"/>
            <a:pathLst>
              <a:path h="1093890" w="3304224">
                <a:moveTo>
                  <a:pt x="0" y="0"/>
                </a:moveTo>
                <a:lnTo>
                  <a:pt x="3304224" y="0"/>
                </a:lnTo>
                <a:lnTo>
                  <a:pt x="3304224" y="1093890"/>
                </a:lnTo>
                <a:lnTo>
                  <a:pt x="0" y="109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6464" y="85812"/>
            <a:ext cx="1921669" cy="506308"/>
          </a:xfrm>
          <a:custGeom>
            <a:avLst/>
            <a:gdLst/>
            <a:ahLst/>
            <a:cxnLst/>
            <a:rect r="r" b="b" t="t" l="l"/>
            <a:pathLst>
              <a:path h="506308" w="1921669">
                <a:moveTo>
                  <a:pt x="0" y="0"/>
                </a:moveTo>
                <a:lnTo>
                  <a:pt x="1921670" y="0"/>
                </a:lnTo>
                <a:lnTo>
                  <a:pt x="1921670" y="506308"/>
                </a:lnTo>
                <a:lnTo>
                  <a:pt x="0" y="5063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42788" y="9633512"/>
            <a:ext cx="740980" cy="623887"/>
          </a:xfrm>
          <a:custGeom>
            <a:avLst/>
            <a:gdLst/>
            <a:ahLst/>
            <a:cxnLst/>
            <a:rect r="r" b="b" t="t" l="l"/>
            <a:pathLst>
              <a:path h="623887" w="740980">
                <a:moveTo>
                  <a:pt x="0" y="0"/>
                </a:moveTo>
                <a:lnTo>
                  <a:pt x="740981" y="0"/>
                </a:lnTo>
                <a:lnTo>
                  <a:pt x="740981" y="623887"/>
                </a:lnTo>
                <a:lnTo>
                  <a:pt x="0" y="62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96465" y="1611338"/>
            <a:ext cx="8024464" cy="2348001"/>
          </a:xfrm>
          <a:custGeom>
            <a:avLst/>
            <a:gdLst/>
            <a:ahLst/>
            <a:cxnLst/>
            <a:rect r="r" b="b" t="t" l="l"/>
            <a:pathLst>
              <a:path h="2348001" w="8024464">
                <a:moveTo>
                  <a:pt x="0" y="0"/>
                </a:moveTo>
                <a:lnTo>
                  <a:pt x="8024463" y="0"/>
                </a:lnTo>
                <a:lnTo>
                  <a:pt x="8024463" y="2348000"/>
                </a:lnTo>
                <a:lnTo>
                  <a:pt x="0" y="234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803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3563362"/>
            <a:ext cx="8952548" cy="5684315"/>
          </a:xfrm>
          <a:custGeom>
            <a:avLst/>
            <a:gdLst/>
            <a:ahLst/>
            <a:cxnLst/>
            <a:rect r="r" b="b" t="t" l="l"/>
            <a:pathLst>
              <a:path h="5684315" w="8952548">
                <a:moveTo>
                  <a:pt x="0" y="0"/>
                </a:moveTo>
                <a:lnTo>
                  <a:pt x="8952548" y="0"/>
                </a:lnTo>
                <a:lnTo>
                  <a:pt x="8952548" y="5684315"/>
                </a:lnTo>
                <a:lnTo>
                  <a:pt x="0" y="56843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335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2835541">
            <a:off x="9079069" y="2156859"/>
            <a:ext cx="1719718" cy="1256958"/>
          </a:xfrm>
          <a:custGeom>
            <a:avLst/>
            <a:gdLst/>
            <a:ahLst/>
            <a:cxnLst/>
            <a:rect r="r" b="b" t="t" l="l"/>
            <a:pathLst>
              <a:path h="1256958" w="1719718">
                <a:moveTo>
                  <a:pt x="0" y="0"/>
                </a:moveTo>
                <a:lnTo>
                  <a:pt x="1719718" y="0"/>
                </a:lnTo>
                <a:lnTo>
                  <a:pt x="1719718" y="1256958"/>
                </a:lnTo>
                <a:lnTo>
                  <a:pt x="0" y="12569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7661787">
            <a:off x="7356954" y="8152491"/>
            <a:ext cx="1449454" cy="1059419"/>
          </a:xfrm>
          <a:custGeom>
            <a:avLst/>
            <a:gdLst/>
            <a:ahLst/>
            <a:cxnLst/>
            <a:rect r="r" b="b" t="t" l="l"/>
            <a:pathLst>
              <a:path h="1059419" w="1449454">
                <a:moveTo>
                  <a:pt x="0" y="0"/>
                </a:moveTo>
                <a:lnTo>
                  <a:pt x="1449455" y="0"/>
                </a:lnTo>
                <a:lnTo>
                  <a:pt x="1449455" y="1059419"/>
                </a:lnTo>
                <a:lnTo>
                  <a:pt x="0" y="10594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941271" y="5378779"/>
            <a:ext cx="3335573" cy="3335573"/>
          </a:xfrm>
          <a:custGeom>
            <a:avLst/>
            <a:gdLst/>
            <a:ahLst/>
            <a:cxnLst/>
            <a:rect r="r" b="b" t="t" l="l"/>
            <a:pathLst>
              <a:path h="3335573" w="3335573">
                <a:moveTo>
                  <a:pt x="0" y="0"/>
                </a:moveTo>
                <a:lnTo>
                  <a:pt x="3335574" y="0"/>
                </a:lnTo>
                <a:lnTo>
                  <a:pt x="3335574" y="3335573"/>
                </a:lnTo>
                <a:lnTo>
                  <a:pt x="0" y="333557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841927">
            <a:off x="2471954" y="5567832"/>
            <a:ext cx="1321625" cy="1459626"/>
          </a:xfrm>
          <a:custGeom>
            <a:avLst/>
            <a:gdLst/>
            <a:ahLst/>
            <a:cxnLst/>
            <a:rect r="r" b="b" t="t" l="l"/>
            <a:pathLst>
              <a:path h="1459626" w="1321625">
                <a:moveTo>
                  <a:pt x="0" y="0"/>
                </a:moveTo>
                <a:lnTo>
                  <a:pt x="1321624" y="0"/>
                </a:lnTo>
                <a:lnTo>
                  <a:pt x="1321624" y="1459626"/>
                </a:lnTo>
                <a:lnTo>
                  <a:pt x="0" y="14596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827626" y="4235563"/>
            <a:ext cx="5719148" cy="505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1"/>
              </a:lnSpc>
            </a:pPr>
            <a:r>
              <a:rPr lang="en-US" sz="2986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DAB model in MATLAB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31843" y="9580968"/>
            <a:ext cx="9828035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C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Power Electronics and Control Engineering (PEACE) Laboratory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488852" y="9651682"/>
            <a:ext cx="607695" cy="58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10883" y="39294"/>
            <a:ext cx="1526623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MATLAB MODEL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555575" y="2585129"/>
            <a:ext cx="5719148" cy="587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1"/>
              </a:lnSpc>
            </a:pPr>
            <a:r>
              <a:rPr lang="en-US" sz="3486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Collection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342888" y="6926050"/>
            <a:ext cx="253234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ML MODEL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96465" y="7161276"/>
            <a:ext cx="339751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Estimated L value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DAGH8CmEE40</dc:identifier>
  <dcterms:modified xsi:type="dcterms:W3CDTF">2011-08-01T06:04:30Z</dcterms:modified>
  <cp:revision>1</cp:revision>
  <dc:title>ASU_SURI</dc:title>
</cp:coreProperties>
</file>